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aveSubsetFonts="1">
  <p:sldMasterIdLst>
    <p:sldMasterId id="2147483660" r:id="rId1"/>
  </p:sldMasterIdLst>
  <p:notesMasterIdLst>
    <p:notesMasterId r:id="rId30"/>
  </p:notesMasterIdLst>
  <p:sldIdLst>
    <p:sldId id="257" r:id="rId2"/>
    <p:sldId id="258" r:id="rId3"/>
    <p:sldId id="268" r:id="rId4"/>
    <p:sldId id="269" r:id="rId5"/>
    <p:sldId id="266" r:id="rId6"/>
    <p:sldId id="259" r:id="rId7"/>
    <p:sldId id="260" r:id="rId8"/>
    <p:sldId id="261" r:id="rId9"/>
    <p:sldId id="270" r:id="rId10"/>
    <p:sldId id="272" r:id="rId11"/>
    <p:sldId id="273" r:id="rId12"/>
    <p:sldId id="274" r:id="rId13"/>
    <p:sldId id="275" r:id="rId14"/>
    <p:sldId id="279" r:id="rId15"/>
    <p:sldId id="280" r:id="rId16"/>
    <p:sldId id="281" r:id="rId17"/>
    <p:sldId id="283" r:id="rId18"/>
    <p:sldId id="284" r:id="rId19"/>
    <p:sldId id="286" r:id="rId20"/>
    <p:sldId id="285" r:id="rId21"/>
    <p:sldId id="288" r:id="rId22"/>
    <p:sldId id="289" r:id="rId23"/>
    <p:sldId id="295" r:id="rId24"/>
    <p:sldId id="291" r:id="rId25"/>
    <p:sldId id="292" r:id="rId26"/>
    <p:sldId id="293" r:id="rId27"/>
    <p:sldId id="294" r:id="rId28"/>
    <p:sldId id="290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26" autoAdjust="0"/>
    <p:restoredTop sz="97392"/>
  </p:normalViewPr>
  <p:slideViewPr>
    <p:cSldViewPr snapToGrid="0">
      <p:cViewPr varScale="1">
        <p:scale>
          <a:sx n="138" d="100"/>
          <a:sy n="138" d="100"/>
        </p:scale>
        <p:origin x="192" y="1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4627-1144-FF4E-9B90-3D14C901BFA8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D8B5B-7149-E142-9176-7FB800F54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6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11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55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4994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399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472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037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214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42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89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88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657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71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239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37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84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39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CF541-0042-415A-89B6-7BAB3913DF13}" type="datetimeFigureOut">
              <a:rPr lang="fr-FR" smtClean="0"/>
              <a:t>21/01/2023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3705B5-404A-4835-AA38-FB70F53C3A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7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oneTexte 21">
            <a:extLst>
              <a:ext uri="{FF2B5EF4-FFF2-40B4-BE49-F238E27FC236}">
                <a16:creationId xmlns:a16="http://schemas.microsoft.com/office/drawing/2014/main" id="{35EBD7FF-95F4-734D-A77A-2C9A93DFCD8D}"/>
              </a:ext>
            </a:extLst>
          </p:cNvPr>
          <p:cNvSpPr txBox="1"/>
          <p:nvPr/>
        </p:nvSpPr>
        <p:spPr>
          <a:xfrm>
            <a:off x="8019765" y="655073"/>
            <a:ext cx="2631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GROUPE 2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2A803F3-76E5-1D4F-94AB-0C1A5A700474}"/>
              </a:ext>
            </a:extLst>
          </p:cNvPr>
          <p:cNvSpPr txBox="1"/>
          <p:nvPr/>
        </p:nvSpPr>
        <p:spPr>
          <a:xfrm>
            <a:off x="8352426" y="1239848"/>
            <a:ext cx="399879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Première BAC PRO</a:t>
            </a:r>
          </a:p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Terminale BAC PRO</a:t>
            </a:r>
          </a:p>
          <a:p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Première et terminale </a:t>
            </a:r>
            <a:r>
              <a:rPr lang="fr-F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microlycée</a:t>
            </a:r>
            <a:b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Classes de brevet métiers d’art</a:t>
            </a:r>
          </a:p>
          <a:p>
            <a:endParaRPr lang="fr-F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365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CB562E57-B114-C848-B648-1C54A4DF02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ACE23107-84FC-3347-9B35-786572C5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2CC6907-20A9-544F-81EB-CC04741C6F32}"/>
              </a:ext>
            </a:extLst>
          </p:cNvPr>
          <p:cNvSpPr txBox="1"/>
          <p:nvPr/>
        </p:nvSpPr>
        <p:spPr>
          <a:xfrm>
            <a:off x="742279" y="1938556"/>
            <a:ext cx="895574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fr-FR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f(x) = 2x² </a:t>
            </a: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– </a:t>
            </a:r>
            <a:r>
              <a:rPr lang="fr-FR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fr-FR" sz="48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fr-FR" sz="6600" dirty="0">
                <a:latin typeface="Arial" panose="020B0604020202020204" pitchFamily="34" charset="0"/>
                <a:cs typeface="Arial" panose="020B0604020202020204" pitchFamily="34" charset="0"/>
              </a:rPr>
              <a:t>Calculer</a:t>
            </a:r>
            <a:r>
              <a:rPr lang="fr-FR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f(3).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9450029E-B68F-E24D-BEF9-0CD7CDC0CB57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0E1FA2-6DFC-BF42-9BF2-12F6EEBF6FF2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FC015AB9-BB10-FB4A-B443-4E0DD3AB86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C13195F-B8E5-9047-8E13-41AB2608AFB6}"/>
              </a:ext>
            </a:extLst>
          </p:cNvPr>
          <p:cNvSpPr txBox="1"/>
          <p:nvPr/>
        </p:nvSpPr>
        <p:spPr>
          <a:xfrm>
            <a:off x="717089" y="1412318"/>
            <a:ext cx="102387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	Un sac contient 50 billes de couleur rouge et 50 billes de couleur jaune.  </a:t>
            </a:r>
          </a:p>
          <a:p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On tire une bille au hasard. </a:t>
            </a:r>
          </a:p>
          <a:p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	Quelle est la probabilité de tirer une bille jaune ?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3308D05-DBD3-714A-AEA7-E52F0FD49335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9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91B4AB-D964-7F46-AA7F-BE9857117B2F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97C7AE-91DA-FE4C-8DEF-1890FC41D372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70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D1B9B3C3-AFD2-C04F-A684-0B1A7B759C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4CEE447-B7CC-B343-B0CF-6058C70E2EDB}"/>
              </a:ext>
            </a:extLst>
          </p:cNvPr>
          <p:cNvSpPr/>
          <p:nvPr/>
        </p:nvSpPr>
        <p:spPr>
          <a:xfrm>
            <a:off x="210063" y="188202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8BDF1D4-3A93-2241-BA0C-DC2BB22F7D5F}"/>
              </a:ext>
            </a:extLst>
          </p:cNvPr>
          <p:cNvSpPr txBox="1"/>
          <p:nvPr/>
        </p:nvSpPr>
        <p:spPr>
          <a:xfrm>
            <a:off x="39600" y="36000"/>
            <a:ext cx="1224000" cy="1224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CD7D239A-5F09-AE4A-8DD2-743A50119E5C}"/>
              </a:ext>
            </a:extLst>
          </p:cNvPr>
          <p:cNvSpPr txBox="1">
            <a:spLocks/>
          </p:cNvSpPr>
          <p:nvPr/>
        </p:nvSpPr>
        <p:spPr>
          <a:xfrm>
            <a:off x="697424" y="2154263"/>
            <a:ext cx="9802040" cy="3431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5400" dirty="0">
                <a:latin typeface="Arial" panose="020B0604020202020204" pitchFamily="34" charset="0"/>
                <a:cs typeface="Arial" panose="020B0604020202020204" pitchFamily="34" charset="0"/>
              </a:rPr>
              <a:t>Calculer la moitié de 2 624</a:t>
            </a:r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E2908A-710C-3741-8B2F-87238D473566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6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rme 12">
            <a:extLst>
              <a:ext uri="{FF2B5EF4-FFF2-40B4-BE49-F238E27FC236}">
                <a16:creationId xmlns:a16="http://schemas.microsoft.com/office/drawing/2014/main" id="{9A9335E5-D61D-A840-B5A5-C0F00AB033C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50FB87B-75A1-F140-894D-1D8414145D00}"/>
              </a:ext>
            </a:extLst>
          </p:cNvPr>
          <p:cNvSpPr/>
          <p:nvPr/>
        </p:nvSpPr>
        <p:spPr>
          <a:xfrm>
            <a:off x="218609" y="188202"/>
            <a:ext cx="1224000" cy="1224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CBA0A5-41A1-474E-9554-F6DDE983799B}"/>
              </a:ext>
            </a:extLst>
          </p:cNvPr>
          <p:cNvSpPr txBox="1"/>
          <p:nvPr/>
        </p:nvSpPr>
        <p:spPr>
          <a:xfrm>
            <a:off x="39600" y="36000"/>
            <a:ext cx="1224000" cy="122400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11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CE2AF8A4-7BEB-3C4B-B051-8A8241A90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5" y="876822"/>
            <a:ext cx="9703028" cy="5010411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fr-FR" sz="5400" dirty="0">
                <a:latin typeface="Cambria" panose="02040503050406030204" pitchFamily="18" charset="0"/>
                <a:cs typeface="Arial" panose="020B0604020202020204" pitchFamily="34" charset="0"/>
              </a:rPr>
              <a:t>Donner la valeur de </a:t>
            </a:r>
            <a:r>
              <a:rPr lang="fr-FR" sz="5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5400" i="1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  <a:r>
              <a:rPr lang="fr-FR" sz="5400" dirty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</a:p>
          <a:p>
            <a:pPr marL="0" indent="0" algn="ctr">
              <a:buNone/>
            </a:pPr>
            <a:r>
              <a:rPr lang="fr-FR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– </a:t>
            </a:r>
            <a:r>
              <a:rPr lang="fr-FR" sz="8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= 20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CE562C-561C-AB43-9438-378E5EE456F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7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7619F65B-CE29-9F40-9242-DB60C895EE5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DFFF5E-D820-014D-9677-A80AD086DD23}"/>
              </a:ext>
            </a:extLst>
          </p:cNvPr>
          <p:cNvSpPr/>
          <p:nvPr/>
        </p:nvSpPr>
        <p:spPr>
          <a:xfrm>
            <a:off x="210063" y="185146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1A5AF12-E71A-7E4B-8453-A38DE0EEEB57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Espace réservé du contenu 2">
                <a:extLst>
                  <a:ext uri="{FF2B5EF4-FFF2-40B4-BE49-F238E27FC236}">
                    <a16:creationId xmlns:a16="http://schemas.microsoft.com/office/drawing/2014/main" id="{3C293CC4-B54A-3842-8AF3-56D2BDD36F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334" y="909095"/>
                <a:ext cx="10124985" cy="5010411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fr-FR" sz="4400" dirty="0">
                    <a:latin typeface="Cambria" panose="02040503050406030204" pitchFamily="18" charset="0"/>
                  </a:rPr>
                  <a:t>Ecrire sous forme décimale le résultat de</a:t>
                </a:r>
              </a:p>
              <a:p>
                <a:pPr marL="0" indent="0" algn="ctr">
                  <a:buNone/>
                </a:pPr>
                <a:endParaRPr lang="fr-FR" sz="4400" dirty="0">
                  <a:latin typeface="Cambria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fr-FR" sz="6600" dirty="0">
                    <a:latin typeface="Cambria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6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6600" b="0" i="1" smtClean="0">
                            <a:latin typeface="Cambria Math" panose="02040503050406030204" pitchFamily="18" charset="0"/>
                          </a:rPr>
                          <m:t>5324</m:t>
                        </m:r>
                      </m:num>
                      <m:den>
                        <m:r>
                          <a:rPr lang="fr-FR" sz="66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</m:oMath>
                </a14:m>
                <a:endParaRPr lang="fr-FR" sz="6600" dirty="0">
                  <a:latin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Espace réservé du contenu 2">
                <a:extLst>
                  <a:ext uri="{FF2B5EF4-FFF2-40B4-BE49-F238E27FC236}">
                    <a16:creationId xmlns:a16="http://schemas.microsoft.com/office/drawing/2014/main" id="{3C293CC4-B54A-3842-8AF3-56D2BDD36F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909095"/>
                <a:ext cx="10124985" cy="5010411"/>
              </a:xfrm>
              <a:prstGeom prst="rect">
                <a:avLst/>
              </a:prstGeom>
              <a:blipFill>
                <a:blip r:embed="rId2"/>
                <a:stretch>
                  <a:fillRect l="-1126" r="-125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2A6B6135-FCA5-7345-B267-D9935DD9A18B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36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Larme 12">
            <a:extLst>
              <a:ext uri="{FF2B5EF4-FFF2-40B4-BE49-F238E27FC236}">
                <a16:creationId xmlns:a16="http://schemas.microsoft.com/office/drawing/2014/main" id="{E6F42770-E2B7-4F41-9E0B-6B4A3612BDC7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24B1A41-9C34-3549-B406-E690C339C91F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3687169-78E0-0E41-8495-F0AAD2B28486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13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111F5EC1-0C3D-C64F-8FA9-F16A99F05E30}"/>
              </a:ext>
            </a:extLst>
          </p:cNvPr>
          <p:cNvSpPr txBox="1">
            <a:spLocks/>
          </p:cNvSpPr>
          <p:nvPr/>
        </p:nvSpPr>
        <p:spPr>
          <a:xfrm>
            <a:off x="363256" y="416380"/>
            <a:ext cx="9114232" cy="5470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4800" dirty="0">
                <a:latin typeface="Cambria" panose="02040503050406030204" pitchFamily="18" charset="0"/>
              </a:rPr>
              <a:t>	 Trouver la valeur de </a:t>
            </a:r>
            <a:r>
              <a:rPr lang="fr-F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sz="4800" dirty="0">
                <a:latin typeface="Cambria" panose="02040503050406030204" pitchFamily="18" charset="0"/>
              </a:rPr>
              <a:t> dans l’équation suivante : </a:t>
            </a:r>
          </a:p>
          <a:p>
            <a:pPr marL="0" indent="0" algn="ctr">
              <a:buNone/>
            </a:pPr>
            <a:endParaRPr lang="fr-FR" sz="48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fr-FR" sz="4800" dirty="0">
                <a:latin typeface="Cambria" panose="02040503050406030204" pitchFamily="18" charset="0"/>
              </a:rPr>
              <a:t> </a:t>
            </a:r>
            <a:r>
              <a:rPr lang="fr-FR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x = 63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A99323-22BF-064E-82B9-C74122F5CAED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33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2476BED0-151C-B540-AFCB-8619C50C98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59A1E6B-68A7-C24E-8724-57E6FC9E3520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AA9788D-6AB5-2242-BC6C-A9A5F948E13F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B33BAF-8502-E141-B48F-A811C86EB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299" y="1037190"/>
            <a:ext cx="9530747" cy="4248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>
                <a:latin typeface="Cambria" panose="02040503050406030204" pitchFamily="18" charset="0"/>
              </a:rPr>
              <a:t>	Voici la répartition des élèves d'un lycée professionnel selon le bus scolaire qu'ils utilisent pour s'y rendre. </a:t>
            </a:r>
          </a:p>
          <a:p>
            <a:pPr marL="0" indent="0">
              <a:buNone/>
            </a:pPr>
            <a:r>
              <a:rPr lang="fr-FR" sz="4000" b="1" dirty="0">
                <a:latin typeface="Cambria" panose="02040503050406030204" pitchFamily="18" charset="0"/>
              </a:rPr>
              <a:t>	Quel est l’effectif total des élèves prenant le bus?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48A879-14B8-C341-8492-1C2A58326417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CEC5A0-1369-284C-8C7D-A6BBCEAAA914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6C4847FF-00DD-A242-994C-0A43461EF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328197"/>
              </p:ext>
            </p:extLst>
          </p:nvPr>
        </p:nvGraphicFramePr>
        <p:xfrm>
          <a:off x="843637" y="4432675"/>
          <a:ext cx="8669332" cy="1535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7333">
                  <a:extLst>
                    <a:ext uri="{9D8B030D-6E8A-4147-A177-3AD203B41FA5}">
                      <a16:colId xmlns:a16="http://schemas.microsoft.com/office/drawing/2014/main" val="593606456"/>
                    </a:ext>
                  </a:extLst>
                </a:gridCol>
                <a:gridCol w="2167333">
                  <a:extLst>
                    <a:ext uri="{9D8B030D-6E8A-4147-A177-3AD203B41FA5}">
                      <a16:colId xmlns:a16="http://schemas.microsoft.com/office/drawing/2014/main" val="1718811189"/>
                    </a:ext>
                  </a:extLst>
                </a:gridCol>
                <a:gridCol w="2167333">
                  <a:extLst>
                    <a:ext uri="{9D8B030D-6E8A-4147-A177-3AD203B41FA5}">
                      <a16:colId xmlns:a16="http://schemas.microsoft.com/office/drawing/2014/main" val="1219313231"/>
                    </a:ext>
                  </a:extLst>
                </a:gridCol>
                <a:gridCol w="2167333">
                  <a:extLst>
                    <a:ext uri="{9D8B030D-6E8A-4147-A177-3AD203B41FA5}">
                      <a16:colId xmlns:a16="http://schemas.microsoft.com/office/drawing/2014/main" val="3995857037"/>
                    </a:ext>
                  </a:extLst>
                </a:gridCol>
              </a:tblGrid>
              <a:tr h="591031">
                <a:tc>
                  <a:txBody>
                    <a:bodyPr/>
                    <a:lstStyle/>
                    <a:p>
                      <a:pPr algn="l"/>
                      <a:r>
                        <a:rPr lang="fr-FR" sz="2800"/>
                        <a:t>Bus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7941697"/>
                  </a:ext>
                </a:extLst>
              </a:tr>
              <a:tr h="591031">
                <a:tc>
                  <a:txBody>
                    <a:bodyPr/>
                    <a:lstStyle/>
                    <a:p>
                      <a:pPr algn="l"/>
                      <a:r>
                        <a:rPr lang="fr-FR" sz="2800" dirty="0"/>
                        <a:t>Nombre d’élèves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7315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79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arme 13">
            <a:extLst>
              <a:ext uri="{FF2B5EF4-FFF2-40B4-BE49-F238E27FC236}">
                <a16:creationId xmlns:a16="http://schemas.microsoft.com/office/drawing/2014/main" id="{F1786F3B-E91F-3E4B-B548-E9C472D7E0A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F8B024B-7BC7-9D47-A587-DB4FF3379586}"/>
              </a:ext>
            </a:extLst>
          </p:cNvPr>
          <p:cNvSpPr/>
          <p:nvPr/>
        </p:nvSpPr>
        <p:spPr>
          <a:xfrm>
            <a:off x="218227" y="185148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09DC038-92CB-2541-AC28-53E5B9983257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85F7592-7C40-9245-8689-A4044AC82532}"/>
              </a:ext>
            </a:extLst>
          </p:cNvPr>
          <p:cNvSpPr txBox="1">
            <a:spLocks/>
          </p:cNvSpPr>
          <p:nvPr/>
        </p:nvSpPr>
        <p:spPr>
          <a:xfrm>
            <a:off x="363255" y="628650"/>
            <a:ext cx="9607463" cy="52585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7200" dirty="0">
                <a:latin typeface="Cambria" panose="02040503050406030204" pitchFamily="18" charset="0"/>
              </a:rPr>
              <a:t>	 19,90 </a:t>
            </a:r>
            <a:r>
              <a:rPr lang="fr-FR" sz="7200" dirty="0"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fr-FR" sz="7200" dirty="0">
                <a:latin typeface="Cambria" panose="02040503050406030204" pitchFamily="18" charset="0"/>
              </a:rPr>
              <a:t> 4,50</a:t>
            </a:r>
            <a:endParaRPr lang="fr-FR" sz="7200" b="1" dirty="0">
              <a:latin typeface="Cambria" panose="020405030504060302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F36F2CF-E518-A546-892E-94504057C0CD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40940C-0C29-374E-83C0-BAE1263B4385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96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076DA692-9DC8-5D4D-93B1-DB7D8B21B1D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E5DB156-45E5-894A-A3F1-143FCE391124}"/>
              </a:ext>
            </a:extLst>
          </p:cNvPr>
          <p:cNvSpPr/>
          <p:nvPr/>
        </p:nvSpPr>
        <p:spPr>
          <a:xfrm>
            <a:off x="210063" y="176983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6184D51-7B76-A84B-A912-279B66781424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16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FA418B69-6F88-8F4E-B1C4-6C56964ED99B}"/>
              </a:ext>
            </a:extLst>
          </p:cNvPr>
          <p:cNvSpPr txBox="1">
            <a:spLocks/>
          </p:cNvSpPr>
          <p:nvPr/>
        </p:nvSpPr>
        <p:spPr>
          <a:xfrm>
            <a:off x="822121" y="1145763"/>
            <a:ext cx="9339500" cy="501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7200" dirty="0"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r>
              <a:rPr lang="fr-FR" sz="7200" baseline="30000" dirty="0"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r>
              <a:rPr lang="fr-FR" sz="7200" dirty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fr-FR" sz="72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7200" dirty="0">
                <a:latin typeface="Cambria" panose="02040503050406030204" pitchFamily="18" charset="0"/>
                <a:cs typeface="Arial" panose="020B0604020202020204" pitchFamily="34" charset="0"/>
              </a:rPr>
              <a:t> 10</a:t>
            </a:r>
            <a:r>
              <a:rPr lang="fr-FR" sz="7200" baseline="30000" dirty="0"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fr-FR" sz="7200" b="1" baseline="300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3D4BF4D-ADCD-9349-866E-83C257A20750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2B2CBB-CB0A-A048-A62F-060B9EF89EE4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79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6F51089D-5623-584D-A866-BB1FB2421E46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00AB774B-7F79-42C7-8741-CFDF6A349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872" y="1929789"/>
            <a:ext cx="9767996" cy="362155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sz="8000" dirty="0">
                <a:latin typeface="Cambria" panose="02040503050406030204" pitchFamily="18" charset="0"/>
              </a:rPr>
              <a:t>	Le prix d’un article coûte initialement 80 €. Il est augmenté de 10 %.</a:t>
            </a:r>
          </a:p>
          <a:p>
            <a:pPr marL="0" indent="0">
              <a:buNone/>
            </a:pPr>
            <a:endParaRPr lang="fr-FR" sz="80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fr-FR" sz="8000" b="1" dirty="0">
                <a:latin typeface="Cambria" panose="02040503050406030204" pitchFamily="18" charset="0"/>
              </a:rPr>
              <a:t>	Calculer son nouveau prix. 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26ABE58-49E2-8542-A882-29A0657EA7F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36763E7-8413-5C44-8004-A2A3E5A3696D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17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E6C57E-F53F-5143-BD97-60EB31E10A98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7F26C20-9697-A744-8288-543C8853DC54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68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ED25DCAC-FEED-3945-AB5F-A15CE3D24311}"/>
              </a:ext>
            </a:extLst>
          </p:cNvPr>
          <p:cNvSpPr txBox="1"/>
          <p:nvPr/>
        </p:nvSpPr>
        <p:spPr>
          <a:xfrm>
            <a:off x="2926703" y="-52938"/>
            <a:ext cx="63385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9600" dirty="0">
                <a:solidFill>
                  <a:srgbClr val="FF0000"/>
                </a:solidFill>
              </a:rPr>
              <a:t>CONSIGNES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C4546F05-517B-9C4D-BEA0-925BCCEFA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94" y="1588576"/>
            <a:ext cx="9598350" cy="4486299"/>
          </a:xfrm>
        </p:spPr>
        <p:txBody>
          <a:bodyPr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série de 25 questions va être projetée.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Chaque question s’affichera pendant </a:t>
            </a:r>
            <a:r>
              <a:rPr lang="fr-FR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temps limité</a:t>
            </a: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Pour chaque question, il faudra répondre dans la case correspondante du document réponse.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 test de calcul sera noté sur les 20 premières questions. Les cinq dernières serviront à départager.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Clr>
                <a:srgbClr val="FF0000"/>
              </a:buClr>
              <a:buFont typeface="Wingdings" pitchFamily="2" charset="2"/>
              <a:buChar char="Ø"/>
            </a:pPr>
            <a:r>
              <a:rPr lang="fr-FR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Tous documents et la calculatrice sont interdits.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809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arme 15">
            <a:extLst>
              <a:ext uri="{FF2B5EF4-FFF2-40B4-BE49-F238E27FC236}">
                <a16:creationId xmlns:a16="http://schemas.microsoft.com/office/drawing/2014/main" id="{91288C71-4E64-0241-B597-023A18D157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876401B5-E71D-B74A-80FB-FCE5B9B994E5}"/>
              </a:ext>
            </a:extLst>
          </p:cNvPr>
          <p:cNvSpPr/>
          <p:nvPr/>
        </p:nvSpPr>
        <p:spPr>
          <a:xfrm>
            <a:off x="210063" y="185148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1DB2E60-8B20-EA42-ACC2-F8CD2D683630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FD15664-78FC-CB4E-933C-7D15D163B66A}"/>
              </a:ext>
            </a:extLst>
          </p:cNvPr>
          <p:cNvSpPr txBox="1">
            <a:spLocks/>
          </p:cNvSpPr>
          <p:nvPr/>
        </p:nvSpPr>
        <p:spPr>
          <a:xfrm>
            <a:off x="822121" y="2039272"/>
            <a:ext cx="8472486" cy="3374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8000" dirty="0"/>
              <a:t>35 x 11</a:t>
            </a:r>
            <a:endParaRPr lang="fr-FR" sz="8000" b="1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6F75D1B-F939-0D4D-815F-B11EEA549A19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D930AE-2DBF-7D44-B2B4-9E2E99A60F79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BE31DCC-B10D-F34E-B4DF-F54C27E0DD04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81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arme 9">
            <a:extLst>
              <a:ext uri="{FF2B5EF4-FFF2-40B4-BE49-F238E27FC236}">
                <a16:creationId xmlns:a16="http://schemas.microsoft.com/office/drawing/2014/main" id="{47F501F6-A7E5-1340-BDE8-58A0E86D3C22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85855E01-8916-5140-84FA-8F1A459BED6D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17287EA-FFF2-FB48-9E5D-29A8D70C1D97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19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32083BDA-CA41-1E4E-8DC0-E0A876E9F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06" y="1968285"/>
            <a:ext cx="9701091" cy="407307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 </a:t>
            </a:r>
          </a:p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Calculer la moyenne des longueurs suivantes : 200 cm ; 100 cm ; 300 cm</a:t>
            </a:r>
            <a:endParaRPr lang="fr-FR" sz="4400" b="1" dirty="0">
              <a:latin typeface="Cambria" panose="020405030504060302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EECABD-1702-C04B-9075-E043690F5792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025BFD-C579-2949-837C-74ABCC1C7348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08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96A91F5-920B-2248-8405-D625FFB079E1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85147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20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227" y="3922992"/>
            <a:ext cx="10940553" cy="222250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000" b="1" dirty="0">
                <a:latin typeface="Cambria" panose="02040503050406030204" pitchFamily="18" charset="0"/>
              </a:rPr>
              <a:t>			Quel est le pourcentage de clients très satisfaits ? </a:t>
            </a:r>
          </a:p>
          <a:p>
            <a:pPr>
              <a:buNone/>
            </a:pPr>
            <a:r>
              <a:rPr lang="fr-FR" sz="4000" b="1" dirty="0">
                <a:latin typeface="Cambria" panose="02040503050406030204" pitchFamily="18" charset="0"/>
              </a:rPr>
              <a:t>	</a:t>
            </a:r>
            <a:r>
              <a:rPr lang="fr-FR" sz="4000" dirty="0">
                <a:latin typeface="Cambria" panose="02040503050406030204" pitchFamily="18" charset="0"/>
              </a:rPr>
              <a:t>Donner le résultat sous forme décimale.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22917-0537-A64D-A51C-0069EF4EE46B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5C4710-12DA-574B-BFF3-8B0B6CE97CE6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BB2BA0B1-CA63-F646-B42F-11BBFB181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214" y="36000"/>
            <a:ext cx="7391389" cy="4140215"/>
          </a:xfrm>
          <a:prstGeom prst="rect">
            <a:avLst/>
          </a:prstGeom>
        </p:spPr>
      </p:pic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 txBox="1">
            <a:spLocks/>
          </p:cNvSpPr>
          <p:nvPr/>
        </p:nvSpPr>
        <p:spPr>
          <a:xfrm>
            <a:off x="218228" y="1032933"/>
            <a:ext cx="6487372" cy="26517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3" charset="2"/>
              <a:buNone/>
            </a:pPr>
            <a:r>
              <a:rPr lang="fr-FR" sz="4000" dirty="0">
                <a:latin typeface="Cambria" panose="02040503050406030204" pitchFamily="18" charset="0"/>
              </a:rPr>
              <a:t>			Une enquête de satisfaction parmi 1 000 clients d’un magasin donne le diagramme ci-contre:</a:t>
            </a:r>
          </a:p>
          <a:p>
            <a:pPr>
              <a:buFont typeface="Wingdings 3" charset="2"/>
              <a:buNone/>
            </a:pPr>
            <a:endParaRPr lang="fr-FR" sz="4000" dirty="0">
              <a:latin typeface="Cambria" panose="02040503050406030204" pitchFamily="18" charset="0"/>
            </a:endParaRPr>
          </a:p>
          <a:p>
            <a:pPr>
              <a:buFont typeface="Wingdings 3" charset="2"/>
              <a:buNone/>
            </a:pPr>
            <a:r>
              <a:rPr lang="fr-FR" sz="4000" dirty="0">
                <a:latin typeface="Cambria" panose="020405030504060302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031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CD8D1CBF-753C-6A4A-8454-27100A08FD70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" y="1005629"/>
            <a:ext cx="7777656" cy="45194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400" dirty="0">
                <a:latin typeface="Cambria" panose="02040503050406030204" pitchFamily="18" charset="0"/>
              </a:rPr>
              <a:t>			</a:t>
            </a:r>
            <a:r>
              <a:rPr lang="fr-FR" sz="4000" dirty="0">
                <a:latin typeface="Cambria" panose="02040503050406030204" pitchFamily="18" charset="0"/>
              </a:rPr>
              <a:t>A un stand d’une fête foraine, on gagne un lot si on tire le chiffre 1 en tournant la roue.</a:t>
            </a:r>
          </a:p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 </a:t>
            </a:r>
          </a:p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	</a:t>
            </a:r>
            <a:r>
              <a:rPr lang="fr-FR" sz="4000" b="1" dirty="0">
                <a:latin typeface="Cambria" panose="02040503050406030204" pitchFamily="18" charset="0"/>
              </a:rPr>
              <a:t>Quelle est la probabilité de tomber sur le chiffre 1 ?</a:t>
            </a:r>
          </a:p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 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B882BC-F0D9-D24C-B94C-DF807EFC7D11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30A331-16D2-404A-B5D9-681A66E7EE60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07A6D47-C869-4F49-B9D6-2D01034E0A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926" y="770372"/>
            <a:ext cx="6672494" cy="4729667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02CBDCD4-9ACE-2142-91B0-6221B56F557B}"/>
              </a:ext>
            </a:extLst>
          </p:cNvPr>
          <p:cNvSpPr txBox="1"/>
          <p:nvPr/>
        </p:nvSpPr>
        <p:spPr>
          <a:xfrm>
            <a:off x="380717" y="5348856"/>
            <a:ext cx="10465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Cambria" panose="02040503050406030204" pitchFamily="18" charset="0"/>
              </a:rPr>
              <a:t>Donner le résultat sous forme fractionnaire.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76351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73585086-7965-4F48-876A-1769468770FD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76982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39600" y="36000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22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37" y="2377440"/>
            <a:ext cx="9766913" cy="36746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fr-FR" sz="4400" dirty="0">
                <a:latin typeface="Cambria" panose="02040503050406030204" pitchFamily="18" charset="0"/>
              </a:rPr>
              <a:t>	</a:t>
            </a:r>
            <a:r>
              <a:rPr lang="fr-FR" sz="8000" dirty="0">
                <a:latin typeface="Cambria" panose="02040503050406030204" pitchFamily="18" charset="0"/>
              </a:rPr>
              <a:t>5,2 </a:t>
            </a:r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fr-FR" sz="8000" dirty="0">
                <a:latin typeface="Cambria" panose="02040503050406030204" pitchFamily="18" charset="0"/>
              </a:rPr>
              <a:t> 0,1 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7976948-3DAA-794A-835E-64EA67F7ED58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B6717C-0CA0-4F4B-9FB5-8F0D0FF2FDEA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01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arme 6">
            <a:extLst>
              <a:ext uri="{FF2B5EF4-FFF2-40B4-BE49-F238E27FC236}">
                <a16:creationId xmlns:a16="http://schemas.microsoft.com/office/drawing/2014/main" id="{0D939564-4D24-C447-A00A-538325D6F9AC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3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-37901" y="3732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228" y="1549931"/>
            <a:ext cx="10354522" cy="44806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5400" dirty="0">
                <a:latin typeface="Cambria" panose="02040503050406030204" pitchFamily="18" charset="0"/>
              </a:rPr>
              <a:t>	 </a:t>
            </a:r>
            <a:r>
              <a:rPr lang="fr-FR" sz="5400" dirty="0">
                <a:latin typeface="Arial" panose="020B0604020202020204" pitchFamily="34" charset="0"/>
                <a:cs typeface="Arial" panose="020B0604020202020204" pitchFamily="34" charset="0"/>
              </a:rPr>
              <a:t>Si  𝑥 = 2, calculer la valeur de : </a:t>
            </a:r>
          </a:p>
          <a:p>
            <a:pPr>
              <a:buNone/>
            </a:pPr>
            <a:endParaRPr lang="fr-FR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fr-FR" sz="6000" dirty="0">
                <a:latin typeface="Cambria" panose="02040503050406030204" pitchFamily="18" charset="0"/>
              </a:rPr>
              <a:t> </a:t>
            </a:r>
            <a:r>
              <a:rPr lang="fr-FR" sz="8000" dirty="0">
                <a:latin typeface="Cambria" panose="02040503050406030204" pitchFamily="18" charset="0"/>
              </a:rPr>
              <a:t>𝑥</a:t>
            </a:r>
            <a:r>
              <a:rPr lang="fr-FR" sz="8000" baseline="30000" dirty="0">
                <a:latin typeface="Cambria" panose="02040503050406030204" pitchFamily="18" charset="0"/>
              </a:rPr>
              <a:t>2</a:t>
            </a:r>
            <a:r>
              <a:rPr lang="fr-FR" sz="8000" dirty="0">
                <a:latin typeface="Cambria" panose="02040503050406030204" pitchFamily="18" charset="0"/>
              </a:rPr>
              <a:t> + 𝑥 −5</a:t>
            </a:r>
            <a:endParaRPr lang="fr-FR" sz="8000" b="1" dirty="0">
              <a:latin typeface="Cambria" panose="020405030504060302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4A443E-7CF1-AB43-985F-C176DF7E422E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20926C-F457-7947-B47C-4C1C6223EE62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85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941C6463-7912-CC49-83D5-B3F51A5A151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18227" y="193312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-37903" y="-37111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D674E4EF-971B-4F4A-B248-763E3553A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461" y="1468803"/>
            <a:ext cx="10615088" cy="454352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			Parmi les 24 élèves d’une classe de Terminale BAC PRO, 6 élèves empruntent le téléphérique pour se rendre au lycée.</a:t>
            </a:r>
          </a:p>
          <a:p>
            <a:pPr>
              <a:buNone/>
            </a:pPr>
            <a:endParaRPr lang="fr-FR" sz="4000" dirty="0">
              <a:latin typeface="Cambria" panose="02040503050406030204" pitchFamily="18" charset="0"/>
            </a:endParaRPr>
          </a:p>
          <a:p>
            <a:pPr>
              <a:buNone/>
            </a:pPr>
            <a:r>
              <a:rPr lang="fr-FR" sz="4000" dirty="0">
                <a:latin typeface="Cambria" panose="02040503050406030204" pitchFamily="18" charset="0"/>
              </a:rPr>
              <a:t>			</a:t>
            </a:r>
            <a:r>
              <a:rPr lang="fr-FR" sz="4000" b="1" dirty="0">
                <a:latin typeface="Cambria" panose="02040503050406030204" pitchFamily="18" charset="0"/>
              </a:rPr>
              <a:t>Quel est le pourcentage d’élèves de cette classe qui empruntent le téléphérique?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82B1D8-A3AC-A04D-BCCA-6CFDCE2E6CF6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B17060-D369-0044-A2E8-49385177AED4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31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arme 10">
            <a:extLst>
              <a:ext uri="{FF2B5EF4-FFF2-40B4-BE49-F238E27FC236}">
                <a16:creationId xmlns:a16="http://schemas.microsoft.com/office/drawing/2014/main" id="{F1CAD899-2228-4549-ACE3-5348D60CF30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4DB237B7-7732-8941-9996-0ED27AF8690A}"/>
              </a:ext>
            </a:extLst>
          </p:cNvPr>
          <p:cNvSpPr/>
          <p:nvPr/>
        </p:nvSpPr>
        <p:spPr>
          <a:xfrm>
            <a:off x="201517" y="17111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8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3D33BB8-666E-C842-88B2-C61135E93E09}"/>
              </a:ext>
            </a:extLst>
          </p:cNvPr>
          <p:cNvSpPr txBox="1"/>
          <p:nvPr/>
        </p:nvSpPr>
        <p:spPr>
          <a:xfrm>
            <a:off x="41084" y="-38047"/>
            <a:ext cx="1386918" cy="132343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fr-FR" sz="8000" b="1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2F2A87-61A9-A74D-AEFA-9212B618237E}"/>
              </a:ext>
            </a:extLst>
          </p:cNvPr>
          <p:cNvSpPr/>
          <p:nvPr/>
        </p:nvSpPr>
        <p:spPr>
          <a:xfrm>
            <a:off x="2379677" y="6198377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095E703-761A-EC4A-B6AC-F66F9B6B43A8}"/>
              </a:ext>
            </a:extLst>
          </p:cNvPr>
          <p:cNvSpPr/>
          <p:nvPr/>
        </p:nvSpPr>
        <p:spPr>
          <a:xfrm>
            <a:off x="2379677" y="6398424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0AAB3749-7B0F-B140-8B94-3C48CF77F9A1}"/>
              </a:ext>
            </a:extLst>
          </p:cNvPr>
          <p:cNvSpPr txBox="1">
            <a:spLocks/>
          </p:cNvSpPr>
          <p:nvPr/>
        </p:nvSpPr>
        <p:spPr>
          <a:xfrm>
            <a:off x="420361" y="2304972"/>
            <a:ext cx="6669878" cy="37664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fr-FR" sz="4400" dirty="0">
                <a:latin typeface="Cambria" panose="02040503050406030204" pitchFamily="18" charset="0"/>
              </a:rPr>
              <a:t>	</a:t>
            </a:r>
            <a:r>
              <a:rPr lang="fr-FR" sz="4000" dirty="0">
                <a:latin typeface="Cambria" panose="02040503050406030204" pitchFamily="18" charset="0"/>
              </a:rPr>
              <a:t>Déterminer graphiquement le coefficient directeur de la droite ci-contre:  </a:t>
            </a:r>
          </a:p>
          <a:p>
            <a:pPr marL="0" indent="0">
              <a:buFont typeface="Wingdings 3" charset="2"/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 marL="0" indent="0">
              <a:buFont typeface="Wingdings 3" charset="2"/>
              <a:buNone/>
            </a:pPr>
            <a:endParaRPr lang="fr-FR" sz="4400" dirty="0">
              <a:latin typeface="Cambria" panose="02040503050406030204" pitchFamily="18" charset="0"/>
            </a:endParaRPr>
          </a:p>
          <a:p>
            <a:pPr marL="0" indent="0">
              <a:buFont typeface="Wingdings 3" charset="2"/>
              <a:buNone/>
            </a:pPr>
            <a:endParaRPr lang="fr-FR" sz="4400" dirty="0">
              <a:latin typeface="Cambria" panose="02040503050406030204" pitchFamily="18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9F49F3A-D06E-CF4D-9409-1E5478340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0239" y="1097945"/>
            <a:ext cx="3848696" cy="447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77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885A1CF4-2D36-FD49-9089-07C73C51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6723"/>
            <a:ext cx="8596668" cy="452464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>
                <a:srgbClr val="FF0000"/>
              </a:buClr>
            </a:pPr>
            <a:r>
              <a:rPr lang="fr-FR" sz="4000" b="1" i="1" dirty="0"/>
              <a:t>Poser votre stylo</a:t>
            </a:r>
            <a:endParaRPr lang="fr-FR" sz="4000" dirty="0"/>
          </a:p>
          <a:p>
            <a:pPr>
              <a:lnSpc>
                <a:spcPct val="200000"/>
              </a:lnSpc>
              <a:buClr>
                <a:srgbClr val="FF0000"/>
              </a:buClr>
            </a:pPr>
            <a:r>
              <a:rPr lang="fr-FR" sz="4000" b="1" i="1" dirty="0"/>
              <a:t>Retourner votre feuille</a:t>
            </a:r>
            <a:endParaRPr lang="fr-FR" sz="4000" dirty="0"/>
          </a:p>
          <a:p>
            <a:pPr>
              <a:lnSpc>
                <a:spcPct val="200000"/>
              </a:lnSpc>
              <a:buClr>
                <a:srgbClr val="FF0000"/>
              </a:buClr>
            </a:pPr>
            <a:r>
              <a:rPr lang="fr-FR" sz="4000" b="1" i="1" dirty="0"/>
              <a:t>La déposer au bord de la table</a:t>
            </a:r>
            <a:endParaRPr lang="fr-FR" sz="4000" dirty="0"/>
          </a:p>
          <a:p>
            <a:pPr marL="0" indent="0">
              <a:lnSpc>
                <a:spcPct val="200000"/>
              </a:lnSpc>
              <a:buNone/>
            </a:pPr>
            <a:endParaRPr lang="fr-FR" sz="40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5AFA66F-2FBD-FD43-8A13-0D8E37B4DDA6}"/>
              </a:ext>
            </a:extLst>
          </p:cNvPr>
          <p:cNvSpPr txBox="1"/>
          <p:nvPr/>
        </p:nvSpPr>
        <p:spPr>
          <a:xfrm>
            <a:off x="1" y="-52938"/>
            <a:ext cx="104148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solidFill>
                  <a:srgbClr val="FF0000"/>
                </a:solidFill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287259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arme 11">
            <a:extLst>
              <a:ext uri="{FF2B5EF4-FFF2-40B4-BE49-F238E27FC236}">
                <a16:creationId xmlns:a16="http://schemas.microsoft.com/office/drawing/2014/main" id="{77E71C73-6D1B-F945-80D3-9F142E191334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30061C-1696-4029-BD49-C01CAED57511}"/>
              </a:ext>
            </a:extLst>
          </p:cNvPr>
          <p:cNvSpPr/>
          <p:nvPr/>
        </p:nvSpPr>
        <p:spPr>
          <a:xfrm>
            <a:off x="2379677" y="62541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FA007AC-5500-F244-8664-96710F520FF7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1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2BA110F3-433C-324F-8E4C-7E9E11367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25" y="546755"/>
            <a:ext cx="10105819" cy="54946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fr-FR" sz="5400" baseline="30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800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Quel est le double de 56 ?</a:t>
            </a:r>
          </a:p>
        </p:txBody>
      </p:sp>
    </p:spTree>
    <p:extLst>
      <p:ext uri="{BB962C8B-B14F-4D97-AF65-F5344CB8AC3E}">
        <p14:creationId xmlns:p14="http://schemas.microsoft.com/office/powerpoint/2010/main" val="354737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69F8A2B1-BEB0-0A49-9C66-B12CB35420C9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406F4E-71D4-4151-868F-373B7E85A08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17A9B8-32FB-174C-80D0-AD3F42E09A89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9F9ECA0E-A32A-6342-B322-69DECB053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640"/>
            <a:ext cx="9076266" cy="54927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x 10 + 15 – 5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14ED281-B47F-324D-AEF6-302C6BCD93E1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0194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 advClick="0" advTm="30000"/>
    </mc:Choice>
    <mc:Fallback xmlns="">
      <p:transition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37198768-3C01-7247-92A7-5F96714398CF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1DB6E31F-D84E-EE4A-BC73-234649BD9EBB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ED1778-DA3B-0B46-A21A-4BEB01666431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31517B-20EF-B54F-996C-9F597CDE8AF3}"/>
              </a:ext>
            </a:extLst>
          </p:cNvPr>
          <p:cNvSpPr/>
          <p:nvPr/>
        </p:nvSpPr>
        <p:spPr>
          <a:xfrm>
            <a:off x="2379677" y="6441456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81D3940-4AE0-E647-A6BC-99E40659A720}"/>
              </a:ext>
            </a:extLst>
          </p:cNvPr>
          <p:cNvSpPr txBox="1"/>
          <p:nvPr/>
        </p:nvSpPr>
        <p:spPr>
          <a:xfrm>
            <a:off x="461277" y="851505"/>
            <a:ext cx="969872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	Une fourgonnette transporte des caisses. Elle pèse 2,5 tonnes quand elle est pleine et 1,9 tonnes quand elle est vide.</a:t>
            </a:r>
          </a:p>
          <a:p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	Quelle est la masse des caisses transportées ?</a:t>
            </a:r>
          </a:p>
        </p:txBody>
      </p:sp>
    </p:spTree>
    <p:extLst>
      <p:ext uri="{BB962C8B-B14F-4D97-AF65-F5344CB8AC3E}">
        <p14:creationId xmlns:p14="http://schemas.microsoft.com/office/powerpoint/2010/main" val="337869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arme 8">
            <a:extLst>
              <a:ext uri="{FF2B5EF4-FFF2-40B4-BE49-F238E27FC236}">
                <a16:creationId xmlns:a16="http://schemas.microsoft.com/office/drawing/2014/main" id="{A78921B4-8415-3F48-B8CB-DE2207BA28F5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A12D41-E757-4947-9D5A-8EEDDB657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685" y="119834"/>
            <a:ext cx="11691257" cy="62306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8800" dirty="0">
                <a:solidFill>
                  <a:schemeClr val="tx1"/>
                </a:solidFill>
                <a:cs typeface="Arial" panose="020B0604020202020204" pitchFamily="34" charset="0"/>
              </a:rPr>
              <a:t>				933,26 x 100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304BAD5-756E-2C41-8B6F-BAFC2CD96E81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0F1EFC3A-BAEE-9948-85D6-BC398AF878EF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542A99-FE7C-A247-A297-2D3037B91FCC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338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9F3F32CA-E6F7-1B45-B873-D9BC62416EFA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581512-3663-4E49-9B46-38868B154419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Espace réservé du contenu 2">
                <a:extLst>
                  <a:ext uri="{FF2B5EF4-FFF2-40B4-BE49-F238E27FC236}">
                    <a16:creationId xmlns:a16="http://schemas.microsoft.com/office/drawing/2014/main" id="{2649A808-E4DA-224A-9047-5CA478A21F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1658" y="2340244"/>
                <a:ext cx="9607463" cy="37285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fr-FR" sz="8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fr-FR" sz="8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fr-FR" sz="8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fr-FR" sz="8800" dirty="0">
                    <a:latin typeface="Cambria" panose="02040503050406030204" pitchFamily="18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8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fr-FR" sz="8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fr-FR" sz="8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8800" dirty="0">
                  <a:latin typeface="Cambria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Espace réservé du contenu 2">
                <a:extLst>
                  <a:ext uri="{FF2B5EF4-FFF2-40B4-BE49-F238E27FC236}">
                    <a16:creationId xmlns:a16="http://schemas.microsoft.com/office/drawing/2014/main" id="{2649A808-E4DA-224A-9047-5CA478A21F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58" y="2340244"/>
                <a:ext cx="9607463" cy="3728570"/>
              </a:xfrm>
              <a:prstGeom prst="rect">
                <a:avLst/>
              </a:prstGeom>
              <a:blipFill>
                <a:blip r:embed="rId2"/>
                <a:stretch>
                  <a:fillRect t="-10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Ellipse 10">
            <a:extLst>
              <a:ext uri="{FF2B5EF4-FFF2-40B4-BE49-F238E27FC236}">
                <a16:creationId xmlns:a16="http://schemas.microsoft.com/office/drawing/2014/main" id="{FB8EE2E9-B9C9-514E-80F2-DC2227778A61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2944EE0-2EE3-2442-9BC0-B07EBC55CB7B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</p:spTree>
    <p:extLst>
      <p:ext uri="{BB962C8B-B14F-4D97-AF65-F5344CB8AC3E}">
        <p14:creationId xmlns:p14="http://schemas.microsoft.com/office/powerpoint/2010/main" val="71550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arme 7">
            <a:extLst>
              <a:ext uri="{FF2B5EF4-FFF2-40B4-BE49-F238E27FC236}">
                <a16:creationId xmlns:a16="http://schemas.microsoft.com/office/drawing/2014/main" id="{416AE7C8-1CD5-294F-AB03-D484E321DB8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4BA7286-E5B8-3849-A06F-9C97350E2044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6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ABD430C-058A-3548-9030-B1007EB422BF}"/>
              </a:ext>
            </a:extLst>
          </p:cNvPr>
          <p:cNvSpPr txBox="1"/>
          <p:nvPr/>
        </p:nvSpPr>
        <p:spPr>
          <a:xfrm>
            <a:off x="635858" y="2698041"/>
            <a:ext cx="98120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	Calculer l’aire en m</a:t>
            </a:r>
            <a:r>
              <a:rPr lang="fr-FR" sz="4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 d’un rectangle de longueur 10 m et de largeur 3 m.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BDD073C-EADA-CF41-8D77-4572254D2915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70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arme 5">
            <a:extLst>
              <a:ext uri="{FF2B5EF4-FFF2-40B4-BE49-F238E27FC236}">
                <a16:creationId xmlns:a16="http://schemas.microsoft.com/office/drawing/2014/main" id="{51CAA9AD-F819-F24D-8FFF-15342D9868BE}"/>
              </a:ext>
            </a:extLst>
          </p:cNvPr>
          <p:cNvSpPr/>
          <p:nvPr/>
        </p:nvSpPr>
        <p:spPr>
          <a:xfrm flipH="1">
            <a:off x="-1" y="4143"/>
            <a:ext cx="1434180" cy="1408175"/>
          </a:xfrm>
          <a:prstGeom prst="teardrop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5CD975-DA69-44E3-95D3-B8BF1A2C8653}"/>
              </a:ext>
            </a:extLst>
          </p:cNvPr>
          <p:cNvSpPr/>
          <p:nvPr/>
        </p:nvSpPr>
        <p:spPr>
          <a:xfrm>
            <a:off x="2379677" y="6241409"/>
            <a:ext cx="7432646" cy="10905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61E3A554-0C20-EE40-85E7-E0D51C412529}"/>
              </a:ext>
            </a:extLst>
          </p:cNvPr>
          <p:cNvSpPr txBox="1">
            <a:spLocks/>
          </p:cNvSpPr>
          <p:nvPr/>
        </p:nvSpPr>
        <p:spPr>
          <a:xfrm>
            <a:off x="363255" y="1275582"/>
            <a:ext cx="9254081" cy="4611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FR" sz="80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8000" dirty="0">
                <a:latin typeface="Cambria" panose="02040503050406030204" pitchFamily="18" charset="0"/>
                <a:cs typeface="Arial" panose="020B0604020202020204" pitchFamily="34" charset="0"/>
              </a:rPr>
              <a:t>30 % de 200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6C883A4-7F40-2644-9D00-DAC3C2525BB7}"/>
              </a:ext>
            </a:extLst>
          </p:cNvPr>
          <p:cNvSpPr txBox="1"/>
          <p:nvPr/>
        </p:nvSpPr>
        <p:spPr>
          <a:xfrm>
            <a:off x="1373469" y="224060"/>
            <a:ext cx="30588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i="1" dirty="0">
                <a:solidFill>
                  <a:srgbClr val="FF0000"/>
                </a:solidFill>
              </a:rPr>
              <a:t>Calculer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3AECC77-985D-FD45-9F3F-D05C452EC122}"/>
              </a:ext>
            </a:extLst>
          </p:cNvPr>
          <p:cNvSpPr/>
          <p:nvPr/>
        </p:nvSpPr>
        <p:spPr>
          <a:xfrm>
            <a:off x="39600" y="36000"/>
            <a:ext cx="1224116" cy="122411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7631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00" advClick="0" advTm="30000"/>
    </mc:Choice>
    <mc:Fallback xmlns="">
      <p:transition spd="med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3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5239160</TotalTime>
  <Words>550</Words>
  <Application>Microsoft Macintosh PowerPoint</Application>
  <PresentationFormat>Grand écran</PresentationFormat>
  <Paragraphs>112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7" baseType="lpstr">
      <vt:lpstr>Arial</vt:lpstr>
      <vt:lpstr>Calibri</vt:lpstr>
      <vt:lpstr>Cambria</vt:lpstr>
      <vt:lpstr>Cambria Math</vt:lpstr>
      <vt:lpstr>Times New Roman</vt:lpstr>
      <vt:lpstr>Trebuchet MS</vt:lpstr>
      <vt:lpstr>Wingdings</vt:lpstr>
      <vt:lpstr>Wingdings 3</vt:lpstr>
      <vt:lpstr>Facette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CONCOURS du CALCUL MENTAL     Décembre 2020     QUART DE finale   CAP</dc:title>
  <dc:creator>zamy.jeff@gmail.com</dc:creator>
  <cp:lastModifiedBy>Robert robert</cp:lastModifiedBy>
  <cp:revision>195</cp:revision>
  <dcterms:created xsi:type="dcterms:W3CDTF">2020-11-27T01:03:48Z</dcterms:created>
  <dcterms:modified xsi:type="dcterms:W3CDTF">2023-01-21T07:55:06Z</dcterms:modified>
</cp:coreProperties>
</file>