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3" saveSubsetFonts="1">
  <p:sldMasterIdLst>
    <p:sldMasterId id="2147483660" r:id="rId1"/>
  </p:sldMasterIdLst>
  <p:notesMasterIdLst>
    <p:notesMasterId r:id="rId30"/>
  </p:notesMasterIdLst>
  <p:sldIdLst>
    <p:sldId id="257" r:id="rId2"/>
    <p:sldId id="258" r:id="rId3"/>
    <p:sldId id="261" r:id="rId4"/>
    <p:sldId id="266" r:id="rId5"/>
    <p:sldId id="259" r:id="rId6"/>
    <p:sldId id="268" r:id="rId7"/>
    <p:sldId id="260" r:id="rId8"/>
    <p:sldId id="269" r:id="rId9"/>
    <p:sldId id="270" r:id="rId10"/>
    <p:sldId id="272" r:id="rId11"/>
    <p:sldId id="273" r:id="rId12"/>
    <p:sldId id="274" r:id="rId13"/>
    <p:sldId id="275" r:id="rId14"/>
    <p:sldId id="279" r:id="rId15"/>
    <p:sldId id="280" r:id="rId16"/>
    <p:sldId id="281" r:id="rId17"/>
    <p:sldId id="283" r:id="rId18"/>
    <p:sldId id="284" r:id="rId19"/>
    <p:sldId id="285" r:id="rId20"/>
    <p:sldId id="286" r:id="rId21"/>
    <p:sldId id="288" r:id="rId22"/>
    <p:sldId id="289" r:id="rId23"/>
    <p:sldId id="295" r:id="rId24"/>
    <p:sldId id="293" r:id="rId25"/>
    <p:sldId id="291" r:id="rId26"/>
    <p:sldId id="292" r:id="rId27"/>
    <p:sldId id="294" r:id="rId28"/>
    <p:sldId id="290" r:id="rId2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694" autoAdjust="0"/>
    <p:restoredTop sz="97332"/>
  </p:normalViewPr>
  <p:slideViewPr>
    <p:cSldViewPr snapToGrid="0">
      <p:cViewPr varScale="1">
        <p:scale>
          <a:sx n="85" d="100"/>
          <a:sy n="85" d="100"/>
        </p:scale>
        <p:origin x="176" y="24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FE4627-1144-FF4E-9B90-3D14C901BFA8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ED8B5B-7149-E142-9176-7FB800F543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26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7112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2558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749944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93997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54728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0371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22140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0420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8967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3887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5657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4718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2395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5379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3844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4398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1CF541-0042-415A-89B6-7BAB3913DF13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2071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oneTexte 21">
            <a:extLst>
              <a:ext uri="{FF2B5EF4-FFF2-40B4-BE49-F238E27FC236}">
                <a16:creationId xmlns:a16="http://schemas.microsoft.com/office/drawing/2014/main" id="{35EBD7FF-95F4-734D-A77A-2C9A93DFCD8D}"/>
              </a:ext>
            </a:extLst>
          </p:cNvPr>
          <p:cNvSpPr txBox="1"/>
          <p:nvPr/>
        </p:nvSpPr>
        <p:spPr>
          <a:xfrm>
            <a:off x="8013750" y="655073"/>
            <a:ext cx="26313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</a:rPr>
              <a:t>GROUPE 2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2A803F3-76E5-1D4F-94AB-0C1A5A700474}"/>
              </a:ext>
            </a:extLst>
          </p:cNvPr>
          <p:cNvSpPr txBox="1"/>
          <p:nvPr/>
        </p:nvSpPr>
        <p:spPr>
          <a:xfrm>
            <a:off x="8352426" y="1239848"/>
            <a:ext cx="399879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Première BAC PRO</a:t>
            </a:r>
          </a:p>
          <a:p>
            <a:r>
              <a:rPr lang="fr-F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Terminale BAC PRO</a:t>
            </a:r>
          </a:p>
          <a:p>
            <a:r>
              <a:rPr lang="fr-F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Première et terminale </a:t>
            </a:r>
            <a:r>
              <a:rPr lang="fr-FR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microlycée</a:t>
            </a:r>
            <a:br>
              <a:rPr lang="fr-F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Classes de brevet métiers d’art</a:t>
            </a:r>
          </a:p>
          <a:p>
            <a:endParaRPr lang="fr-FR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6365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arme 6">
            <a:extLst>
              <a:ext uri="{FF2B5EF4-FFF2-40B4-BE49-F238E27FC236}">
                <a16:creationId xmlns:a16="http://schemas.microsoft.com/office/drawing/2014/main" id="{CB562E57-B114-C848-B648-1C54A4DF0234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ACE23107-84FC-3347-9B35-786572C56C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2CC6907-20A9-544F-81EB-CC04741C6F32}"/>
              </a:ext>
            </a:extLst>
          </p:cNvPr>
          <p:cNvSpPr txBox="1"/>
          <p:nvPr/>
        </p:nvSpPr>
        <p:spPr>
          <a:xfrm>
            <a:off x="1618129" y="1073321"/>
            <a:ext cx="8955741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>
                <a:latin typeface="Cambria" panose="02040503050406030204" pitchFamily="18" charset="0"/>
                <a:cs typeface="Arial" panose="020B0604020202020204" pitchFamily="34" charset="0"/>
              </a:rPr>
              <a:t>	Fatima a eu 4 notes sur 20 en mathématiques :</a:t>
            </a:r>
          </a:p>
          <a:p>
            <a:endParaRPr lang="fr-FR" sz="48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fr-FR" sz="48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fr-FR" sz="6000" dirty="0">
                <a:latin typeface="Cambria" panose="02040503050406030204" pitchFamily="18" charset="0"/>
                <a:cs typeface="Arial" panose="020B0604020202020204" pitchFamily="34" charset="0"/>
              </a:rPr>
              <a:t>8 ; 12 ; 10 et 20.</a:t>
            </a:r>
          </a:p>
          <a:p>
            <a:endParaRPr lang="fr-FR" sz="48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fr-FR" sz="4800" dirty="0">
                <a:latin typeface="Cambria" panose="02040503050406030204" pitchFamily="18" charset="0"/>
                <a:cs typeface="Arial" panose="020B0604020202020204" pitchFamily="34" charset="0"/>
              </a:rPr>
              <a:t>	Quelle sera sa moyenne ?</a:t>
            </a:r>
            <a:endParaRPr lang="fr-FR" sz="4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9450029E-B68F-E24D-BEF9-0CD7CDC0CB57}"/>
              </a:ext>
            </a:extLst>
          </p:cNvPr>
          <p:cNvSpPr/>
          <p:nvPr/>
        </p:nvSpPr>
        <p:spPr>
          <a:xfrm>
            <a:off x="39600" y="36000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b="1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A10C813-2309-1546-BAE7-2BA98E7CECA6}"/>
              </a:ext>
            </a:extLst>
          </p:cNvPr>
          <p:cNvSpPr/>
          <p:nvPr/>
        </p:nvSpPr>
        <p:spPr>
          <a:xfrm>
            <a:off x="2379677" y="6198377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10C0A6E-0A8B-DF4E-ACED-45CE5033BC28}"/>
              </a:ext>
            </a:extLst>
          </p:cNvPr>
          <p:cNvSpPr/>
          <p:nvPr/>
        </p:nvSpPr>
        <p:spPr>
          <a:xfrm>
            <a:off x="2379677" y="6398424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928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arme 5">
            <a:extLst>
              <a:ext uri="{FF2B5EF4-FFF2-40B4-BE49-F238E27FC236}">
                <a16:creationId xmlns:a16="http://schemas.microsoft.com/office/drawing/2014/main" id="{FC015AB9-BB10-FB4A-B443-4E0DD3AB86BE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C13195F-B8E5-9047-8E13-41AB2608AFB6}"/>
              </a:ext>
            </a:extLst>
          </p:cNvPr>
          <p:cNvSpPr txBox="1"/>
          <p:nvPr/>
        </p:nvSpPr>
        <p:spPr>
          <a:xfrm>
            <a:off x="1618938" y="2732616"/>
            <a:ext cx="86254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0" dirty="0">
                <a:latin typeface="Cambria" panose="02040503050406030204" pitchFamily="18" charset="0"/>
                <a:cs typeface="Arial" panose="020B0604020202020204" pitchFamily="34" charset="0"/>
              </a:rPr>
              <a:t> 21 </a:t>
            </a:r>
            <a:r>
              <a:rPr lang="fr-FR" sz="8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fr-FR" sz="8000" dirty="0">
                <a:latin typeface="Cambria" panose="02040503050406030204" pitchFamily="18" charset="0"/>
                <a:cs typeface="Arial" panose="020B0604020202020204" pitchFamily="34" charset="0"/>
              </a:rPr>
              <a:t> 17</a:t>
            </a:r>
            <a:endParaRPr lang="fr-FR" sz="8000" b="1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3308D05-DBD3-714A-AEA7-E52F0FD49335}"/>
              </a:ext>
            </a:extLst>
          </p:cNvPr>
          <p:cNvSpPr/>
          <p:nvPr/>
        </p:nvSpPr>
        <p:spPr>
          <a:xfrm>
            <a:off x="39600" y="36000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b="1" dirty="0"/>
              <a:t>9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B0B374EF-6590-B048-BF4F-6A0401CED403}"/>
              </a:ext>
            </a:extLst>
          </p:cNvPr>
          <p:cNvSpPr txBox="1"/>
          <p:nvPr/>
        </p:nvSpPr>
        <p:spPr>
          <a:xfrm>
            <a:off x="1373469" y="224060"/>
            <a:ext cx="30588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0" i="1" dirty="0">
                <a:solidFill>
                  <a:srgbClr val="FF0000"/>
                </a:solidFill>
              </a:rPr>
              <a:t>Calculer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CE2FD09-9D5D-D14C-AEC9-8D0A1988AA59}"/>
              </a:ext>
            </a:extLst>
          </p:cNvPr>
          <p:cNvSpPr/>
          <p:nvPr/>
        </p:nvSpPr>
        <p:spPr>
          <a:xfrm>
            <a:off x="2379677" y="6198377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51E0614-EE52-D647-919A-6301B24EB49E}"/>
              </a:ext>
            </a:extLst>
          </p:cNvPr>
          <p:cNvSpPr/>
          <p:nvPr/>
        </p:nvSpPr>
        <p:spPr>
          <a:xfrm>
            <a:off x="2379677" y="6398424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4703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arme 11">
            <a:extLst>
              <a:ext uri="{FF2B5EF4-FFF2-40B4-BE49-F238E27FC236}">
                <a16:creationId xmlns:a16="http://schemas.microsoft.com/office/drawing/2014/main" id="{D1B9B3C3-AFD2-C04F-A684-0B1A7B759C70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64CEE447-B7CC-B343-B0CF-6058C70E2EDB}"/>
              </a:ext>
            </a:extLst>
          </p:cNvPr>
          <p:cNvSpPr/>
          <p:nvPr/>
        </p:nvSpPr>
        <p:spPr>
          <a:xfrm>
            <a:off x="210063" y="188202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8BDF1D4-3A93-2241-BA0C-DC2BB22F7D5F}"/>
              </a:ext>
            </a:extLst>
          </p:cNvPr>
          <p:cNvSpPr txBox="1"/>
          <p:nvPr/>
        </p:nvSpPr>
        <p:spPr>
          <a:xfrm>
            <a:off x="39600" y="36000"/>
            <a:ext cx="1224000" cy="122400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CD7D239A-5F09-AE4A-8DD2-743A50119E5C}"/>
              </a:ext>
            </a:extLst>
          </p:cNvPr>
          <p:cNvSpPr txBox="1">
            <a:spLocks/>
          </p:cNvSpPr>
          <p:nvPr/>
        </p:nvSpPr>
        <p:spPr>
          <a:xfrm>
            <a:off x="1194980" y="1599620"/>
            <a:ext cx="9802040" cy="42789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On considère la fonction </a:t>
            </a:r>
            <a:r>
              <a:rPr lang="fr-FR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fr-FR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définie par </a:t>
            </a:r>
            <a:r>
              <a:rPr lang="fr-FR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f(x) = </a:t>
            </a:r>
            <a:r>
              <a:rPr lang="fr-FR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fr-FR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x² - </a:t>
            </a:r>
            <a:r>
              <a:rPr lang="fr-FR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fr-FR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+ </a:t>
            </a:r>
            <a:r>
              <a:rPr lang="fr-FR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fr-FR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	</a:t>
            </a:r>
          </a:p>
          <a:p>
            <a:pPr marL="0" indent="0">
              <a:buNone/>
            </a:pPr>
            <a:r>
              <a:rPr lang="fr-F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Déterminer</a:t>
            </a:r>
            <a:r>
              <a:rPr lang="fr-FR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f(</a:t>
            </a:r>
            <a:r>
              <a:rPr lang="fr-FR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fr-FR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fr-FR" sz="5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55D3606-D980-4F41-9B39-22322B96B39D}"/>
              </a:ext>
            </a:extLst>
          </p:cNvPr>
          <p:cNvSpPr/>
          <p:nvPr/>
        </p:nvSpPr>
        <p:spPr>
          <a:xfrm>
            <a:off x="2379677" y="6198377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AF41C7-4C15-9E47-A4BB-6D8090CD58F0}"/>
              </a:ext>
            </a:extLst>
          </p:cNvPr>
          <p:cNvSpPr/>
          <p:nvPr/>
        </p:nvSpPr>
        <p:spPr>
          <a:xfrm>
            <a:off x="2379677" y="6398424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865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Larme 12">
            <a:extLst>
              <a:ext uri="{FF2B5EF4-FFF2-40B4-BE49-F238E27FC236}">
                <a16:creationId xmlns:a16="http://schemas.microsoft.com/office/drawing/2014/main" id="{9A9335E5-D61D-A840-B5A5-C0F00AB033CE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D50FB87B-75A1-F140-894D-1D8414145D00}"/>
              </a:ext>
            </a:extLst>
          </p:cNvPr>
          <p:cNvSpPr/>
          <p:nvPr/>
        </p:nvSpPr>
        <p:spPr>
          <a:xfrm>
            <a:off x="218609" y="188202"/>
            <a:ext cx="1224000" cy="12240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3CBA0A5-41A1-474E-9554-F6DDE983799B}"/>
              </a:ext>
            </a:extLst>
          </p:cNvPr>
          <p:cNvSpPr txBox="1"/>
          <p:nvPr/>
        </p:nvSpPr>
        <p:spPr>
          <a:xfrm>
            <a:off x="39600" y="36000"/>
            <a:ext cx="1224000" cy="122400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F1989D2E-42D0-8449-B58A-E0A0552FF7F9}"/>
              </a:ext>
            </a:extLst>
          </p:cNvPr>
          <p:cNvSpPr txBox="1">
            <a:spLocks/>
          </p:cNvSpPr>
          <p:nvPr/>
        </p:nvSpPr>
        <p:spPr>
          <a:xfrm>
            <a:off x="1600899" y="1731338"/>
            <a:ext cx="8990202" cy="337492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4800" dirty="0"/>
              <a:t>	Une paire de chaussures  qui coûtait 60 € est soldée à 25 %. </a:t>
            </a:r>
          </a:p>
          <a:p>
            <a:pPr marL="0" indent="0">
              <a:buNone/>
            </a:pPr>
            <a:endParaRPr lang="fr-FR" sz="4800" dirty="0"/>
          </a:p>
          <a:p>
            <a:pPr marL="0" indent="0">
              <a:buNone/>
            </a:pPr>
            <a:r>
              <a:rPr lang="fr-FR" sz="4800" dirty="0"/>
              <a:t>	Calculer son nouveau prix.</a:t>
            </a:r>
            <a:endParaRPr lang="fr-FR" sz="4800" b="1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A10C813-2309-1546-BAE7-2BA98E7CECA6}"/>
              </a:ext>
            </a:extLst>
          </p:cNvPr>
          <p:cNvSpPr/>
          <p:nvPr/>
        </p:nvSpPr>
        <p:spPr>
          <a:xfrm>
            <a:off x="2379677" y="6198377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10C0A6E-0A8B-DF4E-ACED-45CE5033BC28}"/>
              </a:ext>
            </a:extLst>
          </p:cNvPr>
          <p:cNvSpPr/>
          <p:nvPr/>
        </p:nvSpPr>
        <p:spPr>
          <a:xfrm>
            <a:off x="2379677" y="6398424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179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Larme 10">
            <a:extLst>
              <a:ext uri="{FF2B5EF4-FFF2-40B4-BE49-F238E27FC236}">
                <a16:creationId xmlns:a16="http://schemas.microsoft.com/office/drawing/2014/main" id="{7619F65B-CE29-9F40-9242-DB60C895EE52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FR" sz="3600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82DFFF5E-D820-014D-9677-A80AD086DD23}"/>
              </a:ext>
            </a:extLst>
          </p:cNvPr>
          <p:cNvSpPr/>
          <p:nvPr/>
        </p:nvSpPr>
        <p:spPr>
          <a:xfrm>
            <a:off x="210063" y="185146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61A5AF12-E71A-7E4B-8453-A38DE0EEEB57}"/>
              </a:ext>
            </a:extLst>
          </p:cNvPr>
          <p:cNvSpPr txBox="1"/>
          <p:nvPr/>
        </p:nvSpPr>
        <p:spPr>
          <a:xfrm>
            <a:off x="39600" y="36000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12" name="Espace réservé du contenu 2">
            <a:extLst>
              <a:ext uri="{FF2B5EF4-FFF2-40B4-BE49-F238E27FC236}">
                <a16:creationId xmlns:a16="http://schemas.microsoft.com/office/drawing/2014/main" id="{3C293CC4-B54A-3842-8AF3-56D2BDD36F9E}"/>
              </a:ext>
            </a:extLst>
          </p:cNvPr>
          <p:cNvSpPr txBox="1">
            <a:spLocks/>
          </p:cNvSpPr>
          <p:nvPr/>
        </p:nvSpPr>
        <p:spPr>
          <a:xfrm>
            <a:off x="1079185" y="437840"/>
            <a:ext cx="10033629" cy="59048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3600" dirty="0">
                <a:latin typeface="Arial" panose="020B0604020202020204" pitchFamily="34" charset="0"/>
                <a:cs typeface="Arial" panose="020B0604020202020204" pitchFamily="34" charset="0"/>
              </a:rPr>
              <a:t>	Une urne contient 5 boules marron, 6 boules bleues et 9 boules roses.</a:t>
            </a:r>
          </a:p>
          <a:p>
            <a:pPr marL="0" indent="0">
              <a:buNone/>
            </a:pPr>
            <a:r>
              <a:rPr lang="fr-FR" sz="3600" dirty="0">
                <a:latin typeface="Arial" panose="020B0604020202020204" pitchFamily="34" charset="0"/>
                <a:cs typeface="Arial" panose="020B0604020202020204" pitchFamily="34" charset="0"/>
              </a:rPr>
              <a:t>On tire au hasard une boule dans cette urne.</a:t>
            </a:r>
          </a:p>
          <a:p>
            <a:pPr marL="0" indent="0">
              <a:buNone/>
            </a:pPr>
            <a:endParaRPr lang="fr-FR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FR" sz="36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Quelle est la probabilité d’obtenir une boule marron ? </a:t>
            </a:r>
          </a:p>
          <a:p>
            <a:pPr marL="0" indent="0">
              <a:buNone/>
            </a:pPr>
            <a:r>
              <a:rPr lang="fr-FR" sz="3600" dirty="0">
                <a:latin typeface="Arial" panose="020B0604020202020204" pitchFamily="34" charset="0"/>
                <a:cs typeface="Arial" panose="020B0604020202020204" pitchFamily="34" charset="0"/>
              </a:rPr>
              <a:t>Donner le résultat sous forme décimale.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A10C813-2309-1546-BAE7-2BA98E7CECA6}"/>
              </a:ext>
            </a:extLst>
          </p:cNvPr>
          <p:cNvSpPr/>
          <p:nvPr/>
        </p:nvSpPr>
        <p:spPr>
          <a:xfrm>
            <a:off x="2379677" y="6198377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10C0A6E-0A8B-DF4E-ACED-45CE5033BC28}"/>
              </a:ext>
            </a:extLst>
          </p:cNvPr>
          <p:cNvSpPr/>
          <p:nvPr/>
        </p:nvSpPr>
        <p:spPr>
          <a:xfrm>
            <a:off x="2379677" y="6398424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6368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397891" y="3445948"/>
            <a:ext cx="1583140" cy="982639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Larme 12">
            <a:extLst>
              <a:ext uri="{FF2B5EF4-FFF2-40B4-BE49-F238E27FC236}">
                <a16:creationId xmlns:a16="http://schemas.microsoft.com/office/drawing/2014/main" id="{E6F42770-E2B7-4F41-9E0B-6B4A3612BDC7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609859"/>
            <a:ext cx="8596668" cy="443150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3600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824B1A41-9C34-3549-B406-E690C339C91F}"/>
              </a:ext>
            </a:extLst>
          </p:cNvPr>
          <p:cNvSpPr/>
          <p:nvPr/>
        </p:nvSpPr>
        <p:spPr>
          <a:xfrm>
            <a:off x="218227" y="193310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83687169-78E0-0E41-8495-F0AAD2B28486}"/>
              </a:ext>
            </a:extLst>
          </p:cNvPr>
          <p:cNvSpPr txBox="1"/>
          <p:nvPr/>
        </p:nvSpPr>
        <p:spPr>
          <a:xfrm>
            <a:off x="39600" y="36000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13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111F5EC1-0C3D-C64F-8FA9-F16A99F05E30}"/>
              </a:ext>
            </a:extLst>
          </p:cNvPr>
          <p:cNvSpPr txBox="1">
            <a:spLocks/>
          </p:cNvSpPr>
          <p:nvPr/>
        </p:nvSpPr>
        <p:spPr>
          <a:xfrm>
            <a:off x="363256" y="416380"/>
            <a:ext cx="10036338" cy="54708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sz="4800" dirty="0">
                <a:latin typeface="Arial" panose="020B0604020202020204" pitchFamily="34" charset="0"/>
                <a:cs typeface="Arial" panose="020B0604020202020204" pitchFamily="34" charset="0"/>
              </a:rPr>
              <a:t>	  </a:t>
            </a:r>
            <a:r>
              <a:rPr lang="fr-FR" sz="4800" dirty="0">
                <a:cs typeface="Arial" panose="020B0604020202020204" pitchFamily="34" charset="0"/>
              </a:rPr>
              <a:t>Compléter la suite de nombres:</a:t>
            </a:r>
          </a:p>
          <a:p>
            <a:pPr marL="0" indent="0" algn="ctr">
              <a:buNone/>
            </a:pPr>
            <a:r>
              <a:rPr lang="fr-FR" sz="4800" dirty="0">
                <a:cs typeface="Arial" panose="020B0604020202020204" pitchFamily="34" charset="0"/>
              </a:rPr>
              <a:t>    </a:t>
            </a:r>
          </a:p>
          <a:p>
            <a:pPr marL="0" indent="0" algn="ctr">
              <a:buNone/>
            </a:pPr>
            <a:r>
              <a:rPr lang="fr-FR" sz="4800" dirty="0">
                <a:cs typeface="Arial" panose="020B0604020202020204" pitchFamily="34" charset="0"/>
              </a:rPr>
              <a:t>7 ; 	4,5 ;  2 ;  -0,5 ;   </a:t>
            </a:r>
            <a:r>
              <a:rPr lang="fr-FR" sz="4800" b="1" dirty="0">
                <a:solidFill>
                  <a:srgbClr val="FF0000"/>
                </a:solidFill>
                <a:cs typeface="Arial" panose="020B0604020202020204" pitchFamily="34" charset="0"/>
              </a:rPr>
              <a:t> ?    </a:t>
            </a:r>
            <a:r>
              <a:rPr lang="fr-FR" sz="4800" dirty="0">
                <a:cs typeface="Arial" panose="020B0604020202020204" pitchFamily="34" charset="0"/>
              </a:rPr>
              <a:t>; -5,5</a:t>
            </a:r>
            <a:endParaRPr lang="fr-FR" sz="4800" i="1" dirty="0"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D31BA73-1651-AC4A-A2A0-0F69BB009321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C08B9B9-5EE4-C646-9BF4-7C4281E0DC45}"/>
              </a:ext>
            </a:extLst>
          </p:cNvPr>
          <p:cNvSpPr/>
          <p:nvPr/>
        </p:nvSpPr>
        <p:spPr>
          <a:xfrm>
            <a:off x="2379677" y="6441456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9336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arme 8">
            <a:extLst>
              <a:ext uri="{FF2B5EF4-FFF2-40B4-BE49-F238E27FC236}">
                <a16:creationId xmlns:a16="http://schemas.microsoft.com/office/drawing/2014/main" id="{2476BED0-151C-B540-AFCB-8619C50C9805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A59A1E6B-68A7-C24E-8724-57E6FC9E3520}"/>
              </a:ext>
            </a:extLst>
          </p:cNvPr>
          <p:cNvSpPr/>
          <p:nvPr/>
        </p:nvSpPr>
        <p:spPr>
          <a:xfrm>
            <a:off x="218227" y="193313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AA9788D-6AB5-2242-BC6C-A9A5F948E13F}"/>
              </a:ext>
            </a:extLst>
          </p:cNvPr>
          <p:cNvSpPr txBox="1"/>
          <p:nvPr/>
        </p:nvSpPr>
        <p:spPr>
          <a:xfrm>
            <a:off x="39600" y="36000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14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BB33BAF-8502-E141-B48F-A811C86EB9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7510" y="1347691"/>
            <a:ext cx="9552261" cy="45078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4400" dirty="0">
                <a:cs typeface="Arial" panose="020B0604020202020204" pitchFamily="34" charset="0"/>
              </a:rPr>
              <a:t>	Une entreprise emploie 60 salariés. </a:t>
            </a:r>
          </a:p>
          <a:p>
            <a:pPr marL="0" indent="0">
              <a:buNone/>
            </a:pPr>
            <a:r>
              <a:rPr lang="fr-FR" sz="4400" dirty="0">
                <a:cs typeface="Arial" panose="020B0604020202020204" pitchFamily="34" charset="0"/>
              </a:rPr>
              <a:t>Il y a 2 fois plus d'hommes que de femmes dans cette entreprise. </a:t>
            </a:r>
          </a:p>
          <a:p>
            <a:pPr marL="0" indent="0">
              <a:buNone/>
            </a:pPr>
            <a:endParaRPr lang="fr-FR" sz="44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FR" sz="4400" b="1" dirty="0">
                <a:cs typeface="Arial" panose="020B0604020202020204" pitchFamily="34" charset="0"/>
              </a:rPr>
              <a:t>	Combien de femmes y </a:t>
            </a:r>
            <a:r>
              <a:rPr lang="fr-FR" sz="4400" b="1" dirty="0" err="1">
                <a:cs typeface="Arial" panose="020B0604020202020204" pitchFamily="34" charset="0"/>
              </a:rPr>
              <a:t>a-t-il</a:t>
            </a:r>
            <a:r>
              <a:rPr lang="fr-FR" sz="4400" b="1" dirty="0">
                <a:cs typeface="Arial" panose="020B0604020202020204" pitchFamily="34" charset="0"/>
              </a:rPr>
              <a:t> dans cette entreprise ?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248A879-14B8-C341-8492-1C2A58326417}"/>
              </a:ext>
            </a:extLst>
          </p:cNvPr>
          <p:cNvSpPr/>
          <p:nvPr/>
        </p:nvSpPr>
        <p:spPr>
          <a:xfrm>
            <a:off x="2379677" y="6198377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9CEC5A0-1369-284C-8C7D-A6BBCEAAA914}"/>
              </a:ext>
            </a:extLst>
          </p:cNvPr>
          <p:cNvSpPr/>
          <p:nvPr/>
        </p:nvSpPr>
        <p:spPr>
          <a:xfrm>
            <a:off x="2379677" y="6398424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3791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Larme 13">
            <a:extLst>
              <a:ext uri="{FF2B5EF4-FFF2-40B4-BE49-F238E27FC236}">
                <a16:creationId xmlns:a16="http://schemas.microsoft.com/office/drawing/2014/main" id="{F1786F3B-E91F-3E4B-B548-E9C472D7E0AA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4F8B024B-7BC7-9D47-A587-DB4FF3379586}"/>
              </a:ext>
            </a:extLst>
          </p:cNvPr>
          <p:cNvSpPr/>
          <p:nvPr/>
        </p:nvSpPr>
        <p:spPr>
          <a:xfrm>
            <a:off x="218227" y="185148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09DC038-92CB-2541-AC28-53E5B9983257}"/>
              </a:ext>
            </a:extLst>
          </p:cNvPr>
          <p:cNvSpPr txBox="1"/>
          <p:nvPr/>
        </p:nvSpPr>
        <p:spPr>
          <a:xfrm>
            <a:off x="39600" y="36000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15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Espace réservé du contenu 2">
                <a:extLst>
                  <a:ext uri="{FF2B5EF4-FFF2-40B4-BE49-F238E27FC236}">
                    <a16:creationId xmlns:a16="http://schemas.microsoft.com/office/drawing/2014/main" id="{685F7592-7C40-9245-8689-A4044AC8253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14470" y="891836"/>
                <a:ext cx="10483380" cy="5258583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fr-FR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fr-FR" sz="4400" dirty="0">
                    <a:cs typeface="Times New Roman" panose="02020603050405020304" pitchFamily="18" charset="0"/>
                  </a:rPr>
                  <a:t>Soit </a:t>
                </a:r>
                <a:r>
                  <a:rPr lang="fr-FR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4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 </a:t>
                </a:r>
                <a:r>
                  <a:rPr lang="fr-FR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4400" dirty="0">
                    <a:cs typeface="Times New Roman" panose="02020603050405020304" pitchFamily="18" charset="0"/>
                  </a:rPr>
                  <a:t>la fonction définie sur l’intervalle [-1 ; 0,5] par </a:t>
                </a:r>
              </a:p>
              <a:p>
                <a:pPr marL="0" indent="0" algn="ctr">
                  <a:lnSpc>
                    <a:spcPct val="150000"/>
                  </a:lnSpc>
                  <a:buNone/>
                </a:pPr>
                <a:r>
                  <a:rPr lang="fr-FR" sz="5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f(x)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5400" b="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fr-FR" sz="5400" b="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fr-FR" sz="5400" b="0" i="1"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fr-FR" sz="5400" b="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fr-FR" sz="5400" b="0" i="1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</m:oMath>
                </a14:m>
                <a:endParaRPr lang="fr-FR" sz="4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lnSpc>
                    <a:spcPct val="150000"/>
                  </a:lnSpc>
                  <a:buNone/>
                </a:pPr>
                <a:r>
                  <a:rPr lang="fr-FR" sz="4400" b="1" dirty="0">
                    <a:latin typeface="+mj-lt"/>
                    <a:cs typeface="Times New Roman" panose="02020603050405020304" pitchFamily="18" charset="0"/>
                  </a:rPr>
                  <a:t>calculer l’image de 0 par la fonction </a:t>
                </a:r>
                <a:r>
                  <a:rPr lang="fr-FR" sz="44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f.</a:t>
                </a:r>
              </a:p>
            </p:txBody>
          </p:sp>
        </mc:Choice>
        <mc:Fallback xmlns="">
          <p:sp>
            <p:nvSpPr>
              <p:cNvPr id="7" name="Espace réservé du contenu 2">
                <a:extLst>
                  <a:ext uri="{FF2B5EF4-FFF2-40B4-BE49-F238E27FC236}">
                    <a16:creationId xmlns:a16="http://schemas.microsoft.com/office/drawing/2014/main" id="{685F7592-7C40-9245-8689-A4044AC825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470" y="891836"/>
                <a:ext cx="10483380" cy="5258583"/>
              </a:xfrm>
              <a:prstGeom prst="rect">
                <a:avLst/>
              </a:prstGeom>
              <a:blipFill>
                <a:blip r:embed="rId2"/>
                <a:stretch>
                  <a:fillRect l="-2421" r="-72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2">
            <a:extLst>
              <a:ext uri="{FF2B5EF4-FFF2-40B4-BE49-F238E27FC236}">
                <a16:creationId xmlns:a16="http://schemas.microsoft.com/office/drawing/2014/main" id="{13BFD551-1DF3-D347-80BF-24CCC0CB0AE5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28474D7-6733-0844-B7EE-D511839E3E2B}"/>
              </a:ext>
            </a:extLst>
          </p:cNvPr>
          <p:cNvSpPr/>
          <p:nvPr/>
        </p:nvSpPr>
        <p:spPr>
          <a:xfrm>
            <a:off x="2379677" y="6441456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1965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arme 8">
            <a:extLst>
              <a:ext uri="{FF2B5EF4-FFF2-40B4-BE49-F238E27FC236}">
                <a16:creationId xmlns:a16="http://schemas.microsoft.com/office/drawing/2014/main" id="{076DA692-9DC8-5D4D-93B1-DB7D8B21B1D6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4E5DB156-45E5-894A-A3F1-143FCE391124}"/>
              </a:ext>
            </a:extLst>
          </p:cNvPr>
          <p:cNvSpPr/>
          <p:nvPr/>
        </p:nvSpPr>
        <p:spPr>
          <a:xfrm>
            <a:off x="210063" y="176983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6184D51-7B76-A84B-A912-279B66781424}"/>
              </a:ext>
            </a:extLst>
          </p:cNvPr>
          <p:cNvSpPr txBox="1"/>
          <p:nvPr/>
        </p:nvSpPr>
        <p:spPr>
          <a:xfrm>
            <a:off x="39600" y="36000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16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C72DE77-4BAB-B541-9453-427F46EA22D0}"/>
              </a:ext>
            </a:extLst>
          </p:cNvPr>
          <p:cNvSpPr/>
          <p:nvPr/>
        </p:nvSpPr>
        <p:spPr>
          <a:xfrm>
            <a:off x="2379677" y="6198377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06AD801-365E-2340-B028-BB23628CFD38}"/>
              </a:ext>
            </a:extLst>
          </p:cNvPr>
          <p:cNvSpPr/>
          <p:nvPr/>
        </p:nvSpPr>
        <p:spPr>
          <a:xfrm>
            <a:off x="2379677" y="6398424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space réservé du contenu 2">
            <a:extLst>
              <a:ext uri="{FF2B5EF4-FFF2-40B4-BE49-F238E27FC236}">
                <a16:creationId xmlns:a16="http://schemas.microsoft.com/office/drawing/2014/main" id="{D170A370-A9BC-E140-89B4-2CC921B52580}"/>
              </a:ext>
            </a:extLst>
          </p:cNvPr>
          <p:cNvSpPr txBox="1">
            <a:spLocks/>
          </p:cNvSpPr>
          <p:nvPr/>
        </p:nvSpPr>
        <p:spPr>
          <a:xfrm>
            <a:off x="1367406" y="1076368"/>
            <a:ext cx="9638800" cy="4854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4400" dirty="0">
                <a:cs typeface="Arial" panose="020B0604020202020204" pitchFamily="34" charset="0"/>
              </a:rPr>
              <a:t>Un kilogramme de miel coûte 30 €.</a:t>
            </a:r>
          </a:p>
          <a:p>
            <a:pPr marL="0" indent="0">
              <a:buNone/>
            </a:pPr>
            <a:endParaRPr lang="fr-FR" sz="44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FR" sz="4400" b="1" dirty="0">
                <a:cs typeface="Arial" panose="020B0604020202020204" pitchFamily="34" charset="0"/>
              </a:rPr>
              <a:t>Quel est le prix d’un pot de 1,5 kg?</a:t>
            </a:r>
          </a:p>
        </p:txBody>
      </p:sp>
    </p:spTree>
    <p:extLst>
      <p:ext uri="{BB962C8B-B14F-4D97-AF65-F5344CB8AC3E}">
        <p14:creationId xmlns:p14="http://schemas.microsoft.com/office/powerpoint/2010/main" val="861794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Larme 15">
            <a:extLst>
              <a:ext uri="{FF2B5EF4-FFF2-40B4-BE49-F238E27FC236}">
                <a16:creationId xmlns:a16="http://schemas.microsoft.com/office/drawing/2014/main" id="{91288C71-4E64-0241-B597-023A18D157BE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876401B5-E71D-B74A-80FB-FCE5B9B994E5}"/>
              </a:ext>
            </a:extLst>
          </p:cNvPr>
          <p:cNvSpPr/>
          <p:nvPr/>
        </p:nvSpPr>
        <p:spPr>
          <a:xfrm>
            <a:off x="210063" y="185148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F1DB2E60-8B20-EA42-ACC2-F8CD2D683630}"/>
              </a:ext>
            </a:extLst>
          </p:cNvPr>
          <p:cNvSpPr txBox="1"/>
          <p:nvPr/>
        </p:nvSpPr>
        <p:spPr>
          <a:xfrm>
            <a:off x="39600" y="36000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17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455D333-9FC8-1C48-8A14-BBF87702A092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350FB4A-3B6E-BF44-9F06-7C3BAACBEDE8}"/>
              </a:ext>
            </a:extLst>
          </p:cNvPr>
          <p:cNvSpPr/>
          <p:nvPr/>
        </p:nvSpPr>
        <p:spPr>
          <a:xfrm>
            <a:off x="2379677" y="6441456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BFC306D0-5382-7847-914E-D9B64DB1EA09}"/>
              </a:ext>
            </a:extLst>
          </p:cNvPr>
          <p:cNvSpPr txBox="1">
            <a:spLocks/>
          </p:cNvSpPr>
          <p:nvPr/>
        </p:nvSpPr>
        <p:spPr>
          <a:xfrm>
            <a:off x="1468959" y="1629757"/>
            <a:ext cx="9254081" cy="46116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4400" dirty="0">
                <a:cs typeface="Arial" panose="020B0604020202020204" pitchFamily="34" charset="0"/>
              </a:rPr>
              <a:t>	Une heure de conduite coûte 40 € dans l’auto-école « Bonne Route ».  </a:t>
            </a:r>
          </a:p>
          <a:p>
            <a:pPr marL="0" indent="0">
              <a:buNone/>
            </a:pPr>
            <a:endParaRPr lang="fr-FR" sz="44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FR" sz="4400" b="1" dirty="0">
                <a:cs typeface="Arial" panose="020B0604020202020204" pitchFamily="34" charset="0"/>
              </a:rPr>
              <a:t>	Quel est le prix pour 15 heures de conduite ? </a:t>
            </a:r>
          </a:p>
        </p:txBody>
      </p:sp>
    </p:spTree>
    <p:extLst>
      <p:ext uri="{BB962C8B-B14F-4D97-AF65-F5344CB8AC3E}">
        <p14:creationId xmlns:p14="http://schemas.microsoft.com/office/powerpoint/2010/main" val="4266819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>
            <a:extLst>
              <a:ext uri="{FF2B5EF4-FFF2-40B4-BE49-F238E27FC236}">
                <a16:creationId xmlns:a16="http://schemas.microsoft.com/office/drawing/2014/main" id="{ED25DCAC-FEED-3945-AB5F-A15CE3D24311}"/>
              </a:ext>
            </a:extLst>
          </p:cNvPr>
          <p:cNvSpPr txBox="1"/>
          <p:nvPr/>
        </p:nvSpPr>
        <p:spPr>
          <a:xfrm>
            <a:off x="2926703" y="-52938"/>
            <a:ext cx="633859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600" dirty="0">
                <a:solidFill>
                  <a:srgbClr val="FF0000"/>
                </a:solidFill>
              </a:rPr>
              <a:t>CONSIGNES</a:t>
            </a:r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A433B149-63C0-604B-9DCE-E206951AD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94" y="1588576"/>
            <a:ext cx="9598350" cy="4486299"/>
          </a:xfrm>
        </p:spPr>
        <p:txBody>
          <a:bodyPr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Clr>
                <a:srgbClr val="FF0000"/>
              </a:buClr>
              <a:buFont typeface="Wingdings" pitchFamily="2" charset="2"/>
              <a:buChar char="Ø"/>
            </a:pPr>
            <a:r>
              <a:rPr lang="fr-FR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Une série de 25 questions va être projetée.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Clr>
                <a:srgbClr val="FF0000"/>
              </a:buClr>
              <a:buFont typeface="Wingdings" pitchFamily="2" charset="2"/>
              <a:buChar char="Ø"/>
            </a:pPr>
            <a:r>
              <a:rPr lang="fr-FR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Chaque question s’affichera pendant </a:t>
            </a:r>
            <a:r>
              <a:rPr lang="fr-FR" sz="32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 temps limité</a:t>
            </a:r>
            <a:r>
              <a:rPr lang="fr-FR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Clr>
                <a:srgbClr val="FF0000"/>
              </a:buClr>
              <a:buFont typeface="Wingdings" pitchFamily="2" charset="2"/>
              <a:buChar char="Ø"/>
            </a:pPr>
            <a:r>
              <a:rPr lang="fr-FR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Pour chaque question, il faudra répondre dans la case correspondante du document réponse.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Clr>
                <a:srgbClr val="FF0000"/>
              </a:buClr>
              <a:buFont typeface="Wingdings" pitchFamily="2" charset="2"/>
              <a:buChar char="Ø"/>
            </a:pPr>
            <a:r>
              <a:rPr lang="fr-FR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 test de calcul sera noté sur les 20 premières questions. Les cinq dernières serviront à départager.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Clr>
                <a:srgbClr val="FF0000"/>
              </a:buClr>
              <a:buFont typeface="Wingdings" pitchFamily="2" charset="2"/>
              <a:buChar char="Ø"/>
            </a:pPr>
            <a:r>
              <a:rPr lang="fr-FR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Tous documents et la calculatrice sont interdits.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88096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arme 11">
            <a:extLst>
              <a:ext uri="{FF2B5EF4-FFF2-40B4-BE49-F238E27FC236}">
                <a16:creationId xmlns:a16="http://schemas.microsoft.com/office/drawing/2014/main" id="{6F51089D-5623-584D-A866-BB1FB2421E46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426ABE58-49E2-8542-A882-29A0657EA7FA}"/>
              </a:ext>
            </a:extLst>
          </p:cNvPr>
          <p:cNvSpPr/>
          <p:nvPr/>
        </p:nvSpPr>
        <p:spPr>
          <a:xfrm>
            <a:off x="218227" y="185147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36763E7-8413-5C44-8004-A2A3E5A3696D}"/>
              </a:ext>
            </a:extLst>
          </p:cNvPr>
          <p:cNvSpPr txBox="1"/>
          <p:nvPr/>
        </p:nvSpPr>
        <p:spPr>
          <a:xfrm>
            <a:off x="39600" y="36000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18</a:t>
            </a:r>
          </a:p>
        </p:txBody>
      </p:sp>
      <p:sp>
        <p:nvSpPr>
          <p:cNvPr id="14" name="Espace réservé du contenu 2">
            <a:extLst>
              <a:ext uri="{FF2B5EF4-FFF2-40B4-BE49-F238E27FC236}">
                <a16:creationId xmlns:a16="http://schemas.microsoft.com/office/drawing/2014/main" id="{0BE2ECEE-E478-2449-97F9-AACA8DEBC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227" y="797205"/>
            <a:ext cx="8468573" cy="544420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r-FR" sz="3600" dirty="0">
                <a:solidFill>
                  <a:schemeClr val="tx1"/>
                </a:solidFill>
                <a:cs typeface="Arial" panose="020B0604020202020204" pitchFamily="34" charset="0"/>
              </a:rPr>
              <a:t>		Pour la fête du lycée, un groupe 			d’élèves organise une loterie en faisant tourner la roue ci-contre.</a:t>
            </a:r>
          </a:p>
          <a:p>
            <a:pPr marL="0" indent="0">
              <a:buNone/>
            </a:pPr>
            <a:endParaRPr lang="fr-FR" sz="36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FR" sz="3600" b="1" dirty="0">
                <a:solidFill>
                  <a:schemeClr val="tx1"/>
                </a:solidFill>
                <a:cs typeface="Arial" panose="020B0604020202020204" pitchFamily="34" charset="0"/>
              </a:rPr>
              <a:t>	Quelle est la probabilité de gagner en misant sur un nombre pair ?</a:t>
            </a:r>
          </a:p>
          <a:p>
            <a:pPr marL="0" indent="0">
              <a:buNone/>
            </a:pPr>
            <a:r>
              <a:rPr lang="fr-FR" sz="3600" b="1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fr-FR" sz="3600" dirty="0">
                <a:solidFill>
                  <a:schemeClr val="tx1"/>
                </a:solidFill>
                <a:cs typeface="Arial" panose="020B0604020202020204" pitchFamily="34" charset="0"/>
              </a:rPr>
              <a:t>Donner le résultat sous forme décimale.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3DFDFDF6-A64F-1643-B94F-E64D12B3D8B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0984" y="797205"/>
            <a:ext cx="5321300" cy="37719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0C72DE77-4BAB-B541-9453-427F46EA22D0}"/>
              </a:ext>
            </a:extLst>
          </p:cNvPr>
          <p:cNvSpPr/>
          <p:nvPr/>
        </p:nvSpPr>
        <p:spPr>
          <a:xfrm>
            <a:off x="2379677" y="6198377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06AD801-365E-2340-B028-BB23628CFD38}"/>
              </a:ext>
            </a:extLst>
          </p:cNvPr>
          <p:cNvSpPr/>
          <p:nvPr/>
        </p:nvSpPr>
        <p:spPr>
          <a:xfrm>
            <a:off x="2379677" y="6398424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3686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arme 9">
            <a:extLst>
              <a:ext uri="{FF2B5EF4-FFF2-40B4-BE49-F238E27FC236}">
                <a16:creationId xmlns:a16="http://schemas.microsoft.com/office/drawing/2014/main" id="{47F501F6-A7E5-1340-BDE8-58A0E86D3C22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85855E01-8916-5140-84FA-8F1A459BED6D}"/>
              </a:ext>
            </a:extLst>
          </p:cNvPr>
          <p:cNvSpPr/>
          <p:nvPr/>
        </p:nvSpPr>
        <p:spPr>
          <a:xfrm>
            <a:off x="218227" y="193310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317287EA-FFF2-FB48-9E5D-29A8D70C1D97}"/>
              </a:ext>
            </a:extLst>
          </p:cNvPr>
          <p:cNvSpPr txBox="1"/>
          <p:nvPr/>
        </p:nvSpPr>
        <p:spPr>
          <a:xfrm>
            <a:off x="39600" y="36000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19</a:t>
            </a:r>
          </a:p>
        </p:txBody>
      </p:sp>
      <p:sp>
        <p:nvSpPr>
          <p:cNvPr id="13" name="Espace réservé du contenu 2">
            <a:extLst>
              <a:ext uri="{FF2B5EF4-FFF2-40B4-BE49-F238E27FC236}">
                <a16:creationId xmlns:a16="http://schemas.microsoft.com/office/drawing/2014/main" id="{CA838CAE-C7E3-524E-A514-5C782353FD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2263" y="1870084"/>
            <a:ext cx="10187473" cy="48248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4400" dirty="0"/>
              <a:t>	Un immeuble mesure 33 m de haut.</a:t>
            </a:r>
          </a:p>
          <a:p>
            <a:pPr marL="0" indent="0">
              <a:buNone/>
            </a:pPr>
            <a:r>
              <a:rPr lang="fr-FR" sz="4400" dirty="0"/>
              <a:t>La hauteur d’un étage est de 3 m.</a:t>
            </a:r>
          </a:p>
          <a:p>
            <a:pPr marL="0" indent="0">
              <a:buNone/>
            </a:pPr>
            <a:endParaRPr lang="fr-FR" sz="4400" dirty="0"/>
          </a:p>
          <a:p>
            <a:pPr marL="0" indent="0">
              <a:buNone/>
            </a:pPr>
            <a:r>
              <a:rPr lang="fr-FR" sz="4400" dirty="0"/>
              <a:t>	</a:t>
            </a:r>
            <a:r>
              <a:rPr lang="fr-FR" sz="4400" b="1" dirty="0"/>
              <a:t>Calculer le nombre d’étages?</a:t>
            </a:r>
          </a:p>
          <a:p>
            <a:pPr marL="0" indent="0">
              <a:buNone/>
            </a:pPr>
            <a:endParaRPr lang="fr-FR" sz="44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6003FE-A6F4-2F4B-8A9C-A74B5EEB82EE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9085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arme 11">
            <a:extLst>
              <a:ext uri="{FF2B5EF4-FFF2-40B4-BE49-F238E27FC236}">
                <a16:creationId xmlns:a16="http://schemas.microsoft.com/office/drawing/2014/main" id="{C96A91F5-920B-2248-8405-D625FFB079E1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4DB237B7-7732-8941-9996-0ED27AF8690A}"/>
              </a:ext>
            </a:extLst>
          </p:cNvPr>
          <p:cNvSpPr/>
          <p:nvPr/>
        </p:nvSpPr>
        <p:spPr>
          <a:xfrm>
            <a:off x="218227" y="185147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3D33BB8-666E-C842-88B2-C61135E93E09}"/>
              </a:ext>
            </a:extLst>
          </p:cNvPr>
          <p:cNvSpPr txBox="1"/>
          <p:nvPr/>
        </p:nvSpPr>
        <p:spPr>
          <a:xfrm>
            <a:off x="39600" y="36000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20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Espace réservé du contenu 2">
                <a:extLst>
                  <a:ext uri="{FF2B5EF4-FFF2-40B4-BE49-F238E27FC236}">
                    <a16:creationId xmlns:a16="http://schemas.microsoft.com/office/drawing/2014/main" id="{D674E4EF-971B-4F4A-B248-763E3553A6A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42342" y="2526224"/>
                <a:ext cx="8972519" cy="3526143"/>
              </a:xfrm>
            </p:spPr>
            <p:txBody>
              <a:bodyPr>
                <a:noAutofit/>
              </a:bodyPr>
              <a:lstStyle/>
              <a:p>
                <a:pPr algn="ctr">
                  <a:buNone/>
                </a:pPr>
                <a:r>
                  <a:rPr lang="fr-FR" sz="8000" dirty="0">
                    <a:latin typeface="Cambria" panose="02040503050406030204" pitchFamily="18" charset="0"/>
                  </a:rPr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8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fr-FR" sz="80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8000" b="0" i="1" smtClean="0">
                                <a:latin typeface="Cambria Math" panose="02040503050406030204" pitchFamily="18" charset="0"/>
                              </a:rPr>
                              <m:t>(10</m:t>
                            </m:r>
                          </m:e>
                          <m:sup>
                            <m:r>
                              <a:rPr lang="fr-FR" sz="80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fr-FR" sz="8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fr-FR" sz="8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fr-FR" sz="8000" b="1" dirty="0"/>
              </a:p>
            </p:txBody>
          </p:sp>
        </mc:Choice>
        <mc:Fallback xmlns="">
          <p:sp>
            <p:nvSpPr>
              <p:cNvPr id="13" name="Espace réservé du contenu 2">
                <a:extLst>
                  <a:ext uri="{FF2B5EF4-FFF2-40B4-BE49-F238E27FC236}">
                    <a16:creationId xmlns:a16="http://schemas.microsoft.com/office/drawing/2014/main" id="{D674E4EF-971B-4F4A-B248-763E3553A6A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42342" y="2526224"/>
                <a:ext cx="8972519" cy="3526143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ZoneTexte 16">
            <a:extLst>
              <a:ext uri="{FF2B5EF4-FFF2-40B4-BE49-F238E27FC236}">
                <a16:creationId xmlns:a16="http://schemas.microsoft.com/office/drawing/2014/main" id="{1B141F9E-2CBD-6E42-966E-6DB6E7194A75}"/>
              </a:ext>
            </a:extLst>
          </p:cNvPr>
          <p:cNvSpPr txBox="1"/>
          <p:nvPr/>
        </p:nvSpPr>
        <p:spPr>
          <a:xfrm>
            <a:off x="1373469" y="224060"/>
            <a:ext cx="30588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0" i="1" dirty="0">
                <a:solidFill>
                  <a:srgbClr val="FF0000"/>
                </a:solidFill>
              </a:rPr>
              <a:t>Calculer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A2E1981-B339-0C4A-8E97-1819BEC0CA37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3111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arme 11">
            <a:extLst>
              <a:ext uri="{FF2B5EF4-FFF2-40B4-BE49-F238E27FC236}">
                <a16:creationId xmlns:a16="http://schemas.microsoft.com/office/drawing/2014/main" id="{CD8D1CBF-753C-6A4A-8454-27100A08FD70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4DB237B7-7732-8941-9996-0ED27AF8690A}"/>
              </a:ext>
            </a:extLst>
          </p:cNvPr>
          <p:cNvSpPr/>
          <p:nvPr/>
        </p:nvSpPr>
        <p:spPr>
          <a:xfrm>
            <a:off x="218227" y="193310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3D33BB8-666E-C842-88B2-C61135E93E09}"/>
              </a:ext>
            </a:extLst>
          </p:cNvPr>
          <p:cNvSpPr txBox="1"/>
          <p:nvPr/>
        </p:nvSpPr>
        <p:spPr>
          <a:xfrm>
            <a:off x="39600" y="36000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21</a:t>
            </a:r>
          </a:p>
        </p:txBody>
      </p:sp>
      <p:sp>
        <p:nvSpPr>
          <p:cNvPr id="13" name="Espace réservé du contenu 2">
            <a:extLst>
              <a:ext uri="{FF2B5EF4-FFF2-40B4-BE49-F238E27FC236}">
                <a16:creationId xmlns:a16="http://schemas.microsoft.com/office/drawing/2014/main" id="{D674E4EF-971B-4F4A-B248-763E3553A6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59439"/>
            <a:ext cx="10988298" cy="457228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4400" dirty="0">
                <a:latin typeface="Cambria" panose="02040503050406030204" pitchFamily="18" charset="0"/>
              </a:rPr>
              <a:t>	</a:t>
            </a:r>
            <a:endParaRPr lang="fr-FR" sz="4400" b="1" dirty="0">
              <a:latin typeface="Cambria" panose="02040503050406030204" pitchFamily="18" charset="0"/>
            </a:endParaRPr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B3792209-1371-DD4B-B2AD-156DB6A12DC0}"/>
              </a:ext>
            </a:extLst>
          </p:cNvPr>
          <p:cNvSpPr txBox="1">
            <a:spLocks/>
          </p:cNvSpPr>
          <p:nvPr/>
        </p:nvSpPr>
        <p:spPr>
          <a:xfrm>
            <a:off x="538462" y="593843"/>
            <a:ext cx="10449836" cy="54927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fr-FR" sz="4400" dirty="0">
                <a:solidFill>
                  <a:schemeClr val="tx1"/>
                </a:solidFill>
                <a:cs typeface="Arial" panose="020B0604020202020204" pitchFamily="34" charset="0"/>
              </a:rPr>
              <a:t>	La taille de Quentin est de 152 cm. </a:t>
            </a:r>
          </a:p>
          <a:p>
            <a:pPr marL="0" indent="0">
              <a:buFont typeface="Wingdings 3" charset="2"/>
              <a:buNone/>
            </a:pPr>
            <a:r>
              <a:rPr lang="fr-FR" sz="4400" dirty="0">
                <a:solidFill>
                  <a:schemeClr val="tx1"/>
                </a:solidFill>
                <a:cs typeface="Arial" panose="020B0604020202020204" pitchFamily="34" charset="0"/>
              </a:rPr>
              <a:t>Son frère mesure 39 cm de plus.</a:t>
            </a:r>
          </a:p>
          <a:p>
            <a:pPr marL="0" indent="0">
              <a:buFont typeface="Wingdings 3" charset="2"/>
              <a:buNone/>
            </a:pPr>
            <a:endParaRPr lang="fr-FR" sz="4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>
              <a:buFont typeface="Wingdings 3" charset="2"/>
              <a:buNone/>
            </a:pPr>
            <a:r>
              <a:rPr lang="fr-FR" sz="4400" b="1" dirty="0">
                <a:solidFill>
                  <a:schemeClr val="tx1"/>
                </a:solidFill>
                <a:cs typeface="Arial" panose="020B0604020202020204" pitchFamily="34" charset="0"/>
              </a:rPr>
              <a:t>Combien mesure le frère de Quentin ?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34329E0-C51B-BD40-A6A0-9641E46B2939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3519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arme 11">
            <a:extLst>
              <a:ext uri="{FF2B5EF4-FFF2-40B4-BE49-F238E27FC236}">
                <a16:creationId xmlns:a16="http://schemas.microsoft.com/office/drawing/2014/main" id="{941C6463-7912-CC49-83D5-B3F51A5A1519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4DB237B7-7732-8941-9996-0ED27AF8690A}"/>
              </a:ext>
            </a:extLst>
          </p:cNvPr>
          <p:cNvSpPr/>
          <p:nvPr/>
        </p:nvSpPr>
        <p:spPr>
          <a:xfrm>
            <a:off x="218227" y="193312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3D33BB8-666E-C842-88B2-C61135E93E09}"/>
              </a:ext>
            </a:extLst>
          </p:cNvPr>
          <p:cNvSpPr txBox="1"/>
          <p:nvPr/>
        </p:nvSpPr>
        <p:spPr>
          <a:xfrm>
            <a:off x="-37903" y="-37111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22</a:t>
            </a:r>
          </a:p>
        </p:txBody>
      </p:sp>
      <p:sp>
        <p:nvSpPr>
          <p:cNvPr id="13" name="Espace réservé du contenu 2">
            <a:extLst>
              <a:ext uri="{FF2B5EF4-FFF2-40B4-BE49-F238E27FC236}">
                <a16:creationId xmlns:a16="http://schemas.microsoft.com/office/drawing/2014/main" id="{D674E4EF-971B-4F4A-B248-763E3553A6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461" y="1468803"/>
            <a:ext cx="10615088" cy="454352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4000" dirty="0">
                <a:latin typeface="Cambria" panose="02040503050406030204" pitchFamily="18" charset="0"/>
              </a:rPr>
              <a:t>	</a:t>
            </a:r>
            <a:endParaRPr lang="fr-FR" sz="4000" b="1" dirty="0">
              <a:latin typeface="Cambria" panose="02040503050406030204" pitchFamily="18" charset="0"/>
            </a:endParaRPr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4B188585-EECA-204A-9652-FFFF025E0BCB}"/>
              </a:ext>
            </a:extLst>
          </p:cNvPr>
          <p:cNvSpPr txBox="1">
            <a:spLocks/>
          </p:cNvSpPr>
          <p:nvPr/>
        </p:nvSpPr>
        <p:spPr>
          <a:xfrm>
            <a:off x="1386917" y="897587"/>
            <a:ext cx="9235294" cy="52292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fr-FR" sz="4400" dirty="0">
                <a:cs typeface="Arial" panose="020B0604020202020204" pitchFamily="34" charset="0"/>
              </a:rPr>
              <a:t>	Pierre a douze ans. Il a trois ans de moins que sa sœur Pierrette.</a:t>
            </a:r>
          </a:p>
          <a:p>
            <a:pPr marL="0" indent="0">
              <a:buFont typeface="Wingdings 3" charset="2"/>
              <a:buNone/>
            </a:pPr>
            <a:endParaRPr lang="fr-FR" sz="4400" i="1" dirty="0">
              <a:cs typeface="Arial" panose="020B0604020202020204" pitchFamily="34" charset="0"/>
            </a:endParaRPr>
          </a:p>
          <a:p>
            <a:pPr marL="0" indent="0">
              <a:buFont typeface="Wingdings 3" charset="2"/>
              <a:buNone/>
            </a:pPr>
            <a:r>
              <a:rPr lang="fr-FR" sz="4400" dirty="0">
                <a:cs typeface="Arial" panose="020B0604020202020204" pitchFamily="34" charset="0"/>
              </a:rPr>
              <a:t>	</a:t>
            </a:r>
            <a:r>
              <a:rPr lang="fr-FR" sz="4400" b="1" dirty="0">
                <a:cs typeface="Arial" panose="020B0604020202020204" pitchFamily="34" charset="0"/>
              </a:rPr>
              <a:t>Quel âge a Pierrette?</a:t>
            </a:r>
            <a:endParaRPr lang="fr-FR" sz="6000" b="1" dirty="0"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A233B8D-3C2F-2E4A-83A6-0731A58637A1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9312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arme 6">
            <a:extLst>
              <a:ext uri="{FF2B5EF4-FFF2-40B4-BE49-F238E27FC236}">
                <a16:creationId xmlns:a16="http://schemas.microsoft.com/office/drawing/2014/main" id="{73585086-7965-4F48-876A-1769468770FD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4DB237B7-7732-8941-9996-0ED27AF8690A}"/>
              </a:ext>
            </a:extLst>
          </p:cNvPr>
          <p:cNvSpPr/>
          <p:nvPr/>
        </p:nvSpPr>
        <p:spPr>
          <a:xfrm>
            <a:off x="218227" y="176982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3D33BB8-666E-C842-88B2-C61135E93E09}"/>
              </a:ext>
            </a:extLst>
          </p:cNvPr>
          <p:cNvSpPr txBox="1"/>
          <p:nvPr/>
        </p:nvSpPr>
        <p:spPr>
          <a:xfrm>
            <a:off x="39600" y="36000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23</a:t>
            </a:r>
          </a:p>
        </p:txBody>
      </p:sp>
      <p:sp>
        <p:nvSpPr>
          <p:cNvPr id="13" name="Espace réservé du contenu 2">
            <a:extLst>
              <a:ext uri="{FF2B5EF4-FFF2-40B4-BE49-F238E27FC236}">
                <a16:creationId xmlns:a16="http://schemas.microsoft.com/office/drawing/2014/main" id="{D674E4EF-971B-4F4A-B248-763E3553A6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46" y="2110114"/>
            <a:ext cx="9844039" cy="367468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4000" dirty="0">
                <a:latin typeface="Cambria" panose="02040503050406030204" pitchFamily="18" charset="0"/>
              </a:rPr>
              <a:t>	</a:t>
            </a:r>
          </a:p>
          <a:p>
            <a:pPr>
              <a:buNone/>
            </a:pPr>
            <a:endParaRPr lang="fr-FR" sz="4000" b="1" dirty="0">
              <a:latin typeface="Cambria" panose="02040503050406030204" pitchFamily="18" charset="0"/>
            </a:endParaRPr>
          </a:p>
        </p:txBody>
      </p:sp>
      <p:sp>
        <p:nvSpPr>
          <p:cNvPr id="12" name="Espace réservé du contenu 2">
            <a:extLst>
              <a:ext uri="{FF2B5EF4-FFF2-40B4-BE49-F238E27FC236}">
                <a16:creationId xmlns:a16="http://schemas.microsoft.com/office/drawing/2014/main" id="{DED9E692-1329-9A4F-851E-7DE337575247}"/>
              </a:ext>
            </a:extLst>
          </p:cNvPr>
          <p:cNvSpPr txBox="1">
            <a:spLocks/>
          </p:cNvSpPr>
          <p:nvPr/>
        </p:nvSpPr>
        <p:spPr>
          <a:xfrm>
            <a:off x="1145041" y="952787"/>
            <a:ext cx="9697300" cy="50104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4000" dirty="0">
                <a:latin typeface="Cambria" panose="02040503050406030204" pitchFamily="18" charset="0"/>
                <a:cs typeface="Arial" panose="020B0604020202020204" pitchFamily="34" charset="0"/>
              </a:rPr>
              <a:t>	Dans un troupeau, un berger possède des moutons de deux races différentes A et B. La race A représente 40% du troupeau.</a:t>
            </a:r>
          </a:p>
          <a:p>
            <a:pPr marL="0" indent="0">
              <a:buNone/>
            </a:pPr>
            <a:endParaRPr lang="fr-FR" sz="40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FR" sz="4000" b="1" dirty="0">
                <a:latin typeface="Cambria" panose="02040503050406030204" pitchFamily="18" charset="0"/>
                <a:cs typeface="Arial" panose="020B0604020202020204" pitchFamily="34" charset="0"/>
              </a:rPr>
              <a:t>	Quelle est la probabilité d’avoir un mouton de la race B? </a:t>
            </a:r>
          </a:p>
          <a:p>
            <a:pPr marL="0" indent="0">
              <a:buNone/>
            </a:pPr>
            <a:r>
              <a:rPr lang="fr-FR" sz="4000" dirty="0">
                <a:latin typeface="Cambria" panose="02040503050406030204" pitchFamily="18" charset="0"/>
                <a:cs typeface="Arial" panose="020B0604020202020204" pitchFamily="34" charset="0"/>
              </a:rPr>
              <a:t>Donner le résultat sous forme décimale.</a:t>
            </a:r>
            <a:endParaRPr lang="fr-FR" sz="4000" b="1" baseline="300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8967C23-36EA-BF4D-B552-BD5BDC5B6A5E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014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arme 6">
            <a:extLst>
              <a:ext uri="{FF2B5EF4-FFF2-40B4-BE49-F238E27FC236}">
                <a16:creationId xmlns:a16="http://schemas.microsoft.com/office/drawing/2014/main" id="{0D939564-4D24-C447-A00A-538325D6F9AC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4DB237B7-7732-8941-9996-0ED27AF8690A}"/>
              </a:ext>
            </a:extLst>
          </p:cNvPr>
          <p:cNvSpPr/>
          <p:nvPr/>
        </p:nvSpPr>
        <p:spPr>
          <a:xfrm>
            <a:off x="218227" y="193313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3D33BB8-666E-C842-88B2-C61135E93E09}"/>
              </a:ext>
            </a:extLst>
          </p:cNvPr>
          <p:cNvSpPr txBox="1"/>
          <p:nvPr/>
        </p:nvSpPr>
        <p:spPr>
          <a:xfrm>
            <a:off x="-37901" y="37321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24</a:t>
            </a:r>
          </a:p>
        </p:txBody>
      </p:sp>
      <p:sp>
        <p:nvSpPr>
          <p:cNvPr id="13" name="Espace réservé du contenu 2">
            <a:extLst>
              <a:ext uri="{FF2B5EF4-FFF2-40B4-BE49-F238E27FC236}">
                <a16:creationId xmlns:a16="http://schemas.microsoft.com/office/drawing/2014/main" id="{D674E4EF-971B-4F4A-B248-763E3553A6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065" y="2231755"/>
            <a:ext cx="9541002" cy="3798847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fr-FR" sz="8000" dirty="0">
                <a:latin typeface="Cambria" panose="02040503050406030204" pitchFamily="18" charset="0"/>
              </a:rPr>
              <a:t>	</a:t>
            </a:r>
            <a:endParaRPr lang="fr-FR" sz="8000" b="1" dirty="0">
              <a:latin typeface="Cambria" panose="02040503050406030204" pitchFamily="18" charset="0"/>
            </a:endParaRPr>
          </a:p>
        </p:txBody>
      </p:sp>
      <p:sp>
        <p:nvSpPr>
          <p:cNvPr id="14" name="Espace réservé du contenu 2">
            <a:extLst>
              <a:ext uri="{FF2B5EF4-FFF2-40B4-BE49-F238E27FC236}">
                <a16:creationId xmlns:a16="http://schemas.microsoft.com/office/drawing/2014/main" id="{E741965F-BCDE-9945-966F-045FD4C3E1AC}"/>
              </a:ext>
            </a:extLst>
          </p:cNvPr>
          <p:cNvSpPr txBox="1">
            <a:spLocks/>
          </p:cNvSpPr>
          <p:nvPr/>
        </p:nvSpPr>
        <p:spPr>
          <a:xfrm>
            <a:off x="399065" y="1020191"/>
            <a:ext cx="10780052" cy="50104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4400" dirty="0">
                <a:cs typeface="Arial" panose="020B0604020202020204" pitchFamily="34" charset="0"/>
              </a:rPr>
              <a:t>	Une séance de cinéma commence à 13h15 min. Le film dure 1h52min. </a:t>
            </a:r>
          </a:p>
          <a:p>
            <a:pPr marL="0" indent="0">
              <a:buNone/>
            </a:pPr>
            <a:endParaRPr lang="fr-FR" sz="44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FR" sz="4400" b="1" dirty="0">
                <a:cs typeface="Arial" panose="020B0604020202020204" pitchFamily="34" charset="0"/>
              </a:rPr>
              <a:t>	A quelle heure se termine la séance?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A61DCD1-3447-6A43-B378-5E145E63AF66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5851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Larme 10">
            <a:extLst>
              <a:ext uri="{FF2B5EF4-FFF2-40B4-BE49-F238E27FC236}">
                <a16:creationId xmlns:a16="http://schemas.microsoft.com/office/drawing/2014/main" id="{F1CAD899-2228-4549-ACE3-5348D60CF305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4DB237B7-7732-8941-9996-0ED27AF8690A}"/>
              </a:ext>
            </a:extLst>
          </p:cNvPr>
          <p:cNvSpPr/>
          <p:nvPr/>
        </p:nvSpPr>
        <p:spPr>
          <a:xfrm>
            <a:off x="201517" y="171110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3D33BB8-666E-C842-88B2-C61135E93E09}"/>
              </a:ext>
            </a:extLst>
          </p:cNvPr>
          <p:cNvSpPr txBox="1"/>
          <p:nvPr/>
        </p:nvSpPr>
        <p:spPr>
          <a:xfrm>
            <a:off x="41084" y="-38047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25</a:t>
            </a:r>
          </a:p>
        </p:txBody>
      </p:sp>
      <p:sp>
        <p:nvSpPr>
          <p:cNvPr id="13" name="Espace réservé du contenu 2">
            <a:extLst>
              <a:ext uri="{FF2B5EF4-FFF2-40B4-BE49-F238E27FC236}">
                <a16:creationId xmlns:a16="http://schemas.microsoft.com/office/drawing/2014/main" id="{D674E4EF-971B-4F4A-B248-763E3553A6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423" y="878821"/>
            <a:ext cx="9701091" cy="407307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4400" dirty="0">
                <a:latin typeface="Cambria" panose="02040503050406030204" pitchFamily="18" charset="0"/>
              </a:rPr>
              <a:t>			 </a:t>
            </a:r>
          </a:p>
          <a:p>
            <a:pPr>
              <a:buNone/>
            </a:pPr>
            <a:r>
              <a:rPr lang="fr-FR" sz="4400" dirty="0">
                <a:latin typeface="Cambria" panose="02040503050406030204" pitchFamily="18" charset="0"/>
              </a:rPr>
              <a:t>	</a:t>
            </a:r>
            <a:endParaRPr lang="fr-FR" sz="4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7F41232-6FAE-774A-893A-97A3EDEEAA93}"/>
              </a:ext>
            </a:extLst>
          </p:cNvPr>
          <p:cNvSpPr txBox="1"/>
          <p:nvPr/>
        </p:nvSpPr>
        <p:spPr>
          <a:xfrm>
            <a:off x="1671261" y="268929"/>
            <a:ext cx="84072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>
                <a:latin typeface="Arial" panose="020B0604020202020204" pitchFamily="34" charset="0"/>
                <a:cs typeface="Arial" panose="020B0604020202020204" pitchFamily="34" charset="0"/>
              </a:rPr>
              <a:t>Résoudre l’énigme suivant: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4FF825C-E978-F644-9A8B-650C6DEB0CF3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3523D8F1-3F78-6840-B49A-04BD427BB3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9115" y="1065361"/>
            <a:ext cx="7257425" cy="5144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2770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885A1CF4-2D36-FD49-9089-07C73C5115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16723"/>
            <a:ext cx="8596668" cy="4524640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Clr>
                <a:srgbClr val="FF0000"/>
              </a:buClr>
            </a:pPr>
            <a:r>
              <a:rPr lang="fr-FR" sz="4000" b="1" i="1" dirty="0"/>
              <a:t>Poser votre stylo</a:t>
            </a:r>
            <a:endParaRPr lang="fr-FR" sz="4000" dirty="0"/>
          </a:p>
          <a:p>
            <a:pPr>
              <a:lnSpc>
                <a:spcPct val="200000"/>
              </a:lnSpc>
              <a:buClr>
                <a:srgbClr val="FF0000"/>
              </a:buClr>
            </a:pPr>
            <a:r>
              <a:rPr lang="fr-FR" sz="4000" b="1" i="1" dirty="0"/>
              <a:t>Retourner votre feuille</a:t>
            </a:r>
            <a:endParaRPr lang="fr-FR" sz="4000" dirty="0"/>
          </a:p>
          <a:p>
            <a:pPr>
              <a:lnSpc>
                <a:spcPct val="200000"/>
              </a:lnSpc>
              <a:buClr>
                <a:srgbClr val="FF0000"/>
              </a:buClr>
            </a:pPr>
            <a:r>
              <a:rPr lang="fr-FR" sz="4000" b="1" i="1" dirty="0"/>
              <a:t>La déposer au bord de la table</a:t>
            </a:r>
            <a:endParaRPr lang="fr-FR" sz="4000" dirty="0"/>
          </a:p>
          <a:p>
            <a:pPr marL="0" indent="0">
              <a:lnSpc>
                <a:spcPct val="200000"/>
              </a:lnSpc>
              <a:buNone/>
            </a:pPr>
            <a:endParaRPr lang="fr-FR" sz="4000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F5AFA66F-2FBD-FD43-8A13-0D8E37B4DDA6}"/>
              </a:ext>
            </a:extLst>
          </p:cNvPr>
          <p:cNvSpPr txBox="1"/>
          <p:nvPr/>
        </p:nvSpPr>
        <p:spPr>
          <a:xfrm>
            <a:off x="1" y="-52938"/>
            <a:ext cx="104148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600" dirty="0">
                <a:solidFill>
                  <a:srgbClr val="FF0000"/>
                </a:solidFill>
              </a:rPr>
              <a:t>FIN</a:t>
            </a:r>
          </a:p>
        </p:txBody>
      </p:sp>
    </p:spTree>
    <p:extLst>
      <p:ext uri="{BB962C8B-B14F-4D97-AF65-F5344CB8AC3E}">
        <p14:creationId xmlns:p14="http://schemas.microsoft.com/office/powerpoint/2010/main" val="2872596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Larme 7">
            <a:extLst>
              <a:ext uri="{FF2B5EF4-FFF2-40B4-BE49-F238E27FC236}">
                <a16:creationId xmlns:a16="http://schemas.microsoft.com/office/drawing/2014/main" id="{416AE7C8-1CD5-294F-AB03-D484E321DB8E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24BA7286-E5B8-3849-A06F-9C97350E2044}"/>
              </a:ext>
            </a:extLst>
          </p:cNvPr>
          <p:cNvSpPr/>
          <p:nvPr/>
        </p:nvSpPr>
        <p:spPr>
          <a:xfrm>
            <a:off x="39600" y="36000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b="1" dirty="0"/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58589399-1D58-3A4D-8144-C45EB2665AC4}"/>
                  </a:ext>
                </a:extLst>
              </p:cNvPr>
              <p:cNvSpPr txBox="1"/>
              <p:nvPr/>
            </p:nvSpPr>
            <p:spPr>
              <a:xfrm>
                <a:off x="3874575" y="2378990"/>
                <a:ext cx="2892587" cy="23128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8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8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r-FR" sz="80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fr-FR" sz="8000" b="0" i="1" smtClean="0">
                          <a:latin typeface="Cambria Math" panose="02040503050406030204" pitchFamily="18" charset="0"/>
                        </a:rPr>
                        <m:t>+ </m:t>
                      </m:r>
                      <m:f>
                        <m:fPr>
                          <m:ctrlPr>
                            <a:rPr lang="fr-FR" sz="8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8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r-FR" sz="80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58589399-1D58-3A4D-8144-C45EB2665A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4575" y="2378990"/>
                <a:ext cx="2892587" cy="2312813"/>
              </a:xfrm>
              <a:prstGeom prst="rect">
                <a:avLst/>
              </a:prstGeom>
              <a:blipFill>
                <a:blip r:embed="rId2"/>
                <a:stretch>
                  <a:fillRect l="-6114" t="-1093" r="-6114" b="-1475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ZoneTexte 15">
            <a:extLst>
              <a:ext uri="{FF2B5EF4-FFF2-40B4-BE49-F238E27FC236}">
                <a16:creationId xmlns:a16="http://schemas.microsoft.com/office/drawing/2014/main" id="{BCCA434D-D701-054B-8B4C-6ED81EF3BE38}"/>
              </a:ext>
            </a:extLst>
          </p:cNvPr>
          <p:cNvSpPr txBox="1"/>
          <p:nvPr/>
        </p:nvSpPr>
        <p:spPr>
          <a:xfrm>
            <a:off x="1373469" y="224060"/>
            <a:ext cx="30588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0" i="1" dirty="0">
                <a:solidFill>
                  <a:srgbClr val="FF0000"/>
                </a:solidFill>
              </a:rPr>
              <a:t>Calculer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91C346B-99CD-8147-8694-725F11A92881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6704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arme 5">
            <a:extLst>
              <a:ext uri="{FF2B5EF4-FFF2-40B4-BE49-F238E27FC236}">
                <a16:creationId xmlns:a16="http://schemas.microsoft.com/office/drawing/2014/main" id="{37198768-3C01-7247-92A7-5F96714398CF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1DB6E31F-D84E-EE4A-BC73-234649BD9EBB}"/>
              </a:ext>
            </a:extLst>
          </p:cNvPr>
          <p:cNvSpPr/>
          <p:nvPr/>
        </p:nvSpPr>
        <p:spPr>
          <a:xfrm>
            <a:off x="39600" y="36000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b="1" dirty="0"/>
              <a:t>2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ED1778-DA3B-0B46-A21A-4BEB01666431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431517B-20EF-B54F-996C-9F597CDE8AF3}"/>
              </a:ext>
            </a:extLst>
          </p:cNvPr>
          <p:cNvSpPr/>
          <p:nvPr/>
        </p:nvSpPr>
        <p:spPr>
          <a:xfrm>
            <a:off x="2379677" y="6441456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6517096D-45FE-6F43-9A2B-250D1F243F20}"/>
              </a:ext>
            </a:extLst>
          </p:cNvPr>
          <p:cNvSpPr txBox="1"/>
          <p:nvPr/>
        </p:nvSpPr>
        <p:spPr>
          <a:xfrm>
            <a:off x="1373469" y="224060"/>
            <a:ext cx="30588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0" i="1" dirty="0">
                <a:solidFill>
                  <a:srgbClr val="FF0000"/>
                </a:solidFill>
              </a:rPr>
              <a:t>Calculer</a:t>
            </a: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128BB83E-F063-BB42-9152-493C3155E55A}"/>
              </a:ext>
            </a:extLst>
          </p:cNvPr>
          <p:cNvGrpSpPr/>
          <p:nvPr/>
        </p:nvGrpSpPr>
        <p:grpSpPr>
          <a:xfrm>
            <a:off x="1393257" y="1205979"/>
            <a:ext cx="10589139" cy="2965571"/>
            <a:chOff x="1258347" y="426494"/>
            <a:chExt cx="10589139" cy="2965571"/>
          </a:xfrm>
        </p:grpSpPr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B485E51B-EF6A-7B49-AAFB-6193FF9C31EA}"/>
                </a:ext>
              </a:extLst>
            </p:cNvPr>
            <p:cNvSpPr txBox="1"/>
            <p:nvPr/>
          </p:nvSpPr>
          <p:spPr>
            <a:xfrm>
              <a:off x="1258347" y="591298"/>
              <a:ext cx="8879818" cy="2800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fr-FR" sz="8800" dirty="0">
                <a:latin typeface="Cambria" panose="02040503050406030204" pitchFamily="18" charset="0"/>
              </a:endParaRPr>
            </a:p>
            <a:p>
              <a:pPr algn="ctr"/>
              <a:r>
                <a:rPr lang="fr-FR" sz="8800" dirty="0">
                  <a:cs typeface="Arial" panose="020B0604020202020204" pitchFamily="34" charset="0"/>
                </a:rPr>
                <a:t>2 x 10</a:t>
              </a:r>
              <a:r>
                <a:rPr lang="fr-FR" sz="8800" baseline="30000" dirty="0">
                  <a:cs typeface="Arial" panose="020B0604020202020204" pitchFamily="34" charset="0"/>
                </a:rPr>
                <a:t> </a:t>
              </a:r>
              <a:r>
                <a:rPr lang="fr-FR" sz="8800" dirty="0">
                  <a:cs typeface="Arial" panose="020B0604020202020204" pitchFamily="34" charset="0"/>
                </a:rPr>
                <a:t> + 3 x 10</a:t>
              </a:r>
              <a:endParaRPr lang="fr-FR" sz="8800" baseline="30000" dirty="0">
                <a:cs typeface="Arial" panose="020B0604020202020204" pitchFamily="34" charset="0"/>
              </a:endParaRPr>
            </a:p>
          </p:txBody>
        </p:sp>
        <p:sp>
          <p:nvSpPr>
            <p:cNvPr id="8" name="ZoneTexte 7">
              <a:extLst>
                <a:ext uri="{FF2B5EF4-FFF2-40B4-BE49-F238E27FC236}">
                  <a16:creationId xmlns:a16="http://schemas.microsoft.com/office/drawing/2014/main" id="{0D33D792-77D4-7A44-AD0F-7C95AF8C4BF6}"/>
                </a:ext>
              </a:extLst>
            </p:cNvPr>
            <p:cNvSpPr txBox="1"/>
            <p:nvPr/>
          </p:nvSpPr>
          <p:spPr>
            <a:xfrm>
              <a:off x="2967668" y="426494"/>
              <a:ext cx="8879818" cy="2800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fr-FR" sz="8800" dirty="0">
                <a:latin typeface="Cambria" panose="02040503050406030204" pitchFamily="18" charset="0"/>
              </a:endParaRPr>
            </a:p>
            <a:p>
              <a:pPr algn="ctr"/>
              <a:r>
                <a:rPr lang="fr-FR" sz="8800" baseline="30000" dirty="0">
                  <a:cs typeface="Arial" panose="020B0604020202020204" pitchFamily="34" charset="0"/>
                </a:rPr>
                <a:t>2</a:t>
              </a:r>
              <a:r>
                <a:rPr lang="fr-FR" sz="8800" dirty="0">
                  <a:cs typeface="Arial" panose="020B0604020202020204" pitchFamily="34" charset="0"/>
                </a:rPr>
                <a:t>            </a:t>
              </a:r>
              <a:r>
                <a:rPr lang="fr-FR" sz="8800" baseline="30000" dirty="0">
                  <a:cs typeface="Arial" panose="020B0604020202020204" pitchFamily="34" charset="0"/>
                </a:rPr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78690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arme 8">
            <a:extLst>
              <a:ext uri="{FF2B5EF4-FFF2-40B4-BE49-F238E27FC236}">
                <a16:creationId xmlns:a16="http://schemas.microsoft.com/office/drawing/2014/main" id="{A78921B4-8415-3F48-B8CB-DE2207BA28F5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7A12D41-E757-4947-9D5A-8EEDDB657F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0687" y="263472"/>
            <a:ext cx="9750625" cy="608699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r-FR" sz="4400" dirty="0">
                <a:solidFill>
                  <a:schemeClr val="tx1"/>
                </a:solidFill>
                <a:cs typeface="Arial" panose="020B0604020202020204" pitchFamily="34" charset="0"/>
              </a:rPr>
              <a:t>	Dans une ville, il y avait 120 000 habitants en 2010. </a:t>
            </a:r>
          </a:p>
          <a:p>
            <a:pPr marL="0" indent="0">
              <a:buNone/>
            </a:pPr>
            <a:r>
              <a:rPr lang="fr-FR" sz="4400" dirty="0">
                <a:solidFill>
                  <a:schemeClr val="tx1"/>
                </a:solidFill>
                <a:cs typeface="Arial" panose="020B0604020202020204" pitchFamily="34" charset="0"/>
              </a:rPr>
              <a:t>	Sachant que la population de cette ville a augmenté de 100 % , calculer le nombre d’habitants actuel.</a:t>
            </a:r>
            <a:endParaRPr lang="fr-FR" sz="4400" b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0F1EFC3A-BAEE-9948-85D6-BC398AF878EF}"/>
              </a:ext>
            </a:extLst>
          </p:cNvPr>
          <p:cNvSpPr/>
          <p:nvPr/>
        </p:nvSpPr>
        <p:spPr>
          <a:xfrm>
            <a:off x="39600" y="36000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b="1" dirty="0"/>
              <a:t>3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D9CB386-CEEB-5A43-AEF3-24B6F368C270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536F8D1-47E8-CE48-BEA9-6922EAB49890}"/>
              </a:ext>
            </a:extLst>
          </p:cNvPr>
          <p:cNvSpPr/>
          <p:nvPr/>
        </p:nvSpPr>
        <p:spPr>
          <a:xfrm>
            <a:off x="2379677" y="6441456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3383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arme 11">
            <a:extLst>
              <a:ext uri="{FF2B5EF4-FFF2-40B4-BE49-F238E27FC236}">
                <a16:creationId xmlns:a16="http://schemas.microsoft.com/office/drawing/2014/main" id="{77E71C73-6D1B-F945-80D3-9F142E191334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D30061C-1696-4029-BD49-C01CAED57511}"/>
              </a:ext>
            </a:extLst>
          </p:cNvPr>
          <p:cNvSpPr/>
          <p:nvPr/>
        </p:nvSpPr>
        <p:spPr>
          <a:xfrm>
            <a:off x="2379677" y="6254109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5FA007AC-5500-F244-8664-96710F520FF7}"/>
              </a:ext>
            </a:extLst>
          </p:cNvPr>
          <p:cNvSpPr/>
          <p:nvPr/>
        </p:nvSpPr>
        <p:spPr>
          <a:xfrm>
            <a:off x="39600" y="36000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b="1" dirty="0"/>
              <a:t>4</a:t>
            </a:r>
          </a:p>
        </p:txBody>
      </p:sp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2BA110F3-433C-324F-8E4C-7E9E113674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6717" y="2489933"/>
            <a:ext cx="4021639" cy="1633135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endParaRPr lang="fr-FR" sz="8800" baseline="30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fr-FR" sz="8800" baseline="30000" dirty="0">
                <a:solidFill>
                  <a:schemeClr val="tx1"/>
                </a:solidFill>
                <a:cs typeface="Arial" panose="020B0604020202020204" pitchFamily="34" charset="0"/>
              </a:rPr>
              <a:t>de 60 min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2DB0BC0-5BA1-1045-8976-59D99CC59206}"/>
              </a:ext>
            </a:extLst>
          </p:cNvPr>
          <p:cNvSpPr txBox="1"/>
          <p:nvPr/>
        </p:nvSpPr>
        <p:spPr>
          <a:xfrm>
            <a:off x="1373469" y="224060"/>
            <a:ext cx="30588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0" i="1" dirty="0">
                <a:solidFill>
                  <a:srgbClr val="FF0000"/>
                </a:solidFill>
              </a:rPr>
              <a:t>Calculer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Espace réservé du contenu 2">
                <a:extLst>
                  <a:ext uri="{FF2B5EF4-FFF2-40B4-BE49-F238E27FC236}">
                    <a16:creationId xmlns:a16="http://schemas.microsoft.com/office/drawing/2014/main" id="{2BA110F3-433C-324F-8E4C-7E9E113674D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689653" y="2086188"/>
                <a:ext cx="1485333" cy="2440627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 fontScale="92500" lnSpcReduction="20000"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Wingdings 3" charset="2"/>
                  <a:buNone/>
                </a:pPr>
                <a:endParaRPr lang="fr-FR" sz="7200" baseline="30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spcBef>
                    <a:spcPts val="0"/>
                  </a:spcBef>
                  <a:buFont typeface="Wingdings 3" charset="2"/>
                  <a:buNone/>
                </a:pPr>
                <a:r>
                  <a:rPr lang="fr-FR" sz="7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9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fr-FR" sz="9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fr-FR" sz="9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den>
                    </m:f>
                  </m:oMath>
                </a14:m>
                <a:endParaRPr lang="fr-FR" sz="9600" baseline="30000" dirty="0">
                  <a:solidFill>
                    <a:schemeClr val="tx1"/>
                  </a:solidFill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Espace réservé du contenu 2">
                <a:extLst>
                  <a:ext uri="{FF2B5EF4-FFF2-40B4-BE49-F238E27FC236}">
                    <a16:creationId xmlns:a16="http://schemas.microsoft.com/office/drawing/2014/main" id="{2BA110F3-433C-324F-8E4C-7E9E113674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9653" y="2086188"/>
                <a:ext cx="1485333" cy="2440627"/>
              </a:xfrm>
              <a:prstGeom prst="rect">
                <a:avLst/>
              </a:prstGeom>
              <a:blipFill>
                <a:blip r:embed="rId2"/>
                <a:stretch>
                  <a:fillRect b="-777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7377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arme 5">
            <a:extLst>
              <a:ext uri="{FF2B5EF4-FFF2-40B4-BE49-F238E27FC236}">
                <a16:creationId xmlns:a16="http://schemas.microsoft.com/office/drawing/2014/main" id="{9F3F32CA-E6F7-1B45-B873-D9BC62416EFA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2649A808-E4DA-224A-9047-5CA478A21F54}"/>
              </a:ext>
            </a:extLst>
          </p:cNvPr>
          <p:cNvSpPr txBox="1">
            <a:spLocks/>
          </p:cNvSpPr>
          <p:nvPr/>
        </p:nvSpPr>
        <p:spPr>
          <a:xfrm>
            <a:off x="1292268" y="1841208"/>
            <a:ext cx="9607463" cy="37285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4400" dirty="0">
                <a:cs typeface="Arial" panose="020B0604020202020204" pitchFamily="34" charset="0"/>
              </a:rPr>
              <a:t>	Une voiture roule à 100 km/h. </a:t>
            </a:r>
          </a:p>
          <a:p>
            <a:pPr marL="0" indent="0">
              <a:buNone/>
            </a:pPr>
            <a:endParaRPr lang="fr-FR" sz="44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FR" sz="4400" dirty="0">
                <a:cs typeface="Arial" panose="020B0604020202020204" pitchFamily="34" charset="0"/>
              </a:rPr>
              <a:t>	Calculer le temps en heures qu’il lui faut pour parcourir 550 km.</a:t>
            </a:r>
            <a:endParaRPr lang="fr-FR" sz="4400" i="1" dirty="0">
              <a:cs typeface="Times New Roman" panose="02020603050405020304" pitchFamily="18" charset="0"/>
            </a:endParaRP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FB8EE2E9-B9C9-514E-80F2-DC2227778A61}"/>
              </a:ext>
            </a:extLst>
          </p:cNvPr>
          <p:cNvSpPr/>
          <p:nvPr/>
        </p:nvSpPr>
        <p:spPr>
          <a:xfrm>
            <a:off x="39600" y="36000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b="1" dirty="0"/>
              <a:t>5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70C288B-3BFD-6246-82E0-B741EE75A8FD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C61B3A-D0AE-3C44-A54F-9C2C59B5DE47}"/>
              </a:ext>
            </a:extLst>
          </p:cNvPr>
          <p:cNvSpPr/>
          <p:nvPr/>
        </p:nvSpPr>
        <p:spPr>
          <a:xfrm>
            <a:off x="2379677" y="6441456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5504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arme 5">
            <a:extLst>
              <a:ext uri="{FF2B5EF4-FFF2-40B4-BE49-F238E27FC236}">
                <a16:creationId xmlns:a16="http://schemas.microsoft.com/office/drawing/2014/main" id="{69F8A2B1-BEB0-0A49-9C66-B12CB35420C9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6406F4E-71D4-4151-868F-373B7E85A089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Espace réservé du contenu 2">
                <a:extLst>
                  <a:ext uri="{FF2B5EF4-FFF2-40B4-BE49-F238E27FC236}">
                    <a16:creationId xmlns:a16="http://schemas.microsoft.com/office/drawing/2014/main" id="{9F9ECA0E-A32A-6342-B322-69DECB053EE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3" y="548640"/>
                <a:ext cx="9722029" cy="5492722"/>
              </a:xfrm>
            </p:spPr>
            <p:txBody>
              <a:bodyPr anchor="ctr">
                <a:normAutofit/>
              </a:bodyPr>
              <a:lstStyle/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7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fr-FR" sz="72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fr-FR" sz="7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8</m:t>
                              </m:r>
                            </m:e>
                            <m:sup>
                              <m:r>
                                <a:rPr lang="fr-FR" sz="7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fr-FR" sz="72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fr-FR" sz="7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4</m:t>
                              </m:r>
                            </m:e>
                            <m:sup>
                              <m:r>
                                <a:rPr lang="fr-FR" sz="7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fr-FR" sz="7200" dirty="0">
                  <a:solidFill>
                    <a:schemeClr val="tx1"/>
                  </a:solidFill>
                  <a:latin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Espace réservé du contenu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9F9ECA0E-A32A-6342-B322-69DECB053EE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548640"/>
                <a:ext cx="9722029" cy="5492722"/>
              </a:xfr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Ellipse 7">
            <a:extLst>
              <a:ext uri="{FF2B5EF4-FFF2-40B4-BE49-F238E27FC236}">
                <a16:creationId xmlns:a16="http://schemas.microsoft.com/office/drawing/2014/main" id="{814ED281-B47F-324D-AEF6-302C6BCD93E1}"/>
              </a:ext>
            </a:extLst>
          </p:cNvPr>
          <p:cNvSpPr/>
          <p:nvPr/>
        </p:nvSpPr>
        <p:spPr>
          <a:xfrm>
            <a:off x="39600" y="36000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b="1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B0389D23-6A95-FC41-95C7-FFF7391A422B}"/>
              </a:ext>
            </a:extLst>
          </p:cNvPr>
          <p:cNvSpPr txBox="1"/>
          <p:nvPr/>
        </p:nvSpPr>
        <p:spPr>
          <a:xfrm>
            <a:off x="1373469" y="224060"/>
            <a:ext cx="30588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0" i="1" dirty="0">
                <a:solidFill>
                  <a:srgbClr val="FF0000"/>
                </a:solidFill>
              </a:rPr>
              <a:t>Calculer</a:t>
            </a:r>
          </a:p>
        </p:txBody>
      </p:sp>
    </p:spTree>
    <p:extLst>
      <p:ext uri="{BB962C8B-B14F-4D97-AF65-F5344CB8AC3E}">
        <p14:creationId xmlns:p14="http://schemas.microsoft.com/office/powerpoint/2010/main" val="1701947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 advClick="0" advTm="30000"/>
    </mc:Choice>
    <mc:Fallback xmlns="">
      <p:transition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arme 5">
            <a:extLst>
              <a:ext uri="{FF2B5EF4-FFF2-40B4-BE49-F238E27FC236}">
                <a16:creationId xmlns:a16="http://schemas.microsoft.com/office/drawing/2014/main" id="{51CAA9AD-F819-F24D-8FFF-15342D9868BE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61E3A554-0C20-EE40-85E7-E0D51C412529}"/>
              </a:ext>
            </a:extLst>
          </p:cNvPr>
          <p:cNvSpPr txBox="1">
            <a:spLocks/>
          </p:cNvSpPr>
          <p:nvPr/>
        </p:nvSpPr>
        <p:spPr>
          <a:xfrm>
            <a:off x="363255" y="1275582"/>
            <a:ext cx="10454562" cy="46116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fr-FR" sz="60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FR" sz="6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fr-FR" sz="5400" dirty="0">
                <a:latin typeface="Cambria" panose="02040503050406030204" pitchFamily="18" charset="0"/>
                <a:cs typeface="Arial" panose="020B0604020202020204" pitchFamily="34" charset="0"/>
              </a:rPr>
              <a:t>Résoudre l’équation suivante : </a:t>
            </a:r>
          </a:p>
          <a:p>
            <a:pPr marL="0" indent="0" algn="ctr">
              <a:buNone/>
            </a:pPr>
            <a:r>
              <a:rPr lang="fr-FR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fr-FR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fr-FR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+ </a:t>
            </a:r>
            <a:r>
              <a:rPr lang="fr-FR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= -16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83AECC77-985D-FD45-9F3F-D05C452EC122}"/>
              </a:ext>
            </a:extLst>
          </p:cNvPr>
          <p:cNvSpPr/>
          <p:nvPr/>
        </p:nvSpPr>
        <p:spPr>
          <a:xfrm>
            <a:off x="39600" y="36000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b="1" dirty="0"/>
              <a:t>7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70C288B-3BFD-6246-82E0-B741EE75A8FD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C61B3A-D0AE-3C44-A54F-9C2C59B5DE47}"/>
              </a:ext>
            </a:extLst>
          </p:cNvPr>
          <p:cNvSpPr/>
          <p:nvPr/>
        </p:nvSpPr>
        <p:spPr>
          <a:xfrm>
            <a:off x="2379677" y="6441456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6314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4786</TotalTime>
  <Words>665</Words>
  <Application>Microsoft Macintosh PowerPoint</Application>
  <PresentationFormat>Grand écran</PresentationFormat>
  <Paragraphs>127</Paragraphs>
  <Slides>28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28</vt:i4>
      </vt:variant>
    </vt:vector>
  </HeadingPairs>
  <TitlesOfParts>
    <vt:vector size="37" baseType="lpstr">
      <vt:lpstr>Arial</vt:lpstr>
      <vt:lpstr>Calibri</vt:lpstr>
      <vt:lpstr>Cambria</vt:lpstr>
      <vt:lpstr>Cambria Math</vt:lpstr>
      <vt:lpstr>Times New Roman</vt:lpstr>
      <vt:lpstr>Trebuchet MS</vt:lpstr>
      <vt:lpstr>Wingdings</vt:lpstr>
      <vt:lpstr>Wingdings 3</vt:lpstr>
      <vt:lpstr>Facette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CONCOURS du CALCUL MENTAL     Décembre 2020     QUART DE finale   CAP</dc:title>
  <dc:creator>zamy.jeff@gmail.com</dc:creator>
  <cp:lastModifiedBy>Robert robert</cp:lastModifiedBy>
  <cp:revision>268</cp:revision>
  <dcterms:created xsi:type="dcterms:W3CDTF">2020-11-27T01:03:48Z</dcterms:created>
  <dcterms:modified xsi:type="dcterms:W3CDTF">2023-02-27T01:15:08Z</dcterms:modified>
</cp:coreProperties>
</file>