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69" r:id="rId4"/>
    <p:sldId id="268" r:id="rId5"/>
    <p:sldId id="266" r:id="rId6"/>
    <p:sldId id="259" r:id="rId7"/>
    <p:sldId id="260" r:id="rId8"/>
    <p:sldId id="261" r:id="rId9"/>
    <p:sldId id="270" r:id="rId10"/>
    <p:sldId id="272" r:id="rId11"/>
    <p:sldId id="273" r:id="rId12"/>
    <p:sldId id="274" r:id="rId13"/>
    <p:sldId id="275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8" r:id="rId22"/>
    <p:sldId id="295" r:id="rId23"/>
    <p:sldId id="289" r:id="rId24"/>
    <p:sldId id="291" r:id="rId25"/>
    <p:sldId id="293" r:id="rId26"/>
    <p:sldId id="292" r:id="rId27"/>
    <p:sldId id="294" r:id="rId28"/>
    <p:sldId id="290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21" autoAdjust="0"/>
    <p:restoredTop sz="97347"/>
  </p:normalViewPr>
  <p:slideViewPr>
    <p:cSldViewPr snapToGrid="0">
      <p:cViewPr varScale="1">
        <p:scale>
          <a:sx n="122" d="100"/>
          <a:sy n="122" d="100"/>
        </p:scale>
        <p:origin x="472" y="1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4627-1144-FF4E-9B90-3D14C901BFA8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D8B5B-7149-E142-9176-7FB800F54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1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55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4994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39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47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3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214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4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9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6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71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3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3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4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3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7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ECCE70F2-A1BB-9A45-9B35-571B62809F56}"/>
              </a:ext>
            </a:extLst>
          </p:cNvPr>
          <p:cNvSpPr/>
          <p:nvPr/>
        </p:nvSpPr>
        <p:spPr>
          <a:xfrm flipH="1">
            <a:off x="-1" y="4144"/>
            <a:ext cx="1332854" cy="1235704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35EBD7FF-95F4-734D-A77A-2C9A93DFCD8D}"/>
              </a:ext>
            </a:extLst>
          </p:cNvPr>
          <p:cNvSpPr txBox="1"/>
          <p:nvPr/>
        </p:nvSpPr>
        <p:spPr>
          <a:xfrm>
            <a:off x="8431078" y="655073"/>
            <a:ext cx="2631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GROUPE 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7419DC-0E0B-9D44-8029-0031CADC00A7}"/>
              </a:ext>
            </a:extLst>
          </p:cNvPr>
          <p:cNvSpPr txBox="1"/>
          <p:nvPr/>
        </p:nvSpPr>
        <p:spPr>
          <a:xfrm>
            <a:off x="9032241" y="1158568"/>
            <a:ext cx="17076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dirty="0">
                <a:solidFill>
                  <a:schemeClr val="bg1"/>
                </a:solidFill>
              </a:rPr>
              <a:t>1</a:t>
            </a:r>
            <a:r>
              <a:rPr lang="fr-FR" sz="1400" baseline="30000" dirty="0">
                <a:solidFill>
                  <a:schemeClr val="bg1"/>
                </a:solidFill>
              </a:rPr>
              <a:t>e</a:t>
            </a:r>
            <a:r>
              <a:rPr lang="fr-FR" sz="1400" dirty="0">
                <a:solidFill>
                  <a:schemeClr val="bg1"/>
                </a:solidFill>
              </a:rPr>
              <a:t>  année de CAP</a:t>
            </a:r>
          </a:p>
          <a:p>
            <a:pPr algn="r"/>
            <a:r>
              <a:rPr lang="fr-FR" sz="1400" dirty="0">
                <a:solidFill>
                  <a:schemeClr val="bg1"/>
                </a:solidFill>
              </a:rPr>
              <a:t>2</a:t>
            </a:r>
            <a:r>
              <a:rPr lang="fr-FR" sz="1400" baseline="30000" dirty="0">
                <a:solidFill>
                  <a:schemeClr val="bg1"/>
                </a:solidFill>
              </a:rPr>
              <a:t>e</a:t>
            </a:r>
            <a:r>
              <a:rPr lang="fr-FR" sz="1400" dirty="0">
                <a:solidFill>
                  <a:schemeClr val="bg1"/>
                </a:solidFill>
              </a:rPr>
              <a:t> année de CAP</a:t>
            </a:r>
          </a:p>
          <a:p>
            <a:pPr algn="r"/>
            <a:r>
              <a:rPr lang="fr-FR" sz="1400" dirty="0">
                <a:solidFill>
                  <a:schemeClr val="bg1"/>
                </a:solidFill>
              </a:rPr>
              <a:t>Seconde BAC PRO</a:t>
            </a:r>
          </a:p>
        </p:txBody>
      </p:sp>
    </p:spTree>
    <p:extLst>
      <p:ext uri="{BB962C8B-B14F-4D97-AF65-F5344CB8AC3E}">
        <p14:creationId xmlns:p14="http://schemas.microsoft.com/office/powerpoint/2010/main" val="331636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CB562E57-B114-C848-B648-1C54A4DF02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CE23107-84FC-3347-9B35-786572C5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CC6907-20A9-544F-81EB-CC04741C6F32}"/>
              </a:ext>
            </a:extLst>
          </p:cNvPr>
          <p:cNvSpPr txBox="1"/>
          <p:nvPr/>
        </p:nvSpPr>
        <p:spPr>
          <a:xfrm>
            <a:off x="742279" y="373227"/>
            <a:ext cx="895574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Cambria" panose="02040503050406030204" pitchFamily="18" charset="0"/>
                <a:cs typeface="Arial" panose="020B0604020202020204" pitchFamily="34" charset="0"/>
              </a:rPr>
              <a:t>	FUMER TUE!</a:t>
            </a:r>
          </a:p>
          <a:p>
            <a:endParaRPr lang="fr-FR" sz="44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4400" dirty="0">
                <a:latin typeface="Cambria" panose="02040503050406030204" pitchFamily="18" charset="0"/>
                <a:cs typeface="Arial" panose="020B0604020202020204" pitchFamily="34" charset="0"/>
              </a:rPr>
              <a:t>   	Dans une classe de 20 élèves, 10 élèves fument.</a:t>
            </a:r>
          </a:p>
          <a:p>
            <a:endParaRPr lang="fr-FR" sz="44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4400" b="1" dirty="0">
                <a:latin typeface="Cambria" panose="02040503050406030204" pitchFamily="18" charset="0"/>
                <a:cs typeface="Arial" panose="020B0604020202020204" pitchFamily="34" charset="0"/>
              </a:rPr>
              <a:t>	Quel est le pourcentage d’élèves qui fument ?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450029E-B68F-E24D-BEF9-0CD7CDC0CB57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FC4DA5-1BCC-E843-8CAF-3245B4D0339C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79CB33-FF0C-C44D-8C45-D758443004F4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FC015AB9-BB10-FB4A-B443-4E0DD3AB86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C13195F-B8E5-9047-8E13-41AB2608AFB6}"/>
              </a:ext>
            </a:extLst>
          </p:cNvPr>
          <p:cNvSpPr txBox="1"/>
          <p:nvPr/>
        </p:nvSpPr>
        <p:spPr>
          <a:xfrm>
            <a:off x="1956986" y="2607050"/>
            <a:ext cx="69924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0,035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 100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6239C2-806B-7C4F-8F51-D084EF7716A2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3308D05-DBD3-714A-AEA7-E52F0FD49335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1A6ADB-EC22-D048-82C9-248DE8786F76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470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D1B9B3C3-AFD2-C04F-A684-0B1A7B759C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4CEE447-B7CC-B343-B0CF-6058C70E2ED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BDF1D4-3A93-2241-BA0C-DC2BB22F7D5F}"/>
              </a:ext>
            </a:extLst>
          </p:cNvPr>
          <p:cNvSpPr txBox="1"/>
          <p:nvPr/>
        </p:nvSpPr>
        <p:spPr>
          <a:xfrm>
            <a:off x="115713" y="121448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CD7D239A-5F09-AE4A-8DD2-743A50119E5C}"/>
              </a:ext>
            </a:extLst>
          </p:cNvPr>
          <p:cNvSpPr txBox="1">
            <a:spLocks/>
          </p:cNvSpPr>
          <p:nvPr/>
        </p:nvSpPr>
        <p:spPr>
          <a:xfrm>
            <a:off x="363255" y="1557081"/>
            <a:ext cx="10136209" cy="40289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4400" dirty="0">
                <a:latin typeface="Cambria" panose="02040503050406030204" pitchFamily="18" charset="0"/>
                <a:cs typeface="Arial" panose="020B0604020202020204" pitchFamily="34" charset="0"/>
              </a:rPr>
              <a:t>		Donner la valeur manquante dans le tableau de proportionnalité suivant :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B29F4AD-5B51-F544-BF14-DB9117FF5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559539"/>
              </p:ext>
            </p:extLst>
          </p:nvPr>
        </p:nvGraphicFramePr>
        <p:xfrm>
          <a:off x="3158770" y="3642327"/>
          <a:ext cx="3566770" cy="143387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783385">
                  <a:extLst>
                    <a:ext uri="{9D8B030D-6E8A-4147-A177-3AD203B41FA5}">
                      <a16:colId xmlns:a16="http://schemas.microsoft.com/office/drawing/2014/main" val="3886153515"/>
                    </a:ext>
                  </a:extLst>
                </a:gridCol>
                <a:gridCol w="1783385">
                  <a:extLst>
                    <a:ext uri="{9D8B030D-6E8A-4147-A177-3AD203B41FA5}">
                      <a16:colId xmlns:a16="http://schemas.microsoft.com/office/drawing/2014/main" val="2102790004"/>
                    </a:ext>
                  </a:extLst>
                </a:gridCol>
              </a:tblGrid>
              <a:tr h="716937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/>
                        <a:t>3</a:t>
                      </a:r>
                      <a:endParaRPr lang="fr-FR" sz="3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dirty="0"/>
                        <a:t>12</a:t>
                      </a:r>
                      <a:endParaRPr lang="fr-FR" sz="3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666987"/>
                  </a:ext>
                </a:extLst>
              </a:tr>
              <a:tr h="716937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/>
                        <a:t>2</a:t>
                      </a:r>
                      <a:endParaRPr lang="fr-FR" sz="3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600" dirty="0"/>
                        <a:t>?</a:t>
                      </a:r>
                      <a:endParaRPr lang="fr-FR" sz="3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172967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D429C5AB-47D5-5C4F-AB1D-F29557AD255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3D11BE-E53A-4148-BEFF-D3F77A5AC87D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9A9335E5-D61D-A840-B5A5-C0F00AB033C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50FB87B-75A1-F140-894D-1D8414145D00}"/>
              </a:ext>
            </a:extLst>
          </p:cNvPr>
          <p:cNvSpPr/>
          <p:nvPr/>
        </p:nvSpPr>
        <p:spPr>
          <a:xfrm>
            <a:off x="218609" y="188202"/>
            <a:ext cx="1224000" cy="1224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CBA0A5-41A1-474E-9554-F6DDE983799B}"/>
              </a:ext>
            </a:extLst>
          </p:cNvPr>
          <p:cNvSpPr txBox="1"/>
          <p:nvPr/>
        </p:nvSpPr>
        <p:spPr>
          <a:xfrm>
            <a:off x="90075" y="13854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CE2AF8A4-7BEB-3C4B-B051-8A8241A90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5" y="876822"/>
            <a:ext cx="9703028" cy="501041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50 % de 420 €</a:t>
            </a:r>
            <a:endParaRPr lang="fr-FR" sz="80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4C13D9E-4B44-B34C-8198-A83E4C2E78E7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FD9E93-5DD5-9A47-8C3B-A1B979805A31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17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7619F65B-CE29-9F40-9242-DB60C895EE5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DFFF5E-D820-014D-9677-A80AD086DD23}"/>
              </a:ext>
            </a:extLst>
          </p:cNvPr>
          <p:cNvSpPr/>
          <p:nvPr/>
        </p:nvSpPr>
        <p:spPr>
          <a:xfrm>
            <a:off x="210063" y="185146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A5AF12-E71A-7E4B-8453-A38DE0EEEB57}"/>
              </a:ext>
            </a:extLst>
          </p:cNvPr>
          <p:cNvSpPr txBox="1"/>
          <p:nvPr/>
        </p:nvSpPr>
        <p:spPr>
          <a:xfrm>
            <a:off x="81529" y="12732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3C293CC4-B54A-3842-8AF3-56D2BDD36F9E}"/>
              </a:ext>
            </a:extLst>
          </p:cNvPr>
          <p:cNvSpPr txBox="1">
            <a:spLocks/>
          </p:cNvSpPr>
          <p:nvPr/>
        </p:nvSpPr>
        <p:spPr>
          <a:xfrm>
            <a:off x="677334" y="909095"/>
            <a:ext cx="9802721" cy="501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</a:rPr>
              <a:t>		Pour son anniversaire, Sarah a trouvé une recette de gâteau pour 6 personnes. Elle invite 24 personnes et prévoit une part de gâteau pour chacun. </a:t>
            </a:r>
          </a:p>
          <a:p>
            <a:pPr marL="0" indent="0">
              <a:buNone/>
            </a:pPr>
            <a:r>
              <a:rPr lang="fr-FR" sz="4400" b="1" dirty="0">
                <a:latin typeface="Cambria" panose="02040503050406030204" pitchFamily="18" charset="0"/>
              </a:rPr>
              <a:t>		Combien de gâteaux </a:t>
            </a:r>
            <a:r>
              <a:rPr lang="fr-FR" sz="4400" b="1" dirty="0" err="1">
                <a:latin typeface="Cambria" panose="02040503050406030204" pitchFamily="18" charset="0"/>
              </a:rPr>
              <a:t>doit-elle</a:t>
            </a:r>
            <a:r>
              <a:rPr lang="fr-FR" sz="4400" b="1" dirty="0">
                <a:latin typeface="Cambria" panose="02040503050406030204" pitchFamily="18" charset="0"/>
              </a:rPr>
              <a:t> confectionner 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52B3E8-1D95-744D-A771-34D56974FF08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FC87C0-F8F0-4B40-A0D2-C33B4B887477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36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E6F42770-E2B7-4F41-9E0B-6B4A3612BDC7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4B1A41-9C34-3549-B406-E690C339C91F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687169-78E0-0E41-8495-F0AAD2B28486}"/>
              </a:ext>
            </a:extLst>
          </p:cNvPr>
          <p:cNvSpPr txBox="1"/>
          <p:nvPr/>
        </p:nvSpPr>
        <p:spPr>
          <a:xfrm>
            <a:off x="89693" y="1436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11F5EC1-0C3D-C64F-8FA9-F16A99F05E30}"/>
              </a:ext>
            </a:extLst>
          </p:cNvPr>
          <p:cNvSpPr txBox="1">
            <a:spLocks/>
          </p:cNvSpPr>
          <p:nvPr/>
        </p:nvSpPr>
        <p:spPr>
          <a:xfrm>
            <a:off x="363256" y="416380"/>
            <a:ext cx="9114232" cy="5470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	 12,26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</a:rPr>
              <a:t> 10 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BEE4253-DA56-7441-8AAB-4188E174455F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01C690-7AB6-6741-91C7-6FF158D09A21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933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2476BED0-151C-B540-AFCB-8619C50C98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59A1E6B-68A7-C24E-8724-57E6FC9E3520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A9788D-6AB5-2242-BC6C-A9A5F948E13F}"/>
              </a:ext>
            </a:extLst>
          </p:cNvPr>
          <p:cNvSpPr txBox="1"/>
          <p:nvPr/>
        </p:nvSpPr>
        <p:spPr>
          <a:xfrm>
            <a:off x="89693" y="14365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B33BAF-8502-E141-B48F-A811C86EB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121" y="1708030"/>
            <a:ext cx="8596668" cy="4433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</a:rPr>
              <a:t>	Un élève a deux notes en mathématiques 18 et 12.</a:t>
            </a:r>
          </a:p>
          <a:p>
            <a:pPr marL="0" indent="0"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4400" b="1" dirty="0">
                <a:latin typeface="Cambria" panose="02040503050406030204" pitchFamily="18" charset="0"/>
              </a:rPr>
              <a:t>	Quelle est sa moyenne en mathématiques 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30E201-5E01-F84A-876E-8EA31361A4E2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E0F871-FCCD-2640-8C8B-C5FC04F47026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79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arme 13">
            <a:extLst>
              <a:ext uri="{FF2B5EF4-FFF2-40B4-BE49-F238E27FC236}">
                <a16:creationId xmlns:a16="http://schemas.microsoft.com/office/drawing/2014/main" id="{F1786F3B-E91F-3E4B-B548-E9C472D7E0A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F8B024B-7BC7-9D47-A587-DB4FF3379586}"/>
              </a:ext>
            </a:extLst>
          </p:cNvPr>
          <p:cNvSpPr/>
          <p:nvPr/>
        </p:nvSpPr>
        <p:spPr>
          <a:xfrm>
            <a:off x="218227" y="185148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09DC038-92CB-2541-AC28-53E5B9983257}"/>
              </a:ext>
            </a:extLst>
          </p:cNvPr>
          <p:cNvSpPr txBox="1"/>
          <p:nvPr/>
        </p:nvSpPr>
        <p:spPr>
          <a:xfrm>
            <a:off x="89693" y="135486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85F7592-7C40-9245-8689-A4044AC82532}"/>
              </a:ext>
            </a:extLst>
          </p:cNvPr>
          <p:cNvSpPr txBox="1">
            <a:spLocks/>
          </p:cNvSpPr>
          <p:nvPr/>
        </p:nvSpPr>
        <p:spPr>
          <a:xfrm>
            <a:off x="363255" y="628650"/>
            <a:ext cx="9607463" cy="52585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7200" dirty="0">
                <a:latin typeface="Cambria" panose="02040503050406030204" pitchFamily="18" charset="0"/>
              </a:rPr>
              <a:t>	 10h25min + 35min</a:t>
            </a:r>
            <a:endParaRPr lang="fr-FR" sz="72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F36F2CF-E518-A546-892E-94504057C0CD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92A985-2851-D148-83B7-B80BD4145D1C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196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076DA692-9DC8-5D4D-93B1-DB7D8B21B1D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E5DB156-45E5-894A-A3F1-143FCE391124}"/>
              </a:ext>
            </a:extLst>
          </p:cNvPr>
          <p:cNvSpPr/>
          <p:nvPr/>
        </p:nvSpPr>
        <p:spPr>
          <a:xfrm>
            <a:off x="210063" y="17698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184D51-7B76-A84B-A912-279B66781424}"/>
              </a:ext>
            </a:extLst>
          </p:cNvPr>
          <p:cNvSpPr txBox="1"/>
          <p:nvPr/>
        </p:nvSpPr>
        <p:spPr>
          <a:xfrm>
            <a:off x="81529" y="12732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FA418B69-6F88-8F4E-B1C4-6C56964ED99B}"/>
              </a:ext>
            </a:extLst>
          </p:cNvPr>
          <p:cNvSpPr txBox="1">
            <a:spLocks/>
          </p:cNvSpPr>
          <p:nvPr/>
        </p:nvSpPr>
        <p:spPr>
          <a:xfrm>
            <a:off x="822121" y="828137"/>
            <a:ext cx="9339500" cy="5328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>
                <a:latin typeface="Cambria" panose="02040503050406030204" pitchFamily="18" charset="0"/>
                <a:cs typeface="Arial" panose="020B0604020202020204" pitchFamily="34" charset="0"/>
              </a:rPr>
              <a:t>		Dans un stade de football, il y a 3 700 spectateurs. 2 100 sont venus encourager l’équipe des bleus.</a:t>
            </a:r>
          </a:p>
          <a:p>
            <a:pPr marL="0" indent="0">
              <a:buNone/>
            </a:pPr>
            <a:endParaRPr lang="fr-FR" sz="44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4400" b="1" dirty="0">
                <a:latin typeface="Cambria" panose="02040503050406030204" pitchFamily="18" charset="0"/>
                <a:cs typeface="Arial" panose="020B0604020202020204" pitchFamily="34" charset="0"/>
              </a:rPr>
              <a:t>		Combien de spectateurs encouragent l’équipe des rouges 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5AE5D8-CAED-8F4D-AFE1-DCECB141ED9E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AD4302-928D-2D42-AEB0-40000AC2ED80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79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rme 15">
            <a:extLst>
              <a:ext uri="{FF2B5EF4-FFF2-40B4-BE49-F238E27FC236}">
                <a16:creationId xmlns:a16="http://schemas.microsoft.com/office/drawing/2014/main" id="{91288C71-4E64-0241-B597-023A18D157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76401B5-E71D-B74A-80FB-FCE5B9B994E5}"/>
              </a:ext>
            </a:extLst>
          </p:cNvPr>
          <p:cNvSpPr/>
          <p:nvPr/>
        </p:nvSpPr>
        <p:spPr>
          <a:xfrm>
            <a:off x="210063" y="185148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1DB2E60-8B20-EA42-ACC2-F8CD2D683630}"/>
              </a:ext>
            </a:extLst>
          </p:cNvPr>
          <p:cNvSpPr txBox="1"/>
          <p:nvPr/>
        </p:nvSpPr>
        <p:spPr>
          <a:xfrm>
            <a:off x="81529" y="135486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FD15664-78FC-CB4E-933C-7D15D163B66A}"/>
              </a:ext>
            </a:extLst>
          </p:cNvPr>
          <p:cNvSpPr txBox="1">
            <a:spLocks/>
          </p:cNvSpPr>
          <p:nvPr/>
        </p:nvSpPr>
        <p:spPr>
          <a:xfrm>
            <a:off x="822120" y="938893"/>
            <a:ext cx="9693479" cy="22463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000" dirty="0"/>
              <a:t>		Quel est le périmètre d’un rectangle de 10 cm par 20 cm ? </a:t>
            </a:r>
            <a:endParaRPr lang="fr-FR" sz="4400" b="1" dirty="0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8ED12D15-A585-BA40-BEDA-BEC6E020B605}"/>
              </a:ext>
            </a:extLst>
          </p:cNvPr>
          <p:cNvGrpSpPr/>
          <p:nvPr/>
        </p:nvGrpSpPr>
        <p:grpSpPr>
          <a:xfrm>
            <a:off x="2366683" y="3496235"/>
            <a:ext cx="3905026" cy="2205318"/>
            <a:chOff x="2366683" y="3496235"/>
            <a:chExt cx="3905026" cy="220531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B2970AF-4E6E-F04C-8A94-A356E47CA68B}"/>
                </a:ext>
              </a:extLst>
            </p:cNvPr>
            <p:cNvSpPr/>
            <p:nvPr/>
          </p:nvSpPr>
          <p:spPr>
            <a:xfrm>
              <a:off x="2926081" y="3926542"/>
              <a:ext cx="3345628" cy="1775011"/>
            </a:xfrm>
            <a:prstGeom prst="rect">
              <a:avLst/>
            </a:pr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" name="Connecteur droit avec flèche 4">
              <a:extLst>
                <a:ext uri="{FF2B5EF4-FFF2-40B4-BE49-F238E27FC236}">
                  <a16:creationId xmlns:a16="http://schemas.microsoft.com/office/drawing/2014/main" id="{9DF7DFDA-0C61-834A-932D-F50CDBA40CD6}"/>
                </a:ext>
              </a:extLst>
            </p:cNvPr>
            <p:cNvCxnSpPr/>
            <p:nvPr/>
          </p:nvCxnSpPr>
          <p:spPr>
            <a:xfrm>
              <a:off x="2915322" y="3679115"/>
              <a:ext cx="3324113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C0577DAD-5AAE-D541-AC79-6D0ECD992FA8}"/>
                </a:ext>
              </a:extLst>
            </p:cNvPr>
            <p:cNvCxnSpPr>
              <a:cxnSpLocks/>
            </p:cNvCxnSpPr>
            <p:nvPr/>
          </p:nvCxnSpPr>
          <p:spPr>
            <a:xfrm>
              <a:off x="2669689" y="3926542"/>
              <a:ext cx="0" cy="177501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C04F497F-9FFC-0749-8112-179E468E259C}"/>
                </a:ext>
              </a:extLst>
            </p:cNvPr>
            <p:cNvSpPr txBox="1"/>
            <p:nvPr/>
          </p:nvSpPr>
          <p:spPr>
            <a:xfrm>
              <a:off x="4389121" y="3496235"/>
              <a:ext cx="43030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20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2EAA3E60-B08F-5043-843A-1362975AC3A3}"/>
                </a:ext>
              </a:extLst>
            </p:cNvPr>
            <p:cNvSpPr txBox="1"/>
            <p:nvPr/>
          </p:nvSpPr>
          <p:spPr>
            <a:xfrm>
              <a:off x="2366683" y="4590911"/>
              <a:ext cx="441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10</a:t>
              </a: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9F6ED62-C858-6B4A-8D41-5EE03D544DDF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0D757A-7262-864E-9598-5BF544C68E6D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81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ECCDEC7D-0D29-6D4C-A3BF-648E2D53C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94" y="1588576"/>
            <a:ext cx="9598350" cy="4486299"/>
          </a:xfrm>
        </p:spPr>
        <p:txBody>
          <a:bodyPr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série de 25 questions va être projetée.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question s’affichera pendant </a:t>
            </a:r>
            <a:r>
              <a:rPr lang="fr-FR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temps limité</a:t>
            </a: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chaque question, il faudra répondre dans la case correspondante du document réponse.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test de calcul sera noté sur les 20 premières questions. Les cinq dernières serviront à départager.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Tous documents et la calculatrice sont interdits.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D25DCAC-FEED-3945-AB5F-A15CE3D24311}"/>
              </a:ext>
            </a:extLst>
          </p:cNvPr>
          <p:cNvSpPr txBox="1"/>
          <p:nvPr/>
        </p:nvSpPr>
        <p:spPr>
          <a:xfrm>
            <a:off x="1" y="-5293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rgbClr val="00B0F0"/>
                </a:solidFill>
              </a:rPr>
              <a:t>CONSIGNES</a:t>
            </a:r>
          </a:p>
        </p:txBody>
      </p:sp>
    </p:spTree>
    <p:extLst>
      <p:ext uri="{BB962C8B-B14F-4D97-AF65-F5344CB8AC3E}">
        <p14:creationId xmlns:p14="http://schemas.microsoft.com/office/powerpoint/2010/main" val="1848809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6F51089D-5623-584D-A866-BB1FB2421E4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00AB774B-7F79-42C7-8741-CFDF6A349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2" y="2420471"/>
            <a:ext cx="9212757" cy="36215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3² + 3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26ABE58-49E2-8542-A882-29A0657EA7F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6763E7-8413-5C44-8004-A2A3E5A3696D}"/>
              </a:ext>
            </a:extLst>
          </p:cNvPr>
          <p:cNvSpPr txBox="1"/>
          <p:nvPr/>
        </p:nvSpPr>
        <p:spPr>
          <a:xfrm>
            <a:off x="89693" y="135485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BE1E6DC-5AEB-134F-A56F-308D3CABAC47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96BE96-31B3-8F4D-8F17-77A7DD10AFB6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36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47F501F6-A7E5-1340-BDE8-58A0E86D3C2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5855E01-8916-5140-84FA-8F1A459BED6D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7287EA-FFF2-FB48-9E5D-29A8D70C1D97}"/>
              </a:ext>
            </a:extLst>
          </p:cNvPr>
          <p:cNvSpPr txBox="1"/>
          <p:nvPr/>
        </p:nvSpPr>
        <p:spPr>
          <a:xfrm>
            <a:off x="89693" y="1436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CA838CAE-C7E3-524E-A514-5C782353F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89" y="1216479"/>
            <a:ext cx="9081369" cy="48248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	 </a:t>
            </a:r>
          </a:p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5 + 10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</a:rPr>
              <a:t> 9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E9E5BC7-C34C-6F49-A26F-7EA1A480B391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07B459-0C2E-F64C-A760-900AA68390FC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08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D8D1CBF-753C-6A4A-8454-27100A08FD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436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159329"/>
            <a:ext cx="9681817" cy="488203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8000" dirty="0">
                <a:latin typeface="Cambria" panose="02040503050406030204" pitchFamily="18" charset="0"/>
              </a:rPr>
              <a:t>			 </a:t>
            </a:r>
          </a:p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10 % de 263 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B428C33-D6E5-714F-A263-993489933538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57F0B1-D173-EB4D-BC31-E9665EA578E8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5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96A91F5-920B-2248-8405-D625FFB079E1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35485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118507"/>
            <a:ext cx="9681817" cy="49228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8000" dirty="0">
                <a:latin typeface="Cambria" panose="02040503050406030204" pitchFamily="18" charset="0"/>
              </a:rPr>
              <a:t>			 </a:t>
            </a:r>
          </a:p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1400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</a:rPr>
              <a:t> 0,01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12EC33B-A592-6B4E-B2E1-4F95CC10F309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3CA016-4903-DA43-B5C0-1AF27040A793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31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73585086-7965-4F48-876A-1769468770FD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7698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2732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37" y="1768415"/>
            <a:ext cx="9766913" cy="428370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	Un article coûte 100 euros. Une réduction de 20 % vous est offerte.</a:t>
            </a:r>
          </a:p>
          <a:p>
            <a:pPr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	</a:t>
            </a:r>
            <a:r>
              <a:rPr lang="fr-FR" sz="4400" b="1" dirty="0">
                <a:latin typeface="Cambria" panose="02040503050406030204" pitchFamily="18" charset="0"/>
              </a:rPr>
              <a:t>Combien allez-vous le payer 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0CA506-A9AE-AD45-A5A0-FE0FB26ADE83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39DE87-770D-1F4E-86A8-A57291196191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941C6463-7912-CC49-83D5-B3F51A5A151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4365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497837"/>
            <a:ext cx="9681817" cy="4543525"/>
          </a:xfrm>
        </p:spPr>
        <p:txBody>
          <a:bodyPr>
            <a:noAutofit/>
          </a:bodyPr>
          <a:lstStyle/>
          <a:p>
            <a:pPr>
              <a:buNone/>
            </a:pPr>
            <a:endParaRPr lang="fr-FR" sz="8000" dirty="0">
              <a:latin typeface="Cambria" panose="02040503050406030204" pitchFamily="18" charset="0"/>
            </a:endParaRPr>
          </a:p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620,7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</a:rPr>
              <a:t> 100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5049BF7-78DA-084F-9985-F42E2A6E70FB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D26FAF-E73C-0441-A8A0-9A2870F0CB59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931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0D939564-4D24-C447-A00A-538325D6F9AC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89693" y="14365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64" y="1516752"/>
            <a:ext cx="9944007" cy="45138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	Le montant total des cotisations de 80 adhérents d’une association s’élève à 1 600 €.</a:t>
            </a:r>
          </a:p>
          <a:p>
            <a:pPr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</a:t>
            </a:r>
            <a:r>
              <a:rPr lang="fr-FR" sz="4400" b="1" dirty="0">
                <a:latin typeface="Cambria" panose="02040503050406030204" pitchFamily="18" charset="0"/>
              </a:rPr>
              <a:t>Combien a payé chaque adhérent 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42E807-F32D-F841-BA35-BEA27C3566D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659A88-BB5C-C845-8EC5-39C0C2C7C9E8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8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F1CAD899-2228-4549-ACE3-5348D60CF3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01517" y="171110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72983" y="121448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497837"/>
            <a:ext cx="9681817" cy="454352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			 </a:t>
            </a:r>
          </a:p>
          <a:p>
            <a:pPr algn="ctr">
              <a:buNone/>
            </a:pPr>
            <a:r>
              <a:rPr lang="fr-FR" sz="8000" dirty="0">
                <a:latin typeface="Cambria" panose="02040503050406030204" pitchFamily="18" charset="0"/>
              </a:rPr>
              <a:t>56,4 – 2,3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F208E58-E651-5C43-92E3-70071CBE05B7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4D00B8-12A8-E741-A112-07D20F44AFEE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27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85A1CF4-2D36-FD49-9089-07C73C51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6723"/>
            <a:ext cx="8596668" cy="452464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sz="4000" b="1" i="1" dirty="0"/>
              <a:t>Poser votre stylo</a:t>
            </a:r>
            <a:endParaRPr lang="fr-FR" sz="4000" dirty="0"/>
          </a:p>
          <a:p>
            <a:pPr>
              <a:lnSpc>
                <a:spcPct val="200000"/>
              </a:lnSpc>
            </a:pPr>
            <a:r>
              <a:rPr lang="fr-FR" sz="4000" b="1" i="1" dirty="0"/>
              <a:t>Retourner votre feuille</a:t>
            </a:r>
            <a:endParaRPr lang="fr-FR" sz="4000" dirty="0"/>
          </a:p>
          <a:p>
            <a:pPr>
              <a:lnSpc>
                <a:spcPct val="200000"/>
              </a:lnSpc>
            </a:pPr>
            <a:r>
              <a:rPr lang="fr-FR" sz="4000" b="1" i="1" dirty="0"/>
              <a:t>La déposer au bord de la table</a:t>
            </a:r>
            <a:endParaRPr lang="fr-FR" sz="4000" dirty="0"/>
          </a:p>
          <a:p>
            <a:pPr marL="0" indent="0">
              <a:lnSpc>
                <a:spcPct val="200000"/>
              </a:lnSpc>
              <a:buNone/>
            </a:pPr>
            <a:endParaRPr lang="fr-FR" sz="4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AFA66F-2FBD-FD43-8A13-0D8E37B4DDA6}"/>
              </a:ext>
            </a:extLst>
          </p:cNvPr>
          <p:cNvSpPr txBox="1"/>
          <p:nvPr/>
        </p:nvSpPr>
        <p:spPr>
          <a:xfrm>
            <a:off x="1" y="-52938"/>
            <a:ext cx="10414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chemeClr val="accent2"/>
                </a:solidFill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287259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69F8A2B1-BEB0-0A49-9C66-B12CB35420C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406F4E-71D4-4151-868F-373B7E85A089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17A9B8-32FB-174C-80D0-AD3F42E09A89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9F9ECA0E-A32A-6342-B322-69DECB053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640"/>
            <a:ext cx="9076266" cy="54927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8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27 + 15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14ED281-B47F-324D-AEF6-302C6BCD93E1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0194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Click="0" advTm="30000"/>
    </mc:Choice>
    <mc:Fallback xmlns="">
      <p:transition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77E71C73-6D1B-F945-80D3-9F142E1913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FA007AC-5500-F244-8664-96710F520FF7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858E920-1AED-3B48-9743-6C905951C9F3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Espace réservé du contenu 2">
                <a:extLst>
                  <a:ext uri="{FF2B5EF4-FFF2-40B4-BE49-F238E27FC236}">
                    <a16:creationId xmlns:a16="http://schemas.microsoft.com/office/drawing/2014/main" id="{2BA110F3-433C-324F-8E4C-7E9E113674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863125"/>
                <a:ext cx="9076266" cy="5178237"/>
              </a:xfrm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:endParaRPr lang="fr-FR" sz="13000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13000" i="1" baseline="30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fr-FR" sz="13000" b="0" i="1" baseline="30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fr-FR" sz="13000" b="0" i="1" baseline="30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sz="13000" baseline="30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Espace réservé du contenu 2">
                <a:extLst>
                  <a:ext uri="{FF2B5EF4-FFF2-40B4-BE49-F238E27FC236}">
                    <a16:creationId xmlns:a16="http://schemas.microsoft.com/office/drawing/2014/main" id="{2BA110F3-433C-324F-8E4C-7E9E113674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863125"/>
                <a:ext cx="9076266" cy="517823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82999436-93A9-F14E-A276-1954BE4F19A4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737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37198768-3C01-7247-92A7-5F96714398CF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A76620E-E3F8-FC47-8A57-915B3AFF065A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ce réservé du contenu 2">
                <a:extLst>
                  <a:ext uri="{FF2B5EF4-FFF2-40B4-BE49-F238E27FC236}">
                    <a16:creationId xmlns:a16="http://schemas.microsoft.com/office/drawing/2014/main" id="{F3C1EC1F-0B30-6D4D-83CD-EEEC378CEF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398033"/>
                <a:ext cx="9076266" cy="5643330"/>
              </a:xfrm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67−24</m:t>
                      </m:r>
                    </m:oMath>
                  </m:oMathPara>
                </a14:m>
                <a:endParaRPr lang="fr-FR" sz="8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Espace réservé du contenu 2">
                <a:extLst>
                  <a:ext uri="{FF2B5EF4-FFF2-40B4-BE49-F238E27FC236}">
                    <a16:creationId xmlns:a16="http://schemas.microsoft.com/office/drawing/2014/main" id="{F3C1EC1F-0B30-6D4D-83CD-EEEC378CEF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398033"/>
                <a:ext cx="9076266" cy="564333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Ellipse 9">
            <a:extLst>
              <a:ext uri="{FF2B5EF4-FFF2-40B4-BE49-F238E27FC236}">
                <a16:creationId xmlns:a16="http://schemas.microsoft.com/office/drawing/2014/main" id="{1DB6E31F-D84E-EE4A-BC73-234649BD9EB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9BF42B-7A25-F849-AFFB-9396A63D948A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869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A78921B4-8415-3F48-B8CB-DE2207BA28F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7A12D41-E757-4947-9D5A-8EEDDB657F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2685" y="119834"/>
                <a:ext cx="11691257" cy="6230631"/>
              </a:xfrm>
            </p:spPr>
            <p:txBody>
              <a:bodyPr anchor="ctr">
                <a:normAutofit/>
              </a:bodyPr>
              <a:lstStyle/>
              <a:p>
                <a:pPr marL="0" indent="0">
                  <a:buNone/>
                </a:pPr>
                <a:r>
                  <a:rPr lang="fr-FR" sz="88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							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sz="8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fr-FR" sz="8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e>
                    </m:rad>
                  </m:oMath>
                </a14:m>
                <a:endParaRPr lang="fr-FR" sz="88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7A12D41-E757-4947-9D5A-8EEDDB657F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2685" y="119834"/>
                <a:ext cx="11691257" cy="623063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oneTexte 10">
            <a:extLst>
              <a:ext uri="{FF2B5EF4-FFF2-40B4-BE49-F238E27FC236}">
                <a16:creationId xmlns:a16="http://schemas.microsoft.com/office/drawing/2014/main" id="{1304BAD5-756E-2C41-8B6F-BAFC2CD96E81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F1EFC3A-BAEE-9948-85D6-BC398AF878EF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990E4F-526C-9149-93AA-EC2ABA0A1C2B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3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9F3F32CA-E6F7-1B45-B873-D9BC62416EF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2649A808-E4DA-224A-9047-5CA478A21F54}"/>
              </a:ext>
            </a:extLst>
          </p:cNvPr>
          <p:cNvSpPr txBox="1">
            <a:spLocks/>
          </p:cNvSpPr>
          <p:nvPr/>
        </p:nvSpPr>
        <p:spPr>
          <a:xfrm>
            <a:off x="363255" y="1769806"/>
            <a:ext cx="9607463" cy="4117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6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6000" dirty="0">
                <a:latin typeface="Cambria" panose="02040503050406030204" pitchFamily="18" charset="0"/>
                <a:cs typeface="Arial" panose="020B0604020202020204" pitchFamily="34" charset="0"/>
              </a:rPr>
              <a:t>la moitié de 2420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70ED6E1-7AF0-E64A-9588-1BC556632A18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FB8EE2E9-B9C9-514E-80F2-DC2227778A61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FD5445-F371-7940-AFA3-E9D3ECCCEA0C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50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arme 7">
            <a:extLst>
              <a:ext uri="{FF2B5EF4-FFF2-40B4-BE49-F238E27FC236}">
                <a16:creationId xmlns:a16="http://schemas.microsoft.com/office/drawing/2014/main" id="{416AE7C8-1CD5-294F-AB03-D484E321DB8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79334A-0E8A-E34E-A0DF-CAEB1AC99575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11445C-A564-F140-8860-3F2F797C6DFA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ABD430C-058A-3548-9030-B1007EB422BF}"/>
              </a:ext>
            </a:extLst>
          </p:cNvPr>
          <p:cNvSpPr txBox="1"/>
          <p:nvPr/>
        </p:nvSpPr>
        <p:spPr>
          <a:xfrm>
            <a:off x="822121" y="2810834"/>
            <a:ext cx="10053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Cambria" panose="02040503050406030204" pitchFamily="18" charset="0"/>
              </a:rPr>
              <a:t>	Si 2 kg de tomates coûtent 4 €, </a:t>
            </a:r>
          </a:p>
          <a:p>
            <a:r>
              <a:rPr lang="fr-FR" sz="4400" dirty="0">
                <a:latin typeface="Cambria" panose="02040503050406030204" pitchFamily="18" charset="0"/>
              </a:rPr>
              <a:t>alors combien coûtent 6 kg de tomates?</a:t>
            </a:r>
          </a:p>
        </p:txBody>
      </p:sp>
    </p:spTree>
    <p:extLst>
      <p:ext uri="{BB962C8B-B14F-4D97-AF65-F5344CB8AC3E}">
        <p14:creationId xmlns:p14="http://schemas.microsoft.com/office/powerpoint/2010/main" val="320670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51CAA9AD-F819-F24D-8FFF-15342D9868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1E3A554-0C20-EE40-85E7-E0D51C412529}"/>
              </a:ext>
            </a:extLst>
          </p:cNvPr>
          <p:cNvSpPr txBox="1">
            <a:spLocks/>
          </p:cNvSpPr>
          <p:nvPr/>
        </p:nvSpPr>
        <p:spPr>
          <a:xfrm>
            <a:off x="363255" y="1275582"/>
            <a:ext cx="9254081" cy="4611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8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343 + 206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6C883A4-7F40-2644-9D00-DAC3C2525BB7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chemeClr val="accent2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3AECC77-985D-FD45-9F3F-D05C452EC122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69BF09-F319-7047-BF00-167E5163BDA6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631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6796</TotalTime>
  <Words>433</Words>
  <Application>Microsoft Macintosh PowerPoint</Application>
  <PresentationFormat>Grand écran</PresentationFormat>
  <Paragraphs>108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Times New Roman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CONCOURS du CALCUL MENTAL     Décembre 2020     QUART DE finale   CAP</dc:title>
  <dc:creator>zamy.jeff@gmail.com</dc:creator>
  <cp:lastModifiedBy>Robert robert</cp:lastModifiedBy>
  <cp:revision>159</cp:revision>
  <dcterms:created xsi:type="dcterms:W3CDTF">2020-11-27T01:03:48Z</dcterms:created>
  <dcterms:modified xsi:type="dcterms:W3CDTF">2023-01-21T07:52:31Z</dcterms:modified>
</cp:coreProperties>
</file>