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3" saveSubsetFonts="1">
  <p:sldMasterIdLst>
    <p:sldMasterId id="2147483660" r:id="rId1"/>
  </p:sldMasterIdLst>
  <p:notesMasterIdLst>
    <p:notesMasterId r:id="rId30"/>
  </p:notesMasterIdLst>
  <p:sldIdLst>
    <p:sldId id="257" r:id="rId2"/>
    <p:sldId id="258" r:id="rId3"/>
    <p:sldId id="266" r:id="rId4"/>
    <p:sldId id="268" r:id="rId5"/>
    <p:sldId id="260" r:id="rId6"/>
    <p:sldId id="259" r:id="rId7"/>
    <p:sldId id="295" r:id="rId8"/>
    <p:sldId id="293" r:id="rId9"/>
    <p:sldId id="273" r:id="rId10"/>
    <p:sldId id="274" r:id="rId11"/>
    <p:sldId id="261" r:id="rId12"/>
    <p:sldId id="269" r:id="rId13"/>
    <p:sldId id="275" r:id="rId14"/>
    <p:sldId id="279" r:id="rId15"/>
    <p:sldId id="280" r:id="rId16"/>
    <p:sldId id="281" r:id="rId17"/>
    <p:sldId id="283" r:id="rId18"/>
    <p:sldId id="284" r:id="rId19"/>
    <p:sldId id="285" r:id="rId20"/>
    <p:sldId id="286" r:id="rId21"/>
    <p:sldId id="288" r:id="rId22"/>
    <p:sldId id="289" r:id="rId23"/>
    <p:sldId id="270" r:id="rId24"/>
    <p:sldId id="292" r:id="rId25"/>
    <p:sldId id="291" r:id="rId26"/>
    <p:sldId id="272" r:id="rId27"/>
    <p:sldId id="294" r:id="rId28"/>
    <p:sldId id="290" r:id="rId2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08" autoAdjust="0"/>
    <p:restoredTop sz="97306"/>
  </p:normalViewPr>
  <p:slideViewPr>
    <p:cSldViewPr snapToGrid="0">
      <p:cViewPr varScale="1">
        <p:scale>
          <a:sx n="160" d="100"/>
          <a:sy n="160" d="100"/>
        </p:scale>
        <p:origin x="192" y="9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E4627-1144-FF4E-9B90-3D14C901BFA8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D8B5B-7149-E142-9176-7FB800F543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26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7112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2558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4994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9399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5472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037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2214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0420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8967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3887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5657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4718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2395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5379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384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398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CF541-0042-415A-89B6-7BAB3913DF13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2071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arme 9">
            <a:extLst>
              <a:ext uri="{FF2B5EF4-FFF2-40B4-BE49-F238E27FC236}">
                <a16:creationId xmlns:a16="http://schemas.microsoft.com/office/drawing/2014/main" id="{ECCE70F2-A1BB-9A45-9B35-571B62809F56}"/>
              </a:ext>
            </a:extLst>
          </p:cNvPr>
          <p:cNvSpPr/>
          <p:nvPr/>
        </p:nvSpPr>
        <p:spPr>
          <a:xfrm flipH="1">
            <a:off x="-1" y="4144"/>
            <a:ext cx="1332854" cy="1235704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35EBD7FF-95F4-734D-A77A-2C9A93DFCD8D}"/>
              </a:ext>
            </a:extLst>
          </p:cNvPr>
          <p:cNvSpPr txBox="1"/>
          <p:nvPr/>
        </p:nvSpPr>
        <p:spPr>
          <a:xfrm>
            <a:off x="8431078" y="655073"/>
            <a:ext cx="26313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GROUPE 1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2992E8A-E840-7F4C-B448-D7E9A599358B}"/>
              </a:ext>
            </a:extLst>
          </p:cNvPr>
          <p:cNvSpPr txBox="1"/>
          <p:nvPr/>
        </p:nvSpPr>
        <p:spPr>
          <a:xfrm>
            <a:off x="8542806" y="1239848"/>
            <a:ext cx="240792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1</a:t>
            </a:r>
            <a:r>
              <a:rPr lang="fr-FR" sz="1600" baseline="30000" dirty="0">
                <a:solidFill>
                  <a:schemeClr val="bg1"/>
                </a:solidFill>
              </a:rPr>
              <a:t>ere</a:t>
            </a:r>
            <a:r>
              <a:rPr lang="fr-FR" sz="1600" dirty="0">
                <a:solidFill>
                  <a:schemeClr val="bg1"/>
                </a:solidFill>
              </a:rPr>
              <a:t>  année de CAP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2</a:t>
            </a:r>
            <a:r>
              <a:rPr lang="fr-FR" sz="1600" baseline="30000" dirty="0">
                <a:solidFill>
                  <a:schemeClr val="bg1"/>
                </a:solidFill>
              </a:rPr>
              <a:t>eme</a:t>
            </a:r>
            <a:r>
              <a:rPr lang="fr-FR" sz="1600" dirty="0">
                <a:solidFill>
                  <a:schemeClr val="bg1"/>
                </a:solidFill>
              </a:rPr>
              <a:t> année de CAP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Seconde BAC PRO</a:t>
            </a:r>
          </a:p>
        </p:txBody>
      </p:sp>
    </p:spTree>
    <p:extLst>
      <p:ext uri="{BB962C8B-B14F-4D97-AF65-F5344CB8AC3E}">
        <p14:creationId xmlns:p14="http://schemas.microsoft.com/office/powerpoint/2010/main" val="3316365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D1B9B3C3-AFD2-C04F-A684-0B1A7B759C70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64CEE447-B7CC-B343-B0CF-6058C70E2EDB}"/>
              </a:ext>
            </a:extLst>
          </p:cNvPr>
          <p:cNvSpPr/>
          <p:nvPr/>
        </p:nvSpPr>
        <p:spPr>
          <a:xfrm>
            <a:off x="210063" y="18820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8BDF1D4-3A93-2241-BA0C-DC2BB22F7D5F}"/>
              </a:ext>
            </a:extLst>
          </p:cNvPr>
          <p:cNvSpPr txBox="1"/>
          <p:nvPr/>
        </p:nvSpPr>
        <p:spPr>
          <a:xfrm>
            <a:off x="115713" y="121448"/>
            <a:ext cx="785793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256469E5-D3DD-1B4F-BFE5-1EA20A0E4C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5414" y="657697"/>
            <a:ext cx="9076266" cy="549272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sz="4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Le temps  pour réaliser une tâche sur un chantier est de 45 min. </a:t>
            </a:r>
          </a:p>
          <a:p>
            <a:pPr marL="0" indent="0">
              <a:buNone/>
            </a:pPr>
            <a:endParaRPr lang="fr-FR" sz="4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4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Convertir cette durée en heures.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9B4F6EB-56D7-8442-82CA-4CBCDB6012FD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0A589E-9C55-C74A-8467-65CD0077F30E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865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arme 7">
            <a:extLst>
              <a:ext uri="{FF2B5EF4-FFF2-40B4-BE49-F238E27FC236}">
                <a16:creationId xmlns:a16="http://schemas.microsoft.com/office/drawing/2014/main" id="{416AE7C8-1CD5-294F-AB03-D484E321DB8E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B306932-699D-574C-B6E8-9DE7286AC2B5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chemeClr val="accent2"/>
                </a:solidFill>
              </a:rPr>
              <a:t>Calculer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24BA7286-E5B8-3849-A06F-9C97350E2044}"/>
              </a:ext>
            </a:extLst>
          </p:cNvPr>
          <p:cNvSpPr/>
          <p:nvPr/>
        </p:nvSpPr>
        <p:spPr>
          <a:xfrm>
            <a:off x="210063" y="18820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>
                <a:extLst>
                  <a:ext uri="{FF2B5EF4-FFF2-40B4-BE49-F238E27FC236}">
                    <a16:creationId xmlns:a16="http://schemas.microsoft.com/office/drawing/2014/main" id="{616F6901-E94D-794F-977F-A75B99A5D0CA}"/>
                  </a:ext>
                </a:extLst>
              </p:cNvPr>
              <p:cNvSpPr txBox="1"/>
              <p:nvPr/>
            </p:nvSpPr>
            <p:spPr>
              <a:xfrm>
                <a:off x="2479039" y="2530043"/>
                <a:ext cx="7333283" cy="20074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8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8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r-FR" sz="8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fr-FR" sz="8800" dirty="0">
                    <a:latin typeface="Cambria" panose="02040503050406030204" pitchFamily="18" charset="0"/>
                  </a:rPr>
                  <a:t> </a:t>
                </a:r>
                <a:r>
                  <a:rPr lang="fr-FR" sz="8800" dirty="0"/>
                  <a:t>+</a:t>
                </a:r>
                <a:r>
                  <a:rPr lang="fr-FR" sz="8800" dirty="0">
                    <a:latin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8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88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r-FR" sz="88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fr-FR" sz="8800" dirty="0">
                  <a:latin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ZoneTexte 3">
                <a:extLst>
                  <a:ext uri="{FF2B5EF4-FFF2-40B4-BE49-F238E27FC236}">
                    <a16:creationId xmlns:a16="http://schemas.microsoft.com/office/drawing/2014/main" id="{616F6901-E94D-794F-977F-A75B99A5D0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9039" y="2530043"/>
                <a:ext cx="7333283" cy="2007409"/>
              </a:xfrm>
              <a:prstGeom prst="rect">
                <a:avLst/>
              </a:prstGeom>
              <a:blipFill>
                <a:blip r:embed="rId2"/>
                <a:stretch>
                  <a:fillRect t="-1887" b="-1509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89B4F6EB-56D7-8442-82CA-4CBCDB6012FD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0A589E-9C55-C74A-8467-65CD0077F30E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6704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arme 5">
            <a:extLst>
              <a:ext uri="{FF2B5EF4-FFF2-40B4-BE49-F238E27FC236}">
                <a16:creationId xmlns:a16="http://schemas.microsoft.com/office/drawing/2014/main" id="{69F8A2B1-BEB0-0A49-9C66-B12CB35420C9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14ED281-B47F-324D-AEF6-302C6BCD93E1}"/>
              </a:ext>
            </a:extLst>
          </p:cNvPr>
          <p:cNvSpPr/>
          <p:nvPr/>
        </p:nvSpPr>
        <p:spPr>
          <a:xfrm>
            <a:off x="210062" y="188202"/>
            <a:ext cx="1581415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b="1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52CDD0DC-1DC6-7D43-81D4-2CA1E939A490}"/>
              </a:ext>
            </a:extLst>
          </p:cNvPr>
          <p:cNvSpPr txBox="1">
            <a:spLocks/>
          </p:cNvSpPr>
          <p:nvPr/>
        </p:nvSpPr>
        <p:spPr>
          <a:xfrm>
            <a:off x="461433" y="914400"/>
            <a:ext cx="10498667" cy="52865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4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Suite à une promotion sur un téléphone     portable de 500 €, vous bénéficiez d’une   réduction de 10 %.</a:t>
            </a:r>
          </a:p>
          <a:p>
            <a:pPr marL="0" indent="0">
              <a:buNone/>
            </a:pPr>
            <a:endParaRPr lang="fr-FR" sz="4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4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Combien allez-vous payer le téléphone 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9B4F6EB-56D7-8442-82CA-4CBCDB6012FD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0A589E-9C55-C74A-8467-65CD0077F30E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1947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 advClick="0" advTm="30000"/>
    </mc:Choice>
    <mc:Fallback xmlns="">
      <p:transition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Larme 12">
            <a:extLst>
              <a:ext uri="{FF2B5EF4-FFF2-40B4-BE49-F238E27FC236}">
                <a16:creationId xmlns:a16="http://schemas.microsoft.com/office/drawing/2014/main" id="{9A9335E5-D61D-A840-B5A5-C0F00AB033CE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D50FB87B-75A1-F140-894D-1D8414145D00}"/>
              </a:ext>
            </a:extLst>
          </p:cNvPr>
          <p:cNvSpPr/>
          <p:nvPr/>
        </p:nvSpPr>
        <p:spPr>
          <a:xfrm>
            <a:off x="218609" y="188202"/>
            <a:ext cx="1224000" cy="1224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3CBA0A5-41A1-474E-9554-F6DDE983799B}"/>
              </a:ext>
            </a:extLst>
          </p:cNvPr>
          <p:cNvSpPr txBox="1"/>
          <p:nvPr/>
        </p:nvSpPr>
        <p:spPr>
          <a:xfrm>
            <a:off x="90075" y="138540"/>
            <a:ext cx="1224000" cy="122400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CE2AF8A4-7BEB-3C4B-B051-8A8241A90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184" y="876822"/>
            <a:ext cx="10739534" cy="5010411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fr-FR" sz="4400" dirty="0">
                <a:cs typeface="Arial" panose="020B0604020202020204" pitchFamily="34" charset="0"/>
              </a:rPr>
              <a:t>Calculer la moyenne des notes suivantes : </a:t>
            </a:r>
          </a:p>
          <a:p>
            <a:pPr marL="0" indent="0" algn="ctr">
              <a:buNone/>
            </a:pPr>
            <a:endParaRPr lang="fr-FR" sz="4400" dirty="0"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FR" sz="6000" dirty="0">
                <a:cs typeface="Arial" panose="020B0604020202020204" pitchFamily="34" charset="0"/>
              </a:rPr>
              <a:t>9 ; 15 ; 12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9B4F6EB-56D7-8442-82CA-4CBCDB6012FD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0A589E-9C55-C74A-8467-65CD0077F30E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79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Larme 10">
            <a:extLst>
              <a:ext uri="{FF2B5EF4-FFF2-40B4-BE49-F238E27FC236}">
                <a16:creationId xmlns:a16="http://schemas.microsoft.com/office/drawing/2014/main" id="{7619F65B-CE29-9F40-9242-DB60C895EE52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sz="3600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2DFFF5E-D820-014D-9677-A80AD086DD23}"/>
              </a:ext>
            </a:extLst>
          </p:cNvPr>
          <p:cNvSpPr/>
          <p:nvPr/>
        </p:nvSpPr>
        <p:spPr>
          <a:xfrm>
            <a:off x="210063" y="185146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1A5AF12-E71A-7E4B-8453-A38DE0EEEB57}"/>
              </a:ext>
            </a:extLst>
          </p:cNvPr>
          <p:cNvSpPr txBox="1"/>
          <p:nvPr/>
        </p:nvSpPr>
        <p:spPr>
          <a:xfrm>
            <a:off x="81529" y="12732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14" name="Espace réservé du contenu 2">
            <a:extLst>
              <a:ext uri="{FF2B5EF4-FFF2-40B4-BE49-F238E27FC236}">
                <a16:creationId xmlns:a16="http://schemas.microsoft.com/office/drawing/2014/main" id="{EEC6FAFE-344E-D649-B7B0-A5D6B2258347}"/>
              </a:ext>
            </a:extLst>
          </p:cNvPr>
          <p:cNvSpPr txBox="1">
            <a:spLocks/>
          </p:cNvSpPr>
          <p:nvPr/>
        </p:nvSpPr>
        <p:spPr>
          <a:xfrm>
            <a:off x="1668374" y="959831"/>
            <a:ext cx="9387981" cy="5010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4400" dirty="0">
                <a:latin typeface="Cambria" panose="02040503050406030204" pitchFamily="18" charset="0"/>
                <a:cs typeface="Arial" panose="020B0604020202020204" pitchFamily="34" charset="0"/>
              </a:rPr>
              <a:t>	Une séance de kiné commence à 8h15 min et se termine à 9h04 min. </a:t>
            </a:r>
          </a:p>
          <a:p>
            <a:pPr marL="0" indent="0">
              <a:buNone/>
            </a:pPr>
            <a:endParaRPr lang="fr-FR" sz="44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4000" b="1" dirty="0">
                <a:latin typeface="Cambria" panose="02040503050406030204" pitchFamily="18" charset="0"/>
                <a:cs typeface="Arial" panose="020B0604020202020204" pitchFamily="34" charset="0"/>
              </a:rPr>
              <a:t>	Combien de temps a duré la séance de kiné 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52B1025-0924-6746-9892-1972FF6321FA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5F0855E-9500-0941-9B9A-E23C06B12E8B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6368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Larme 12">
            <a:extLst>
              <a:ext uri="{FF2B5EF4-FFF2-40B4-BE49-F238E27FC236}">
                <a16:creationId xmlns:a16="http://schemas.microsoft.com/office/drawing/2014/main" id="{E6F42770-E2B7-4F41-9E0B-6B4A3612BDC7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09859"/>
            <a:ext cx="8596668" cy="44315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3600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24B1A41-9C34-3549-B406-E690C339C91F}"/>
              </a:ext>
            </a:extLst>
          </p:cNvPr>
          <p:cNvSpPr/>
          <p:nvPr/>
        </p:nvSpPr>
        <p:spPr>
          <a:xfrm>
            <a:off x="218227" y="193310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3687169-78E0-0E41-8495-F0AAD2B28486}"/>
              </a:ext>
            </a:extLst>
          </p:cNvPr>
          <p:cNvSpPr txBox="1"/>
          <p:nvPr/>
        </p:nvSpPr>
        <p:spPr>
          <a:xfrm>
            <a:off x="89693" y="143648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111F5EC1-0C3D-C64F-8FA9-F16A99F05E30}"/>
              </a:ext>
            </a:extLst>
          </p:cNvPr>
          <p:cNvSpPr txBox="1">
            <a:spLocks/>
          </p:cNvSpPr>
          <p:nvPr/>
        </p:nvSpPr>
        <p:spPr>
          <a:xfrm>
            <a:off x="335545" y="1409812"/>
            <a:ext cx="10623399" cy="43182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4800" dirty="0">
                <a:latin typeface="Cambria" panose="02040503050406030204" pitchFamily="18" charset="0"/>
              </a:rPr>
              <a:t>Donner la valeur de </a:t>
            </a:r>
            <a:r>
              <a:rPr lang="fr-FR" sz="5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FR" sz="4800" dirty="0">
                <a:latin typeface="Cambria" panose="02040503050406030204" pitchFamily="18" charset="0"/>
              </a:rPr>
              <a:t>: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fr-FR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fr-FR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fr-F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fr-FR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= 8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62FFB3D-A77D-EA49-8D54-BFFE01E17C60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C84FA8-D051-D846-A4F7-AEFE78C910E8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336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arme 8">
            <a:extLst>
              <a:ext uri="{FF2B5EF4-FFF2-40B4-BE49-F238E27FC236}">
                <a16:creationId xmlns:a16="http://schemas.microsoft.com/office/drawing/2014/main" id="{2476BED0-151C-B540-AFCB-8619C50C9805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A59A1E6B-68A7-C24E-8724-57E6FC9E3520}"/>
              </a:ext>
            </a:extLst>
          </p:cNvPr>
          <p:cNvSpPr/>
          <p:nvPr/>
        </p:nvSpPr>
        <p:spPr>
          <a:xfrm>
            <a:off x="218227" y="193313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AA9788D-6AB5-2242-BC6C-A9A5F948E13F}"/>
              </a:ext>
            </a:extLst>
          </p:cNvPr>
          <p:cNvSpPr txBox="1"/>
          <p:nvPr/>
        </p:nvSpPr>
        <p:spPr>
          <a:xfrm>
            <a:off x="89693" y="143651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B33BAF-8502-E141-B48F-A811C86EB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3119" y="1892537"/>
            <a:ext cx="8392161" cy="42488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4400" dirty="0">
                <a:latin typeface="Cambria" panose="02040503050406030204" pitchFamily="18" charset="0"/>
              </a:rPr>
              <a:t>	</a:t>
            </a:r>
            <a:r>
              <a:rPr lang="fr-FR" sz="4400" dirty="0"/>
              <a:t>Le prix d’un pantalon est 50 €.</a:t>
            </a:r>
          </a:p>
          <a:p>
            <a:pPr marL="0" indent="0">
              <a:buNone/>
            </a:pPr>
            <a:endParaRPr lang="fr-FR" sz="4400" b="1" dirty="0"/>
          </a:p>
          <a:p>
            <a:pPr marL="0" indent="0">
              <a:buNone/>
            </a:pPr>
            <a:r>
              <a:rPr lang="fr-FR" sz="4400" b="1" dirty="0"/>
              <a:t>	Combien coûte ce pantalon après une réduction de 20% 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23CE89F-AF21-3446-A974-1873ABF63C74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7B8A81E-DFAE-DF41-AB93-DBF9411FEBA4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3791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arme 13">
            <a:extLst>
              <a:ext uri="{FF2B5EF4-FFF2-40B4-BE49-F238E27FC236}">
                <a16:creationId xmlns:a16="http://schemas.microsoft.com/office/drawing/2014/main" id="{F1786F3B-E91F-3E4B-B548-E9C472D7E0AA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4F8B024B-7BC7-9D47-A587-DB4FF3379586}"/>
              </a:ext>
            </a:extLst>
          </p:cNvPr>
          <p:cNvSpPr/>
          <p:nvPr/>
        </p:nvSpPr>
        <p:spPr>
          <a:xfrm>
            <a:off x="218227" y="185148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09DC038-92CB-2541-AC28-53E5B9983257}"/>
              </a:ext>
            </a:extLst>
          </p:cNvPr>
          <p:cNvSpPr txBox="1"/>
          <p:nvPr/>
        </p:nvSpPr>
        <p:spPr>
          <a:xfrm>
            <a:off x="89693" y="135486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685F7592-7C40-9245-8689-A4044AC82532}"/>
              </a:ext>
            </a:extLst>
          </p:cNvPr>
          <p:cNvSpPr txBox="1">
            <a:spLocks/>
          </p:cNvSpPr>
          <p:nvPr/>
        </p:nvSpPr>
        <p:spPr>
          <a:xfrm>
            <a:off x="2286001" y="628650"/>
            <a:ext cx="7684718" cy="52585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8000" dirty="0">
                <a:cs typeface="Arial" panose="020B0604020202020204" pitchFamily="34" charset="0"/>
              </a:rPr>
              <a:t>(-9)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C9DBB9-C6C7-7540-8F16-D19AA36D69E2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4A997D9-7F73-D244-8075-0B79338E2E54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chemeClr val="accent2"/>
                </a:solidFill>
              </a:rPr>
              <a:t>Calculer</a:t>
            </a: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59A9C949-A9B6-5F49-838C-DFE1F0452052}"/>
              </a:ext>
            </a:extLst>
          </p:cNvPr>
          <p:cNvSpPr txBox="1">
            <a:spLocks/>
          </p:cNvSpPr>
          <p:nvPr/>
        </p:nvSpPr>
        <p:spPr>
          <a:xfrm>
            <a:off x="6217921" y="2609850"/>
            <a:ext cx="1808479" cy="8632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7200" baseline="30000" dirty="0">
                <a:cs typeface="Arial" panose="020B0604020202020204" pitchFamily="34" charset="0"/>
              </a:rPr>
              <a:t>2</a:t>
            </a:r>
            <a:endParaRPr lang="fr-FR" sz="72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96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arme 8">
            <a:extLst>
              <a:ext uri="{FF2B5EF4-FFF2-40B4-BE49-F238E27FC236}">
                <a16:creationId xmlns:a16="http://schemas.microsoft.com/office/drawing/2014/main" id="{076DA692-9DC8-5D4D-93B1-DB7D8B21B1D6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4E5DB156-45E5-894A-A3F1-143FCE391124}"/>
              </a:ext>
            </a:extLst>
          </p:cNvPr>
          <p:cNvSpPr/>
          <p:nvPr/>
        </p:nvSpPr>
        <p:spPr>
          <a:xfrm>
            <a:off x="210063" y="176983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6184D51-7B76-A84B-A912-279B66781424}"/>
              </a:ext>
            </a:extLst>
          </p:cNvPr>
          <p:cNvSpPr txBox="1"/>
          <p:nvPr/>
        </p:nvSpPr>
        <p:spPr>
          <a:xfrm>
            <a:off x="81529" y="127321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12" name="Espace réservé du contenu 2">
            <a:extLst>
              <a:ext uri="{FF2B5EF4-FFF2-40B4-BE49-F238E27FC236}">
                <a16:creationId xmlns:a16="http://schemas.microsoft.com/office/drawing/2014/main" id="{38255854-B3A6-A84A-9ED1-71E8104EFF1C}"/>
              </a:ext>
            </a:extLst>
          </p:cNvPr>
          <p:cNvSpPr txBox="1">
            <a:spLocks/>
          </p:cNvSpPr>
          <p:nvPr/>
        </p:nvSpPr>
        <p:spPr>
          <a:xfrm>
            <a:off x="2295321" y="618490"/>
            <a:ext cx="8006919" cy="52585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4400" dirty="0">
                <a:latin typeface="Cambria" panose="02040503050406030204" pitchFamily="18" charset="0"/>
              </a:rPr>
              <a:t>	Dans une classe, il y a 5 filles et 15 garçons.</a:t>
            </a:r>
          </a:p>
          <a:p>
            <a:pPr marL="0" indent="0">
              <a:buNone/>
            </a:pPr>
            <a:endParaRPr lang="fr-FR" sz="44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4400" b="1" dirty="0">
                <a:latin typeface="Cambria" panose="02040503050406030204" pitchFamily="18" charset="0"/>
              </a:rPr>
              <a:t>	Calculer le pourcentage de filles dans cette classe.</a:t>
            </a:r>
            <a:endParaRPr lang="fr-FR" sz="4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9B4F6EB-56D7-8442-82CA-4CBCDB6012FD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0A589E-9C55-C74A-8467-65CD0077F30E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794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Larme 15">
            <a:extLst>
              <a:ext uri="{FF2B5EF4-FFF2-40B4-BE49-F238E27FC236}">
                <a16:creationId xmlns:a16="http://schemas.microsoft.com/office/drawing/2014/main" id="{91288C71-4E64-0241-B597-023A18D157BE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876401B5-E71D-B74A-80FB-FCE5B9B994E5}"/>
              </a:ext>
            </a:extLst>
          </p:cNvPr>
          <p:cNvSpPr/>
          <p:nvPr/>
        </p:nvSpPr>
        <p:spPr>
          <a:xfrm>
            <a:off x="210063" y="185148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1DB2E60-8B20-EA42-ACC2-F8CD2D683630}"/>
              </a:ext>
            </a:extLst>
          </p:cNvPr>
          <p:cNvSpPr txBox="1"/>
          <p:nvPr/>
        </p:nvSpPr>
        <p:spPr>
          <a:xfrm>
            <a:off x="81529" y="135486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FFD15664-78FC-CB4E-933C-7D15D163B66A}"/>
              </a:ext>
            </a:extLst>
          </p:cNvPr>
          <p:cNvSpPr txBox="1">
            <a:spLocks/>
          </p:cNvSpPr>
          <p:nvPr/>
        </p:nvSpPr>
        <p:spPr>
          <a:xfrm>
            <a:off x="2017569" y="1658617"/>
            <a:ext cx="8423573" cy="337492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	L'aire d'un carré est de 81 m². </a:t>
            </a:r>
          </a:p>
          <a:p>
            <a:pPr marL="0" indent="0">
              <a:buNone/>
            </a:pP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	Quelle est la longueur d’un côté de ce carré?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9B4F6EB-56D7-8442-82CA-4CBCDB6012FD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0A589E-9C55-C74A-8467-65CD0077F30E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6819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ED25DCAC-FEED-3945-AB5F-A15CE3D24311}"/>
              </a:ext>
            </a:extLst>
          </p:cNvPr>
          <p:cNvSpPr txBox="1"/>
          <p:nvPr/>
        </p:nvSpPr>
        <p:spPr>
          <a:xfrm>
            <a:off x="2926703" y="-52938"/>
            <a:ext cx="633859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9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CONSIGNES</a:t>
            </a:r>
            <a:endParaRPr lang="fr-FR" sz="9600" dirty="0">
              <a:solidFill>
                <a:srgbClr val="00B0F0"/>
              </a:solidFill>
            </a:endParaRP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7E72791D-EE46-FE47-83D7-B8D2E9CF2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94" y="1588576"/>
            <a:ext cx="9598350" cy="4486299"/>
          </a:xfrm>
        </p:spPr>
        <p:txBody>
          <a:bodyPr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Une série de 25 questions va être projetée.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Chaque question s’affichera pendant </a:t>
            </a:r>
            <a:r>
              <a:rPr lang="fr-FR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 temps limité</a:t>
            </a: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Pour chaque question, il faudra répondre dans la case correspondante du document réponse.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 test de calcul sera noté sur les 20 premières questions. Les cinq dernières serviront à départager.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Tous documents et la calculatrice sont interdits.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8096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6F51089D-5623-584D-A866-BB1FB2421E46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00AB774B-7F79-42C7-8741-CFDF6A349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6960" y="1590266"/>
            <a:ext cx="9810819" cy="43148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4400" dirty="0">
                <a:latin typeface="Cambria" panose="02040503050406030204" pitchFamily="18" charset="0"/>
              </a:rPr>
              <a:t>	</a:t>
            </a:r>
            <a:r>
              <a:rPr lang="fr-FR" sz="4400" dirty="0"/>
              <a:t>Dans  le tableau de proportionnalité suivant, calculer la valeur de </a:t>
            </a:r>
            <a:r>
              <a:rPr lang="fr-FR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x.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426ABE58-49E2-8542-A882-29A0657EA7FA}"/>
              </a:ext>
            </a:extLst>
          </p:cNvPr>
          <p:cNvSpPr/>
          <p:nvPr/>
        </p:nvSpPr>
        <p:spPr>
          <a:xfrm>
            <a:off x="218227" y="185147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36763E7-8413-5C44-8004-A2A3E5A3696D}"/>
              </a:ext>
            </a:extLst>
          </p:cNvPr>
          <p:cNvSpPr txBox="1"/>
          <p:nvPr/>
        </p:nvSpPr>
        <p:spPr>
          <a:xfrm>
            <a:off x="89693" y="135485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18</a:t>
            </a: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87C27492-1747-5744-A87B-1370C37B7E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356353"/>
              </p:ext>
            </p:extLst>
          </p:nvPr>
        </p:nvGraphicFramePr>
        <p:xfrm>
          <a:off x="3988602" y="3489926"/>
          <a:ext cx="4214796" cy="2077538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107398">
                  <a:extLst>
                    <a:ext uri="{9D8B030D-6E8A-4147-A177-3AD203B41FA5}">
                      <a16:colId xmlns:a16="http://schemas.microsoft.com/office/drawing/2014/main" val="3886153515"/>
                    </a:ext>
                  </a:extLst>
                </a:gridCol>
                <a:gridCol w="2107398">
                  <a:extLst>
                    <a:ext uri="{9D8B030D-6E8A-4147-A177-3AD203B41FA5}">
                      <a16:colId xmlns:a16="http://schemas.microsoft.com/office/drawing/2014/main" val="2102790004"/>
                    </a:ext>
                  </a:extLst>
                </a:gridCol>
              </a:tblGrid>
              <a:tr h="1038769">
                <a:tc>
                  <a:txBody>
                    <a:bodyPr/>
                    <a:lstStyle/>
                    <a:p>
                      <a:pPr algn="ctr"/>
                      <a:r>
                        <a:rPr lang="fr-FR" sz="3600" b="1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600" b="1" dirty="0"/>
                        <a:t>0,2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666987"/>
                  </a:ext>
                </a:extLst>
              </a:tr>
              <a:tr h="1038769">
                <a:tc>
                  <a:txBody>
                    <a:bodyPr/>
                    <a:lstStyle/>
                    <a:p>
                      <a:pPr algn="ctr"/>
                      <a:r>
                        <a:rPr lang="fr-FR" sz="3600" b="1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fr-FR" sz="4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0172967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89B4F6EB-56D7-8442-82CA-4CBCDB6012FD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0A589E-9C55-C74A-8467-65CD0077F30E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368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arme 9">
            <a:extLst>
              <a:ext uri="{FF2B5EF4-FFF2-40B4-BE49-F238E27FC236}">
                <a16:creationId xmlns:a16="http://schemas.microsoft.com/office/drawing/2014/main" id="{47F501F6-A7E5-1340-BDE8-58A0E86D3C22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85855E01-8916-5140-84FA-8F1A459BED6D}"/>
              </a:ext>
            </a:extLst>
          </p:cNvPr>
          <p:cNvSpPr/>
          <p:nvPr/>
        </p:nvSpPr>
        <p:spPr>
          <a:xfrm>
            <a:off x="218227" y="193310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17287EA-FFF2-FB48-9E5D-29A8D70C1D97}"/>
              </a:ext>
            </a:extLst>
          </p:cNvPr>
          <p:cNvSpPr txBox="1"/>
          <p:nvPr/>
        </p:nvSpPr>
        <p:spPr>
          <a:xfrm>
            <a:off x="89693" y="143648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15" name="Espace réservé du contenu 2">
            <a:extLst>
              <a:ext uri="{FF2B5EF4-FFF2-40B4-BE49-F238E27FC236}">
                <a16:creationId xmlns:a16="http://schemas.microsoft.com/office/drawing/2014/main" id="{98B80E9E-4F89-5E4A-AE57-7EE937D935C7}"/>
              </a:ext>
            </a:extLst>
          </p:cNvPr>
          <p:cNvSpPr txBox="1">
            <a:spLocks/>
          </p:cNvSpPr>
          <p:nvPr/>
        </p:nvSpPr>
        <p:spPr>
          <a:xfrm>
            <a:off x="2252017" y="1061668"/>
            <a:ext cx="8241098" cy="49604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sz="4400" dirty="0">
                <a:cs typeface="Times New Roman" panose="02020603050405020304" pitchFamily="18" charset="0"/>
              </a:rPr>
              <a:t>	On considère la fonction </a:t>
            </a:r>
            <a:r>
              <a:rPr lang="fr-FR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fr-FR" sz="4400" dirty="0">
                <a:cs typeface="Times New Roman" panose="02020603050405020304" pitchFamily="18" charset="0"/>
              </a:rPr>
              <a:t>définie par </a:t>
            </a:r>
            <a:r>
              <a:rPr lang="fr-FR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f(x)=</a:t>
            </a:r>
            <a:r>
              <a:rPr lang="fr-F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F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fr-F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pPr marL="0" indent="0">
              <a:buNone/>
            </a:pPr>
            <a:endParaRPr lang="fr-F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4400" b="1" dirty="0">
                <a:cs typeface="Arial" panose="020B0604020202020204" pitchFamily="34" charset="0"/>
              </a:rPr>
              <a:t>Calculer </a:t>
            </a:r>
            <a:r>
              <a:rPr lang="fr-F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</a:t>
            </a:r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fr-F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B53850-1AA5-C640-8447-0342007778C9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EF7C755-F9A6-9349-B60F-1874FE3319E2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085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C96A91F5-920B-2248-8405-D625FFB079E1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18227" y="185147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89693" y="135485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15" name="Espace réservé du contenu 2">
            <a:extLst>
              <a:ext uri="{FF2B5EF4-FFF2-40B4-BE49-F238E27FC236}">
                <a16:creationId xmlns:a16="http://schemas.microsoft.com/office/drawing/2014/main" id="{7EC60AB8-580A-314F-9D94-1F1D608D8D21}"/>
              </a:ext>
            </a:extLst>
          </p:cNvPr>
          <p:cNvSpPr txBox="1">
            <a:spLocks/>
          </p:cNvSpPr>
          <p:nvPr/>
        </p:nvSpPr>
        <p:spPr>
          <a:xfrm>
            <a:off x="266237" y="1641066"/>
            <a:ext cx="10439863" cy="44618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fr-FR" sz="4000" dirty="0">
                <a:latin typeface="Cambria" panose="02040503050406030204" pitchFamily="18" charset="0"/>
              </a:rPr>
              <a:t>			 Vous devez payer un article coûtant 485 € en 3 fois sans frais. Les 2 premiers règlements s’élèvent chacun à 160 €.</a:t>
            </a:r>
          </a:p>
          <a:p>
            <a:pPr>
              <a:buNone/>
            </a:pPr>
            <a:endParaRPr lang="fr-FR" sz="4000" dirty="0">
              <a:latin typeface="Cambria" panose="02040503050406030204" pitchFamily="18" charset="0"/>
            </a:endParaRPr>
          </a:p>
          <a:p>
            <a:pPr>
              <a:buNone/>
            </a:pPr>
            <a:r>
              <a:rPr lang="fr-FR" sz="4000" dirty="0">
                <a:latin typeface="Cambria" panose="02040503050406030204" pitchFamily="18" charset="0"/>
              </a:rPr>
              <a:t>	</a:t>
            </a:r>
            <a:r>
              <a:rPr lang="fr-FR" sz="4000" b="1" dirty="0">
                <a:latin typeface="Cambria" panose="02040503050406030204" pitchFamily="18" charset="0"/>
              </a:rPr>
              <a:t>Quel est le montant du dernier règlement?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2F0C883-C88B-F344-A090-13D0B4B0E235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33B2A52-082F-3E46-8CE8-616CE94CDC22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311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arme 5">
            <a:extLst>
              <a:ext uri="{FF2B5EF4-FFF2-40B4-BE49-F238E27FC236}">
                <a16:creationId xmlns:a16="http://schemas.microsoft.com/office/drawing/2014/main" id="{51CAA9AD-F819-F24D-8FFF-15342D9868BE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61E3A554-0C20-EE40-85E7-E0D51C412529}"/>
              </a:ext>
            </a:extLst>
          </p:cNvPr>
          <p:cNvSpPr txBox="1">
            <a:spLocks/>
          </p:cNvSpPr>
          <p:nvPr/>
        </p:nvSpPr>
        <p:spPr>
          <a:xfrm>
            <a:off x="363255" y="1275582"/>
            <a:ext cx="10647645" cy="46116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fr-FR" sz="4000" b="1" dirty="0"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fr-FR" sz="4000" b="1" dirty="0"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FR" sz="4000" dirty="0">
                <a:cs typeface="Arial" panose="020B0604020202020204" pitchFamily="34" charset="0"/>
              </a:rPr>
              <a:t>Convertir 6,25 heures en heures et minutes.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89693" y="135485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7CC276-6D85-514E-9084-CF2F08809C2F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314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arme 6">
            <a:extLst>
              <a:ext uri="{FF2B5EF4-FFF2-40B4-BE49-F238E27FC236}">
                <a16:creationId xmlns:a16="http://schemas.microsoft.com/office/drawing/2014/main" id="{0D939564-4D24-C447-A00A-538325D6F9AC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18227" y="193313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89693" y="143651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D674E4EF-971B-4F4A-B248-763E3553A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6959" y="2021840"/>
            <a:ext cx="9651157" cy="399860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4400" dirty="0">
                <a:latin typeface="Cambria" panose="02040503050406030204" pitchFamily="18" charset="0"/>
              </a:rPr>
              <a:t>	</a:t>
            </a:r>
            <a:r>
              <a:rPr lang="fr-FR" sz="4000" dirty="0"/>
              <a:t>Vous gagnez 10 € par heure travaillée.</a:t>
            </a:r>
          </a:p>
          <a:p>
            <a:pPr>
              <a:buNone/>
            </a:pPr>
            <a:endParaRPr lang="fr-FR" sz="4000" dirty="0"/>
          </a:p>
          <a:p>
            <a:pPr>
              <a:buNone/>
            </a:pPr>
            <a:r>
              <a:rPr lang="fr-FR" sz="4000" b="1" dirty="0"/>
              <a:t> 			Combien gagnerez-vous si vous travaillez 3h30 min 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97DD400-053C-5A4E-85C4-BA443DD9C286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5851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arme 6">
            <a:extLst>
              <a:ext uri="{FF2B5EF4-FFF2-40B4-BE49-F238E27FC236}">
                <a16:creationId xmlns:a16="http://schemas.microsoft.com/office/drawing/2014/main" id="{73585086-7965-4F48-876A-1769468770FD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18227" y="17698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89693" y="12732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D674E4EF-971B-4F4A-B248-763E3553A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4981" y="1361022"/>
            <a:ext cx="8982038" cy="43592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4000" dirty="0"/>
              <a:t>Un employé qui travaille 7h par jour du lundi au vendredi, effectue 5h30 de plus le samedi et 2h40 de plus le dimanche.</a:t>
            </a:r>
            <a:br>
              <a:rPr lang="fr-FR" sz="4000" b="1" dirty="0"/>
            </a:br>
            <a:endParaRPr lang="fr-FR" sz="4000" dirty="0"/>
          </a:p>
          <a:p>
            <a:pPr marL="0" indent="0">
              <a:buNone/>
            </a:pPr>
            <a:r>
              <a:rPr lang="fr-FR" sz="4000" b="1" dirty="0"/>
              <a:t>Calculer son temps de travail du lundi au dimanche.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B7F751B-0278-DB4A-A0FC-75427FE1CF23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014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arme 6">
            <a:extLst>
              <a:ext uri="{FF2B5EF4-FFF2-40B4-BE49-F238E27FC236}">
                <a16:creationId xmlns:a16="http://schemas.microsoft.com/office/drawing/2014/main" id="{CB562E57-B114-C848-B648-1C54A4DF0234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ACE23107-84FC-3347-9B35-786572C56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2CC6907-20A9-544F-81EB-CC04741C6F32}"/>
              </a:ext>
            </a:extLst>
          </p:cNvPr>
          <p:cNvSpPr txBox="1"/>
          <p:nvPr/>
        </p:nvSpPr>
        <p:spPr>
          <a:xfrm>
            <a:off x="1248468" y="2626029"/>
            <a:ext cx="89557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>
                <a:cs typeface="Arial" panose="020B0604020202020204" pitchFamily="34" charset="0"/>
              </a:rPr>
              <a:t>Quel pourcentage de 300 € représente 150 € ?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89693" y="143651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2A7A444-B97E-5F4E-8A68-7A6A3169AA47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28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Larme 10">
            <a:extLst>
              <a:ext uri="{FF2B5EF4-FFF2-40B4-BE49-F238E27FC236}">
                <a16:creationId xmlns:a16="http://schemas.microsoft.com/office/drawing/2014/main" id="{F1CAD899-2228-4549-ACE3-5348D60CF305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01517" y="171110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72983" y="121448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25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83A28E4-74CE-4E4E-BFC4-C396E067728E}"/>
              </a:ext>
            </a:extLst>
          </p:cNvPr>
          <p:cNvSpPr txBox="1"/>
          <p:nvPr/>
        </p:nvSpPr>
        <p:spPr>
          <a:xfrm>
            <a:off x="1056743" y="5044530"/>
            <a:ext cx="100785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>
                <a:latin typeface="Arial" panose="020B0604020202020204" pitchFamily="34" charset="0"/>
                <a:cs typeface="Arial" panose="020B0604020202020204" pitchFamily="34" charset="0"/>
              </a:rPr>
              <a:t>Quel est le prix d’un bonbon piment 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469C0E4-E8FB-D248-B559-563FF7B9B653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B527A0C-C0D1-994D-B491-05A03B20FF2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321"/>
          <a:stretch/>
        </p:blipFill>
        <p:spPr>
          <a:xfrm>
            <a:off x="1945275" y="382003"/>
            <a:ext cx="8574690" cy="423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770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85A1CF4-2D36-FD49-9089-07C73C511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6723"/>
            <a:ext cx="8596668" cy="452464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fr-FR" sz="4000" b="1" i="1" dirty="0"/>
              <a:t>Poser votre stylo</a:t>
            </a:r>
            <a:endParaRPr lang="fr-FR" sz="4000" dirty="0"/>
          </a:p>
          <a:p>
            <a:pPr>
              <a:lnSpc>
                <a:spcPct val="200000"/>
              </a:lnSpc>
            </a:pPr>
            <a:r>
              <a:rPr lang="fr-FR" sz="4000" b="1" i="1" dirty="0"/>
              <a:t>Retourner votre feuille</a:t>
            </a:r>
            <a:endParaRPr lang="fr-FR" sz="4000" dirty="0"/>
          </a:p>
          <a:p>
            <a:pPr>
              <a:lnSpc>
                <a:spcPct val="200000"/>
              </a:lnSpc>
            </a:pPr>
            <a:r>
              <a:rPr lang="fr-FR" sz="4000" b="1" i="1" dirty="0"/>
              <a:t>La déposer au bord de la table</a:t>
            </a:r>
            <a:endParaRPr lang="fr-FR" sz="4000" dirty="0"/>
          </a:p>
          <a:p>
            <a:pPr marL="0" indent="0">
              <a:lnSpc>
                <a:spcPct val="200000"/>
              </a:lnSpc>
              <a:buNone/>
            </a:pPr>
            <a:endParaRPr lang="fr-FR" sz="4000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5AFA66F-2FBD-FD43-8A13-0D8E37B4DDA6}"/>
              </a:ext>
            </a:extLst>
          </p:cNvPr>
          <p:cNvSpPr txBox="1"/>
          <p:nvPr/>
        </p:nvSpPr>
        <p:spPr>
          <a:xfrm>
            <a:off x="1" y="-52938"/>
            <a:ext cx="104148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600" dirty="0">
                <a:solidFill>
                  <a:schemeClr val="accent2"/>
                </a:solidFill>
              </a:rPr>
              <a:t>FIN</a:t>
            </a:r>
          </a:p>
        </p:txBody>
      </p:sp>
    </p:spTree>
    <p:extLst>
      <p:ext uri="{BB962C8B-B14F-4D97-AF65-F5344CB8AC3E}">
        <p14:creationId xmlns:p14="http://schemas.microsoft.com/office/powerpoint/2010/main" val="2872596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arme 5">
            <a:extLst>
              <a:ext uri="{FF2B5EF4-FFF2-40B4-BE49-F238E27FC236}">
                <a16:creationId xmlns:a16="http://schemas.microsoft.com/office/drawing/2014/main" id="{37198768-3C01-7247-92A7-5F96714398CF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1DB6E31F-D84E-EE4A-BC73-234649BD9EBB}"/>
              </a:ext>
            </a:extLst>
          </p:cNvPr>
          <p:cNvSpPr/>
          <p:nvPr/>
        </p:nvSpPr>
        <p:spPr>
          <a:xfrm>
            <a:off x="210063" y="18820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8B9B46-97F8-A74B-8252-849F8A502CBB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A2776EF-2CF4-4DFA-A934-B8E6DB15A183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chemeClr val="accent2"/>
                </a:solidFill>
              </a:rPr>
              <a:t>Calculer</a:t>
            </a: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83A7F927-C6F9-4788-9C65-D846D242A865}"/>
              </a:ext>
            </a:extLst>
          </p:cNvPr>
          <p:cNvSpPr txBox="1">
            <a:spLocks/>
          </p:cNvSpPr>
          <p:nvPr/>
        </p:nvSpPr>
        <p:spPr>
          <a:xfrm>
            <a:off x="2379677" y="2718453"/>
            <a:ext cx="7432646" cy="15081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fr-FR" sz="6600" dirty="0">
                <a:cs typeface="Arial" panose="020B0604020202020204" pitchFamily="34" charset="0"/>
              </a:rPr>
              <a:t>3,05 x 100</a:t>
            </a:r>
            <a:endParaRPr lang="fr-FR" sz="66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69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77E71C73-6D1B-F945-80D3-9F142E191334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5FA007AC-5500-F244-8664-96710F520FF7}"/>
              </a:ext>
            </a:extLst>
          </p:cNvPr>
          <p:cNvSpPr/>
          <p:nvPr/>
        </p:nvSpPr>
        <p:spPr>
          <a:xfrm>
            <a:off x="210063" y="18820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2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7776B1DD-CABD-C645-8AD0-0D4F91C78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548640"/>
            <a:ext cx="10225129" cy="549272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fr-FR" sz="4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La taille de Martin est de 146 cm. </a:t>
            </a:r>
          </a:p>
          <a:p>
            <a:pPr marL="0" indent="0" algn="ctr">
              <a:buNone/>
            </a:pPr>
            <a:r>
              <a:rPr lang="fr-FR" sz="4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Son père mesure 31 cm de plus.</a:t>
            </a:r>
          </a:p>
          <a:p>
            <a:pPr marL="0" indent="0">
              <a:buNone/>
            </a:pPr>
            <a:endParaRPr lang="fr-FR" sz="4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4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	</a:t>
            </a:r>
            <a:r>
              <a:rPr lang="fr-FR" sz="4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Combien mesure le père de Martin 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B4F6EB-56D7-8442-82CA-4CBCDB6012FD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90A589E-9C55-C74A-8467-65CD0077F30E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7377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arme 5">
            <a:extLst>
              <a:ext uri="{FF2B5EF4-FFF2-40B4-BE49-F238E27FC236}">
                <a16:creationId xmlns:a16="http://schemas.microsoft.com/office/drawing/2014/main" id="{9F3F32CA-E6F7-1B45-B873-D9BC62416EFA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581512-3663-4E49-9B46-38868B154419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FB8EE2E9-B9C9-514E-80F2-DC2227778A61}"/>
              </a:ext>
            </a:extLst>
          </p:cNvPr>
          <p:cNvSpPr/>
          <p:nvPr/>
        </p:nvSpPr>
        <p:spPr>
          <a:xfrm>
            <a:off x="210063" y="18820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3</a:t>
            </a:r>
          </a:p>
        </p:txBody>
      </p:sp>
      <p:sp>
        <p:nvSpPr>
          <p:cNvPr id="12" name="Espace réservé du contenu 2">
            <a:extLst>
              <a:ext uri="{FF2B5EF4-FFF2-40B4-BE49-F238E27FC236}">
                <a16:creationId xmlns:a16="http://schemas.microsoft.com/office/drawing/2014/main" id="{DBF03ED3-1E1E-8C48-9728-DBCB40CB2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1680" y="548640"/>
            <a:ext cx="8148320" cy="549272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fr-FR" sz="4400" dirty="0">
                <a:solidFill>
                  <a:schemeClr val="tx1"/>
                </a:solidFill>
                <a:cs typeface="Arial" panose="020B0604020202020204" pitchFamily="34" charset="0"/>
              </a:rPr>
              <a:t>Quel est le carré du nombre 7 ?</a:t>
            </a:r>
          </a:p>
        </p:txBody>
      </p:sp>
    </p:spTree>
    <p:extLst>
      <p:ext uri="{BB962C8B-B14F-4D97-AF65-F5344CB8AC3E}">
        <p14:creationId xmlns:p14="http://schemas.microsoft.com/office/powerpoint/2010/main" val="715504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arme 8">
            <a:extLst>
              <a:ext uri="{FF2B5EF4-FFF2-40B4-BE49-F238E27FC236}">
                <a16:creationId xmlns:a16="http://schemas.microsoft.com/office/drawing/2014/main" id="{A78921B4-8415-3F48-B8CB-DE2207BA28F5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A12D41-E757-4947-9D5A-8EEDDB657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685" y="438898"/>
            <a:ext cx="10606315" cy="591156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sz="4400" dirty="0">
                <a:solidFill>
                  <a:schemeClr val="tx1"/>
                </a:solidFill>
                <a:cs typeface="Arial" panose="020B0604020202020204" pitchFamily="34" charset="0"/>
              </a:rPr>
              <a:t>	Marie a obtenu 12 bonnes réponses à un QCM qui comprenait 24 questions. </a:t>
            </a:r>
          </a:p>
          <a:p>
            <a:pPr marL="0" indent="0">
              <a:buNone/>
            </a:pPr>
            <a:endParaRPr lang="fr-FR" sz="4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4400" b="1" dirty="0">
                <a:solidFill>
                  <a:schemeClr val="tx1"/>
                </a:solidFill>
                <a:cs typeface="Arial" panose="020B0604020202020204" pitchFamily="34" charset="0"/>
              </a:rPr>
              <a:t>	Calculer son pourcentage de réussite.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0F1EFC3A-BAEE-9948-85D6-BC398AF878EF}"/>
              </a:ext>
            </a:extLst>
          </p:cNvPr>
          <p:cNvSpPr/>
          <p:nvPr/>
        </p:nvSpPr>
        <p:spPr>
          <a:xfrm>
            <a:off x="210063" y="18820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B4F6EB-56D7-8442-82CA-4CBCDB6012FD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90A589E-9C55-C74A-8467-65CD0077F30E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3383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CD8D1CBF-753C-6A4A-8454-27100A08FD70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18227" y="193310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5" name="Espace réservé du contenu 2">
            <a:extLst>
              <a:ext uri="{FF2B5EF4-FFF2-40B4-BE49-F238E27FC236}">
                <a16:creationId xmlns:a16="http://schemas.microsoft.com/office/drawing/2014/main" id="{5D80070E-1533-CB45-9D3E-EFDF78940CCA}"/>
              </a:ext>
            </a:extLst>
          </p:cNvPr>
          <p:cNvSpPr txBox="1">
            <a:spLocks/>
          </p:cNvSpPr>
          <p:nvPr/>
        </p:nvSpPr>
        <p:spPr>
          <a:xfrm>
            <a:off x="431338" y="2934269"/>
            <a:ext cx="10377690" cy="3117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fr-FR" sz="4000" dirty="0">
                <a:latin typeface="Cambria" panose="02040503050406030204" pitchFamily="18" charset="0"/>
              </a:rPr>
              <a:t>			</a:t>
            </a:r>
            <a:r>
              <a:rPr lang="fr-FR" sz="6600" dirty="0">
                <a:latin typeface="Trebuchet MS" panose="020B0703020202090204" pitchFamily="34" charset="0"/>
                <a:cs typeface="Arial" panose="020B0604020202020204" pitchFamily="34" charset="0"/>
              </a:rPr>
              <a:t>5 x 2,4 + 3 x 4 </a:t>
            </a:r>
            <a:r>
              <a:rPr lang="fr-F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fr-FR" sz="6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6600" dirty="0">
                <a:cs typeface="Arial" panose="020B0604020202020204" pitchFamily="34" charset="0"/>
              </a:rPr>
              <a:t>2</a:t>
            </a:r>
            <a:endParaRPr lang="fr-FR" sz="6600" b="1" dirty="0"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33885D3-8186-F247-8D4A-B53A3DBCC737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D02978-50B5-B843-B899-3E659490F2CA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24BA7286-E5B8-3849-A06F-9C97350E2044}"/>
              </a:ext>
            </a:extLst>
          </p:cNvPr>
          <p:cNvSpPr/>
          <p:nvPr/>
        </p:nvSpPr>
        <p:spPr>
          <a:xfrm>
            <a:off x="210063" y="18820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2F504CD-405F-4288-BD03-066239CC8329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chemeClr val="accent2"/>
                </a:solidFill>
              </a:rPr>
              <a:t>Calculer</a:t>
            </a:r>
          </a:p>
        </p:txBody>
      </p:sp>
    </p:spTree>
    <p:extLst>
      <p:ext uri="{BB962C8B-B14F-4D97-AF65-F5344CB8AC3E}">
        <p14:creationId xmlns:p14="http://schemas.microsoft.com/office/powerpoint/2010/main" val="376351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941C6463-7912-CC49-83D5-B3F51A5A1519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18227" y="19331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D674E4EF-971B-4F4A-B248-763E3553A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306" y="1497837"/>
            <a:ext cx="10444794" cy="4543525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fr-FR" sz="4400" dirty="0">
              <a:latin typeface="Cambria" panose="02040503050406030204" pitchFamily="18" charset="0"/>
            </a:endParaRPr>
          </a:p>
          <a:p>
            <a:pPr algn="ctr">
              <a:buNone/>
            </a:pPr>
            <a:r>
              <a:rPr lang="fr-FR" sz="4400" dirty="0">
                <a:latin typeface="Cambria" panose="02040503050406030204" pitchFamily="18" charset="0"/>
              </a:rPr>
              <a:t>Sachant que 1 kg de letchis coûte 2,5 €. </a:t>
            </a:r>
          </a:p>
          <a:p>
            <a:pPr algn="ctr">
              <a:buNone/>
            </a:pPr>
            <a:endParaRPr lang="fr-FR" sz="4400" dirty="0">
              <a:latin typeface="Cambria" panose="02040503050406030204" pitchFamily="18" charset="0"/>
            </a:endParaRPr>
          </a:p>
          <a:p>
            <a:pPr algn="ctr">
              <a:buNone/>
            </a:pPr>
            <a:r>
              <a:rPr lang="fr-FR" sz="4400" b="1" dirty="0">
                <a:latin typeface="Cambria" panose="02040503050406030204" pitchFamily="18" charset="0"/>
              </a:rPr>
              <a:t>Combien coûteront 4 kg de letchis?</a:t>
            </a:r>
          </a:p>
          <a:p>
            <a:pPr algn="ctr">
              <a:buNone/>
            </a:pPr>
            <a:endParaRPr lang="fr-FR" sz="4400" b="1" dirty="0">
              <a:latin typeface="Cambria" panose="020405030504060302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9B4F6EB-56D7-8442-82CA-4CBCDB6012FD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90A589E-9C55-C74A-8467-65CD0077F30E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24BA7286-E5B8-3849-A06F-9C97350E2044}"/>
              </a:ext>
            </a:extLst>
          </p:cNvPr>
          <p:cNvSpPr/>
          <p:nvPr/>
        </p:nvSpPr>
        <p:spPr>
          <a:xfrm>
            <a:off x="210063" y="18820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359312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arme 5">
            <a:extLst>
              <a:ext uri="{FF2B5EF4-FFF2-40B4-BE49-F238E27FC236}">
                <a16:creationId xmlns:a16="http://schemas.microsoft.com/office/drawing/2014/main" id="{FC015AB9-BB10-FB4A-B443-4E0DD3AB86BE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70032EC-EC5C-4848-A31B-0253B3F124B1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06239C2-806B-7C4F-8F51-D084EF7716A2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chemeClr val="accent2"/>
                </a:solidFill>
              </a:rPr>
              <a:t>Calculer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3308D05-DBD3-714A-AEA7-E52F0FD49335}"/>
              </a:ext>
            </a:extLst>
          </p:cNvPr>
          <p:cNvSpPr/>
          <p:nvPr/>
        </p:nvSpPr>
        <p:spPr>
          <a:xfrm>
            <a:off x="210063" y="18820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A8C75071-F93E-A24D-ACF7-6B736711F6F6}"/>
                  </a:ext>
                </a:extLst>
              </p:cNvPr>
              <p:cNvSpPr txBox="1"/>
              <p:nvPr/>
            </p:nvSpPr>
            <p:spPr>
              <a:xfrm>
                <a:off x="843637" y="2660352"/>
                <a:ext cx="8955741" cy="13307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fr-FR" sz="72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fr-FR" sz="7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36</m:t>
                          </m:r>
                        </m:e>
                      </m:rad>
                    </m:oMath>
                  </m:oMathPara>
                </a14:m>
                <a:endParaRPr lang="fr-FR" sz="7200" dirty="0">
                  <a:latin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A8C75071-F93E-A24D-ACF7-6B736711F6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637" y="2660352"/>
                <a:ext cx="8955741" cy="133074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4703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4441</TotalTime>
  <Words>535</Words>
  <Application>Microsoft Macintosh PowerPoint</Application>
  <PresentationFormat>Grand écran</PresentationFormat>
  <Paragraphs>106</Paragraphs>
  <Slides>28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6" baseType="lpstr">
      <vt:lpstr>Arial</vt:lpstr>
      <vt:lpstr>Calibri</vt:lpstr>
      <vt:lpstr>Cambria</vt:lpstr>
      <vt:lpstr>Cambria Math</vt:lpstr>
      <vt:lpstr>Times New Roman</vt:lpstr>
      <vt:lpstr>Trebuchet MS</vt:lpstr>
      <vt:lpstr>Wingdings 3</vt:lpstr>
      <vt:lpstr>Facette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CONCOURS du CALCUL MENTAL     Décembre 2020     QUART DE finale   CAP</dc:title>
  <dc:creator>zamy.jeff@gmail.com</dc:creator>
  <cp:lastModifiedBy>Robert robert</cp:lastModifiedBy>
  <cp:revision>218</cp:revision>
  <dcterms:created xsi:type="dcterms:W3CDTF">2020-11-27T01:03:48Z</dcterms:created>
  <dcterms:modified xsi:type="dcterms:W3CDTF">2023-02-27T00:11:30Z</dcterms:modified>
</cp:coreProperties>
</file>