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8" r:id="rId4"/>
    <p:sldId id="269" r:id="rId5"/>
    <p:sldId id="266" r:id="rId6"/>
    <p:sldId id="259" r:id="rId7"/>
    <p:sldId id="260" r:id="rId8"/>
    <p:sldId id="261" r:id="rId9"/>
    <p:sldId id="270" r:id="rId10"/>
    <p:sldId id="272" r:id="rId11"/>
    <p:sldId id="289" r:id="rId12"/>
    <p:sldId id="273" r:id="rId13"/>
    <p:sldId id="274" r:id="rId14"/>
    <p:sldId id="275" r:id="rId15"/>
    <p:sldId id="279" r:id="rId16"/>
    <p:sldId id="280" r:id="rId17"/>
    <p:sldId id="281" r:id="rId18"/>
    <p:sldId id="283" r:id="rId19"/>
    <p:sldId id="284" r:id="rId20"/>
    <p:sldId id="285" r:id="rId21"/>
    <p:sldId id="295" r:id="rId22"/>
    <p:sldId id="288" r:id="rId23"/>
    <p:sldId id="293" r:id="rId24"/>
    <p:sldId id="291" r:id="rId25"/>
    <p:sldId id="292" r:id="rId26"/>
    <p:sldId id="286" r:id="rId27"/>
    <p:sldId id="294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7292"/>
  </p:normalViewPr>
  <p:slideViewPr>
    <p:cSldViewPr snapToGrid="0">
      <p:cViewPr varScale="1">
        <p:scale>
          <a:sx n="110" d="100"/>
          <a:sy n="110" d="100"/>
        </p:scale>
        <p:origin x="208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627-1144-FF4E-9B90-3D14C901BFA8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8B5B-7149-E142-9176-7FB800F543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B75135-5AD6-C24F-8C63-AC39CFB048B1}"/>
              </a:ext>
            </a:extLst>
          </p:cNvPr>
          <p:cNvSpPr txBox="1"/>
          <p:nvPr/>
        </p:nvSpPr>
        <p:spPr>
          <a:xfrm>
            <a:off x="8386734" y="201310"/>
            <a:ext cx="3998794" cy="202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1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</a:rPr>
              <a:t>1</a:t>
            </a:r>
            <a:r>
              <a:rPr lang="fr-FR" sz="1600" baseline="30000" dirty="0">
                <a:solidFill>
                  <a:schemeClr val="bg1"/>
                </a:solidFill>
              </a:rPr>
              <a:t>ere</a:t>
            </a:r>
            <a:r>
              <a:rPr lang="fr-FR" sz="1600" dirty="0">
                <a:solidFill>
                  <a:schemeClr val="bg1"/>
                </a:solidFill>
              </a:rPr>
              <a:t>  année de CAP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</a:rPr>
              <a:t>2</a:t>
            </a:r>
            <a:r>
              <a:rPr lang="fr-FR" sz="1600" baseline="30000" dirty="0">
                <a:solidFill>
                  <a:schemeClr val="bg1"/>
                </a:solidFill>
              </a:rPr>
              <a:t>eme</a:t>
            </a:r>
            <a:r>
              <a:rPr lang="fr-FR" sz="1600" dirty="0">
                <a:solidFill>
                  <a:schemeClr val="bg1"/>
                </a:solidFill>
              </a:rPr>
              <a:t> année de CAP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</a:rPr>
              <a:t>Seconde BAC PRO</a:t>
            </a:r>
          </a:p>
          <a:p>
            <a:pPr>
              <a:lnSpc>
                <a:spcPct val="110000"/>
              </a:lnSpc>
            </a:pP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ECCE70F2-A1BB-9A45-9B35-571B62809F56}"/>
              </a:ext>
            </a:extLst>
          </p:cNvPr>
          <p:cNvSpPr/>
          <p:nvPr/>
        </p:nvSpPr>
        <p:spPr>
          <a:xfrm flipH="1">
            <a:off x="-1" y="4144"/>
            <a:ext cx="1332854" cy="123570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CB562E57-B114-C848-B648-1C54A4DF02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E23107-84FC-3347-9B35-786572C5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CC6907-20A9-544F-81EB-CC04741C6F32}"/>
              </a:ext>
            </a:extLst>
          </p:cNvPr>
          <p:cNvSpPr txBox="1"/>
          <p:nvPr/>
        </p:nvSpPr>
        <p:spPr>
          <a:xfrm>
            <a:off x="1726686" y="1157079"/>
            <a:ext cx="8738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  <a:cs typeface="Arial" panose="020B0604020202020204" pitchFamily="34" charset="0"/>
              </a:rPr>
              <a:t>	Je donne un billet de 20 €, trois billets de 50 € et un billet de 100 € pour payer 257,70 €.</a:t>
            </a:r>
          </a:p>
          <a:p>
            <a:pPr algn="ctr"/>
            <a:endParaRPr lang="fr-FR" sz="4400" dirty="0">
              <a:latin typeface="+mj-lt"/>
              <a:cs typeface="Arial" panose="020B0604020202020204" pitchFamily="34" charset="0"/>
            </a:endParaRPr>
          </a:p>
          <a:p>
            <a:r>
              <a:rPr lang="fr-FR" sz="4400" b="1" dirty="0">
                <a:latin typeface="+mj-lt"/>
                <a:cs typeface="Arial" panose="020B0604020202020204" pitchFamily="34" charset="0"/>
              </a:rPr>
              <a:t>	Combien d’argent doit-on me rendre ?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50029E-B68F-E24D-BEF9-0CD7CDC0CB57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ABC8E-71C8-3D4E-ACBA-8B7C18CB21E7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C3344-4924-C64F-8653-948F49D6C1DA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96A91F5-920B-2248-8405-D625FFB079E1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218227" y="135485"/>
            <a:ext cx="78579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7EC60AB8-580A-314F-9D94-1F1D608D8D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9677" y="1567920"/>
                <a:ext cx="8050367" cy="39426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	Calculer </a:t>
                </a:r>
                <a14:m>
                  <m:oMath xmlns:m="http://schemas.openxmlformats.org/officeDocument/2006/math">
                    <m:r>
                      <a:rPr lang="fr-FR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fr-FR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par la fonction </a:t>
                </a:r>
                <a:r>
                  <a:rPr lang="fr-FR" sz="4400" i="1" dirty="0">
                    <a:latin typeface="+mj-lt"/>
                    <a:cs typeface="Times New Roman" panose="02020603050405020304" pitchFamily="18" charset="0"/>
                  </a:rPr>
                  <a:t>f </a:t>
                </a:r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définie par </a:t>
                </a:r>
              </a:p>
              <a:p>
                <a:pPr>
                  <a:buNone/>
                </a:pPr>
                <a:endParaRPr lang="fr-FR" sz="4400" dirty="0">
                  <a:latin typeface="+mj-lt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5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-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−6</m:t>
                      </m:r>
                    </m:oMath>
                  </m:oMathPara>
                </a14:m>
                <a:endParaRPr lang="fr-FR" sz="54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7EC60AB8-580A-314F-9D94-1F1D608D8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77" y="1567920"/>
                <a:ext cx="8050367" cy="3942662"/>
              </a:xfrm>
              <a:prstGeom prst="rect">
                <a:avLst/>
              </a:prstGeom>
              <a:blipFill>
                <a:blip r:embed="rId2"/>
                <a:stretch>
                  <a:fillRect t="-321" r="-3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24707D8-F61D-A047-A386-9FDC1BE2921D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FC015AB9-BB10-FB4A-B443-4E0DD3AB86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C75071-F93E-A24D-ACF7-6B736711F6F6}"/>
              </a:ext>
            </a:extLst>
          </p:cNvPr>
          <p:cNvSpPr txBox="1"/>
          <p:nvPr/>
        </p:nvSpPr>
        <p:spPr>
          <a:xfrm>
            <a:off x="717089" y="628331"/>
            <a:ext cx="108512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+mj-lt"/>
                <a:cs typeface="Arial" panose="020B0604020202020204" pitchFamily="34" charset="0"/>
              </a:rPr>
              <a:t>	</a:t>
            </a:r>
            <a:r>
              <a:rPr lang="fr-FR" sz="4000" dirty="0">
                <a:latin typeface="+mj-lt"/>
                <a:cs typeface="Arial" panose="020B0604020202020204" pitchFamily="34" charset="0"/>
              </a:rPr>
              <a:t>La randonnée Pointe Corail - Anse des Cascades se décompose en 3 portions:</a:t>
            </a:r>
          </a:p>
          <a:p>
            <a:endParaRPr lang="fr-FR" sz="4000" dirty="0">
              <a:latin typeface="+mj-lt"/>
              <a:cs typeface="Arial" panose="020B0604020202020204" pitchFamily="34" charset="0"/>
            </a:endParaRPr>
          </a:p>
          <a:p>
            <a:r>
              <a:rPr lang="fr-FR" sz="4000" dirty="0">
                <a:latin typeface="+mj-lt"/>
                <a:cs typeface="Arial" panose="020B0604020202020204" pitchFamily="34" charset="0"/>
              </a:rPr>
              <a:t>- 1</a:t>
            </a:r>
            <a:r>
              <a:rPr lang="fr-FR" sz="4000" baseline="30000" dirty="0">
                <a:latin typeface="+mj-lt"/>
                <a:cs typeface="Arial" panose="020B0604020202020204" pitchFamily="34" charset="0"/>
              </a:rPr>
              <a:t>ère</a:t>
            </a:r>
            <a:r>
              <a:rPr lang="fr-FR" sz="4000" dirty="0">
                <a:latin typeface="+mj-lt"/>
                <a:cs typeface="Arial" panose="020B0604020202020204" pitchFamily="34" charset="0"/>
              </a:rPr>
              <a:t>  portion : 800 m de champ de canne</a:t>
            </a:r>
          </a:p>
          <a:p>
            <a:r>
              <a:rPr lang="fr-FR" sz="4000" dirty="0">
                <a:latin typeface="+mj-lt"/>
                <a:cs typeface="Arial" panose="020B0604020202020204" pitchFamily="34" charset="0"/>
              </a:rPr>
              <a:t>- 2</a:t>
            </a:r>
            <a:r>
              <a:rPr lang="fr-FR" sz="4000" baseline="30000" dirty="0">
                <a:latin typeface="+mj-lt"/>
                <a:cs typeface="Arial" panose="020B0604020202020204" pitchFamily="34" charset="0"/>
              </a:rPr>
              <a:t>ème</a:t>
            </a:r>
            <a:r>
              <a:rPr lang="fr-FR" sz="4000" dirty="0">
                <a:latin typeface="+mj-lt"/>
                <a:cs typeface="Arial" panose="020B0604020202020204" pitchFamily="34" charset="0"/>
              </a:rPr>
              <a:t> portion : 4,2 km de sous-bois </a:t>
            </a:r>
          </a:p>
          <a:p>
            <a:r>
              <a:rPr lang="fr-FR" sz="4000" dirty="0">
                <a:latin typeface="+mj-lt"/>
                <a:cs typeface="Arial" panose="020B0604020202020204" pitchFamily="34" charset="0"/>
              </a:rPr>
              <a:t>- 3</a:t>
            </a:r>
            <a:r>
              <a:rPr lang="fr-FR" sz="4000" baseline="30000" dirty="0">
                <a:latin typeface="+mj-lt"/>
                <a:cs typeface="Arial" panose="020B0604020202020204" pitchFamily="34" charset="0"/>
              </a:rPr>
              <a:t>ème</a:t>
            </a:r>
            <a:r>
              <a:rPr lang="fr-FR" sz="4000" dirty="0">
                <a:latin typeface="+mj-lt"/>
                <a:cs typeface="Arial" panose="020B0604020202020204" pitchFamily="34" charset="0"/>
              </a:rPr>
              <a:t> portion: 5 km de roches volcaniques</a:t>
            </a:r>
          </a:p>
          <a:p>
            <a:endParaRPr lang="fr-FR" sz="4000" dirty="0">
              <a:latin typeface="+mj-lt"/>
              <a:cs typeface="Arial" panose="020B0604020202020204" pitchFamily="34" charset="0"/>
            </a:endParaRPr>
          </a:p>
          <a:p>
            <a:r>
              <a:rPr lang="fr-FR" sz="4000" b="1" dirty="0">
                <a:latin typeface="+mj-lt"/>
                <a:cs typeface="Arial" panose="020B0604020202020204" pitchFamily="34" charset="0"/>
              </a:rPr>
              <a:t>Calculer la distance totale parcourue en km.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D900B-2243-CC40-9439-7E4FB271D9D7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619B62-8EEC-F34F-9E27-0336C9673AFE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C0A05C-27D7-994B-984E-6515CA3E06F6}"/>
              </a:ext>
            </a:extLst>
          </p:cNvPr>
          <p:cNvSpPr txBox="1"/>
          <p:nvPr/>
        </p:nvSpPr>
        <p:spPr>
          <a:xfrm>
            <a:off x="115713" y="121448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D1B9B3C3-AFD2-C04F-A684-0B1A7B759C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CEE447-B7CC-B343-B0CF-6058C70E2EDB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115713" y="1214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56469E5-D3DD-1B4F-BFE5-1EA20A0E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3" y="1176403"/>
            <a:ext cx="11319610" cy="48160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			Le cours commence à 8h. </a:t>
            </a:r>
          </a:p>
          <a:p>
            <a:pPr marL="0" indent="0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	Sa durée prévue est de 0,75 h.</a:t>
            </a:r>
          </a:p>
          <a:p>
            <a:pPr marL="0" indent="0">
              <a:buNone/>
            </a:pPr>
            <a:endParaRPr lang="fr-FR" sz="4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	À quelle heure se terminera ce cours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97793-0A3C-5C45-98BA-AE8393C21CD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9EB32-4CEB-6D46-9D23-FD82ED0B22A9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9A9335E5-D61D-A840-B5A5-C0F00AB033C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8609" y="188202"/>
            <a:ext cx="1224000" cy="12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90075" y="13854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457" y="876822"/>
            <a:ext cx="8253742" cy="50104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Calculer la moyenne des 3 longueurs suivantes : </a:t>
            </a:r>
          </a:p>
          <a:p>
            <a:pPr marL="0" indent="0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1,15 m ; 1,12 m ; 1,18 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ABC8E-71C8-3D4E-ACBA-8B7C18CB21E7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C3344-4924-C64F-8653-948F49D6C1DA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7619F65B-CE29-9F40-9242-DB60C895EE5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DFFF5E-D820-014D-9677-A80AD086DD23}"/>
              </a:ext>
            </a:extLst>
          </p:cNvPr>
          <p:cNvSpPr/>
          <p:nvPr/>
        </p:nvSpPr>
        <p:spPr>
          <a:xfrm>
            <a:off x="210063" y="185146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5AF12-E71A-7E4B-8453-A38DE0EEEB57}"/>
              </a:ext>
            </a:extLst>
          </p:cNvPr>
          <p:cNvSpPr txBox="1"/>
          <p:nvPr/>
        </p:nvSpPr>
        <p:spPr>
          <a:xfrm>
            <a:off x="81529" y="12732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EC6FAFE-344E-D649-B7B0-A5D6B2258347}"/>
              </a:ext>
            </a:extLst>
          </p:cNvPr>
          <p:cNvSpPr txBox="1">
            <a:spLocks/>
          </p:cNvSpPr>
          <p:nvPr/>
        </p:nvSpPr>
        <p:spPr>
          <a:xfrm>
            <a:off x="1793628" y="4202694"/>
            <a:ext cx="8948353" cy="198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Quel est le volume en litres de jus d’ananas utilisé pour réaliser ce cocktail de fruits ? </a:t>
            </a:r>
            <a:endParaRPr lang="fr-FR" sz="4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57963-2D7D-464F-8E39-6F9077A1E4AE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55B233-67B4-504D-B743-492F497C578B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E150CA-30A8-B94C-8366-084C78767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2759" r="4524" b="2212"/>
          <a:stretch/>
        </p:blipFill>
        <p:spPr>
          <a:xfrm>
            <a:off x="3228323" y="359595"/>
            <a:ext cx="6045679" cy="387304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263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E6F42770-E2B7-4F41-9E0B-6B4A3612BDC7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4B1A41-9C34-3549-B406-E690C339C91F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687169-78E0-0E41-8495-F0AAD2B28486}"/>
              </a:ext>
            </a:extLst>
          </p:cNvPr>
          <p:cNvSpPr txBox="1"/>
          <p:nvPr/>
        </p:nvSpPr>
        <p:spPr>
          <a:xfrm>
            <a:off x="89693" y="1436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1F5EC1-0C3D-C64F-8FA9-F16A99F05E30}"/>
              </a:ext>
            </a:extLst>
          </p:cNvPr>
          <p:cNvSpPr txBox="1">
            <a:spLocks/>
          </p:cNvSpPr>
          <p:nvPr/>
        </p:nvSpPr>
        <p:spPr>
          <a:xfrm>
            <a:off x="1285064" y="1081338"/>
            <a:ext cx="9838755" cy="4504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</a:rPr>
              <a:t>	</a:t>
            </a:r>
            <a:r>
              <a:rPr lang="fr-FR" sz="4400" dirty="0">
                <a:latin typeface="+mj-lt"/>
                <a:cs typeface="Arial" panose="020B0604020202020204" pitchFamily="34" charset="0"/>
              </a:rPr>
              <a:t>A l’occasion d’une sortie scolaire, le lycée achète 20 repas et 20 boissons à 1,80 € l’unité. Il dépense 156 €.</a:t>
            </a:r>
          </a:p>
          <a:p>
            <a:pPr marL="0" indent="0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Combien coûte un repas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348D1B-8500-0044-8191-95E5DFA6A291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C84BAD-D594-2F4B-8224-EEEDF945FE80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2476BED0-151C-B540-AFCB-8619C50C98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59A1E6B-68A7-C24E-8724-57E6FC9E3520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9788D-6AB5-2242-BC6C-A9A5F948E13F}"/>
              </a:ext>
            </a:extLst>
          </p:cNvPr>
          <p:cNvSpPr txBox="1"/>
          <p:nvPr/>
        </p:nvSpPr>
        <p:spPr>
          <a:xfrm>
            <a:off x="89693" y="14365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BB33BAF-8502-E141-B48F-A811C86EB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7666" y="1573097"/>
                <a:ext cx="8596668" cy="42488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4400" dirty="0">
                    <a:latin typeface="+mj-lt"/>
                    <a:cs typeface="Arial" panose="020B0604020202020204" pitchFamily="34" charset="0"/>
                  </a:rPr>
                  <a:t>Donner la valeur décimale: </a:t>
                </a:r>
              </a:p>
              <a:p>
                <a:pPr marL="0" indent="0" algn="ctr">
                  <a:buNone/>
                </a:pPr>
                <a:endParaRPr lang="fr-FR" sz="4400" dirty="0">
                  <a:latin typeface="+mj-lt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6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fr-FR" sz="66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BB33BAF-8502-E141-B48F-A811C86EB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7666" y="1573097"/>
                <a:ext cx="8596668" cy="4248848"/>
              </a:xfrm>
              <a:blipFill>
                <a:blip r:embed="rId2"/>
                <a:stretch>
                  <a:fillRect t="-29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ABD54F8-AB0D-4F49-A982-B1BA24105454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946812-75C5-DB4C-BFD2-81F0062B30B1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arme 13">
            <a:extLst>
              <a:ext uri="{FF2B5EF4-FFF2-40B4-BE49-F238E27FC236}">
                <a16:creationId xmlns:a16="http://schemas.microsoft.com/office/drawing/2014/main" id="{F1786F3B-E91F-3E4B-B548-E9C472D7E0A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8B024B-7BC7-9D47-A587-DB4FF3379586}"/>
              </a:ext>
            </a:extLst>
          </p:cNvPr>
          <p:cNvSpPr/>
          <p:nvPr/>
        </p:nvSpPr>
        <p:spPr>
          <a:xfrm>
            <a:off x="218227" y="185148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DC038-92CB-2541-AC28-53E5B9983257}"/>
              </a:ext>
            </a:extLst>
          </p:cNvPr>
          <p:cNvSpPr txBox="1"/>
          <p:nvPr/>
        </p:nvSpPr>
        <p:spPr>
          <a:xfrm>
            <a:off x="89693" y="135486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85F7592-7C40-9245-8689-A4044AC82532}"/>
              </a:ext>
            </a:extLst>
          </p:cNvPr>
          <p:cNvSpPr txBox="1">
            <a:spLocks/>
          </p:cNvSpPr>
          <p:nvPr/>
        </p:nvSpPr>
        <p:spPr>
          <a:xfrm>
            <a:off x="1695635" y="797205"/>
            <a:ext cx="8949855" cy="5258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Au lycée , il y a 1000 élèves dont 60% de filles. </a:t>
            </a:r>
          </a:p>
          <a:p>
            <a:pPr marL="0" indent="0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Quel est le nombre de garçons dans ce lycée?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0ED69-B2EF-D24A-94A6-9ECD5C35E560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78D8E-F187-9F42-B85A-8F030D3016F3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076DA692-9DC8-5D4D-93B1-DB7D8B21B1D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5DB156-45E5-894A-A3F1-143FCE391124}"/>
              </a:ext>
            </a:extLst>
          </p:cNvPr>
          <p:cNvSpPr/>
          <p:nvPr/>
        </p:nvSpPr>
        <p:spPr>
          <a:xfrm>
            <a:off x="210063" y="17698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184D51-7B76-A84B-A912-279B66781424}"/>
              </a:ext>
            </a:extLst>
          </p:cNvPr>
          <p:cNvSpPr txBox="1"/>
          <p:nvPr/>
        </p:nvSpPr>
        <p:spPr>
          <a:xfrm>
            <a:off x="81529" y="12732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8255854-B3A6-A84A-9ED1-71E8104EFF1C}"/>
              </a:ext>
            </a:extLst>
          </p:cNvPr>
          <p:cNvSpPr txBox="1">
            <a:spLocks/>
          </p:cNvSpPr>
          <p:nvPr/>
        </p:nvSpPr>
        <p:spPr>
          <a:xfrm>
            <a:off x="316870" y="1300533"/>
            <a:ext cx="11135323" cy="4486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Joël doit se rendre à Paris en passant par Maurice. Le vol Réunion-Maurice dure 38 min. Il attend 47 min dans l’aéroport mauricien.  Le vol Maurice-Paris dure 11h.</a:t>
            </a:r>
          </a:p>
          <a:p>
            <a:pPr marL="0" indent="0">
              <a:buNone/>
            </a:pPr>
            <a:r>
              <a:rPr lang="fr-FR" sz="1000" b="1" dirty="0">
                <a:latin typeface="+mj-lt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Combien de temps a duré son voyage ? </a:t>
            </a:r>
            <a:endParaRPr lang="fr-FR" sz="44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C3C4E-2909-9A4B-8BFB-184FC1DA9B0B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15A50-0119-E34E-9C6E-7AC41606EA9D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D25DCAC-FEED-3945-AB5F-A15CE3D24311}"/>
              </a:ext>
            </a:extLst>
          </p:cNvPr>
          <p:cNvSpPr txBox="1"/>
          <p:nvPr/>
        </p:nvSpPr>
        <p:spPr>
          <a:xfrm>
            <a:off x="2926703" y="-52938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/>
                </a:solidFill>
              </a:rPr>
              <a:t>CONSIGNES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8D035B-7ED9-FB4A-AABC-F7BFE500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4" y="1588576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série de 25 questions va être projetée.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il faudra répondre dans la case correspondante du document réponse.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les 20 premières questions. Les cinq dernières serviront à départager.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arme 15">
            <a:extLst>
              <a:ext uri="{FF2B5EF4-FFF2-40B4-BE49-F238E27FC236}">
                <a16:creationId xmlns:a16="http://schemas.microsoft.com/office/drawing/2014/main" id="{91288C71-4E64-0241-B597-023A18D157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6401B5-E71D-B74A-80FB-FCE5B9B994E5}"/>
              </a:ext>
            </a:extLst>
          </p:cNvPr>
          <p:cNvSpPr/>
          <p:nvPr/>
        </p:nvSpPr>
        <p:spPr>
          <a:xfrm>
            <a:off x="210063" y="185148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DB2E60-8B20-EA42-ACC2-F8CD2D683630}"/>
              </a:ext>
            </a:extLst>
          </p:cNvPr>
          <p:cNvSpPr txBox="1"/>
          <p:nvPr/>
        </p:nvSpPr>
        <p:spPr>
          <a:xfrm>
            <a:off x="81529" y="135486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FFD15664-78FC-CB4E-933C-7D15D163B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9677" y="1543661"/>
                <a:ext cx="7432646" cy="3374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 panose="02040503050406030204" pitchFamily="18" charset="0"/>
                        </a:rPr>
                        <m:t>37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×21</m:t>
                      </m:r>
                    </m:oMath>
                  </m:oMathPara>
                </a14:m>
                <a:endParaRPr lang="fr-FR" sz="54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FFD15664-78FC-CB4E-933C-7D15D163B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77" y="1543661"/>
                <a:ext cx="7432646" cy="3374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6613CBF-0553-6B4D-9EE3-593913ACC36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A6A45-5961-FA4E-AF1B-CFA29C7E0E36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D8D1CBF-753C-6A4A-8454-27100A08FD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436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5D80070E-1533-CB45-9D3E-EFDF78940C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9677" y="1606592"/>
                <a:ext cx="7432646" cy="39514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	 	Quelle est la valeur de</a:t>
                </a:r>
                <a:r>
                  <a:rPr lang="fr-FR" sz="54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54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dans l'équation suivante ?</a:t>
                </a:r>
              </a:p>
              <a:p>
                <a:pPr>
                  <a:buNone/>
                </a:pPr>
                <a:endParaRPr lang="fr-FR" sz="4400" dirty="0">
                  <a:latin typeface="+mj-lt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fr-FR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fr-FR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−23=17</m:t>
                    </m:r>
                  </m:oMath>
                </a14:m>
                <a:r>
                  <a:rPr lang="fr-FR" sz="5400" i="1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5D80070E-1533-CB45-9D3E-EFDF78940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77" y="1606592"/>
                <a:ext cx="7432646" cy="3951471"/>
              </a:xfrm>
              <a:prstGeom prst="rect">
                <a:avLst/>
              </a:prstGeom>
              <a:blipFill>
                <a:blip r:embed="rId2"/>
                <a:stretch>
                  <a:fillRect t="-3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8957FA-2FF6-3F4E-ADEB-352A9C43EAE7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47F501F6-A7E5-1340-BDE8-58A0E86D3C2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855E01-8916-5140-84FA-8F1A459BED6D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7287EA-FFF2-FB48-9E5D-29A8D70C1D97}"/>
              </a:ext>
            </a:extLst>
          </p:cNvPr>
          <p:cNvSpPr txBox="1"/>
          <p:nvPr/>
        </p:nvSpPr>
        <p:spPr>
          <a:xfrm>
            <a:off x="89693" y="1436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ED32D-2EE8-8F4E-9AD3-DEC2DF042057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9DDE2-FAF1-5F41-8AB7-99F4AEF98EDB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98B80E9E-4F89-5E4A-AE57-7EE937D935C7}"/>
              </a:ext>
            </a:extLst>
          </p:cNvPr>
          <p:cNvSpPr txBox="1">
            <a:spLocks/>
          </p:cNvSpPr>
          <p:nvPr/>
        </p:nvSpPr>
        <p:spPr>
          <a:xfrm>
            <a:off x="363255" y="926757"/>
            <a:ext cx="7369195" cy="4960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>
                <a:latin typeface="+mj-lt"/>
                <a:cs typeface="Times New Roman" panose="02020603050405020304" pitchFamily="18" charset="0"/>
              </a:rPr>
              <a:t>	Un immeuble mesure 10,6 m de haut. </a:t>
            </a:r>
          </a:p>
          <a:p>
            <a:pPr marL="0" indent="0">
              <a:buNone/>
            </a:pPr>
            <a:r>
              <a:rPr lang="fr-FR" sz="4000" dirty="0">
                <a:latin typeface="+mj-lt"/>
                <a:cs typeface="Times New Roman" panose="02020603050405020304" pitchFamily="18" charset="0"/>
              </a:rPr>
              <a:t>	Sur un plan à l'échelle 1/200, </a:t>
            </a:r>
            <a:r>
              <a:rPr lang="fr-FR" sz="4000" b="1" dirty="0">
                <a:latin typeface="+mj-lt"/>
                <a:cs typeface="Times New Roman" panose="02020603050405020304" pitchFamily="18" charset="0"/>
              </a:rPr>
              <a:t>quelle serait la hauteur en cm de cet immeuble?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B250BB-67CA-E244-9621-4905B93D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74" y="290318"/>
            <a:ext cx="8145816" cy="57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941C6463-7912-CC49-83D5-B3F51A5A151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4365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85" y="1606596"/>
            <a:ext cx="9681817" cy="40137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		On a 25 % de remise sur une paire de chaussures à 120 €. </a:t>
            </a:r>
          </a:p>
          <a:p>
            <a:pPr>
              <a:buNone/>
            </a:pPr>
            <a:endParaRPr lang="fr-FR" sz="4400" b="1" dirty="0">
              <a:latin typeface="+mj-lt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		Calculer le prix après la remise.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7C210-86D0-9A41-8E61-5FB27ECFB4C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73585086-7965-4F48-876A-1769468770FD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7698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2732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67" y="1500421"/>
            <a:ext cx="10166866" cy="4359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		Dans une boîte de chocolats, il y a 5 chocolats noirs, 4 chocolats au lait et 11 chocolats blancs. </a:t>
            </a:r>
          </a:p>
          <a:p>
            <a:pPr>
              <a:buNone/>
            </a:pPr>
            <a:endParaRPr lang="fr-FR" sz="1100" dirty="0">
              <a:latin typeface="+mj-lt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		Calculer le pourcentage de chocolats au lait.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0F2EE-3FAA-2B49-84C9-EB3FBFD4BA10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0D939564-4D24-C447-A00A-538325D6F9AC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4365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363" y="1314664"/>
            <a:ext cx="10345273" cy="47207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+mj-lt"/>
              </a:rPr>
              <a:t>			</a:t>
            </a:r>
            <a:r>
              <a:rPr lang="fr-FR" sz="4400" dirty="0">
                <a:latin typeface="+mj-lt"/>
                <a:cs typeface="Arial" panose="020B0604020202020204" pitchFamily="34" charset="0"/>
              </a:rPr>
              <a:t>Une entreprise emploie 60 salariés. Il y a 2 fois plus d'hommes que de femmes dans cette entreprise. </a:t>
            </a:r>
          </a:p>
          <a:p>
            <a:pPr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		</a:t>
            </a:r>
            <a:r>
              <a:rPr lang="fr-FR" sz="4400" b="1" dirty="0">
                <a:latin typeface="+mj-lt"/>
                <a:cs typeface="Arial" panose="020B0604020202020204" pitchFamily="34" charset="0"/>
              </a:rPr>
              <a:t>Combien de femmes dans cette entreprise 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13436-D595-3B4C-B2E8-3C89C4C5C0CF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6F51089D-5623-584D-A866-BB1FB2421E4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0AB774B-7F79-42C7-8741-CFDF6A34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15" y="1458924"/>
            <a:ext cx="9725094" cy="4107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Calculer la moyenne des chronos pour les 4 dernières courses de Fred.</a:t>
            </a:r>
          </a:p>
          <a:p>
            <a:pPr marL="0" indent="0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13,91 ; 13,92 ; 13,94 ; 13,95</a:t>
            </a:r>
          </a:p>
          <a:p>
            <a:pPr marL="0" indent="0" algn="ctr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Les temps sont en secondes.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6ABE58-49E2-8542-A882-29A0657EA7F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6763E7-8413-5C44-8004-A2A3E5A3696D}"/>
              </a:ext>
            </a:extLst>
          </p:cNvPr>
          <p:cNvSpPr txBox="1"/>
          <p:nvPr/>
        </p:nvSpPr>
        <p:spPr>
          <a:xfrm>
            <a:off x="89693" y="135485"/>
            <a:ext cx="198804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227CEA-349A-834E-AEF9-BC0BE922000D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F1CAD899-2228-4549-ACE3-5348D60CF3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01517" y="1711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72983" y="1214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D9A83-E97B-174B-9AA7-C8966BF3FFAC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04ACF6E-FF71-6E4B-9D9E-F4FACB80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09" y="1163238"/>
            <a:ext cx="7024214" cy="497897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2DC37F1-99C0-CA44-A7B4-630C05F5D774}"/>
              </a:ext>
            </a:extLst>
          </p:cNvPr>
          <p:cNvSpPr txBox="1"/>
          <p:nvPr/>
        </p:nvSpPr>
        <p:spPr>
          <a:xfrm>
            <a:off x="541425" y="420512"/>
            <a:ext cx="1012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	Quel est le prix de la calculatrice ?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5B1E558-6096-4246-9DF8-E9D0F722B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70" y="265360"/>
            <a:ext cx="1727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85A1CF4-2D36-FD49-9089-07C73C51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AFA66F-2FBD-FD43-8A13-0D8E37B4DDA6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2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77E71C73-6D1B-F945-80D3-9F142E1913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A007AC-5500-F244-8664-96710F520FF7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776B1DD-CABD-C645-8AD0-0D4F91C78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3" y="548640"/>
            <a:ext cx="9884650" cy="5492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Compléter la suite de nombres: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18 ; 27 ; 36 ; ... ; 54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59F3F-83FD-4544-A94F-FD58F0C3B7AA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5943A1-F04C-8049-B959-4B1378AA7CF8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69F8A2B1-BEB0-0A49-9C66-B12CB35420C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7A9B8-32FB-174C-80D0-AD3F42E09A89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9F9ECA0E-A32A-6342-B322-69DECB053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7867" y="2414726"/>
                <a:ext cx="9076266" cy="174457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fr-FR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×11+35</m:t>
                      </m:r>
                    </m:oMath>
                  </m:oMathPara>
                </a14:m>
                <a:endParaRPr lang="fr-FR" sz="54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9F9ECA0E-A32A-6342-B322-69DECB053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7867" y="2414726"/>
                <a:ext cx="9076266" cy="17445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814ED281-B47F-324D-AEF6-302C6BCD93E1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37198768-3C01-7247-92A7-5F96714398CF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76620E-E3F8-FC47-8A57-915B3AFF065A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F3C1EC1F-0B30-6D4D-83CD-EEEC378CE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9676" y="398033"/>
                <a:ext cx="7373923" cy="564333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4×</m:t>
                      </m:r>
                      <m:d>
                        <m:dPr>
                          <m:ctrlPr>
                            <a:rPr lang="fr-FR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7+5</m:t>
                          </m:r>
                        </m:e>
                      </m:d>
                      <m:r>
                        <a:rPr lang="fr-FR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−12</m:t>
                      </m:r>
                    </m:oMath>
                  </m:oMathPara>
                </a14:m>
                <a:endParaRPr lang="fr-FR" sz="5400" i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F3C1EC1F-0B30-6D4D-83CD-EEEC378CE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9676" y="398033"/>
                <a:ext cx="7373923" cy="56433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>
            <a:extLst>
              <a:ext uri="{FF2B5EF4-FFF2-40B4-BE49-F238E27FC236}">
                <a16:creationId xmlns:a16="http://schemas.microsoft.com/office/drawing/2014/main" id="{1DB6E31F-D84E-EE4A-BC73-234649BD9EBB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A78921B4-8415-3F48-B8CB-DE2207BA28F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7A12D41-E757-4947-9D5A-8EEDDB657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9678" y="119834"/>
                <a:ext cx="7432646" cy="623063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fr-FR" sz="8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fr-FR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9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fr-FR" sz="9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7A12D41-E757-4947-9D5A-8EEDDB657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9678" y="119834"/>
                <a:ext cx="7432646" cy="62306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1304BAD5-756E-2C41-8B6F-BAFC2CD96E81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1EFC3A-BAEE-9948-85D6-BC398AF878EF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42A99-FE7C-A247-A297-2D3037B91FCC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9F3F32CA-E6F7-1B45-B873-D9BC62416EF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8EE2E9-B9C9-514E-80F2-DC2227778A61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5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BF03ED3-1E1E-8C48-9728-DBCB40CB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867" y="657697"/>
            <a:ext cx="9076266" cy="549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Cyril dépose son ancien véhicule estimé à 2 400 € pour l’achat d’une voiture d’occasion à 8 500 €. </a:t>
            </a:r>
          </a:p>
          <a:p>
            <a:pPr marL="0" indent="0">
              <a:buNone/>
            </a:pPr>
            <a:endParaRPr lang="fr-FR" sz="4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Combien lui reste-t-il à payer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44376-CF45-4B47-8DA5-6C01739055DC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75855-9347-B440-B1D2-80EEBC79F5AA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arme 7">
            <a:extLst>
              <a:ext uri="{FF2B5EF4-FFF2-40B4-BE49-F238E27FC236}">
                <a16:creationId xmlns:a16="http://schemas.microsoft.com/office/drawing/2014/main" id="{416AE7C8-1CD5-294F-AB03-D484E321DB8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BA7286-E5B8-3849-A06F-9C97350E2044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BA49DC-B6E7-F047-8943-E4E25EA1B308}"/>
              </a:ext>
            </a:extLst>
          </p:cNvPr>
          <p:cNvSpPr txBox="1"/>
          <p:nvPr/>
        </p:nvSpPr>
        <p:spPr>
          <a:xfrm>
            <a:off x="1347563" y="1190376"/>
            <a:ext cx="949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</a:rPr>
              <a:t>	</a:t>
            </a:r>
            <a:r>
              <a:rPr lang="fr-FR" sz="4400" dirty="0">
                <a:latin typeface="+mj-lt"/>
                <a:cs typeface="Arial" panose="020B0604020202020204" pitchFamily="34" charset="0"/>
              </a:rPr>
              <a:t>Dans une salle de cinéma, il y a 10 rangées de 15 fauteuils. </a:t>
            </a:r>
          </a:p>
          <a:p>
            <a:endParaRPr lang="fr-FR" sz="4400" dirty="0">
              <a:latin typeface="+mj-lt"/>
              <a:cs typeface="Arial" panose="020B0604020202020204" pitchFamily="34" charset="0"/>
            </a:endParaRPr>
          </a:p>
          <a:p>
            <a:r>
              <a:rPr lang="fr-FR" sz="4400" b="1" dirty="0">
                <a:latin typeface="+mj-lt"/>
                <a:cs typeface="Arial" panose="020B0604020202020204" pitchFamily="34" charset="0"/>
              </a:rPr>
              <a:t>	Combien y </a:t>
            </a:r>
            <a:r>
              <a:rPr lang="fr-FR" sz="4400" b="1" dirty="0" err="1">
                <a:latin typeface="+mj-lt"/>
                <a:cs typeface="Arial" panose="020B0604020202020204" pitchFamily="34" charset="0"/>
              </a:rPr>
              <a:t>a-t-il</a:t>
            </a:r>
            <a:r>
              <a:rPr lang="fr-FR" sz="4400" b="1" dirty="0">
                <a:latin typeface="+mj-lt"/>
                <a:cs typeface="Arial" panose="020B0604020202020204" pitchFamily="34" charset="0"/>
              </a:rPr>
              <a:t> de spectateurs lorsque 50% des places sont occupées 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C77B5-73EF-6A4F-ABF2-D212608993F7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18C507-453E-4A46-A2B7-81379B87E443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7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51CAA9AD-F819-F24D-8FFF-15342D9868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1E3A554-0C20-EE40-85E7-E0D51C412529}"/>
              </a:ext>
            </a:extLst>
          </p:cNvPr>
          <p:cNvSpPr txBox="1">
            <a:spLocks/>
          </p:cNvSpPr>
          <p:nvPr/>
        </p:nvSpPr>
        <p:spPr>
          <a:xfrm>
            <a:off x="1434179" y="1463177"/>
            <a:ext cx="9372203" cy="461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Une heure de conduite coûte 40 € dans l’auto-école « Bonne route ».  </a:t>
            </a:r>
          </a:p>
          <a:p>
            <a:pPr marL="0" indent="0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Quel est le prix pour 15 heures de conduite ?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3AECC77-985D-FD45-9F3F-D05C452EC122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0EB62-EBEC-8E4D-9CF8-217A32B82038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305B17-8D26-8742-94D1-2B5C5E7FEF6E}"/>
              </a:ext>
            </a:extLst>
          </p:cNvPr>
          <p:cNvSpPr/>
          <p:nvPr/>
        </p:nvSpPr>
        <p:spPr>
          <a:xfrm>
            <a:off x="2379677" y="6401325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677</Words>
  <Application>Microsoft Macintosh PowerPoint</Application>
  <PresentationFormat>Grand écran</PresentationFormat>
  <Paragraphs>111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Robert robert</cp:lastModifiedBy>
  <cp:revision>223</cp:revision>
  <dcterms:created xsi:type="dcterms:W3CDTF">2020-11-27T01:03:48Z</dcterms:created>
  <dcterms:modified xsi:type="dcterms:W3CDTF">2023-03-05T10:06:24Z</dcterms:modified>
</cp:coreProperties>
</file>