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" saveSubsetFonts="1">
  <p:sldMasterIdLst>
    <p:sldMasterId id="2147483660" r:id="rId1"/>
  </p:sldMasterIdLst>
  <p:notesMasterIdLst>
    <p:notesMasterId r:id="rId30"/>
  </p:notesMasterIdLst>
  <p:sldIdLst>
    <p:sldId id="257" r:id="rId2"/>
    <p:sldId id="258" r:id="rId3"/>
    <p:sldId id="268" r:id="rId4"/>
    <p:sldId id="269" r:id="rId5"/>
    <p:sldId id="266" r:id="rId6"/>
    <p:sldId id="295" r:id="rId7"/>
    <p:sldId id="272" r:id="rId8"/>
    <p:sldId id="260" r:id="rId9"/>
    <p:sldId id="293" r:id="rId10"/>
    <p:sldId id="259" r:id="rId11"/>
    <p:sldId id="261" r:id="rId12"/>
    <p:sldId id="292" r:id="rId13"/>
    <p:sldId id="270" r:id="rId14"/>
    <p:sldId id="273" r:id="rId15"/>
    <p:sldId id="274" r:id="rId16"/>
    <p:sldId id="285" r:id="rId17"/>
    <p:sldId id="280" r:id="rId18"/>
    <p:sldId id="275" r:id="rId19"/>
    <p:sldId id="279" r:id="rId20"/>
    <p:sldId id="281" r:id="rId21"/>
    <p:sldId id="283" r:id="rId22"/>
    <p:sldId id="286" r:id="rId23"/>
    <p:sldId id="284" r:id="rId24"/>
    <p:sldId id="289" r:id="rId25"/>
    <p:sldId id="294" r:id="rId26"/>
    <p:sldId id="291" r:id="rId27"/>
    <p:sldId id="288" r:id="rId28"/>
    <p:sldId id="290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>
      <p:cViewPr varScale="1">
        <p:scale>
          <a:sx n="22" d="100"/>
          <a:sy n="22" d="100"/>
        </p:scale>
        <p:origin x="360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E4627-1144-FF4E-9B90-3D14C901BFA8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D8B5B-7149-E142-9176-7FB800F543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26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7112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2558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4994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9399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5472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037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2214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0420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8967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88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5657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4718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2395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5379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3844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CF541-0042-415A-89B6-7BAB3913DF13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4398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CF541-0042-415A-89B6-7BAB3913DF13}" type="datetimeFigureOut">
              <a:rPr lang="fr-FR" smtClean="0"/>
              <a:t>13/02/2023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3705B5-404A-4835-AA38-FB70F53C3A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2071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arme 9">
            <a:extLst>
              <a:ext uri="{FF2B5EF4-FFF2-40B4-BE49-F238E27FC236}">
                <a16:creationId xmlns:a16="http://schemas.microsoft.com/office/drawing/2014/main" id="{ECCE70F2-A1BB-9A45-9B35-571B62809F56}"/>
              </a:ext>
            </a:extLst>
          </p:cNvPr>
          <p:cNvSpPr/>
          <p:nvPr/>
        </p:nvSpPr>
        <p:spPr>
          <a:xfrm flipH="1">
            <a:off x="-1" y="4144"/>
            <a:ext cx="1332854" cy="1235704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5EBD7FF-95F4-734D-A77A-2C9A93DFCD8D}"/>
              </a:ext>
            </a:extLst>
          </p:cNvPr>
          <p:cNvSpPr txBox="1"/>
          <p:nvPr/>
        </p:nvSpPr>
        <p:spPr>
          <a:xfrm>
            <a:off x="8431078" y="655073"/>
            <a:ext cx="2631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GROUPE 1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CA7148E-038E-484E-8B77-1A43EC54017F}"/>
              </a:ext>
            </a:extLst>
          </p:cNvPr>
          <p:cNvSpPr txBox="1"/>
          <p:nvPr/>
        </p:nvSpPr>
        <p:spPr>
          <a:xfrm>
            <a:off x="8735786" y="1158568"/>
            <a:ext cx="2073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1</a:t>
            </a:r>
            <a:r>
              <a:rPr lang="fr-FR" sz="1600" baseline="30000" dirty="0">
                <a:solidFill>
                  <a:schemeClr val="bg1"/>
                </a:solidFill>
              </a:rPr>
              <a:t>ere</a:t>
            </a:r>
            <a:r>
              <a:rPr lang="fr-FR" sz="1600" dirty="0">
                <a:solidFill>
                  <a:schemeClr val="bg1"/>
                </a:solidFill>
              </a:rPr>
              <a:t>  année de CAP</a:t>
            </a:r>
          </a:p>
          <a:p>
            <a:pPr algn="ctr"/>
            <a:r>
              <a:rPr lang="fr-FR" sz="1600" dirty="0">
                <a:solidFill>
                  <a:schemeClr val="bg1"/>
                </a:solidFill>
              </a:rPr>
              <a:t>2</a:t>
            </a:r>
            <a:r>
              <a:rPr lang="fr-FR" sz="1600" baseline="30000" dirty="0">
                <a:solidFill>
                  <a:schemeClr val="bg1"/>
                </a:solidFill>
              </a:rPr>
              <a:t>eme</a:t>
            </a:r>
            <a:r>
              <a:rPr lang="fr-FR" sz="1600" dirty="0">
                <a:solidFill>
                  <a:schemeClr val="bg1"/>
                </a:solidFill>
              </a:rPr>
              <a:t> année de CAP</a:t>
            </a:r>
          </a:p>
          <a:p>
            <a:pPr algn="ctr"/>
            <a:r>
              <a:rPr lang="fr-FR" sz="1600" dirty="0">
                <a:solidFill>
                  <a:schemeClr val="bg1"/>
                </a:solidFill>
              </a:rPr>
              <a:t>Seconde BAC PRO</a:t>
            </a:r>
          </a:p>
        </p:txBody>
      </p:sp>
    </p:spTree>
    <p:extLst>
      <p:ext uri="{BB962C8B-B14F-4D97-AF65-F5344CB8AC3E}">
        <p14:creationId xmlns:p14="http://schemas.microsoft.com/office/powerpoint/2010/main" val="3316365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arme 8">
            <a:extLst>
              <a:ext uri="{FF2B5EF4-FFF2-40B4-BE49-F238E27FC236}">
                <a16:creationId xmlns:a16="http://schemas.microsoft.com/office/drawing/2014/main" id="{A78921B4-8415-3F48-B8CB-DE2207BA28F5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27A12D41-E757-4947-9D5A-8EEDDB657F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2685" y="119834"/>
                <a:ext cx="11691257" cy="6230631"/>
              </a:xfrm>
            </p:spPr>
            <p:txBody>
              <a:bodyPr anchor="ctr">
                <a:normAutofit/>
              </a:bodyPr>
              <a:lstStyle/>
              <a:p>
                <a:pPr marL="0" indent="0">
                  <a:buNone/>
                </a:pPr>
                <a:r>
                  <a:rPr lang="fr-FR" sz="8800" dirty="0">
                    <a:solidFill>
                      <a:schemeClr val="tx1"/>
                    </a:solidFill>
                    <a:cs typeface="Arial" panose="020B0604020202020204" pitchFamily="34" charset="0"/>
                  </a:rPr>
                  <a:t>							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fr-FR" sz="8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fr-FR" sz="8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49</m:t>
                        </m:r>
                      </m:e>
                    </m:rad>
                  </m:oMath>
                </a14:m>
                <a:endParaRPr lang="fr-FR" sz="8800" dirty="0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27A12D41-E757-4947-9D5A-8EEDDB657F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2685" y="119834"/>
                <a:ext cx="11691257" cy="623063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oneTexte 10">
            <a:extLst>
              <a:ext uri="{FF2B5EF4-FFF2-40B4-BE49-F238E27FC236}">
                <a16:creationId xmlns:a16="http://schemas.microsoft.com/office/drawing/2014/main" id="{1304BAD5-756E-2C41-8B6F-BAFC2CD96E81}"/>
              </a:ext>
            </a:extLst>
          </p:cNvPr>
          <p:cNvSpPr txBox="1"/>
          <p:nvPr/>
        </p:nvSpPr>
        <p:spPr>
          <a:xfrm>
            <a:off x="1373469" y="224060"/>
            <a:ext cx="30588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i="1" dirty="0">
                <a:solidFill>
                  <a:schemeClr val="accent2"/>
                </a:solidFill>
              </a:rPr>
              <a:t>Calculer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0F1EFC3A-BAEE-9948-85D6-BC398AF878EF}"/>
              </a:ext>
            </a:extLst>
          </p:cNvPr>
          <p:cNvSpPr/>
          <p:nvPr/>
        </p:nvSpPr>
        <p:spPr>
          <a:xfrm>
            <a:off x="210063" y="188202"/>
            <a:ext cx="1224116" cy="122411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/>
              <a:t>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542A99-FE7C-A247-A297-2D3037B91FCC}"/>
              </a:ext>
            </a:extLst>
          </p:cNvPr>
          <p:cNvSpPr/>
          <p:nvPr/>
        </p:nvSpPr>
        <p:spPr>
          <a:xfrm>
            <a:off x="2379677" y="6241409"/>
            <a:ext cx="7432646" cy="109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338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arme 7">
            <a:extLst>
              <a:ext uri="{FF2B5EF4-FFF2-40B4-BE49-F238E27FC236}">
                <a16:creationId xmlns:a16="http://schemas.microsoft.com/office/drawing/2014/main" id="{416AE7C8-1CD5-294F-AB03-D484E321DB8E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B306932-699D-574C-B6E8-9DE7286AC2B5}"/>
              </a:ext>
            </a:extLst>
          </p:cNvPr>
          <p:cNvSpPr txBox="1"/>
          <p:nvPr/>
        </p:nvSpPr>
        <p:spPr>
          <a:xfrm>
            <a:off x="1373469" y="224060"/>
            <a:ext cx="30588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i="1" dirty="0">
                <a:solidFill>
                  <a:schemeClr val="accent2"/>
                </a:solidFill>
              </a:rPr>
              <a:t>Calculer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4BA7286-E5B8-3849-A06F-9C97350E2044}"/>
              </a:ext>
            </a:extLst>
          </p:cNvPr>
          <p:cNvSpPr/>
          <p:nvPr/>
        </p:nvSpPr>
        <p:spPr>
          <a:xfrm>
            <a:off x="210063" y="188202"/>
            <a:ext cx="1224116" cy="122411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/>
              <a:t>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616F6901-E94D-794F-977F-A75B99A5D0CA}"/>
                  </a:ext>
                </a:extLst>
              </p:cNvPr>
              <p:cNvSpPr txBox="1"/>
              <p:nvPr/>
            </p:nvSpPr>
            <p:spPr>
              <a:xfrm>
                <a:off x="914400" y="2458923"/>
                <a:ext cx="8280400" cy="2185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fr-FR" sz="9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9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9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9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9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9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96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fr-FR" sz="9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16F6901-E94D-794F-977F-A75B99A5D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458923"/>
                <a:ext cx="8280400" cy="2185855"/>
              </a:xfrm>
              <a:prstGeom prst="rect">
                <a:avLst/>
              </a:prstGeom>
              <a:blipFill rotWithShape="0">
                <a:blip r:embed="rId2"/>
                <a:stretch>
                  <a:fillRect t="-2228" b="-150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52F0C883-C88B-F344-A090-13D0B4B0E235}"/>
              </a:ext>
            </a:extLst>
          </p:cNvPr>
          <p:cNvSpPr/>
          <p:nvPr/>
        </p:nvSpPr>
        <p:spPr>
          <a:xfrm>
            <a:off x="2379677" y="6241409"/>
            <a:ext cx="7432646" cy="109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3B2A52-082F-3E46-8CE8-616CE94CDC22}"/>
              </a:ext>
            </a:extLst>
          </p:cNvPr>
          <p:cNvSpPr/>
          <p:nvPr/>
        </p:nvSpPr>
        <p:spPr>
          <a:xfrm>
            <a:off x="2379677" y="6441456"/>
            <a:ext cx="7432646" cy="109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670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arme 6">
            <a:extLst>
              <a:ext uri="{FF2B5EF4-FFF2-40B4-BE49-F238E27FC236}">
                <a16:creationId xmlns:a16="http://schemas.microsoft.com/office/drawing/2014/main" id="{0D939564-4D24-C447-A00A-538325D6F9AC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DB237B7-7732-8941-9996-0ED27AF8690A}"/>
              </a:ext>
            </a:extLst>
          </p:cNvPr>
          <p:cNvSpPr/>
          <p:nvPr/>
        </p:nvSpPr>
        <p:spPr>
          <a:xfrm>
            <a:off x="218227" y="193313"/>
            <a:ext cx="1224116" cy="122411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3D33BB8-666E-C842-88B2-C61135E93E09}"/>
              </a:ext>
            </a:extLst>
          </p:cNvPr>
          <p:cNvSpPr txBox="1"/>
          <p:nvPr/>
        </p:nvSpPr>
        <p:spPr>
          <a:xfrm>
            <a:off x="89693" y="143651"/>
            <a:ext cx="138691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D674E4EF-971B-4F4A-B248-763E3553A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064" y="1309816"/>
            <a:ext cx="10450168" cy="472078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4400" dirty="0">
                <a:latin typeface="Cambria" panose="02040503050406030204" pitchFamily="18" charset="0"/>
              </a:rPr>
              <a:t>			</a:t>
            </a:r>
            <a:r>
              <a:rPr lang="fr-FR" sz="4000" dirty="0">
                <a:latin typeface="Cambria" panose="02040503050406030204" pitchFamily="18" charset="0"/>
              </a:rPr>
              <a:t>Dans le tableau ci-dessous, on donne la composition d’un groupe en voyage organisé :</a:t>
            </a:r>
          </a:p>
          <a:p>
            <a:pPr>
              <a:buNone/>
            </a:pPr>
            <a:endParaRPr lang="fr-FR" sz="4000" dirty="0">
              <a:latin typeface="Cambria" panose="02040503050406030204" pitchFamily="18" charset="0"/>
            </a:endParaRPr>
          </a:p>
          <a:p>
            <a:pPr>
              <a:buNone/>
            </a:pPr>
            <a:endParaRPr lang="fr-FR" sz="4000" dirty="0">
              <a:latin typeface="Cambria" panose="02040503050406030204" pitchFamily="18" charset="0"/>
            </a:endParaRPr>
          </a:p>
          <a:p>
            <a:pPr>
              <a:buNone/>
            </a:pPr>
            <a:endParaRPr lang="fr-FR" sz="4400" dirty="0">
              <a:latin typeface="Cambria" panose="02040503050406030204" pitchFamily="18" charset="0"/>
            </a:endParaRPr>
          </a:p>
          <a:p>
            <a:pPr>
              <a:buNone/>
            </a:pPr>
            <a:r>
              <a:rPr lang="fr-FR" sz="4400" dirty="0">
                <a:latin typeface="Cambria" panose="02040503050406030204" pitchFamily="18" charset="0"/>
              </a:rPr>
              <a:t>			</a:t>
            </a:r>
            <a:r>
              <a:rPr lang="fr-FR" sz="4000" b="1" dirty="0">
                <a:latin typeface="Cambria" panose="02040503050406030204" pitchFamily="18" charset="0"/>
              </a:rPr>
              <a:t>Quel est le nombre total de voyageurs?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D1517F5-80E1-8C47-9ED9-21642B3FD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489" y="2821010"/>
            <a:ext cx="5126278" cy="19734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2F0C883-C88B-F344-A090-13D0B4B0E235}"/>
              </a:ext>
            </a:extLst>
          </p:cNvPr>
          <p:cNvSpPr/>
          <p:nvPr/>
        </p:nvSpPr>
        <p:spPr>
          <a:xfrm>
            <a:off x="2379677" y="6241409"/>
            <a:ext cx="7432646" cy="109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3B2A52-082F-3E46-8CE8-616CE94CDC22}"/>
              </a:ext>
            </a:extLst>
          </p:cNvPr>
          <p:cNvSpPr/>
          <p:nvPr/>
        </p:nvSpPr>
        <p:spPr>
          <a:xfrm>
            <a:off x="2379677" y="6441456"/>
            <a:ext cx="7432646" cy="109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585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arme 5">
            <a:extLst>
              <a:ext uri="{FF2B5EF4-FFF2-40B4-BE49-F238E27FC236}">
                <a16:creationId xmlns:a16="http://schemas.microsoft.com/office/drawing/2014/main" id="{51CAA9AD-F819-F24D-8FFF-15342D9868BE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Espace réservé du contenu 2">
                <a:extLst>
                  <a:ext uri="{FF2B5EF4-FFF2-40B4-BE49-F238E27FC236}">
                    <a16:creationId xmlns:a16="http://schemas.microsoft.com/office/drawing/2014/main" id="{61E3A554-0C20-EE40-85E7-E0D51C41252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4726" y="866091"/>
                <a:ext cx="9254081" cy="46116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endParaRPr lang="fr-FR" sz="8800" dirty="0">
                  <a:latin typeface="Cambria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fr-FR" sz="8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8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8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fr-FR" sz="8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fr-FR" sz="8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8800" dirty="0">
                    <a:latin typeface="Cambria" panose="02040503050406030204" pitchFamily="18" charset="0"/>
                  </a:rPr>
                  <a:t> </a:t>
                </a:r>
                <a:endParaRPr lang="fr-FR" sz="8800" dirty="0">
                  <a:latin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Espace réservé du contenu 2">
                <a:extLst>
                  <a:ext uri="{FF2B5EF4-FFF2-40B4-BE49-F238E27FC236}">
                    <a16:creationId xmlns:a16="http://schemas.microsoft.com/office/drawing/2014/main" id="{61E3A554-0C20-EE40-85E7-E0D51C412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26" y="866091"/>
                <a:ext cx="9254081" cy="46116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oneTexte 10">
            <a:extLst>
              <a:ext uri="{FF2B5EF4-FFF2-40B4-BE49-F238E27FC236}">
                <a16:creationId xmlns:a16="http://schemas.microsoft.com/office/drawing/2014/main" id="{36C883A4-7F40-2644-9D00-DAC3C2525BB7}"/>
              </a:ext>
            </a:extLst>
          </p:cNvPr>
          <p:cNvSpPr txBox="1"/>
          <p:nvPr/>
        </p:nvSpPr>
        <p:spPr>
          <a:xfrm>
            <a:off x="1373469" y="224060"/>
            <a:ext cx="36182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i="1" dirty="0">
                <a:solidFill>
                  <a:schemeClr val="accent2"/>
                </a:solidFill>
              </a:rPr>
              <a:t>Simplifier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F0C883-C88B-F344-A090-13D0B4B0E235}"/>
              </a:ext>
            </a:extLst>
          </p:cNvPr>
          <p:cNvSpPr/>
          <p:nvPr/>
        </p:nvSpPr>
        <p:spPr>
          <a:xfrm>
            <a:off x="2379677" y="6241409"/>
            <a:ext cx="7432646" cy="109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3B2A52-082F-3E46-8CE8-616CE94CDC22}"/>
              </a:ext>
            </a:extLst>
          </p:cNvPr>
          <p:cNvSpPr/>
          <p:nvPr/>
        </p:nvSpPr>
        <p:spPr>
          <a:xfrm>
            <a:off x="2379677" y="6441456"/>
            <a:ext cx="7432646" cy="109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8BDF1D4-3A93-2241-BA0C-DC2BB22F7D5F}"/>
              </a:ext>
            </a:extLst>
          </p:cNvPr>
          <p:cNvSpPr txBox="1"/>
          <p:nvPr/>
        </p:nvSpPr>
        <p:spPr>
          <a:xfrm>
            <a:off x="115713" y="121448"/>
            <a:ext cx="138691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2763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arme 5">
            <a:extLst>
              <a:ext uri="{FF2B5EF4-FFF2-40B4-BE49-F238E27FC236}">
                <a16:creationId xmlns:a16="http://schemas.microsoft.com/office/drawing/2014/main" id="{FC015AB9-BB10-FB4A-B443-4E0DD3AB86BE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0032EC-EC5C-4848-A31B-0253B3F124B1}"/>
              </a:ext>
            </a:extLst>
          </p:cNvPr>
          <p:cNvSpPr/>
          <p:nvPr/>
        </p:nvSpPr>
        <p:spPr>
          <a:xfrm>
            <a:off x="2379677" y="6241409"/>
            <a:ext cx="7432646" cy="109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06239C2-806B-7C4F-8F51-D084EF7716A2}"/>
              </a:ext>
            </a:extLst>
          </p:cNvPr>
          <p:cNvSpPr txBox="1"/>
          <p:nvPr/>
        </p:nvSpPr>
        <p:spPr>
          <a:xfrm>
            <a:off x="1373469" y="224060"/>
            <a:ext cx="30588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i="1" dirty="0">
                <a:solidFill>
                  <a:schemeClr val="accent2"/>
                </a:solidFill>
              </a:rPr>
              <a:t>Calculer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8C75071-F93E-A24D-ACF7-6B736711F6F6}"/>
              </a:ext>
            </a:extLst>
          </p:cNvPr>
          <p:cNvSpPr txBox="1"/>
          <p:nvPr/>
        </p:nvSpPr>
        <p:spPr>
          <a:xfrm>
            <a:off x="843637" y="2660352"/>
            <a:ext cx="8955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>
                <a:latin typeface="Cambria" panose="02040503050406030204" pitchFamily="18" charset="0"/>
                <a:cs typeface="Arial" panose="020B0604020202020204" pitchFamily="34" charset="0"/>
              </a:rPr>
              <a:t>30 % de 300</a:t>
            </a:r>
            <a:endParaRPr lang="fr-FR" sz="7200" b="1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8BDF1D4-3A93-2241-BA0C-DC2BB22F7D5F}"/>
              </a:ext>
            </a:extLst>
          </p:cNvPr>
          <p:cNvSpPr txBox="1"/>
          <p:nvPr/>
        </p:nvSpPr>
        <p:spPr>
          <a:xfrm>
            <a:off x="115713" y="121448"/>
            <a:ext cx="138691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84470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arme 11">
            <a:extLst>
              <a:ext uri="{FF2B5EF4-FFF2-40B4-BE49-F238E27FC236}">
                <a16:creationId xmlns:a16="http://schemas.microsoft.com/office/drawing/2014/main" id="{D1B9B3C3-AFD2-C04F-A684-0B1A7B759C70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64CEE447-B7CC-B343-B0CF-6058C70E2EDB}"/>
              </a:ext>
            </a:extLst>
          </p:cNvPr>
          <p:cNvSpPr/>
          <p:nvPr/>
        </p:nvSpPr>
        <p:spPr>
          <a:xfrm>
            <a:off x="210063" y="188202"/>
            <a:ext cx="1224116" cy="122411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8BDF1D4-3A93-2241-BA0C-DC2BB22F7D5F}"/>
              </a:ext>
            </a:extLst>
          </p:cNvPr>
          <p:cNvSpPr txBox="1"/>
          <p:nvPr/>
        </p:nvSpPr>
        <p:spPr>
          <a:xfrm>
            <a:off x="115713" y="121448"/>
            <a:ext cx="138691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256469E5-D3DD-1B4F-BFE5-1EA20A0E4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48640"/>
            <a:ext cx="9076266" cy="549272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sz="8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56,045 </a:t>
            </a:r>
            <a:r>
              <a:rPr lang="fr-FR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FR" sz="8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100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FE9221-8008-A44F-B233-4453360C3E1A}"/>
              </a:ext>
            </a:extLst>
          </p:cNvPr>
          <p:cNvSpPr/>
          <p:nvPr/>
        </p:nvSpPr>
        <p:spPr>
          <a:xfrm>
            <a:off x="2379677" y="6241409"/>
            <a:ext cx="7432646" cy="109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DB5F1B9-2772-C94A-B19C-CA0C40CBFFE6}"/>
              </a:ext>
            </a:extLst>
          </p:cNvPr>
          <p:cNvSpPr txBox="1"/>
          <p:nvPr/>
        </p:nvSpPr>
        <p:spPr>
          <a:xfrm>
            <a:off x="1373469" y="224060"/>
            <a:ext cx="30588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i="1" dirty="0">
                <a:solidFill>
                  <a:schemeClr val="accent2"/>
                </a:solidFill>
              </a:rPr>
              <a:t>Calculer</a:t>
            </a:r>
          </a:p>
        </p:txBody>
      </p:sp>
    </p:spTree>
    <p:extLst>
      <p:ext uri="{BB962C8B-B14F-4D97-AF65-F5344CB8AC3E}">
        <p14:creationId xmlns:p14="http://schemas.microsoft.com/office/powerpoint/2010/main" val="7686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Larme 15">
            <a:extLst>
              <a:ext uri="{FF2B5EF4-FFF2-40B4-BE49-F238E27FC236}">
                <a16:creationId xmlns:a16="http://schemas.microsoft.com/office/drawing/2014/main" id="{91288C71-4E64-0241-B597-023A18D157BE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876401B5-E71D-B74A-80FB-FCE5B9B994E5}"/>
              </a:ext>
            </a:extLst>
          </p:cNvPr>
          <p:cNvSpPr/>
          <p:nvPr/>
        </p:nvSpPr>
        <p:spPr>
          <a:xfrm>
            <a:off x="210063" y="185148"/>
            <a:ext cx="1224116" cy="122411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1DB2E60-8B20-EA42-ACC2-F8CD2D683630}"/>
              </a:ext>
            </a:extLst>
          </p:cNvPr>
          <p:cNvSpPr txBox="1"/>
          <p:nvPr/>
        </p:nvSpPr>
        <p:spPr>
          <a:xfrm>
            <a:off x="81529" y="135486"/>
            <a:ext cx="138691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FFD15664-78FC-CB4E-933C-7D15D163B66A}"/>
              </a:ext>
            </a:extLst>
          </p:cNvPr>
          <p:cNvSpPr txBox="1">
            <a:spLocks/>
          </p:cNvSpPr>
          <p:nvPr/>
        </p:nvSpPr>
        <p:spPr>
          <a:xfrm>
            <a:off x="512483" y="1884855"/>
            <a:ext cx="10298960" cy="33749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4000" dirty="0"/>
              <a:t>Ce camion est représenté à l’échelle 1/100.</a:t>
            </a:r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r>
              <a:rPr lang="fr-FR" sz="4000" dirty="0"/>
              <a:t> </a:t>
            </a:r>
          </a:p>
          <a:p>
            <a:pPr marL="0" indent="0">
              <a:buNone/>
            </a:pPr>
            <a:r>
              <a:rPr lang="fr-FR" sz="4000" b="1" dirty="0"/>
              <a:t>Quelle est sa longueur réelle en m ?</a:t>
            </a:r>
            <a:endParaRPr lang="fr-FR" sz="4400" b="1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A4EB36C4-5A5E-AB4A-B4D0-A7F013255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791" y="2322990"/>
            <a:ext cx="5039062" cy="25955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2F0C883-C88B-F344-A090-13D0B4B0E235}"/>
              </a:ext>
            </a:extLst>
          </p:cNvPr>
          <p:cNvSpPr/>
          <p:nvPr/>
        </p:nvSpPr>
        <p:spPr>
          <a:xfrm>
            <a:off x="2379677" y="6241409"/>
            <a:ext cx="7432646" cy="109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3B2A52-082F-3E46-8CE8-616CE94CDC22}"/>
              </a:ext>
            </a:extLst>
          </p:cNvPr>
          <p:cNvSpPr/>
          <p:nvPr/>
        </p:nvSpPr>
        <p:spPr>
          <a:xfrm>
            <a:off x="2379677" y="6441456"/>
            <a:ext cx="7432646" cy="109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681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arme 12">
            <a:extLst>
              <a:ext uri="{FF2B5EF4-FFF2-40B4-BE49-F238E27FC236}">
                <a16:creationId xmlns:a16="http://schemas.microsoft.com/office/drawing/2014/main" id="{E6F42770-E2B7-4F41-9E0B-6B4A3612BDC7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609859"/>
            <a:ext cx="8596668" cy="44315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3600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24B1A41-9C34-3549-B406-E690C339C91F}"/>
              </a:ext>
            </a:extLst>
          </p:cNvPr>
          <p:cNvSpPr/>
          <p:nvPr/>
        </p:nvSpPr>
        <p:spPr>
          <a:xfrm>
            <a:off x="218227" y="193310"/>
            <a:ext cx="1224116" cy="122411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3687169-78E0-0E41-8495-F0AAD2B28486}"/>
              </a:ext>
            </a:extLst>
          </p:cNvPr>
          <p:cNvSpPr txBox="1"/>
          <p:nvPr/>
        </p:nvSpPr>
        <p:spPr>
          <a:xfrm>
            <a:off x="89693" y="143648"/>
            <a:ext cx="138691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111F5EC1-0C3D-C64F-8FA9-F16A99F05E30}"/>
              </a:ext>
            </a:extLst>
          </p:cNvPr>
          <p:cNvSpPr txBox="1">
            <a:spLocks/>
          </p:cNvSpPr>
          <p:nvPr/>
        </p:nvSpPr>
        <p:spPr>
          <a:xfrm>
            <a:off x="363256" y="416380"/>
            <a:ext cx="9114232" cy="54708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8000" dirty="0">
                <a:latin typeface="Cambria" panose="02040503050406030204" pitchFamily="18" charset="0"/>
              </a:rPr>
              <a:t>	 52 − 10 × 4 </a:t>
            </a:r>
            <a:endParaRPr lang="fr-FR" sz="8000" b="1" dirty="0">
              <a:latin typeface="Cambria" panose="02040503050406030204" pitchFamily="18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BEE4253-DA56-7441-8AAB-4188E174455F}"/>
              </a:ext>
            </a:extLst>
          </p:cNvPr>
          <p:cNvSpPr txBox="1"/>
          <p:nvPr/>
        </p:nvSpPr>
        <p:spPr>
          <a:xfrm>
            <a:off x="1373469" y="224060"/>
            <a:ext cx="30588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i="1" dirty="0">
                <a:solidFill>
                  <a:schemeClr val="accent2"/>
                </a:solidFill>
              </a:rPr>
              <a:t>Calculer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953F37-CF02-8444-B72A-DF64A4C81E8C}"/>
              </a:ext>
            </a:extLst>
          </p:cNvPr>
          <p:cNvSpPr/>
          <p:nvPr/>
        </p:nvSpPr>
        <p:spPr>
          <a:xfrm>
            <a:off x="2379677" y="6241409"/>
            <a:ext cx="7432646" cy="109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933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arme 12">
            <a:extLst>
              <a:ext uri="{FF2B5EF4-FFF2-40B4-BE49-F238E27FC236}">
                <a16:creationId xmlns:a16="http://schemas.microsoft.com/office/drawing/2014/main" id="{9A9335E5-D61D-A840-B5A5-C0F00AB033CE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D50FB87B-75A1-F140-894D-1D8414145D00}"/>
              </a:ext>
            </a:extLst>
          </p:cNvPr>
          <p:cNvSpPr/>
          <p:nvPr/>
        </p:nvSpPr>
        <p:spPr>
          <a:xfrm>
            <a:off x="218609" y="188202"/>
            <a:ext cx="1224000" cy="122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3CBA0A5-41A1-474E-9554-F6DDE983799B}"/>
              </a:ext>
            </a:extLst>
          </p:cNvPr>
          <p:cNvSpPr txBox="1"/>
          <p:nvPr/>
        </p:nvSpPr>
        <p:spPr>
          <a:xfrm>
            <a:off x="90075" y="138540"/>
            <a:ext cx="138691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CE2AF8A4-7BEB-3C4B-B051-8A8241A90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255" y="876822"/>
            <a:ext cx="9703028" cy="5010411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fr-FR" sz="8000" dirty="0">
                <a:latin typeface="Cambria" panose="02040503050406030204" pitchFamily="18" charset="0"/>
                <a:cs typeface="Arial" panose="020B0604020202020204" pitchFamily="34" charset="0"/>
              </a:rPr>
              <a:t>48  </a:t>
            </a:r>
            <a:r>
              <a:rPr lang="fr-FR" sz="8000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fr-FR" sz="8000" dirty="0">
                <a:latin typeface="Cambria" panose="02040503050406030204" pitchFamily="18" charset="0"/>
                <a:cs typeface="Arial" panose="020B0604020202020204" pitchFamily="34" charset="0"/>
              </a:rPr>
              <a:t> 0,01</a:t>
            </a:r>
            <a:endParaRPr lang="fr-FR" sz="8000" b="1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4C13D9E-4B44-B34C-8198-A83E4C2E78E7}"/>
              </a:ext>
            </a:extLst>
          </p:cNvPr>
          <p:cNvSpPr txBox="1"/>
          <p:nvPr/>
        </p:nvSpPr>
        <p:spPr>
          <a:xfrm>
            <a:off x="1373469" y="224060"/>
            <a:ext cx="30588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i="1" dirty="0">
                <a:solidFill>
                  <a:schemeClr val="accent2"/>
                </a:solidFill>
              </a:rPr>
              <a:t>Calculer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5F2C78-1E66-9646-B753-BC98E3AA4C80}"/>
              </a:ext>
            </a:extLst>
          </p:cNvPr>
          <p:cNvSpPr/>
          <p:nvPr/>
        </p:nvSpPr>
        <p:spPr>
          <a:xfrm>
            <a:off x="2379677" y="6241409"/>
            <a:ext cx="7432646" cy="109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17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arme 10">
            <a:extLst>
              <a:ext uri="{FF2B5EF4-FFF2-40B4-BE49-F238E27FC236}">
                <a16:creationId xmlns:a16="http://schemas.microsoft.com/office/drawing/2014/main" id="{7619F65B-CE29-9F40-9242-DB60C895EE52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sz="3600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2DFFF5E-D820-014D-9677-A80AD086DD23}"/>
              </a:ext>
            </a:extLst>
          </p:cNvPr>
          <p:cNvSpPr/>
          <p:nvPr/>
        </p:nvSpPr>
        <p:spPr>
          <a:xfrm>
            <a:off x="210063" y="185146"/>
            <a:ext cx="1224116" cy="122411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1A5AF12-E71A-7E4B-8453-A38DE0EEEB57}"/>
              </a:ext>
            </a:extLst>
          </p:cNvPr>
          <p:cNvSpPr txBox="1"/>
          <p:nvPr/>
        </p:nvSpPr>
        <p:spPr>
          <a:xfrm>
            <a:off x="81529" y="127320"/>
            <a:ext cx="138691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EEC6FAFE-344E-D649-B7B0-A5D6B2258347}"/>
              </a:ext>
            </a:extLst>
          </p:cNvPr>
          <p:cNvSpPr txBox="1">
            <a:spLocks/>
          </p:cNvSpPr>
          <p:nvPr/>
        </p:nvSpPr>
        <p:spPr>
          <a:xfrm>
            <a:off x="363255" y="876822"/>
            <a:ext cx="9703028" cy="50104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8000" dirty="0">
                <a:latin typeface="Cambria" panose="02040503050406030204" pitchFamily="18" charset="0"/>
                <a:cs typeface="Arial" panose="020B0604020202020204" pitchFamily="34" charset="0"/>
              </a:rPr>
              <a:t>31  </a:t>
            </a:r>
            <a:r>
              <a:rPr lang="fr-FR" sz="80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FR" sz="8000" dirty="0">
                <a:latin typeface="Cambria" panose="02040503050406030204" pitchFamily="18" charset="0"/>
                <a:cs typeface="Arial" panose="020B0604020202020204" pitchFamily="34" charset="0"/>
              </a:rPr>
              <a:t>  9</a:t>
            </a:r>
            <a:endParaRPr lang="fr-FR" sz="8000" b="1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FA5F4A-3040-4D4B-8700-4AB96EA0E7A3}"/>
              </a:ext>
            </a:extLst>
          </p:cNvPr>
          <p:cNvSpPr/>
          <p:nvPr/>
        </p:nvSpPr>
        <p:spPr>
          <a:xfrm>
            <a:off x="2379677" y="6241409"/>
            <a:ext cx="7432646" cy="109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3BBF1AC-9EBE-604F-9467-51C8FDA42494}"/>
              </a:ext>
            </a:extLst>
          </p:cNvPr>
          <p:cNvSpPr txBox="1"/>
          <p:nvPr/>
        </p:nvSpPr>
        <p:spPr>
          <a:xfrm>
            <a:off x="1373469" y="224060"/>
            <a:ext cx="30588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i="1" dirty="0">
                <a:solidFill>
                  <a:schemeClr val="accent2"/>
                </a:solidFill>
              </a:rPr>
              <a:t>Calculer</a:t>
            </a:r>
          </a:p>
        </p:txBody>
      </p:sp>
    </p:spTree>
    <p:extLst>
      <p:ext uri="{BB962C8B-B14F-4D97-AF65-F5344CB8AC3E}">
        <p14:creationId xmlns:p14="http://schemas.microsoft.com/office/powerpoint/2010/main" val="372636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ED25DCAC-FEED-3945-AB5F-A15CE3D24311}"/>
              </a:ext>
            </a:extLst>
          </p:cNvPr>
          <p:cNvSpPr txBox="1"/>
          <p:nvPr/>
        </p:nvSpPr>
        <p:spPr>
          <a:xfrm>
            <a:off x="2926703" y="-52938"/>
            <a:ext cx="63385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CONSIGNES</a:t>
            </a:r>
            <a:endParaRPr lang="fr-FR" sz="9600" dirty="0">
              <a:solidFill>
                <a:srgbClr val="00B0F0"/>
              </a:solidFill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5B1DA0BB-CE80-7749-8167-C77823946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194" y="1588576"/>
            <a:ext cx="9598350" cy="4486299"/>
          </a:xfrm>
        </p:spPr>
        <p:txBody>
          <a:bodyPr anchor="ctr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Une série de 25 questions va être projetée.</a:t>
            </a: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Chaque question s’affichera pendant </a:t>
            </a:r>
            <a:r>
              <a:rPr lang="fr-FR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 temps limité</a:t>
            </a:r>
            <a:r>
              <a:rPr lang="fr-FR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Pour chaque question, il faudra répondre dans la case correspondante du document réponse.</a:t>
            </a: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 test de calcul sera noté sur les 20 premières questions. Les cinq dernières serviront à départager.</a:t>
            </a: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2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Tous documents et la calculatrice sont interdits.</a:t>
            </a:r>
            <a:endParaRPr lang="fr-F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809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arme 8">
            <a:extLst>
              <a:ext uri="{FF2B5EF4-FFF2-40B4-BE49-F238E27FC236}">
                <a16:creationId xmlns:a16="http://schemas.microsoft.com/office/drawing/2014/main" id="{2476BED0-151C-B540-AFCB-8619C50C9805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A59A1E6B-68A7-C24E-8724-57E6FC9E3520}"/>
              </a:ext>
            </a:extLst>
          </p:cNvPr>
          <p:cNvSpPr/>
          <p:nvPr/>
        </p:nvSpPr>
        <p:spPr>
          <a:xfrm>
            <a:off x="218227" y="193313"/>
            <a:ext cx="1224116" cy="122411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AA9788D-6AB5-2242-BC6C-A9A5F948E13F}"/>
              </a:ext>
            </a:extLst>
          </p:cNvPr>
          <p:cNvSpPr txBox="1"/>
          <p:nvPr/>
        </p:nvSpPr>
        <p:spPr>
          <a:xfrm>
            <a:off x="89693" y="143651"/>
            <a:ext cx="138691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B33BAF-8502-E141-B48F-A811C86EB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039" y="1606598"/>
            <a:ext cx="10273509" cy="4534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400" b="1" dirty="0">
                <a:latin typeface="Cambria" panose="02040503050406030204" pitchFamily="18" charset="0"/>
              </a:rPr>
              <a:t>	Quel est le nombre manquant </a:t>
            </a:r>
            <a:r>
              <a:rPr lang="fr-FR" sz="4400" b="1" dirty="0">
                <a:latin typeface="Cambria" panose="02040503050406030204" pitchFamily="18" charset="0"/>
                <a:cs typeface="Arial" panose="020B0604020202020204" pitchFamily="34" charset="0"/>
              </a:rPr>
              <a:t>dans le tableau de proportionnalité?</a:t>
            </a:r>
            <a:r>
              <a:rPr lang="fr-FR" sz="4400" b="1" dirty="0">
                <a:latin typeface="Cambria" panose="02040503050406030204" pitchFamily="18" charset="0"/>
              </a:rPr>
              <a:t> </a:t>
            </a:r>
          </a:p>
        </p:txBody>
      </p:sp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279A66A9-72DA-B54D-9717-6FD654FE55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024259"/>
              </p:ext>
            </p:extLst>
          </p:nvPr>
        </p:nvGraphicFramePr>
        <p:xfrm>
          <a:off x="3158768" y="3486150"/>
          <a:ext cx="4670782" cy="2085976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335391">
                  <a:extLst>
                    <a:ext uri="{9D8B030D-6E8A-4147-A177-3AD203B41FA5}">
                      <a16:colId xmlns:a16="http://schemas.microsoft.com/office/drawing/2014/main" val="3886153515"/>
                    </a:ext>
                  </a:extLst>
                </a:gridCol>
                <a:gridCol w="2335391">
                  <a:extLst>
                    <a:ext uri="{9D8B030D-6E8A-4147-A177-3AD203B41FA5}">
                      <a16:colId xmlns:a16="http://schemas.microsoft.com/office/drawing/2014/main" val="2102790004"/>
                    </a:ext>
                  </a:extLst>
                </a:gridCol>
              </a:tblGrid>
              <a:tr h="1042988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/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3666987"/>
                  </a:ext>
                </a:extLst>
              </a:tr>
              <a:tr h="1042988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/>
                        <a:t>25</a:t>
                      </a:r>
                      <a:endParaRPr lang="fr-FR" sz="3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/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0172967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52F0C883-C88B-F344-A090-13D0B4B0E235}"/>
              </a:ext>
            </a:extLst>
          </p:cNvPr>
          <p:cNvSpPr/>
          <p:nvPr/>
        </p:nvSpPr>
        <p:spPr>
          <a:xfrm>
            <a:off x="2379677" y="6241409"/>
            <a:ext cx="7432646" cy="109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3B2A52-082F-3E46-8CE8-616CE94CDC22}"/>
              </a:ext>
            </a:extLst>
          </p:cNvPr>
          <p:cNvSpPr/>
          <p:nvPr/>
        </p:nvSpPr>
        <p:spPr>
          <a:xfrm>
            <a:off x="2379677" y="6441456"/>
            <a:ext cx="7432646" cy="109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379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arme 13">
            <a:extLst>
              <a:ext uri="{FF2B5EF4-FFF2-40B4-BE49-F238E27FC236}">
                <a16:creationId xmlns:a16="http://schemas.microsoft.com/office/drawing/2014/main" id="{F1786F3B-E91F-3E4B-B548-E9C472D7E0AA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F8B024B-7BC7-9D47-A587-DB4FF3379586}"/>
              </a:ext>
            </a:extLst>
          </p:cNvPr>
          <p:cNvSpPr/>
          <p:nvPr/>
        </p:nvSpPr>
        <p:spPr>
          <a:xfrm>
            <a:off x="218227" y="185148"/>
            <a:ext cx="1224116" cy="122411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09DC038-92CB-2541-AC28-53E5B9983257}"/>
              </a:ext>
            </a:extLst>
          </p:cNvPr>
          <p:cNvSpPr txBox="1"/>
          <p:nvPr/>
        </p:nvSpPr>
        <p:spPr>
          <a:xfrm>
            <a:off x="89693" y="135486"/>
            <a:ext cx="138691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685F7592-7C40-9245-8689-A4044AC82532}"/>
              </a:ext>
            </a:extLst>
          </p:cNvPr>
          <p:cNvSpPr txBox="1">
            <a:spLocks/>
          </p:cNvSpPr>
          <p:nvPr/>
        </p:nvSpPr>
        <p:spPr>
          <a:xfrm>
            <a:off x="363255" y="628650"/>
            <a:ext cx="9607463" cy="52585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5400" dirty="0">
                <a:latin typeface="Cambria" panose="02040503050406030204" pitchFamily="18" charset="0"/>
              </a:rPr>
              <a:t>Trouver la valeur de </a:t>
            </a:r>
            <a:r>
              <a:rPr lang="fr-FR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x.</a:t>
            </a:r>
          </a:p>
          <a:p>
            <a:pPr marL="0" indent="0" algn="ctr">
              <a:buNone/>
            </a:pPr>
            <a:r>
              <a:rPr lang="fr-FR" sz="5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– </a:t>
            </a:r>
            <a:r>
              <a:rPr lang="fr-FR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= 2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C9DBB9-C6C7-7540-8F16-D19AA36D69E2}"/>
              </a:ext>
            </a:extLst>
          </p:cNvPr>
          <p:cNvSpPr/>
          <p:nvPr/>
        </p:nvSpPr>
        <p:spPr>
          <a:xfrm>
            <a:off x="2379677" y="6241409"/>
            <a:ext cx="7432646" cy="109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196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arme 11">
            <a:extLst>
              <a:ext uri="{FF2B5EF4-FFF2-40B4-BE49-F238E27FC236}">
                <a16:creationId xmlns:a16="http://schemas.microsoft.com/office/drawing/2014/main" id="{6F51089D-5623-584D-A866-BB1FB2421E46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00AB774B-7F79-42C7-8741-CFDF6A349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2420471"/>
            <a:ext cx="8490852" cy="36215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5400" dirty="0">
                <a:latin typeface="Cambria" panose="02040503050406030204" pitchFamily="18" charset="0"/>
              </a:rPr>
              <a:t>Convertir 2,7 heures en heures et minutes.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426ABE58-49E2-8542-A882-29A0657EA7FA}"/>
              </a:ext>
            </a:extLst>
          </p:cNvPr>
          <p:cNvSpPr/>
          <p:nvPr/>
        </p:nvSpPr>
        <p:spPr>
          <a:xfrm>
            <a:off x="218227" y="185147"/>
            <a:ext cx="1224116" cy="122411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36763E7-8413-5C44-8004-A2A3E5A3696D}"/>
              </a:ext>
            </a:extLst>
          </p:cNvPr>
          <p:cNvSpPr txBox="1"/>
          <p:nvPr/>
        </p:nvSpPr>
        <p:spPr>
          <a:xfrm>
            <a:off x="89693" y="135485"/>
            <a:ext cx="138691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F0C883-C88B-F344-A090-13D0B4B0E235}"/>
              </a:ext>
            </a:extLst>
          </p:cNvPr>
          <p:cNvSpPr/>
          <p:nvPr/>
        </p:nvSpPr>
        <p:spPr>
          <a:xfrm>
            <a:off x="2379677" y="6241409"/>
            <a:ext cx="7432646" cy="109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3B2A52-082F-3E46-8CE8-616CE94CDC22}"/>
              </a:ext>
            </a:extLst>
          </p:cNvPr>
          <p:cNvSpPr/>
          <p:nvPr/>
        </p:nvSpPr>
        <p:spPr>
          <a:xfrm>
            <a:off x="2379677" y="6441456"/>
            <a:ext cx="7432646" cy="109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368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arme 8">
            <a:extLst>
              <a:ext uri="{FF2B5EF4-FFF2-40B4-BE49-F238E27FC236}">
                <a16:creationId xmlns:a16="http://schemas.microsoft.com/office/drawing/2014/main" id="{076DA692-9DC8-5D4D-93B1-DB7D8B21B1D6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E5DB156-45E5-894A-A3F1-143FCE391124}"/>
              </a:ext>
            </a:extLst>
          </p:cNvPr>
          <p:cNvSpPr/>
          <p:nvPr/>
        </p:nvSpPr>
        <p:spPr>
          <a:xfrm>
            <a:off x="210063" y="176983"/>
            <a:ext cx="1224116" cy="122411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6184D51-7B76-A84B-A912-279B66781424}"/>
              </a:ext>
            </a:extLst>
          </p:cNvPr>
          <p:cNvSpPr txBox="1"/>
          <p:nvPr/>
        </p:nvSpPr>
        <p:spPr>
          <a:xfrm>
            <a:off x="81529" y="127321"/>
            <a:ext cx="138691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>
                <a:solidFill>
                  <a:schemeClr val="bg1"/>
                </a:solidFill>
              </a:rPr>
              <a:t>21</a:t>
            </a:r>
            <a:endParaRPr lang="fr-FR" sz="8000" b="1" dirty="0">
              <a:solidFill>
                <a:schemeClr val="bg1"/>
              </a:solidFill>
            </a:endParaRP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38255854-B3A6-A84A-9ED1-71E8104EFF1C}"/>
              </a:ext>
            </a:extLst>
          </p:cNvPr>
          <p:cNvSpPr txBox="1">
            <a:spLocks/>
          </p:cNvSpPr>
          <p:nvPr/>
        </p:nvSpPr>
        <p:spPr>
          <a:xfrm>
            <a:off x="363255" y="628650"/>
            <a:ext cx="9607463" cy="52585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7200" dirty="0">
                <a:latin typeface="Cambria" panose="02040503050406030204" pitchFamily="18" charset="0"/>
              </a:rPr>
              <a:t>	 </a:t>
            </a:r>
            <a:r>
              <a:rPr lang="fr-FR" sz="5400" dirty="0">
                <a:latin typeface="Cambria" panose="02040503050406030204" pitchFamily="18" charset="0"/>
              </a:rPr>
              <a:t>Résoudre l’équation : </a:t>
            </a:r>
          </a:p>
          <a:p>
            <a:pPr marL="0" indent="0" algn="ctr">
              <a:buNone/>
            </a:pPr>
            <a:r>
              <a:rPr lang="fr-F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fr-FR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x </a:t>
            </a:r>
            <a:r>
              <a:rPr lang="fr-F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-8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9EA757-CB18-0349-8655-4B2FE060F7AA}"/>
              </a:ext>
            </a:extLst>
          </p:cNvPr>
          <p:cNvSpPr/>
          <p:nvPr/>
        </p:nvSpPr>
        <p:spPr>
          <a:xfrm>
            <a:off x="2379677" y="6241409"/>
            <a:ext cx="7432646" cy="109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179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arme 11">
            <a:extLst>
              <a:ext uri="{FF2B5EF4-FFF2-40B4-BE49-F238E27FC236}">
                <a16:creationId xmlns:a16="http://schemas.microsoft.com/office/drawing/2014/main" id="{C96A91F5-920B-2248-8405-D625FFB079E1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DB237B7-7732-8941-9996-0ED27AF8690A}"/>
              </a:ext>
            </a:extLst>
          </p:cNvPr>
          <p:cNvSpPr/>
          <p:nvPr/>
        </p:nvSpPr>
        <p:spPr>
          <a:xfrm>
            <a:off x="218227" y="185147"/>
            <a:ext cx="1224116" cy="122411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3D33BB8-666E-C842-88B2-C61135E93E09}"/>
              </a:ext>
            </a:extLst>
          </p:cNvPr>
          <p:cNvSpPr txBox="1"/>
          <p:nvPr/>
        </p:nvSpPr>
        <p:spPr>
          <a:xfrm>
            <a:off x="89693" y="135485"/>
            <a:ext cx="138691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22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Espace réservé du contenu 2">
                <a:extLst>
                  <a:ext uri="{FF2B5EF4-FFF2-40B4-BE49-F238E27FC236}">
                    <a16:creationId xmlns:a16="http://schemas.microsoft.com/office/drawing/2014/main" id="{7EC60AB8-580A-314F-9D94-1F1D608D8D2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0519" y="375615"/>
                <a:ext cx="10159326" cy="576587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None/>
                </a:pPr>
                <a:r>
                  <a:rPr lang="fr-FR" sz="4000" dirty="0">
                    <a:latin typeface="Cambria" panose="02040503050406030204" pitchFamily="18" charset="0"/>
                  </a:rPr>
                  <a:t>			Julien gagne 1200 euros par mois. Son loyer représente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5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5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4000" dirty="0">
                    <a:latin typeface="Cambria" panose="02040503050406030204" pitchFamily="18" charset="0"/>
                  </a:rPr>
                  <a:t>  de son salaire et pour la nourriture, il dépense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5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5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fr-FR" sz="4000" dirty="0">
                    <a:latin typeface="Cambria" panose="02040503050406030204" pitchFamily="18" charset="0"/>
                  </a:rPr>
                  <a:t>  de son salaire. </a:t>
                </a:r>
              </a:p>
              <a:p>
                <a:pPr>
                  <a:buNone/>
                </a:pPr>
                <a:endParaRPr lang="fr-FR" sz="4000" dirty="0">
                  <a:latin typeface="Cambria" panose="02040503050406030204" pitchFamily="18" charset="0"/>
                </a:endParaRPr>
              </a:p>
              <a:p>
                <a:pPr>
                  <a:buNone/>
                </a:pPr>
                <a:r>
                  <a:rPr lang="fr-FR" sz="4000" dirty="0">
                    <a:latin typeface="Cambria" panose="02040503050406030204" pitchFamily="18" charset="0"/>
                  </a:rPr>
                  <a:t>			</a:t>
                </a:r>
                <a:r>
                  <a:rPr lang="fr-FR" sz="4000" b="1" dirty="0">
                    <a:latin typeface="Cambria" panose="02040503050406030204" pitchFamily="18" charset="0"/>
                  </a:rPr>
                  <a:t>Calculer la fraction simplifiée correspondante à ses dépenses pour le loyer et la nourriture.</a:t>
                </a:r>
              </a:p>
            </p:txBody>
          </p:sp>
        </mc:Choice>
        <mc:Fallback xmlns="">
          <p:sp>
            <p:nvSpPr>
              <p:cNvPr id="15" name="Espace réservé du contenu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EC60AB8-580A-314F-9D94-1F1D608D8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519" y="375615"/>
                <a:ext cx="10159326" cy="5765877"/>
              </a:xfrm>
              <a:prstGeom prst="rect">
                <a:avLst/>
              </a:prstGeom>
              <a:blipFill rotWithShape="0">
                <a:blip r:embed="rId2"/>
                <a:stretch>
                  <a:fillRect t="-1905" r="-2461" b="-402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52F0C883-C88B-F344-A090-13D0B4B0E235}"/>
              </a:ext>
            </a:extLst>
          </p:cNvPr>
          <p:cNvSpPr/>
          <p:nvPr/>
        </p:nvSpPr>
        <p:spPr>
          <a:xfrm>
            <a:off x="2379677" y="6241409"/>
            <a:ext cx="7432646" cy="109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311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arme 10">
            <a:extLst>
              <a:ext uri="{FF2B5EF4-FFF2-40B4-BE49-F238E27FC236}">
                <a16:creationId xmlns:a16="http://schemas.microsoft.com/office/drawing/2014/main" id="{F1CAD899-2228-4549-ACE3-5348D60CF305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DB237B7-7732-8941-9996-0ED27AF8690A}"/>
              </a:ext>
            </a:extLst>
          </p:cNvPr>
          <p:cNvSpPr/>
          <p:nvPr/>
        </p:nvSpPr>
        <p:spPr>
          <a:xfrm>
            <a:off x="201517" y="171110"/>
            <a:ext cx="1224116" cy="122411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3D33BB8-666E-C842-88B2-C61135E93E09}"/>
              </a:ext>
            </a:extLst>
          </p:cNvPr>
          <p:cNvSpPr txBox="1"/>
          <p:nvPr/>
        </p:nvSpPr>
        <p:spPr>
          <a:xfrm>
            <a:off x="72983" y="121448"/>
            <a:ext cx="138691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23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D674E4EF-971B-4F4A-B248-763E3553A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642" y="1614612"/>
            <a:ext cx="8582699" cy="454352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fr-FR" sz="4400" dirty="0">
                <a:latin typeface="Cambria" panose="02040503050406030204" pitchFamily="18" charset="0"/>
              </a:rPr>
              <a:t>			 </a:t>
            </a:r>
          </a:p>
          <a:p>
            <a:pPr algn="ctr">
              <a:buNone/>
            </a:pPr>
            <a:r>
              <a:rPr lang="fr-FR" sz="4400" dirty="0">
                <a:latin typeface="Cambria" panose="02040503050406030204" pitchFamily="18" charset="0"/>
              </a:rPr>
              <a:t>Calculer la fréquence d’apparition de la lettre « A » dans le mot </a:t>
            </a:r>
            <a:r>
              <a:rPr lang="fr-FR" sz="4400" b="1" dirty="0">
                <a:latin typeface="Cambria" panose="02040503050406030204" pitchFamily="18" charset="0"/>
              </a:rPr>
              <a:t>"STATISTIQUES".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F0C883-C88B-F344-A090-13D0B4B0E235}"/>
              </a:ext>
            </a:extLst>
          </p:cNvPr>
          <p:cNvSpPr/>
          <p:nvPr/>
        </p:nvSpPr>
        <p:spPr>
          <a:xfrm>
            <a:off x="2379677" y="6241409"/>
            <a:ext cx="7432646" cy="109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77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arme 6">
            <a:extLst>
              <a:ext uri="{FF2B5EF4-FFF2-40B4-BE49-F238E27FC236}">
                <a16:creationId xmlns:a16="http://schemas.microsoft.com/office/drawing/2014/main" id="{73585086-7965-4F48-876A-1769468770FD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DB237B7-7732-8941-9996-0ED27AF8690A}"/>
              </a:ext>
            </a:extLst>
          </p:cNvPr>
          <p:cNvSpPr/>
          <p:nvPr/>
        </p:nvSpPr>
        <p:spPr>
          <a:xfrm>
            <a:off x="218227" y="176982"/>
            <a:ext cx="1224116" cy="122411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3D33BB8-666E-C842-88B2-C61135E93E09}"/>
              </a:ext>
            </a:extLst>
          </p:cNvPr>
          <p:cNvSpPr txBox="1"/>
          <p:nvPr/>
        </p:nvSpPr>
        <p:spPr>
          <a:xfrm>
            <a:off x="89693" y="127320"/>
            <a:ext cx="138691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D674E4EF-971B-4F4A-B248-763E3553A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27" y="1573936"/>
            <a:ext cx="10677387" cy="43592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4400" dirty="0">
                <a:latin typeface="Cambria" panose="02040503050406030204" pitchFamily="18" charset="0"/>
              </a:rPr>
              <a:t>			Une portion de frites apporte 480 calories. Une minute de vélo permet de dépenser 8 calories. </a:t>
            </a:r>
          </a:p>
          <a:p>
            <a:pPr>
              <a:buNone/>
            </a:pPr>
            <a:r>
              <a:rPr lang="fr-FR" sz="4400" dirty="0">
                <a:latin typeface="Cambria" panose="02040503050406030204" pitchFamily="18" charset="0"/>
              </a:rPr>
              <a:t>			</a:t>
            </a:r>
            <a:r>
              <a:rPr lang="fr-FR" sz="4000" b="1" dirty="0">
                <a:latin typeface="Cambria" panose="02040503050406030204" pitchFamily="18" charset="0"/>
              </a:rPr>
              <a:t>Combien de temps en heure doit-on faire du vélo pour dépenser les calories apportées par la portion de frites ?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545547-54D1-6B46-9152-97805646282B}"/>
              </a:ext>
            </a:extLst>
          </p:cNvPr>
          <p:cNvSpPr/>
          <p:nvPr/>
        </p:nvSpPr>
        <p:spPr>
          <a:xfrm>
            <a:off x="2379677" y="6241409"/>
            <a:ext cx="7432646" cy="109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801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arme 9">
            <a:extLst>
              <a:ext uri="{FF2B5EF4-FFF2-40B4-BE49-F238E27FC236}">
                <a16:creationId xmlns:a16="http://schemas.microsoft.com/office/drawing/2014/main" id="{47F501F6-A7E5-1340-BDE8-58A0E86D3C22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85855E01-8916-5140-84FA-8F1A459BED6D}"/>
              </a:ext>
            </a:extLst>
          </p:cNvPr>
          <p:cNvSpPr/>
          <p:nvPr/>
        </p:nvSpPr>
        <p:spPr>
          <a:xfrm>
            <a:off x="218227" y="193310"/>
            <a:ext cx="1224116" cy="122411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17287EA-FFF2-FB48-9E5D-29A8D70C1D97}"/>
              </a:ext>
            </a:extLst>
          </p:cNvPr>
          <p:cNvSpPr txBox="1"/>
          <p:nvPr/>
        </p:nvSpPr>
        <p:spPr>
          <a:xfrm>
            <a:off x="89693" y="143648"/>
            <a:ext cx="138691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8000" b="1" dirty="0">
                <a:solidFill>
                  <a:schemeClr val="bg1"/>
                </a:solidFill>
              </a:rPr>
              <a:t>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Espace réservé du contenu 2">
                <a:extLst>
                  <a:ext uri="{FF2B5EF4-FFF2-40B4-BE49-F238E27FC236}">
                    <a16:creationId xmlns:a16="http://schemas.microsoft.com/office/drawing/2014/main" id="{98B80E9E-4F89-5E4A-AE57-7EE937D935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3255" y="926757"/>
                <a:ext cx="9607463" cy="496047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fr-FR" sz="6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 </a:t>
                </a:r>
                <a:r>
                  <a:rPr lang="fr-FR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fr-FR" sz="6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fr-FR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fr-FR" sz="6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- x</a:t>
                </a:r>
                <a:r>
                  <a:rPr lang="fr-FR" sz="66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fr-FR" sz="6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6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fr-FR" sz="6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fr-FR" sz="6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+ </a:t>
                </a:r>
                <a:r>
                  <a:rPr lang="fr-FR" sz="6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</a:p>
              <a:p>
                <a:pPr marL="0" indent="0" algn="ctr">
                  <a:buNone/>
                </a:pPr>
                <a:r>
                  <a:rPr lang="fr-FR" sz="5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fr-FR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Calculer</a:t>
                </a:r>
                <a:r>
                  <a:rPr lang="fr-FR" sz="60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 </a:t>
                </a:r>
                <a:r>
                  <a:rPr lang="fr-FR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(2).</a:t>
                </a:r>
              </a:p>
            </p:txBody>
          </p:sp>
        </mc:Choice>
        <mc:Fallback xmlns="">
          <p:sp>
            <p:nvSpPr>
              <p:cNvPr id="15" name="Espace réservé du contenu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8B80E9E-4F89-5E4A-AE57-7EE937D93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55" y="926757"/>
                <a:ext cx="9607463" cy="496047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52F0C883-C88B-F344-A090-13D0B4B0E235}"/>
              </a:ext>
            </a:extLst>
          </p:cNvPr>
          <p:cNvSpPr/>
          <p:nvPr/>
        </p:nvSpPr>
        <p:spPr>
          <a:xfrm>
            <a:off x="2379677" y="6241409"/>
            <a:ext cx="7432646" cy="109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908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85A1CF4-2D36-FD49-9089-07C73C511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16723"/>
            <a:ext cx="8596668" cy="452464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fr-FR" sz="4000" b="1" i="1" dirty="0"/>
              <a:t>Poser votre stylo</a:t>
            </a:r>
            <a:endParaRPr lang="fr-FR" sz="4000" dirty="0"/>
          </a:p>
          <a:p>
            <a:pPr>
              <a:lnSpc>
                <a:spcPct val="200000"/>
              </a:lnSpc>
            </a:pPr>
            <a:r>
              <a:rPr lang="fr-FR" sz="4000" b="1" i="1" dirty="0"/>
              <a:t>Retourner votre feuille</a:t>
            </a:r>
            <a:endParaRPr lang="fr-FR" sz="4000" dirty="0"/>
          </a:p>
          <a:p>
            <a:pPr>
              <a:lnSpc>
                <a:spcPct val="200000"/>
              </a:lnSpc>
            </a:pPr>
            <a:r>
              <a:rPr lang="fr-FR" sz="4000" b="1" i="1" dirty="0"/>
              <a:t>La déposer au bord de la table</a:t>
            </a:r>
            <a:endParaRPr lang="fr-FR" sz="4000" dirty="0"/>
          </a:p>
          <a:p>
            <a:pPr marL="0" indent="0">
              <a:lnSpc>
                <a:spcPct val="200000"/>
              </a:lnSpc>
              <a:buNone/>
            </a:pPr>
            <a:endParaRPr lang="fr-FR" sz="40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5AFA66F-2FBD-FD43-8A13-0D8E37B4DDA6}"/>
              </a:ext>
            </a:extLst>
          </p:cNvPr>
          <p:cNvSpPr txBox="1"/>
          <p:nvPr/>
        </p:nvSpPr>
        <p:spPr>
          <a:xfrm>
            <a:off x="1" y="-52938"/>
            <a:ext cx="104148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chemeClr val="accent2"/>
                </a:solidFill>
              </a:rPr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2872596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arme 11">
            <a:extLst>
              <a:ext uri="{FF2B5EF4-FFF2-40B4-BE49-F238E27FC236}">
                <a16:creationId xmlns:a16="http://schemas.microsoft.com/office/drawing/2014/main" id="{77E71C73-6D1B-F945-80D3-9F142E191334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30061C-1696-4029-BD49-C01CAED57511}"/>
              </a:ext>
            </a:extLst>
          </p:cNvPr>
          <p:cNvSpPr/>
          <p:nvPr/>
        </p:nvSpPr>
        <p:spPr>
          <a:xfrm>
            <a:off x="2379677" y="6254109"/>
            <a:ext cx="7432646" cy="109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5FA007AC-5500-F244-8664-96710F520FF7}"/>
              </a:ext>
            </a:extLst>
          </p:cNvPr>
          <p:cNvSpPr/>
          <p:nvPr/>
        </p:nvSpPr>
        <p:spPr>
          <a:xfrm>
            <a:off x="210063" y="188202"/>
            <a:ext cx="1224116" cy="122411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/>
              <a:t>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858E920-1AED-3B48-9743-6C905951C9F3}"/>
              </a:ext>
            </a:extLst>
          </p:cNvPr>
          <p:cNvSpPr txBox="1"/>
          <p:nvPr/>
        </p:nvSpPr>
        <p:spPr>
          <a:xfrm>
            <a:off x="1373469" y="224060"/>
            <a:ext cx="30588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i="1" dirty="0">
                <a:solidFill>
                  <a:schemeClr val="accent2"/>
                </a:solidFill>
              </a:rPr>
              <a:t>Calculer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Espace réservé du contenu 2">
                <a:extLst>
                  <a:ext uri="{FF2B5EF4-FFF2-40B4-BE49-F238E27FC236}">
                    <a16:creationId xmlns:a16="http://schemas.microsoft.com/office/drawing/2014/main" id="{7776B1DD-CABD-C645-8AD0-0D4F91C787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548640"/>
                <a:ext cx="9076266" cy="5492722"/>
              </a:xfrm>
            </p:spPr>
            <p:txBody>
              <a:bodyPr anchor="ctr">
                <a:normAutofit/>
              </a:bodyPr>
              <a:lstStyle/>
              <a:p>
                <a:pPr marL="0" indent="0" algn="ctr">
                  <a:buNone/>
                </a:pPr>
                <a:r>
                  <a:rPr lang="fr-FR" sz="8000" dirty="0">
                    <a:solidFill>
                      <a:schemeClr val="tx1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- 8 + 152 </a:t>
                </a:r>
                <a14:m>
                  <m:oMath xmlns:m="http://schemas.openxmlformats.org/officeDocument/2006/math">
                    <m:r>
                      <a:rPr lang="fr-FR" sz="8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fr-FR" sz="8000" dirty="0">
                    <a:solidFill>
                      <a:schemeClr val="tx1"/>
                    </a:solidFill>
                    <a:latin typeface="Cambria" panose="02040503050406030204" pitchFamily="18" charset="0"/>
                    <a:cs typeface="Arial" panose="020B0604020202020204" pitchFamily="34" charset="0"/>
                  </a:rPr>
                  <a:t> 32</a:t>
                </a:r>
              </a:p>
            </p:txBody>
          </p:sp>
        </mc:Choice>
        <mc:Fallback xmlns="">
          <p:sp>
            <p:nvSpPr>
              <p:cNvPr id="13" name="Espace réservé du contenu 2">
                <a:extLst>
                  <a:ext uri="{FF2B5EF4-FFF2-40B4-BE49-F238E27FC236}">
                    <a16:creationId xmlns:a16="http://schemas.microsoft.com/office/drawing/2014/main" id="{7776B1DD-CABD-C645-8AD0-0D4F91C787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548640"/>
                <a:ext cx="9076266" cy="549272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737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arme 5">
            <a:extLst>
              <a:ext uri="{FF2B5EF4-FFF2-40B4-BE49-F238E27FC236}">
                <a16:creationId xmlns:a16="http://schemas.microsoft.com/office/drawing/2014/main" id="{69F8A2B1-BEB0-0A49-9C66-B12CB35420C9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406F4E-71D4-4151-868F-373B7E85A089}"/>
              </a:ext>
            </a:extLst>
          </p:cNvPr>
          <p:cNvSpPr/>
          <p:nvPr/>
        </p:nvSpPr>
        <p:spPr>
          <a:xfrm>
            <a:off x="2379677" y="6241409"/>
            <a:ext cx="7432646" cy="109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B17A9B8-32FB-174C-80D0-AD3F42E09A89}"/>
              </a:ext>
            </a:extLst>
          </p:cNvPr>
          <p:cNvSpPr txBox="1"/>
          <p:nvPr/>
        </p:nvSpPr>
        <p:spPr>
          <a:xfrm>
            <a:off x="1373469" y="224060"/>
            <a:ext cx="30588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i="1" dirty="0">
                <a:solidFill>
                  <a:schemeClr val="accent2"/>
                </a:solidFill>
              </a:rPr>
              <a:t>Calculer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F9ECA0E-A32A-6342-B322-69DECB053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48640"/>
            <a:ext cx="9076266" cy="549272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sz="8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25,6 + 32,8 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14ED281-B47F-324D-AEF6-302C6BCD93E1}"/>
              </a:ext>
            </a:extLst>
          </p:cNvPr>
          <p:cNvSpPr/>
          <p:nvPr/>
        </p:nvSpPr>
        <p:spPr>
          <a:xfrm>
            <a:off x="210063" y="188202"/>
            <a:ext cx="1224116" cy="122411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0194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30000"/>
    </mc:Choice>
    <mc:Fallback xmlns="">
      <p:transition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arme 5">
            <a:extLst>
              <a:ext uri="{FF2B5EF4-FFF2-40B4-BE49-F238E27FC236}">
                <a16:creationId xmlns:a16="http://schemas.microsoft.com/office/drawing/2014/main" id="{37198768-3C01-7247-92A7-5F96714398CF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684700-295E-43B5-B45B-AD6985337A39}"/>
              </a:ext>
            </a:extLst>
          </p:cNvPr>
          <p:cNvSpPr/>
          <p:nvPr/>
        </p:nvSpPr>
        <p:spPr>
          <a:xfrm>
            <a:off x="2379677" y="6241409"/>
            <a:ext cx="7432646" cy="109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A76620E-E3F8-FC47-8A57-915B3AFF065A}"/>
              </a:ext>
            </a:extLst>
          </p:cNvPr>
          <p:cNvSpPr txBox="1"/>
          <p:nvPr/>
        </p:nvSpPr>
        <p:spPr>
          <a:xfrm>
            <a:off x="1373469" y="224060"/>
            <a:ext cx="30588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i="1" dirty="0">
                <a:solidFill>
                  <a:schemeClr val="accent2"/>
                </a:solidFill>
              </a:rPr>
              <a:t>Calculer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2">
                <a:extLst>
                  <a:ext uri="{FF2B5EF4-FFF2-40B4-BE49-F238E27FC236}">
                    <a16:creationId xmlns:a16="http://schemas.microsoft.com/office/drawing/2014/main" id="{F3C1EC1F-0B30-6D4D-83CD-EEEC378CEF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398033"/>
                <a:ext cx="9076266" cy="5643330"/>
              </a:xfrm>
            </p:spPr>
            <p:txBody>
              <a:bodyPr anchor="ctr"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8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FR" sz="8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</m:e>
                        <m:sup>
                          <m:r>
                            <a:rPr lang="fr-FR" sz="8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fr-FR" sz="8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Espace réservé du contenu 2">
                <a:extLst>
                  <a:ext uri="{FF2B5EF4-FFF2-40B4-BE49-F238E27FC236}">
                    <a16:creationId xmlns:a16="http://schemas.microsoft.com/office/drawing/2014/main" id="{F3C1EC1F-0B30-6D4D-83CD-EEEC378CEF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398033"/>
                <a:ext cx="9076266" cy="564333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Ellipse 9">
            <a:extLst>
              <a:ext uri="{FF2B5EF4-FFF2-40B4-BE49-F238E27FC236}">
                <a16:creationId xmlns:a16="http://schemas.microsoft.com/office/drawing/2014/main" id="{1DB6E31F-D84E-EE4A-BC73-234649BD9EBB}"/>
              </a:ext>
            </a:extLst>
          </p:cNvPr>
          <p:cNvSpPr/>
          <p:nvPr/>
        </p:nvSpPr>
        <p:spPr>
          <a:xfrm>
            <a:off x="210063" y="188202"/>
            <a:ext cx="1224116" cy="122411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786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arme 11">
            <a:extLst>
              <a:ext uri="{FF2B5EF4-FFF2-40B4-BE49-F238E27FC236}">
                <a16:creationId xmlns:a16="http://schemas.microsoft.com/office/drawing/2014/main" id="{CD8D1CBF-753C-6A4A-8454-27100A08FD70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DB237B7-7732-8941-9996-0ED27AF8690A}"/>
              </a:ext>
            </a:extLst>
          </p:cNvPr>
          <p:cNvSpPr/>
          <p:nvPr/>
        </p:nvSpPr>
        <p:spPr>
          <a:xfrm>
            <a:off x="218227" y="193310"/>
            <a:ext cx="1224116" cy="122411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5D80070E-1533-CB45-9D3E-EFDF78940CCA}"/>
              </a:ext>
            </a:extLst>
          </p:cNvPr>
          <p:cNvSpPr txBox="1">
            <a:spLocks/>
          </p:cNvSpPr>
          <p:nvPr/>
        </p:nvSpPr>
        <p:spPr>
          <a:xfrm>
            <a:off x="431337" y="2100648"/>
            <a:ext cx="10050144" cy="39514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fr-FR" sz="4000" dirty="0">
                <a:latin typeface="Cambria" panose="02040503050406030204" pitchFamily="18" charset="0"/>
              </a:rPr>
              <a:t>			Je dois payer un article qui coûte 77,04 €. Je donne un billet de 100 €.</a:t>
            </a:r>
          </a:p>
          <a:p>
            <a:pPr>
              <a:buNone/>
            </a:pPr>
            <a:endParaRPr lang="fr-FR" sz="4000" dirty="0">
              <a:latin typeface="Cambria" panose="02040503050406030204" pitchFamily="18" charset="0"/>
            </a:endParaRPr>
          </a:p>
          <a:p>
            <a:pPr>
              <a:buNone/>
            </a:pPr>
            <a:r>
              <a:rPr lang="fr-FR" sz="4000" dirty="0">
                <a:latin typeface="Cambria" panose="02040503050406030204" pitchFamily="18" charset="0"/>
              </a:rPr>
              <a:t>			</a:t>
            </a:r>
            <a:r>
              <a:rPr lang="fr-FR" sz="4000" b="1" dirty="0">
                <a:latin typeface="Cambria" panose="02040503050406030204" pitchFamily="18" charset="0"/>
              </a:rPr>
              <a:t>Combien d’argent doit-on me rendre ?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1B68FD-C942-1640-8BD7-8F4D223EA090}"/>
              </a:ext>
            </a:extLst>
          </p:cNvPr>
          <p:cNvSpPr/>
          <p:nvPr/>
        </p:nvSpPr>
        <p:spPr>
          <a:xfrm>
            <a:off x="2379677" y="6241409"/>
            <a:ext cx="7432646" cy="109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E1721F-76F0-0D40-A6D6-81E19F394528}"/>
              </a:ext>
            </a:extLst>
          </p:cNvPr>
          <p:cNvSpPr/>
          <p:nvPr/>
        </p:nvSpPr>
        <p:spPr>
          <a:xfrm>
            <a:off x="2379677" y="6441456"/>
            <a:ext cx="7432646" cy="109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F1EFC3A-BAEE-9948-85D6-BC398AF878EF}"/>
              </a:ext>
            </a:extLst>
          </p:cNvPr>
          <p:cNvSpPr/>
          <p:nvPr/>
        </p:nvSpPr>
        <p:spPr>
          <a:xfrm>
            <a:off x="210063" y="188202"/>
            <a:ext cx="1224116" cy="122411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6351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arme 6">
            <a:extLst>
              <a:ext uri="{FF2B5EF4-FFF2-40B4-BE49-F238E27FC236}">
                <a16:creationId xmlns:a16="http://schemas.microsoft.com/office/drawing/2014/main" id="{CB562E57-B114-C848-B648-1C54A4DF0234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ACE23107-84FC-3347-9B35-786572C56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2CC6907-20A9-544F-81EB-CC04741C6F32}"/>
              </a:ext>
            </a:extLst>
          </p:cNvPr>
          <p:cNvSpPr txBox="1"/>
          <p:nvPr/>
        </p:nvSpPr>
        <p:spPr>
          <a:xfrm>
            <a:off x="843637" y="2660352"/>
            <a:ext cx="8955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>
                <a:latin typeface="Cambria" panose="02040503050406030204" pitchFamily="18" charset="0"/>
                <a:cs typeface="Arial" panose="020B0604020202020204" pitchFamily="34" charset="0"/>
              </a:rPr>
              <a:t>25 % de 120</a:t>
            </a:r>
            <a:endParaRPr lang="fr-FR" sz="7200" b="1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9450029E-B68F-E24D-BEF9-0CD7CDC0CB57}"/>
              </a:ext>
            </a:extLst>
          </p:cNvPr>
          <p:cNvSpPr/>
          <p:nvPr/>
        </p:nvSpPr>
        <p:spPr>
          <a:xfrm>
            <a:off x="210063" y="188202"/>
            <a:ext cx="1224116" cy="122411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4471856-9B59-6540-96D3-E7579CCECC1B}"/>
              </a:ext>
            </a:extLst>
          </p:cNvPr>
          <p:cNvSpPr txBox="1"/>
          <p:nvPr/>
        </p:nvSpPr>
        <p:spPr>
          <a:xfrm>
            <a:off x="1373469" y="224060"/>
            <a:ext cx="30588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i="1" dirty="0">
                <a:solidFill>
                  <a:schemeClr val="accent2"/>
                </a:solidFill>
              </a:rPr>
              <a:t>Calculer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AE5D84-2C64-9C49-8050-EDAD7DE835BB}"/>
              </a:ext>
            </a:extLst>
          </p:cNvPr>
          <p:cNvSpPr/>
          <p:nvPr/>
        </p:nvSpPr>
        <p:spPr>
          <a:xfrm>
            <a:off x="2379677" y="6241409"/>
            <a:ext cx="7432646" cy="109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2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arme 5">
            <a:extLst>
              <a:ext uri="{FF2B5EF4-FFF2-40B4-BE49-F238E27FC236}">
                <a16:creationId xmlns:a16="http://schemas.microsoft.com/office/drawing/2014/main" id="{9F3F32CA-E6F7-1B45-B873-D9BC62416EFA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581512-3663-4E49-9B46-38868B154419}"/>
              </a:ext>
            </a:extLst>
          </p:cNvPr>
          <p:cNvSpPr/>
          <p:nvPr/>
        </p:nvSpPr>
        <p:spPr>
          <a:xfrm>
            <a:off x="2379677" y="6241409"/>
            <a:ext cx="7432646" cy="109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70ED6E1-7AF0-E64A-9588-1BC556632A18}"/>
              </a:ext>
            </a:extLst>
          </p:cNvPr>
          <p:cNvSpPr txBox="1"/>
          <p:nvPr/>
        </p:nvSpPr>
        <p:spPr>
          <a:xfrm>
            <a:off x="1373469" y="224060"/>
            <a:ext cx="30588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i="1" dirty="0">
                <a:solidFill>
                  <a:schemeClr val="accent2"/>
                </a:solidFill>
              </a:rPr>
              <a:t>Calculer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B8EE2E9-B9C9-514E-80F2-DC2227778A61}"/>
              </a:ext>
            </a:extLst>
          </p:cNvPr>
          <p:cNvSpPr/>
          <p:nvPr/>
        </p:nvSpPr>
        <p:spPr>
          <a:xfrm>
            <a:off x="210063" y="188202"/>
            <a:ext cx="1224116" cy="122411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/>
              <a:t>6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DBF03ED3-1E1E-8C48-9728-DBCB40CB2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48640"/>
            <a:ext cx="9076266" cy="549272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(-27) + (-7)</a:t>
            </a:r>
          </a:p>
        </p:txBody>
      </p:sp>
    </p:spTree>
    <p:extLst>
      <p:ext uri="{BB962C8B-B14F-4D97-AF65-F5344CB8AC3E}">
        <p14:creationId xmlns:p14="http://schemas.microsoft.com/office/powerpoint/2010/main" val="71550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BBF6853-D637-EB44-8167-D46AD388F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452" y="805369"/>
            <a:ext cx="8793137" cy="6232844"/>
          </a:xfrm>
          <a:prstGeom prst="rect">
            <a:avLst/>
          </a:prstGeom>
        </p:spPr>
      </p:pic>
      <p:sp>
        <p:nvSpPr>
          <p:cNvPr id="12" name="Larme 11">
            <a:extLst>
              <a:ext uri="{FF2B5EF4-FFF2-40B4-BE49-F238E27FC236}">
                <a16:creationId xmlns:a16="http://schemas.microsoft.com/office/drawing/2014/main" id="{941C6463-7912-CC49-83D5-B3F51A5A1519}"/>
              </a:ext>
            </a:extLst>
          </p:cNvPr>
          <p:cNvSpPr/>
          <p:nvPr/>
        </p:nvSpPr>
        <p:spPr>
          <a:xfrm flipH="1">
            <a:off x="-1" y="4143"/>
            <a:ext cx="1434180" cy="1408175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DB237B7-7732-8941-9996-0ED27AF8690A}"/>
              </a:ext>
            </a:extLst>
          </p:cNvPr>
          <p:cNvSpPr/>
          <p:nvPr/>
        </p:nvSpPr>
        <p:spPr>
          <a:xfrm>
            <a:off x="218227" y="193312"/>
            <a:ext cx="1224116" cy="122411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800" b="1" dirty="0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D674E4EF-971B-4F4A-B248-763E3553A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306" y="1497837"/>
            <a:ext cx="9681817" cy="454352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fr-FR" sz="4400" b="1" dirty="0">
                <a:latin typeface="Cambria" panose="02040503050406030204" pitchFamily="18" charset="0"/>
              </a:rPr>
              <a:t>Combien pèse la pomme ?</a:t>
            </a:r>
          </a:p>
          <a:p>
            <a:pPr algn="ctr">
              <a:buNone/>
            </a:pPr>
            <a:endParaRPr lang="fr-FR" sz="4400" b="1" dirty="0">
              <a:latin typeface="Cambria" panose="020405030504060302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66F4BC-03ED-BA43-AF56-11BCC1E0E90E}"/>
              </a:ext>
            </a:extLst>
          </p:cNvPr>
          <p:cNvSpPr/>
          <p:nvPr/>
        </p:nvSpPr>
        <p:spPr>
          <a:xfrm>
            <a:off x="2379677" y="6241409"/>
            <a:ext cx="7432646" cy="109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FAE2A07-7E7A-2340-9D20-38856A8511C9}"/>
              </a:ext>
            </a:extLst>
          </p:cNvPr>
          <p:cNvSpPr/>
          <p:nvPr/>
        </p:nvSpPr>
        <p:spPr>
          <a:xfrm>
            <a:off x="2379677" y="6441456"/>
            <a:ext cx="7432646" cy="109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0F1EFC3A-BAEE-9948-85D6-BC398AF878EF}"/>
              </a:ext>
            </a:extLst>
          </p:cNvPr>
          <p:cNvSpPr/>
          <p:nvPr/>
        </p:nvSpPr>
        <p:spPr>
          <a:xfrm>
            <a:off x="210063" y="188202"/>
            <a:ext cx="1224116" cy="122411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35931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 advClick="0" advTm="30000"/>
    </mc:Choice>
    <mc:Fallback xmlns="">
      <p:transition spd="med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3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"/>
                            </p:stCondLst>
                            <p:childTnLst>
                              <p:par>
                                <p:cTn id="9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3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3920</TotalTime>
  <Words>434</Words>
  <Application>Microsoft Office PowerPoint</Application>
  <PresentationFormat>Grand écran</PresentationFormat>
  <Paragraphs>101</Paragraphs>
  <Slides>28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Cambria</vt:lpstr>
      <vt:lpstr>Cambria Math</vt:lpstr>
      <vt:lpstr>Times New Roman</vt:lpstr>
      <vt:lpstr>Trebuchet MS</vt:lpstr>
      <vt:lpstr>Wingdings 3</vt:lpstr>
      <vt:lpstr>Facette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CONCOURS du CALCUL MENTAL     Décembre 2020     QUART DE finale   CAP</dc:title>
  <dc:creator>zamy.jeff@gmail.com</dc:creator>
  <cp:lastModifiedBy>mblard</cp:lastModifiedBy>
  <cp:revision>183</cp:revision>
  <dcterms:created xsi:type="dcterms:W3CDTF">2020-11-27T01:03:48Z</dcterms:created>
  <dcterms:modified xsi:type="dcterms:W3CDTF">2023-02-13T04:47:16Z</dcterms:modified>
</cp:coreProperties>
</file>