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8" r:id="rId4"/>
    <p:sldId id="270" r:id="rId5"/>
    <p:sldId id="286" r:id="rId6"/>
    <p:sldId id="269" r:id="rId7"/>
    <p:sldId id="266" r:id="rId8"/>
    <p:sldId id="285" r:id="rId9"/>
    <p:sldId id="259" r:id="rId10"/>
    <p:sldId id="260" r:id="rId11"/>
    <p:sldId id="261" r:id="rId12"/>
    <p:sldId id="272" r:id="rId13"/>
    <p:sldId id="274" r:id="rId14"/>
    <p:sldId id="275" r:id="rId15"/>
    <p:sldId id="279" r:id="rId16"/>
    <p:sldId id="280" r:id="rId17"/>
    <p:sldId id="281" r:id="rId18"/>
    <p:sldId id="273" r:id="rId19"/>
    <p:sldId id="283" r:id="rId20"/>
    <p:sldId id="284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2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0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627-1144-FF4E-9B90-3D14C901BFA8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8B5B-7149-E142-9176-7FB800F543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056C976-C678-904A-9F5E-559679869F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0" y="5519818"/>
            <a:ext cx="138620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05DF706-AB39-4B44-9684-3D95661C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41" y="5565643"/>
            <a:ext cx="1565030" cy="7325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11F445E-B168-A640-B8E6-4665097E7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63" y="5543684"/>
            <a:ext cx="1640459" cy="93198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8533455-26FA-3240-B09A-24861936C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79" y="5464804"/>
            <a:ext cx="1155993" cy="11559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8724D40-84DE-2C49-8A76-D9F9390DA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672" y="5519818"/>
            <a:ext cx="1583066" cy="115599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2F3D43-DE95-1C4C-99A4-684C0D2A3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3506" y="5565643"/>
            <a:ext cx="1400000" cy="10666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CCA91C0-6E69-7641-BE2F-1D0850777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604435" y="1090788"/>
            <a:ext cx="3758339" cy="338609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0B0DC8-3D00-A546-8EC4-F8A02BE5DE52}"/>
              </a:ext>
            </a:extLst>
          </p:cNvPr>
          <p:cNvSpPr txBox="1"/>
          <p:nvPr/>
        </p:nvSpPr>
        <p:spPr>
          <a:xfrm>
            <a:off x="4680642" y="2178808"/>
            <a:ext cx="471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accent5"/>
                </a:solidFill>
              </a:rPr>
              <a:t>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9297B5D-8FEA-334A-99BE-E8839C413FED}"/>
              </a:ext>
            </a:extLst>
          </p:cNvPr>
          <p:cNvSpPr txBox="1"/>
          <p:nvPr/>
        </p:nvSpPr>
        <p:spPr>
          <a:xfrm>
            <a:off x="4680642" y="1145591"/>
            <a:ext cx="486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5"/>
                </a:solidFill>
              </a:rPr>
              <a:t>QUARTS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8073DD6-525E-BD41-9FCF-AF310BCEC6BF}"/>
              </a:ext>
            </a:extLst>
          </p:cNvPr>
          <p:cNvSpPr txBox="1"/>
          <p:nvPr/>
        </p:nvSpPr>
        <p:spPr>
          <a:xfrm>
            <a:off x="4680642" y="2778081"/>
            <a:ext cx="502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5"/>
                </a:solidFill>
              </a:rPr>
              <a:t>FINALE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48DF0E4-6921-D144-9A1A-7A33245FFF2C}"/>
              </a:ext>
            </a:extLst>
          </p:cNvPr>
          <p:cNvSpPr txBox="1"/>
          <p:nvPr/>
        </p:nvSpPr>
        <p:spPr>
          <a:xfrm>
            <a:off x="5544679" y="3975315"/>
            <a:ext cx="342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FÉVRIER 2022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4D217C1-8A61-064B-A277-76562D11E614}"/>
              </a:ext>
            </a:extLst>
          </p:cNvPr>
          <p:cNvSpPr txBox="1"/>
          <p:nvPr/>
        </p:nvSpPr>
        <p:spPr>
          <a:xfrm>
            <a:off x="5046133" y="1090575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/>
                </a:solidFill>
              </a:rPr>
              <a:t>GROUPE 2: Première - terminale BAC PRO</a:t>
            </a:r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53249A7-E746-40EB-9660-50E5EB19B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"/>
                <a:ext cx="8596668" cy="6041362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Soit</m:t>
                    </m:r>
                    <m: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fr-FR" sz="4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</m:t>
                        </m:r>
                      </m:e>
                      <m:sup>
                        <m:r>
                          <a:rPr lang="fr-FR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quation</m:t>
                    </m:r>
                    <m: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duite</m:t>
                    </m:r>
                    <m:r>
                      <a:rPr lang="fr-FR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fr-FR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fr-FR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fr-FR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</a:t>
                </a:r>
                <a:r>
                  <a:rPr lang="fr-FR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10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53249A7-E746-40EB-9660-50E5EB19B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"/>
                <a:ext cx="8596668" cy="6041362"/>
              </a:xfrm>
              <a:blipFill>
                <a:blip r:embed="rId2"/>
                <a:stretch>
                  <a:fillRect l="-2802" r="-3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53447C0-7361-704A-A620-2D9CE7091687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A1A91F-A95E-0C45-BD7E-EA646B2B7ABD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715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1247A9-D095-4ED3-86B9-18F845FDE118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66CA7-7A03-4532-B68F-541EC7AB8A4A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B5574D0-54FA-EF43-8323-589216D367A5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0E715D-C521-5647-AF4E-58D5940EC736}"/>
              </a:ext>
            </a:extLst>
          </p:cNvPr>
          <p:cNvSpPr txBox="1"/>
          <p:nvPr/>
        </p:nvSpPr>
        <p:spPr>
          <a:xfrm>
            <a:off x="1373469" y="224060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Problème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F2A3CFF-9FBB-0E43-B49F-A3BF84C3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2167003"/>
            <a:ext cx="9607463" cy="372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prix d’un article coûtant initialement 120 € est augmenté de 10 %.</a:t>
            </a:r>
          </a:p>
          <a:p>
            <a:pPr marL="0" indent="0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Calculer son nouveau prix.</a:t>
            </a:r>
          </a:p>
        </p:txBody>
      </p:sp>
    </p:spTree>
    <p:extLst>
      <p:ext uri="{BB962C8B-B14F-4D97-AF65-F5344CB8AC3E}">
        <p14:creationId xmlns:p14="http://schemas.microsoft.com/office/powerpoint/2010/main" val="32067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7DFF64-F06F-4A80-940C-69F89A078905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4CB0432-896D-774E-9BA7-636092725CA2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E23107-84FC-3347-9B35-786572C5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 3">
            <a:extLst>
              <a:ext uri="{FF2B5EF4-FFF2-40B4-BE49-F238E27FC236}">
                <a16:creationId xmlns:a16="http://schemas.microsoft.com/office/drawing/2014/main" id="{2A13F283-85D1-4E49-9FE5-B8F94015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16" y="2539952"/>
            <a:ext cx="5361753" cy="26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8C244D80-BF21-B344-AB34-1E4C54B4E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21" y="1155685"/>
            <a:ext cx="830455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RE" altLang="fr-FR" sz="4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figure suivante est symétrique par rapport à [MP].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RE" altLang="fr-FR" sz="4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RE" altLang="fr-FR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RE" altLang="fr-FR" sz="4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RE" altLang="fr-FR" sz="4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RE" altLang="fr-FR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Calculer la longueur de [RP].</a:t>
            </a:r>
            <a:endParaRPr kumimoji="0" lang="fr-RE" altLang="fr-FR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4A7DF6-EDD2-CD47-BD62-B9F2D9D094C0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31F9A5-CB26-AA42-AB0B-7DE582691443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69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"/>
                <a:ext cx="8596668" cy="604136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fr-FR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fr-FR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"/>
                <a:ext cx="8596668" cy="60413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CF75837-16EE-4038-9095-DC53D3C697A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CEE447-B7CC-B343-B0CF-6058C70E2EDB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BDF1D4-3A93-2241-BA0C-DC2BB22F7D5F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1B3207-1322-4247-8250-CD9C6CDF6193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768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3A3C-26B7-4923-962C-3A4D9B9040F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1F0ECD-11F5-8045-AC10-9D4B53D50E32}"/>
              </a:ext>
            </a:extLst>
          </p:cNvPr>
          <p:cNvSpPr txBox="1"/>
          <p:nvPr/>
        </p:nvSpPr>
        <p:spPr>
          <a:xfrm>
            <a:off x="1373469" y="224060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Problème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E2AF8A4-7BEB-3C4B-B051-8A8241A9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607463" cy="50104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premier trimestre, Pierre a obtenu en maths les notes suivantes :</a:t>
            </a:r>
          </a:p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; 10 ; 6 et 12.</a:t>
            </a:r>
          </a:p>
          <a:p>
            <a:pPr marL="0" indent="0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Calculer sa moyenne.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3A9CD-48FF-544A-B03C-35F5A5AB16BE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1E33E-4599-45B0-92C8-6E03E5DCA511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DFFF5E-D820-014D-9677-A80AD086DD2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A5AF12-E71A-7E4B-8453-A38DE0EEEB57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C27238-7026-1A4F-9944-4828B9C977D8}"/>
              </a:ext>
            </a:extLst>
          </p:cNvPr>
          <p:cNvSpPr txBox="1"/>
          <p:nvPr/>
        </p:nvSpPr>
        <p:spPr>
          <a:xfrm>
            <a:off x="1373469" y="224060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Problème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C293CC4-B54A-3842-8AF3-56D2BDD36F9E}"/>
              </a:ext>
            </a:extLst>
          </p:cNvPr>
          <p:cNvSpPr txBox="1">
            <a:spLocks/>
          </p:cNvSpPr>
          <p:nvPr/>
        </p:nvSpPr>
        <p:spPr>
          <a:xfrm>
            <a:off x="363255" y="876822"/>
            <a:ext cx="9728196" cy="501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piéton parcourt 2,5 km en 30 minutes.</a:t>
            </a:r>
          </a:p>
          <a:p>
            <a:pPr marL="0" indent="0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distance </a:t>
            </a:r>
            <a:r>
              <a:rPr lang="fr-F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aura-t-il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parcouru en marchant 1H30 min?</a:t>
            </a:r>
          </a:p>
        </p:txBody>
      </p:sp>
    </p:spTree>
    <p:extLst>
      <p:ext uri="{BB962C8B-B14F-4D97-AF65-F5344CB8AC3E}">
        <p14:creationId xmlns:p14="http://schemas.microsoft.com/office/powerpoint/2010/main" val="37263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431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60ACA-C501-4AA9-96CC-D34B3CFA1EF9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4B1A41-9C34-3549-B406-E690C339C91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687169-78E0-0E41-8495-F0AAD2B28486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2EC652-35F9-6546-8F55-9B202A4B1EFB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2BB26BC-75A7-F14F-824A-5F3BDCCD7D39}"/>
              </a:ext>
            </a:extLst>
          </p:cNvPr>
          <p:cNvSpPr txBox="1">
            <a:spLocks/>
          </p:cNvSpPr>
          <p:nvPr/>
        </p:nvSpPr>
        <p:spPr>
          <a:xfrm>
            <a:off x="363256" y="1802671"/>
            <a:ext cx="9210402" cy="408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/>
              <a:t> 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Calculer le volume en cm</a:t>
            </a:r>
            <a:r>
              <a:rPr lang="fr-FR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 pavé droit de longueur 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cm, de largeur 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 cm et de hauteur 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cm.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1111897-86B5-704F-AA98-BCBF16FCDAAF}"/>
              </a:ext>
            </a:extLst>
          </p:cNvPr>
          <p:cNvGrpSpPr/>
          <p:nvPr/>
        </p:nvGrpSpPr>
        <p:grpSpPr>
          <a:xfrm>
            <a:off x="5060654" y="302193"/>
            <a:ext cx="4213348" cy="1937717"/>
            <a:chOff x="5060654" y="302193"/>
            <a:chExt cx="4213348" cy="1937717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405F447B-2131-DC41-9ECD-420F44D7D1A4}"/>
                </a:ext>
              </a:extLst>
            </p:cNvPr>
            <p:cNvSpPr/>
            <p:nvPr/>
          </p:nvSpPr>
          <p:spPr>
            <a:xfrm>
              <a:off x="6224442" y="948468"/>
              <a:ext cx="3049560" cy="1291442"/>
            </a:xfrm>
            <a:prstGeom prst="cube">
              <a:avLst>
                <a:gd name="adj" fmla="val 430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7FB31EE-4CC8-BE49-A33E-C9E9622A7F1D}"/>
                </a:ext>
              </a:extLst>
            </p:cNvPr>
            <p:cNvSpPr txBox="1"/>
            <p:nvPr/>
          </p:nvSpPr>
          <p:spPr>
            <a:xfrm>
              <a:off x="6777012" y="302193"/>
              <a:ext cx="2229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10cm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4C41051-3502-5F4D-A2DD-D061B88E516F}"/>
                </a:ext>
              </a:extLst>
            </p:cNvPr>
            <p:cNvSpPr txBox="1"/>
            <p:nvPr/>
          </p:nvSpPr>
          <p:spPr>
            <a:xfrm>
              <a:off x="5166911" y="1618117"/>
              <a:ext cx="134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2cm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BDA70E0-ED7A-ED4F-ABF2-30C83ECE1FEE}"/>
                </a:ext>
              </a:extLst>
            </p:cNvPr>
            <p:cNvSpPr txBox="1"/>
            <p:nvPr/>
          </p:nvSpPr>
          <p:spPr>
            <a:xfrm>
              <a:off x="5060654" y="743925"/>
              <a:ext cx="1341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8cm</a:t>
              </a:r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EF416133-FDE8-4B41-99DD-27DB2BFA1A74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44" y="1024698"/>
              <a:ext cx="409196" cy="1936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44038B4A-08D0-E04C-9079-F319568AEAB4}"/>
                </a:ext>
              </a:extLst>
            </p:cNvPr>
            <p:cNvCxnSpPr>
              <a:cxnSpLocks/>
            </p:cNvCxnSpPr>
            <p:nvPr/>
          </p:nvCxnSpPr>
          <p:spPr>
            <a:xfrm>
              <a:off x="5781854" y="1839258"/>
              <a:ext cx="422644" cy="313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D2959C68-1C54-7E45-A234-10B8A42C4213}"/>
                </a:ext>
              </a:extLst>
            </p:cNvPr>
            <p:cNvCxnSpPr>
              <a:cxnSpLocks/>
            </p:cNvCxnSpPr>
            <p:nvPr/>
          </p:nvCxnSpPr>
          <p:spPr>
            <a:xfrm>
              <a:off x="7953820" y="603351"/>
              <a:ext cx="0" cy="2878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93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59A1E6B-68A7-C24E-8724-57E6FC9E3520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9788D-6AB5-2242-BC6C-A9A5F948E13F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141B11-5EED-1D4B-8CB1-C77167FAA08C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9944CA5B-E917-E74E-8E11-9CC0C6E35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2894" y="2408504"/>
                <a:ext cx="3851534" cy="191970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9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96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rad>
                    </m:oMath>
                  </m:oMathPara>
                </a14:m>
                <a:endParaRPr lang="fr-FR" sz="9600" dirty="0"/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9944CA5B-E917-E74E-8E11-9CC0C6E35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2894" y="2408504"/>
                <a:ext cx="3851534" cy="19197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791C499-D782-BC40-967B-ABD89CFC428C}"/>
              </a:ext>
            </a:extLst>
          </p:cNvPr>
          <p:cNvSpPr txBox="1"/>
          <p:nvPr/>
        </p:nvSpPr>
        <p:spPr>
          <a:xfrm>
            <a:off x="1373469" y="224060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Problème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4175BA0-0753-9B44-92A7-932D181A1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239723"/>
            <a:ext cx="9607463" cy="46475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 est un plombier. </a:t>
            </a:r>
          </a:p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salaire mensuel est variable. </a:t>
            </a:r>
          </a:p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mois de janvier, il a touché 1400 €, </a:t>
            </a:r>
          </a:p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février 1100 € et en mars 1100 €.</a:t>
            </a:r>
          </a:p>
          <a:p>
            <a:pPr marL="0" indent="0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Calculer son salaire moyen.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032EC-EC5C-4848-A31B-0253B3F124B1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532B-E01D-EF4A-AC4E-7BFDC5969F4E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ED0578-946A-3D4D-833B-34055828030C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023EEA-F1BB-4B49-948B-8B1B9B9481CA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44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95EC0-CE1A-4D4A-AD17-952DDD84B280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8B024B-7BC7-9D47-A587-DB4FF3379586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9DC038-92CB-2541-AC28-53E5B9983257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9CFC46-0756-214F-A454-1C1B482A97B8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335A4E3-12EE-C54A-B08B-6E812377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2471139"/>
            <a:ext cx="8596668" cy="1755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/>
              <a:t>8 x (-2) x (-4)</a:t>
            </a:r>
          </a:p>
        </p:txBody>
      </p:sp>
    </p:spTree>
    <p:extLst>
      <p:ext uri="{BB962C8B-B14F-4D97-AF65-F5344CB8AC3E}">
        <p14:creationId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CCDEC7D-0D29-6D4C-A3BF-648E2D53C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94" y="1588576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série de 20 questions va être projetée.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répondre dans la case correspondante du polycopié.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25DCAC-FEED-3945-AB5F-A15CE3D24311}"/>
              </a:ext>
            </a:extLst>
          </p:cNvPr>
          <p:cNvSpPr txBox="1"/>
          <p:nvPr/>
        </p:nvSpPr>
        <p:spPr>
          <a:xfrm>
            <a:off x="1708727" y="-52938"/>
            <a:ext cx="7675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CONSIGNES</a:t>
            </a: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CD1FE-9918-4E28-80E3-EED5193064A7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5DB156-45E5-894A-A3F1-143FCE391124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184D51-7B76-A84B-A912-279B66781424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93A728-C7E4-F540-91BF-1E35A1CA15E2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42D5E17-97FE-434F-8648-D1121BB4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04" y="1497838"/>
            <a:ext cx="8596668" cy="4042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carré a pour côté 20 cm. </a:t>
            </a:r>
          </a:p>
          <a:p>
            <a:pPr marL="0" indent="0" algn="ctr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Calculer l’aire de ce carré en cm².</a:t>
            </a:r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B440A-DEA8-E64D-AD49-0BC53A0980BE}"/>
              </a:ext>
            </a:extLst>
          </p:cNvPr>
          <p:cNvSpPr/>
          <p:nvPr/>
        </p:nvSpPr>
        <p:spPr>
          <a:xfrm>
            <a:off x="4772416" y="2741670"/>
            <a:ext cx="1640910" cy="164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E778B4F-BC61-D048-94F0-DEA9768E17C1}"/>
              </a:ext>
            </a:extLst>
          </p:cNvPr>
          <p:cNvSpPr txBox="1"/>
          <p:nvPr/>
        </p:nvSpPr>
        <p:spPr>
          <a:xfrm>
            <a:off x="4480890" y="2389394"/>
            <a:ext cx="222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20 cm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75C00B2-E7EE-E84D-BD29-CF9657978DBC}"/>
              </a:ext>
            </a:extLst>
          </p:cNvPr>
          <p:cNvSpPr txBox="1"/>
          <p:nvPr/>
        </p:nvSpPr>
        <p:spPr>
          <a:xfrm>
            <a:off x="3879273" y="3378224"/>
            <a:ext cx="103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cm</a:t>
            </a:r>
          </a:p>
        </p:txBody>
      </p:sp>
    </p:spTree>
    <p:extLst>
      <p:ext uri="{BB962C8B-B14F-4D97-AF65-F5344CB8AC3E}">
        <p14:creationId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C14CD-AE88-450A-A416-D17D4D66025F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067F6-1287-4D1C-8B48-94973926E74E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855E01-8916-5140-84FA-8F1A459BED6D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7287EA-FFF2-FB48-9E5D-29A8D70C1D97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024E1A-5D28-A24F-9F79-F3F1B1FDA675}"/>
              </a:ext>
            </a:extLst>
          </p:cNvPr>
          <p:cNvSpPr txBox="1"/>
          <p:nvPr/>
        </p:nvSpPr>
        <p:spPr>
          <a:xfrm>
            <a:off x="1373469" y="224060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Problème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A838CAE-C7E3-524E-A514-5C782353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89" y="1434941"/>
            <a:ext cx="9222193" cy="4606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location d’une maison de vacances est de 100 € par jour. Le loueur  accorde une remise de 20% sur le séjour. </a:t>
            </a:r>
          </a:p>
          <a:p>
            <a:pPr marL="0" indent="0"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sera le montant à payer pour 10 jours de location?</a:t>
            </a:r>
          </a:p>
        </p:txBody>
      </p:sp>
    </p:spTree>
    <p:extLst>
      <p:ext uri="{BB962C8B-B14F-4D97-AF65-F5344CB8AC3E}">
        <p14:creationId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1529" y="70172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8D6163-09D7-3747-B52C-195969BA319D}"/>
              </a:ext>
            </a:extLst>
          </p:cNvPr>
          <p:cNvSpPr txBox="1"/>
          <p:nvPr/>
        </p:nvSpPr>
        <p:spPr>
          <a:xfrm>
            <a:off x="1373469" y="224060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Problème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72" y="1272317"/>
            <a:ext cx="9471791" cy="45435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On doit peindre un mur dont la surface est égale à 60 m². 6 litres de peinture permettent de recouvrir 20 m².</a:t>
            </a:r>
          </a:p>
          <a:p>
            <a:pPr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Calculer le volume, en litres, de peinture nécessaire pour peindre la totalité du mur.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45547-54D1-6B46-9152-97805646282B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73FBF-79C6-2B4C-AD0A-DC8565518899}"/>
              </a:ext>
            </a:extLst>
          </p:cNvPr>
          <p:cNvSpPr/>
          <p:nvPr/>
        </p:nvSpPr>
        <p:spPr>
          <a:xfrm>
            <a:off x="822121" y="644145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85A1CF4-2D36-FD49-9089-07C73C51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Poser votre stylo</a:t>
            </a:r>
          </a:p>
          <a:p>
            <a:pPr>
              <a:lnSpc>
                <a:spcPct val="200000"/>
              </a:lnSpc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Retourner votre feuille</a:t>
            </a:r>
          </a:p>
          <a:p>
            <a:pPr>
              <a:lnSpc>
                <a:spcPct val="200000"/>
              </a:lnSpc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déposer au bord de la table</a:t>
            </a:r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AFA66F-2FBD-FD43-8A13-0D8E37B4DDA6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30061C-1696-4029-BD49-C01CAED57511}"/>
              </a:ext>
            </a:extLst>
          </p:cNvPr>
          <p:cNvSpPr/>
          <p:nvPr/>
        </p:nvSpPr>
        <p:spPr>
          <a:xfrm>
            <a:off x="822121" y="62541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A007AC-5500-F244-8664-96710F520FF7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58E920-1AED-3B48-9743-6C905951C9F3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BA110F3-433C-324F-8E4C-7E9E1136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"/>
            <a:ext cx="9076266" cy="6041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6000" b="1" dirty="0">
                <a:solidFill>
                  <a:schemeClr val="tx1"/>
                </a:solidFill>
                <a:cs typeface="Arial" panose="020B0604020202020204" pitchFamily="34" charset="0"/>
              </a:rPr>
              <a:t>153,08 + 46,7</a:t>
            </a:r>
          </a:p>
        </p:txBody>
      </p:sp>
    </p:spTree>
    <p:extLst>
      <p:ext uri="{BB962C8B-B14F-4D97-AF65-F5344CB8AC3E}">
        <p14:creationId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905909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29FDCD8-A04B-4A86-BA1C-4BD6BED5F16A}"/>
              </a:ext>
            </a:extLst>
          </p:cNvPr>
          <p:cNvSpPr txBox="1">
            <a:spLocks/>
          </p:cNvSpPr>
          <p:nvPr/>
        </p:nvSpPr>
        <p:spPr>
          <a:xfrm>
            <a:off x="677334" y="-52937"/>
            <a:ext cx="8596668" cy="609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6000" b="1" dirty="0">
                <a:solidFill>
                  <a:schemeClr val="tx1"/>
                </a:solidFill>
                <a:cs typeface="Arial" panose="020B0604020202020204" pitchFamily="34" charset="0"/>
              </a:rPr>
              <a:t>10 % de 253 </a:t>
            </a:r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E2447E9-B6D4-514A-88EE-094E8F45DB6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1CC9BF-5133-0848-918E-CB528AD786B5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32763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C382E5-C752-4821-8FDD-E6577B4A5EF5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0AB774B-7F79-42C7-8741-CFDF6A34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2060154"/>
            <a:ext cx="9212757" cy="3981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Soit l’équation  </a:t>
            </a:r>
            <a:r>
              <a:rPr lang="fr-F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- 2 = 0</a:t>
            </a:r>
          </a:p>
          <a:p>
            <a:pPr marL="0" indent="0" algn="ctr">
              <a:buNone/>
            </a:pPr>
            <a:endParaRPr lang="fr-FR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Trouver la valeur de </a:t>
            </a:r>
            <a:r>
              <a:rPr lang="fr-F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sz="48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26ABE58-49E2-8542-A882-29A0657EA7F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6763E7-8413-5C44-8004-A2A3E5A3696D}"/>
              </a:ext>
            </a:extLst>
          </p:cNvPr>
          <p:cNvSpPr txBox="1"/>
          <p:nvPr/>
        </p:nvSpPr>
        <p:spPr>
          <a:xfrm>
            <a:off x="81529" y="70172"/>
            <a:ext cx="135265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BDCFFC-D4CF-824C-A1F9-6A43914C81BD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1733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406F4E-71D4-4151-868F-373B7E85A089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297C9B3-72DD-AB42-9869-CF6708288058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7A9B8-32FB-174C-80D0-AD3F42E09A89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F9ECA0E-A32A-6342-B322-69DECB053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"/>
            <a:ext cx="9076266" cy="6041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6000" b="1" dirty="0">
                <a:solidFill>
                  <a:schemeClr val="tx1"/>
                </a:solidFill>
                <a:cs typeface="Arial" panose="020B0604020202020204" pitchFamily="34" charset="0"/>
              </a:rPr>
              <a:t>54 + (-10) + (-4)</a:t>
            </a:r>
          </a:p>
        </p:txBody>
      </p:sp>
    </p:spTree>
    <p:extLst>
      <p:ext uri="{BB962C8B-B14F-4D97-AF65-F5344CB8AC3E}">
        <p14:creationId xmlns:p14="http://schemas.microsoft.com/office/powerpoint/2010/main" val="17019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7A35054-CA7D-054B-BE9E-D5BD307EF55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76620E-E3F8-FC47-8A57-915B3AFF065A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3BF4729-F1C1-BA47-A23F-6637D174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543997"/>
            <a:ext cx="9306837" cy="4497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nombre doit-on placer dans la case vide pour que ce tableau soit un tableau de proportionnalité?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8B0334C-15A9-2143-8924-AFA45462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14857"/>
              </p:ext>
            </p:extLst>
          </p:nvPr>
        </p:nvGraphicFramePr>
        <p:xfrm>
          <a:off x="2728140" y="3841863"/>
          <a:ext cx="4324014" cy="219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9750">
                <a:tc>
                  <a:txBody>
                    <a:bodyPr/>
                    <a:lstStyle/>
                    <a:p>
                      <a:pPr algn="ctr"/>
                      <a:r>
                        <a:rPr lang="fr-FR" sz="6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750">
                <a:tc>
                  <a:txBody>
                    <a:bodyPr/>
                    <a:lstStyle/>
                    <a:p>
                      <a:pPr algn="ctr"/>
                      <a:r>
                        <a:rPr lang="fr-FR" sz="6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dirty="0"/>
                        <a:t>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2A87F-6F56-41C6-96AB-A762B4006D1E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76401B5-E71D-B74A-80FB-FCE5B9B994E5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DB2E60-8B20-EA42-ACC2-F8CD2D683630}"/>
              </a:ext>
            </a:extLst>
          </p:cNvPr>
          <p:cNvSpPr txBox="1"/>
          <p:nvPr/>
        </p:nvSpPr>
        <p:spPr>
          <a:xfrm>
            <a:off x="81529" y="70172"/>
            <a:ext cx="151636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 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19FCB0-3EAD-B844-9784-78CF2958F466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B6635-230B-5E40-A8C0-0B72CF8257A8}"/>
              </a:ext>
            </a:extLst>
          </p:cNvPr>
          <p:cNvSpPr/>
          <p:nvPr/>
        </p:nvSpPr>
        <p:spPr>
          <a:xfrm>
            <a:off x="438411" y="1223123"/>
            <a:ext cx="89268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rectangle a pour dimensions</a:t>
            </a:r>
          </a:p>
          <a:p>
            <a:pPr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= 6 m et l = 2,5 m.</a:t>
            </a:r>
          </a:p>
          <a:p>
            <a:pPr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Calculer l’aire de ce rectangle en m².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40D92FC-4FD6-EF48-A93A-EE5C8608F455}"/>
              </a:ext>
            </a:extLst>
          </p:cNvPr>
          <p:cNvGrpSpPr/>
          <p:nvPr/>
        </p:nvGrpSpPr>
        <p:grpSpPr>
          <a:xfrm>
            <a:off x="2572204" y="2925585"/>
            <a:ext cx="3720231" cy="1851337"/>
            <a:chOff x="5736920" y="190405"/>
            <a:chExt cx="3720231" cy="18513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AA09A0-397E-E64C-8FEA-24C6A35AD28B}"/>
                </a:ext>
              </a:extLst>
            </p:cNvPr>
            <p:cNvSpPr/>
            <p:nvPr/>
          </p:nvSpPr>
          <p:spPr>
            <a:xfrm>
              <a:off x="6438378" y="576197"/>
              <a:ext cx="3018773" cy="1465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88F7A79-5D8A-8545-B70D-EA7DC90F9FCD}"/>
                </a:ext>
              </a:extLst>
            </p:cNvPr>
            <p:cNvSpPr txBox="1"/>
            <p:nvPr/>
          </p:nvSpPr>
          <p:spPr>
            <a:xfrm>
              <a:off x="6832947" y="190405"/>
              <a:ext cx="2229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6 m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3EF7224-3328-BF43-AC19-4B05373F0F2E}"/>
                </a:ext>
              </a:extLst>
            </p:cNvPr>
            <p:cNvSpPr txBox="1"/>
            <p:nvPr/>
          </p:nvSpPr>
          <p:spPr>
            <a:xfrm>
              <a:off x="5736920" y="1055057"/>
              <a:ext cx="8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2,5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8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A12D41-E757-4947-9D5A-8EEDDB65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"/>
            <a:ext cx="9076266" cy="6041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6000" b="1" dirty="0">
                <a:solidFill>
                  <a:schemeClr val="tx1"/>
                </a:solidFill>
                <a:cs typeface="Arial" panose="020B0604020202020204" pitchFamily="34" charset="0"/>
              </a:rPr>
              <a:t>2,5% de 1 000 €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822121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EFDC50B-5A16-444E-9E1A-E13D809A57DC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92D709-CFF6-384B-92BB-0143917A138E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33833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482</Words>
  <Application>Microsoft Macintosh PowerPoint</Application>
  <PresentationFormat>Grand écran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Robert robert</cp:lastModifiedBy>
  <cp:revision>69</cp:revision>
  <dcterms:created xsi:type="dcterms:W3CDTF">2020-11-27T01:03:48Z</dcterms:created>
  <dcterms:modified xsi:type="dcterms:W3CDTF">2022-01-28T11:05:32Z</dcterms:modified>
</cp:coreProperties>
</file>