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" saveSubsetFonts="1">
  <p:sldMasterIdLst>
    <p:sldMasterId id="2147483660" r:id="rId1"/>
  </p:sldMasterIdLst>
  <p:notesMasterIdLst>
    <p:notesMasterId r:id="rId25"/>
  </p:notesMasterIdLst>
  <p:sldIdLst>
    <p:sldId id="257" r:id="rId2"/>
    <p:sldId id="258" r:id="rId3"/>
    <p:sldId id="268" r:id="rId4"/>
    <p:sldId id="269" r:id="rId5"/>
    <p:sldId id="266" r:id="rId6"/>
    <p:sldId id="259" r:id="rId7"/>
    <p:sldId id="260" r:id="rId8"/>
    <p:sldId id="261" r:id="rId9"/>
    <p:sldId id="270" r:id="rId10"/>
    <p:sldId id="272" r:id="rId11"/>
    <p:sldId id="273" r:id="rId12"/>
    <p:sldId id="274" r:id="rId13"/>
    <p:sldId id="275" r:id="rId14"/>
    <p:sldId id="279" r:id="rId15"/>
    <p:sldId id="280" r:id="rId16"/>
    <p:sldId id="281" r:id="rId17"/>
    <p:sldId id="283" r:id="rId18"/>
    <p:sldId id="284" r:id="rId19"/>
    <p:sldId id="285" r:id="rId20"/>
    <p:sldId id="286" r:id="rId21"/>
    <p:sldId id="288" r:id="rId22"/>
    <p:sldId id="289" r:id="rId23"/>
    <p:sldId id="290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73" autoAdjust="0"/>
    <p:restoredTop sz="94660"/>
  </p:normalViewPr>
  <p:slideViewPr>
    <p:cSldViewPr snapToGrid="0">
      <p:cViewPr varScale="1">
        <p:scale>
          <a:sx n="77" d="100"/>
          <a:sy n="77" d="100"/>
        </p:scale>
        <p:origin x="51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4627-1144-FF4E-9B90-3D14C901BFA8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D8B5B-7149-E142-9176-7FB800F543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6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F541-0042-415A-89B6-7BAB3913DF13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05B5-404A-4835-AA38-FB70F53C3A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11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F541-0042-415A-89B6-7BAB3913DF13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05B5-404A-4835-AA38-FB70F53C3A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558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F541-0042-415A-89B6-7BAB3913DF13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05B5-404A-4835-AA38-FB70F53C3A79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994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F541-0042-415A-89B6-7BAB3913DF13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05B5-404A-4835-AA38-FB70F53C3A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399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F541-0042-415A-89B6-7BAB3913DF13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05B5-404A-4835-AA38-FB70F53C3A79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5472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F541-0042-415A-89B6-7BAB3913DF13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05B5-404A-4835-AA38-FB70F53C3A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37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F541-0042-415A-89B6-7BAB3913DF13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05B5-404A-4835-AA38-FB70F53C3A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214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F541-0042-415A-89B6-7BAB3913DF13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05B5-404A-4835-AA38-FB70F53C3A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42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F541-0042-415A-89B6-7BAB3913DF13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05B5-404A-4835-AA38-FB70F53C3A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96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F541-0042-415A-89B6-7BAB3913DF13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05B5-404A-4835-AA38-FB70F53C3A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88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F541-0042-415A-89B6-7BAB3913DF13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05B5-404A-4835-AA38-FB70F53C3A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657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F541-0042-415A-89B6-7BAB3913DF13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05B5-404A-4835-AA38-FB70F53C3A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471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F541-0042-415A-89B6-7BAB3913DF13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05B5-404A-4835-AA38-FB70F53C3A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395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F541-0042-415A-89B6-7BAB3913DF13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05B5-404A-4835-AA38-FB70F53C3A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37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F541-0042-415A-89B6-7BAB3913DF13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05B5-404A-4835-AA38-FB70F53C3A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844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F541-0042-415A-89B6-7BAB3913DF13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05B5-404A-4835-AA38-FB70F53C3A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39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CF541-0042-415A-89B6-7BAB3913DF13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93705B5-404A-4835-AA38-FB70F53C3A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07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3056C976-C678-904A-9F5E-559679869F6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00" y="5519818"/>
            <a:ext cx="138620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05DF706-AB39-4B44-9684-3D95661CE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941" y="5565643"/>
            <a:ext cx="1565030" cy="7325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11F445E-B168-A640-B8E6-4665097E7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463" y="5543684"/>
            <a:ext cx="1640459" cy="93198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8533455-26FA-3240-B09A-24861936C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679" y="5464804"/>
            <a:ext cx="1155993" cy="115599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724D40-84DE-2C49-8A76-D9F9390DA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0672" y="5519818"/>
            <a:ext cx="1583066" cy="115599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E2F3D43-DE95-1C4C-99A4-684C0D2A3C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3506" y="5565643"/>
            <a:ext cx="1400000" cy="106666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CCA91C0-6E69-7641-BE2F-1D08507773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r="21722"/>
          <a:stretch/>
        </p:blipFill>
        <p:spPr>
          <a:xfrm>
            <a:off x="604435" y="1090788"/>
            <a:ext cx="3758339" cy="338609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2596608-6BE9-964D-9EC3-4480AD6EACBD}"/>
              </a:ext>
            </a:extLst>
          </p:cNvPr>
          <p:cNvSpPr txBox="1"/>
          <p:nvPr/>
        </p:nvSpPr>
        <p:spPr>
          <a:xfrm>
            <a:off x="4645472" y="1660137"/>
            <a:ext cx="538948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0" dirty="0">
                <a:solidFill>
                  <a:schemeClr val="accent5"/>
                </a:solidFill>
              </a:rPr>
              <a:t>FINALE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BDD962D-26DB-8C41-AAD7-FC291B388DD5}"/>
              </a:ext>
            </a:extLst>
          </p:cNvPr>
          <p:cNvSpPr txBox="1"/>
          <p:nvPr/>
        </p:nvSpPr>
        <p:spPr>
          <a:xfrm>
            <a:off x="4501662" y="3443123"/>
            <a:ext cx="536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dirty="0"/>
              <a:t>VENDREDI 11 MARS 2022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5EBD7FF-95F4-734D-A77A-2C9A93DFCD8D}"/>
              </a:ext>
            </a:extLst>
          </p:cNvPr>
          <p:cNvSpPr txBox="1"/>
          <p:nvPr/>
        </p:nvSpPr>
        <p:spPr>
          <a:xfrm>
            <a:off x="4327605" y="1512603"/>
            <a:ext cx="564873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00" dirty="0">
                <a:solidFill>
                  <a:schemeClr val="accent5"/>
                </a:solidFill>
              </a:rPr>
              <a:t>GROUPE 2: Première-terminale BAC PRO</a:t>
            </a:r>
          </a:p>
        </p:txBody>
      </p:sp>
    </p:spTree>
    <p:extLst>
      <p:ext uri="{BB962C8B-B14F-4D97-AF65-F5344CB8AC3E}">
        <p14:creationId xmlns:p14="http://schemas.microsoft.com/office/powerpoint/2010/main" val="331636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7DFF64-F06F-4A80-940C-69F89A078905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0644515-A832-9343-B00F-F2CB46032F4E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600" b="1" dirty="0"/>
              <a:t>8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CE23107-84FC-3347-9B35-786572C56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Espace réservé du contenu 2">
                <a:extLst>
                  <a:ext uri="{FF2B5EF4-FFF2-40B4-BE49-F238E27FC236}">
                    <a16:creationId xmlns:a16="http://schemas.microsoft.com/office/drawing/2014/main" id="{1AFB9F9E-75A9-BE48-AA18-ED22C117F6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255" y="1568010"/>
                <a:ext cx="9607463" cy="43192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 3" charset="2"/>
                  <a:buNone/>
                </a:pPr>
                <a:r>
                  <a:rPr lang="fr-FR" sz="6000" dirty="0">
                    <a:latin typeface="+mj-lt"/>
                    <a:cs typeface="Times New Roman" panose="02020603050405020304" pitchFamily="18" charset="0"/>
                  </a:rPr>
                  <a:t>Calculer la valeur de </a:t>
                </a:r>
                <a:r>
                  <a:rPr lang="fr-FR" sz="6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fr-FR" sz="6000" dirty="0" smtClean="0">
                    <a:latin typeface="+mj-lt"/>
                    <a:cs typeface="Times New Roman" panose="02020603050405020304" pitchFamily="18" charset="0"/>
                  </a:rPr>
                  <a:t>:</a:t>
                </a:r>
                <a:endParaRPr lang="fr-FR" sz="6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Font typeface="Wingdings 3" charset="2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9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9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fr-FR" sz="9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fr-FR" sz="9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9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9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num>
                      <m:den>
                        <m:r>
                          <a:rPr lang="fr-FR" sz="9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fr-FR" sz="96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Espace réservé du contenu 2">
                <a:extLst>
                  <a:ext uri="{FF2B5EF4-FFF2-40B4-BE49-F238E27FC236}">
                    <a16:creationId xmlns:a16="http://schemas.microsoft.com/office/drawing/2014/main" id="{1AFB9F9E-75A9-BE48-AA18-ED22C117F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55" y="1568010"/>
                <a:ext cx="9607463" cy="4319223"/>
              </a:xfrm>
              <a:prstGeom prst="rect">
                <a:avLst/>
              </a:prstGeom>
              <a:blipFill>
                <a:blip r:embed="rId2"/>
                <a:stretch>
                  <a:fillRect l="-3871" t="-42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1112D73A-E5B7-E443-A43A-838D23AAC945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2769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B34A0F77-34E0-A54D-A248-8C9AFE408315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600" b="1" dirty="0"/>
              <a:t>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91C499-D782-BC40-967B-ABD89CFC428C}"/>
              </a:ext>
            </a:extLst>
          </p:cNvPr>
          <p:cNvSpPr txBox="1"/>
          <p:nvPr/>
        </p:nvSpPr>
        <p:spPr>
          <a:xfrm>
            <a:off x="1373469" y="224060"/>
            <a:ext cx="3058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Calculer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0032EC-EC5C-4848-A31B-0253B3F124B1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F99C51F-55FC-F04A-81C3-B5C581C35C2C}"/>
                  </a:ext>
                </a:extLst>
              </p:cNvPr>
              <p:cNvSpPr/>
              <p:nvPr/>
            </p:nvSpPr>
            <p:spPr>
              <a:xfrm>
                <a:off x="4229561" y="2093989"/>
                <a:ext cx="2758897" cy="30483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9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9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9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FR" sz="9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fr-FR" sz="96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fr-FR" sz="9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9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FR" sz="9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fr-FR" sz="96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fr-FR" sz="9600" dirty="0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F99C51F-55FC-F04A-81C3-B5C581C35C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561" y="2093989"/>
                <a:ext cx="2758897" cy="30483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3257FDF6-DF7E-514A-9EFB-B3A0F59954A5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184470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F75837-16EE-4038-9095-DC53D3C697A2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4CEE447-B7CC-B343-B0CF-6058C70E2EDB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8BDF1D4-3A93-2241-BA0C-DC2BB22F7D5F}"/>
              </a:ext>
            </a:extLst>
          </p:cNvPr>
          <p:cNvSpPr txBox="1"/>
          <p:nvPr/>
        </p:nvSpPr>
        <p:spPr>
          <a:xfrm>
            <a:off x="81529" y="70172"/>
            <a:ext cx="138691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D7D239A-5F09-AE4A-8DD2-743A50119E5C}"/>
              </a:ext>
            </a:extLst>
          </p:cNvPr>
          <p:cNvSpPr txBox="1">
            <a:spLocks/>
          </p:cNvSpPr>
          <p:nvPr/>
        </p:nvSpPr>
        <p:spPr>
          <a:xfrm>
            <a:off x="363255" y="1858297"/>
            <a:ext cx="9607463" cy="4028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fr-FR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FR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x</a:t>
            </a:r>
            <a:r>
              <a:rPr lang="fr-FR" sz="60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fr-FR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+ </a:t>
            </a:r>
            <a:r>
              <a:rPr lang="fr-FR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indent="0">
              <a:buFont typeface="Wingdings 3" charset="2"/>
              <a:buNone/>
            </a:pP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r>
              <a:rPr lang="fr-FR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Calculer</a:t>
            </a:r>
            <a:r>
              <a:rPr lang="fr-FR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 </a:t>
            </a:r>
            <a:r>
              <a:rPr lang="fr-FR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fr-FR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5485D3F-72B6-4643-953D-5682349A8D00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7686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3A3C-26B7-4923-962C-3A4D9B9040F2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50FB87B-75A1-F140-894D-1D8414145D00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3CBA0A5-41A1-474E-9554-F6DDE983799B}"/>
              </a:ext>
            </a:extLst>
          </p:cNvPr>
          <p:cNvSpPr txBox="1"/>
          <p:nvPr/>
        </p:nvSpPr>
        <p:spPr>
          <a:xfrm>
            <a:off x="81529" y="70172"/>
            <a:ext cx="138691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chemeClr val="bg1"/>
                </a:solidFill>
              </a:rPr>
              <a:t>11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Espace réservé du contenu 2">
                <a:extLst>
                  <a:ext uri="{FF2B5EF4-FFF2-40B4-BE49-F238E27FC236}">
                    <a16:creationId xmlns:a16="http://schemas.microsoft.com/office/drawing/2014/main" id="{CE2AF8A4-7BEB-3C4B-B051-8A8241A90C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3255" y="876822"/>
                <a:ext cx="9703028" cy="5010411"/>
              </a:xfrm>
            </p:spPr>
            <p:txBody>
              <a:bodyPr anchor="ctr">
                <a:noAutofit/>
              </a:bodyPr>
              <a:lstStyle/>
              <a:p>
                <a:pPr marL="0" indent="0">
                  <a:buNone/>
                </a:pPr>
                <a:r>
                  <a:rPr lang="fr-FR" sz="4000" dirty="0"/>
                  <a:t> On considère ci-dessous les quatre premiers termes d’une suite arithmétique: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4000" dirty="0"/>
                  <a:t>=12800;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4000" dirty="0"/>
                  <a:t>=11900;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fr-FR" sz="4000" dirty="0"/>
                  <a:t>=11000;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fr-FR" sz="4000" dirty="0"/>
                  <a:t>=10100</a:t>
                </a:r>
              </a:p>
              <a:p>
                <a:pPr marL="0" indent="0">
                  <a:buNone/>
                </a:pPr>
                <a:endParaRPr lang="fr-FR" sz="4000" dirty="0"/>
              </a:p>
              <a:p>
                <a:pPr marL="0" indent="0">
                  <a:buNone/>
                </a:pPr>
                <a:r>
                  <a:rPr lang="fr-FR" sz="4400" b="1" dirty="0"/>
                  <a:t>Calculer le cinquième terme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4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4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fr-FR" sz="4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fr-FR" sz="4400" b="1" dirty="0" smtClean="0"/>
                  <a:t>.</a:t>
                </a:r>
                <a:endParaRPr lang="fr-FR" sz="4400" b="1" dirty="0"/>
              </a:p>
            </p:txBody>
          </p:sp>
        </mc:Choice>
        <mc:Fallback>
          <p:sp>
            <p:nvSpPr>
              <p:cNvPr id="11" name="Espace réservé du contenu 2">
                <a:extLst>
                  <a:ext uri="{FF2B5EF4-FFF2-40B4-BE49-F238E27FC236}">
                    <a16:creationId xmlns:a16="http://schemas.microsoft.com/office/drawing/2014/main" id="{CE2AF8A4-7BEB-3C4B-B051-8A8241A90C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3255" y="876822"/>
                <a:ext cx="9703028" cy="5010411"/>
              </a:xfrm>
              <a:blipFill>
                <a:blip r:embed="rId2"/>
                <a:stretch>
                  <a:fillRect l="-2577" r="-22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E6A0C188-33EF-074F-B094-789795EB3001}"/>
              </a:ext>
            </a:extLst>
          </p:cNvPr>
          <p:cNvSpPr/>
          <p:nvPr/>
        </p:nvSpPr>
        <p:spPr>
          <a:xfrm>
            <a:off x="822121" y="6441456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868B224-EBBE-DE40-9798-C1CF3EFD4562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2491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36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B1E33E-4599-45B0-92C8-6E03E5DCA511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2DFFF5E-D820-014D-9677-A80AD086DD23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A5AF12-E71A-7E4B-8453-A38DE0EEEB57}"/>
              </a:ext>
            </a:extLst>
          </p:cNvPr>
          <p:cNvSpPr txBox="1"/>
          <p:nvPr/>
        </p:nvSpPr>
        <p:spPr>
          <a:xfrm>
            <a:off x="81529" y="70172"/>
            <a:ext cx="138691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C293CC4-B54A-3842-8AF3-56D2BDD36F9E}"/>
              </a:ext>
            </a:extLst>
          </p:cNvPr>
          <p:cNvSpPr txBox="1">
            <a:spLocks/>
          </p:cNvSpPr>
          <p:nvPr/>
        </p:nvSpPr>
        <p:spPr>
          <a:xfrm>
            <a:off x="363255" y="876822"/>
            <a:ext cx="9607463" cy="5010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000" dirty="0" smtClean="0"/>
              <a:t>	Parmi </a:t>
            </a:r>
            <a:r>
              <a:rPr lang="fr-FR" sz="4000" dirty="0"/>
              <a:t>les 30 élèves d’une classe de Première BAC PRO, 6 déjeunent à la cantine</a:t>
            </a:r>
            <a:r>
              <a:rPr lang="fr-FR" sz="4000" dirty="0" smtClean="0"/>
              <a:t>.</a:t>
            </a:r>
            <a:endParaRPr lang="fr-FR" sz="4000" dirty="0"/>
          </a:p>
          <a:p>
            <a:pPr marL="0" indent="0">
              <a:buNone/>
            </a:pPr>
            <a:r>
              <a:rPr lang="fr-FR" sz="4000" b="1" dirty="0" smtClean="0"/>
              <a:t>	Calculer </a:t>
            </a:r>
            <a:r>
              <a:rPr lang="fr-FR" sz="4000" b="1" dirty="0"/>
              <a:t>le pourcentage d’élèves de cette classe qui mange à la cantine.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0A0DC5-C9D6-994A-8401-A555FFEBFEBB}"/>
              </a:ext>
            </a:extLst>
          </p:cNvPr>
          <p:cNvSpPr/>
          <p:nvPr/>
        </p:nvSpPr>
        <p:spPr>
          <a:xfrm>
            <a:off x="822121" y="6441456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A474CF0-BC0A-F841-B750-A88B6141C8B4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372636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609859"/>
            <a:ext cx="8596668" cy="44315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6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E60ACA-C501-4AA9-96CC-D34B3CFA1EF9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24B1A41-9C34-3549-B406-E690C339C91F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3687169-78E0-0E41-8495-F0AAD2B28486}"/>
              </a:ext>
            </a:extLst>
          </p:cNvPr>
          <p:cNvSpPr txBox="1"/>
          <p:nvPr/>
        </p:nvSpPr>
        <p:spPr>
          <a:xfrm>
            <a:off x="81529" y="70172"/>
            <a:ext cx="138691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11F5EC1-0C3D-C64F-8FA9-F16A99F05E30}"/>
              </a:ext>
            </a:extLst>
          </p:cNvPr>
          <p:cNvSpPr txBox="1">
            <a:spLocks/>
          </p:cNvSpPr>
          <p:nvPr/>
        </p:nvSpPr>
        <p:spPr>
          <a:xfrm>
            <a:off x="363255" y="876822"/>
            <a:ext cx="9607463" cy="5010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4000" dirty="0" smtClean="0"/>
              <a:t>	Une </a:t>
            </a:r>
            <a:r>
              <a:rPr lang="fr-FR" sz="4000" dirty="0"/>
              <a:t>urne contient 2 boules rouges, </a:t>
            </a:r>
            <a:r>
              <a:rPr lang="fr-FR" sz="4000" dirty="0" smtClean="0"/>
              <a:t>    3 </a:t>
            </a:r>
            <a:r>
              <a:rPr lang="fr-FR" sz="4000" dirty="0"/>
              <a:t>boules bleues et 15 boules blanches</a:t>
            </a:r>
            <a:r>
              <a:rPr lang="fr-FR" sz="4000" dirty="0" smtClean="0"/>
              <a:t>.</a:t>
            </a:r>
            <a:endParaRPr lang="fr-FR" sz="4000" dirty="0"/>
          </a:p>
          <a:p>
            <a:pPr marL="0" indent="0">
              <a:buFont typeface="Wingdings 3" charset="2"/>
              <a:buNone/>
            </a:pPr>
            <a:r>
              <a:rPr lang="fr-FR" sz="4000" b="1" dirty="0" smtClean="0"/>
              <a:t>	Calculer </a:t>
            </a:r>
            <a:r>
              <a:rPr lang="fr-FR" sz="4000" b="1" dirty="0"/>
              <a:t>la probabilité de tirer une boule qui n’est pas blanche?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A5B44E-1C1A-8B49-B0EB-D954A1382CAB}"/>
              </a:ext>
            </a:extLst>
          </p:cNvPr>
          <p:cNvSpPr/>
          <p:nvPr/>
        </p:nvSpPr>
        <p:spPr>
          <a:xfrm>
            <a:off x="822121" y="6048952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D98FEFC-304E-B44F-B9D2-5C71E124155D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99933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05702B-A027-4E76-AC50-E9FD259A8EC1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59A1E6B-68A7-C24E-8724-57E6FC9E3520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A9788D-6AB5-2242-BC6C-A9A5F948E13F}"/>
              </a:ext>
            </a:extLst>
          </p:cNvPr>
          <p:cNvSpPr txBox="1"/>
          <p:nvPr/>
        </p:nvSpPr>
        <p:spPr>
          <a:xfrm>
            <a:off x="81529" y="70172"/>
            <a:ext cx="138691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B33BAF-8502-E141-B48F-A811C86EB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92515"/>
            <a:ext cx="8596668" cy="4248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dirty="0" smtClean="0"/>
              <a:t>	Le </a:t>
            </a:r>
            <a:r>
              <a:rPr lang="fr-FR" sz="4000" dirty="0"/>
              <a:t>temps de cuisson d’une pizza est de 27 minutes</a:t>
            </a:r>
            <a:r>
              <a:rPr lang="fr-FR" sz="4000" dirty="0" smtClean="0"/>
              <a:t>.</a:t>
            </a:r>
            <a:endParaRPr lang="fr-FR" sz="4000" dirty="0"/>
          </a:p>
          <a:p>
            <a:pPr marL="0" indent="0">
              <a:buNone/>
            </a:pPr>
            <a:r>
              <a:rPr lang="fr-FR" sz="4000" dirty="0" smtClean="0"/>
              <a:t>	Si </a:t>
            </a:r>
            <a:r>
              <a:rPr lang="fr-FR" sz="4000" dirty="0"/>
              <a:t>on la met au four à 16h41, à </a:t>
            </a:r>
            <a:r>
              <a:rPr lang="fr-FR" sz="4000" b="1" dirty="0"/>
              <a:t>quelle heure sera-t-elle prête?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5A9BEB-6AAF-2648-9AF6-E08C71C57164}"/>
              </a:ext>
            </a:extLst>
          </p:cNvPr>
          <p:cNvSpPr/>
          <p:nvPr/>
        </p:nvSpPr>
        <p:spPr>
          <a:xfrm>
            <a:off x="822121" y="6032328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BF7843-5F81-7C41-97D6-71C71DAAE9E9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162379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95EC0-CE1A-4D4A-AD17-952DDD84B280}"/>
              </a:ext>
            </a:extLst>
          </p:cNvPr>
          <p:cNvSpPr/>
          <p:nvPr/>
        </p:nvSpPr>
        <p:spPr>
          <a:xfrm>
            <a:off x="822121" y="6079560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F8B024B-7BC7-9D47-A587-DB4FF3379586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09DC038-92CB-2541-AC28-53E5B9983257}"/>
              </a:ext>
            </a:extLst>
          </p:cNvPr>
          <p:cNvSpPr txBox="1"/>
          <p:nvPr/>
        </p:nvSpPr>
        <p:spPr>
          <a:xfrm>
            <a:off x="81529" y="70172"/>
            <a:ext cx="138691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85F7592-7C40-9245-8689-A4044AC82532}"/>
              </a:ext>
            </a:extLst>
          </p:cNvPr>
          <p:cNvSpPr txBox="1">
            <a:spLocks/>
          </p:cNvSpPr>
          <p:nvPr/>
        </p:nvSpPr>
        <p:spPr>
          <a:xfrm>
            <a:off x="363255" y="876822"/>
            <a:ext cx="9607463" cy="5010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000" dirty="0" smtClean="0"/>
              <a:t>	Un </a:t>
            </a:r>
            <a:r>
              <a:rPr lang="fr-FR" sz="4000" dirty="0"/>
              <a:t>survêtement coûte 120 €.</a:t>
            </a:r>
          </a:p>
          <a:p>
            <a:pPr marL="0" indent="0">
              <a:buNone/>
            </a:pPr>
            <a:r>
              <a:rPr lang="fr-FR" sz="4000" dirty="0"/>
              <a:t>Une réduction de 20 % vous est offerte</a:t>
            </a:r>
            <a:r>
              <a:rPr lang="fr-FR" sz="4000" dirty="0" smtClean="0"/>
              <a:t>.</a:t>
            </a:r>
            <a:endParaRPr lang="fr-FR" sz="4000" dirty="0"/>
          </a:p>
          <a:p>
            <a:pPr marL="0" indent="0">
              <a:buNone/>
            </a:pPr>
            <a:r>
              <a:rPr lang="fr-FR" sz="4400" b="1" dirty="0" smtClean="0"/>
              <a:t>	Combien </a:t>
            </a:r>
            <a:r>
              <a:rPr lang="fr-FR" sz="4400" b="1" dirty="0"/>
              <a:t>allez-vous payer?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13C92F0-CE01-B04B-8F78-BA7E75C3BB37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195EC0-CE1A-4D4A-AD17-952DDD84B280}"/>
              </a:ext>
            </a:extLst>
          </p:cNvPr>
          <p:cNvSpPr/>
          <p:nvPr/>
        </p:nvSpPr>
        <p:spPr>
          <a:xfrm>
            <a:off x="822121" y="6380945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9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5CD1FE-9918-4E28-80E3-EED5193064A7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E5DB156-45E5-894A-A3F1-143FCE391124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6184D51-7B76-A84B-A912-279B66781424}"/>
              </a:ext>
            </a:extLst>
          </p:cNvPr>
          <p:cNvSpPr txBox="1"/>
          <p:nvPr/>
        </p:nvSpPr>
        <p:spPr>
          <a:xfrm>
            <a:off x="81529" y="70172"/>
            <a:ext cx="138691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A418B69-6F88-8F4E-B1C4-6C56964ED99B}"/>
              </a:ext>
            </a:extLst>
          </p:cNvPr>
          <p:cNvSpPr txBox="1">
            <a:spLocks/>
          </p:cNvSpPr>
          <p:nvPr/>
        </p:nvSpPr>
        <p:spPr>
          <a:xfrm>
            <a:off x="37579" y="876822"/>
            <a:ext cx="9883035" cy="5010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000" dirty="0" smtClean="0"/>
              <a:t>	Pour </a:t>
            </a:r>
            <a:r>
              <a:rPr lang="fr-FR" sz="4000" dirty="0"/>
              <a:t>l’achat à crédit d’une voiture valant 10 500 €, il faut verser 2 500 € à la commande et payer le reste en 10 mensualités</a:t>
            </a:r>
            <a:r>
              <a:rPr lang="fr-FR" sz="4000" dirty="0" smtClean="0"/>
              <a:t>.</a:t>
            </a:r>
            <a:endParaRPr lang="fr-FR" sz="4000" dirty="0"/>
          </a:p>
          <a:p>
            <a:pPr marL="0" indent="0">
              <a:buNone/>
            </a:pPr>
            <a:r>
              <a:rPr lang="fr-FR" sz="4000" b="1" dirty="0" smtClean="0"/>
              <a:t>	Quel </a:t>
            </a:r>
            <a:r>
              <a:rPr lang="fr-FR" sz="4000" b="1" dirty="0"/>
              <a:t>est le montant d’une mensualité?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45E0C6-5A4A-1A48-80A2-E334F21AB5D6}"/>
              </a:ext>
            </a:extLst>
          </p:cNvPr>
          <p:cNvSpPr/>
          <p:nvPr/>
        </p:nvSpPr>
        <p:spPr>
          <a:xfrm>
            <a:off x="822121" y="6441456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141EF96-DBFB-C947-B730-F570714AB8BB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86179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B2A87F-6F56-41C6-96AB-A762B4006D1E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76401B5-E71D-B74A-80FB-FCE5B9B994E5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1DB2E60-8B20-EA42-ACC2-F8CD2D683630}"/>
              </a:ext>
            </a:extLst>
          </p:cNvPr>
          <p:cNvSpPr txBox="1"/>
          <p:nvPr/>
        </p:nvSpPr>
        <p:spPr>
          <a:xfrm>
            <a:off x="81529" y="70172"/>
            <a:ext cx="138691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FD15664-78FC-CB4E-933C-7D15D163B66A}"/>
              </a:ext>
            </a:extLst>
          </p:cNvPr>
          <p:cNvSpPr txBox="1">
            <a:spLocks/>
          </p:cNvSpPr>
          <p:nvPr/>
        </p:nvSpPr>
        <p:spPr>
          <a:xfrm>
            <a:off x="363254" y="1343949"/>
            <a:ext cx="10457146" cy="4543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000" dirty="0" smtClean="0"/>
              <a:t>	Un </a:t>
            </a:r>
            <a:r>
              <a:rPr lang="fr-FR" sz="4000" dirty="0"/>
              <a:t>professeur achète 20 livres de mathématiques et 11 livres de physique – chimie à 18 € l’unité. Il dépense 398 €</a:t>
            </a:r>
            <a:r>
              <a:rPr lang="fr-FR" sz="4000" dirty="0" smtClean="0"/>
              <a:t>.</a:t>
            </a:r>
            <a:endParaRPr lang="fr-FR" sz="4000" dirty="0"/>
          </a:p>
          <a:p>
            <a:pPr marL="0" indent="0">
              <a:buNone/>
            </a:pPr>
            <a:r>
              <a:rPr lang="fr-FR" sz="4400" b="1" dirty="0" smtClean="0"/>
              <a:t>	Combien </a:t>
            </a:r>
            <a:r>
              <a:rPr lang="fr-FR" sz="4400" b="1" dirty="0"/>
              <a:t>coûte un livre de mathématiques?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CE7EE7-179E-4847-9183-CC4B4B2D4991}"/>
              </a:ext>
            </a:extLst>
          </p:cNvPr>
          <p:cNvSpPr/>
          <p:nvPr/>
        </p:nvSpPr>
        <p:spPr>
          <a:xfrm>
            <a:off x="808982" y="6441107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2B48FC-F795-944D-9B7B-9D79BFCDB5E6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426681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CCDEC7D-0D29-6D4C-A3BF-648E2D53C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94" y="1588576"/>
            <a:ext cx="9598350" cy="4486299"/>
          </a:xfrm>
        </p:spPr>
        <p:txBody>
          <a:bodyPr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 série de 20 questions va être projetée.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Chaque question s’affichera pendant </a:t>
            </a:r>
            <a:r>
              <a:rPr lang="fr-FR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temps limité</a:t>
            </a: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Pour chaque question, répondre dans la case correspondante du document réponse.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 test de calcul sera noté sur 20.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Tous documents et la calculatrice sont interdits.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D25DCAC-FEED-3945-AB5F-A15CE3D24311}"/>
              </a:ext>
            </a:extLst>
          </p:cNvPr>
          <p:cNvSpPr txBox="1"/>
          <p:nvPr/>
        </p:nvSpPr>
        <p:spPr>
          <a:xfrm>
            <a:off x="1339913" y="-52938"/>
            <a:ext cx="63385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solidFill>
                  <a:schemeClr val="accent5"/>
                </a:solidFill>
              </a:rPr>
              <a:t>CONSIGNES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89819BF-73F4-1847-853F-BC862E6F60CA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184880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C382E5-C752-4821-8FDD-E6577B4A5EF5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0AB774B-7F79-42C7-8741-CFDF6A349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2" y="2160588"/>
            <a:ext cx="9212757" cy="388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800" dirty="0"/>
              <a:t>Trouver la valeur de </a:t>
            </a:r>
            <a:r>
              <a:rPr lang="fr-FR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FR" sz="4800" dirty="0"/>
              <a:t> </a:t>
            </a:r>
            <a:r>
              <a:rPr lang="fr-FR" sz="4800" dirty="0" smtClean="0"/>
              <a:t>:</a:t>
            </a:r>
            <a:endParaRPr lang="fr-FR" sz="8000" dirty="0"/>
          </a:p>
          <a:p>
            <a:pPr marL="0" indent="0" algn="ctr">
              <a:buNone/>
            </a:pPr>
            <a:r>
              <a:rPr lang="fr-FR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-3x</a:t>
            </a:r>
            <a:r>
              <a:rPr lang="fr-FR" sz="8000" dirty="0"/>
              <a:t> + 7 = 16</a:t>
            </a:r>
          </a:p>
          <a:p>
            <a:pPr marL="0" indent="0">
              <a:buNone/>
            </a:pPr>
            <a:endParaRPr lang="fr-FR" sz="480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26ABE58-49E2-8542-A882-29A0657EA7FA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36763E7-8413-5C44-8004-A2A3E5A3696D}"/>
              </a:ext>
            </a:extLst>
          </p:cNvPr>
          <p:cNvSpPr txBox="1"/>
          <p:nvPr/>
        </p:nvSpPr>
        <p:spPr>
          <a:xfrm>
            <a:off x="81529" y="70172"/>
            <a:ext cx="138691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9F8DDD-F6FB-E74A-B83F-DEB65F79AB60}"/>
              </a:ext>
            </a:extLst>
          </p:cNvPr>
          <p:cNvSpPr/>
          <p:nvPr/>
        </p:nvSpPr>
        <p:spPr>
          <a:xfrm>
            <a:off x="808982" y="6441107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E8D7324-7D92-2A43-A176-1237A87F56E8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17336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EC14CD-AE88-450A-A416-D17D4D66025F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6067F6-1287-4D1C-8B48-94973926E74E}"/>
              </a:ext>
            </a:extLst>
          </p:cNvPr>
          <p:cNvSpPr/>
          <p:nvPr/>
        </p:nvSpPr>
        <p:spPr>
          <a:xfrm>
            <a:off x="822121" y="6441456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5855E01-8916-5140-84FA-8F1A459BED6D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7287EA-FFF2-FB48-9E5D-29A8D70C1D97}"/>
              </a:ext>
            </a:extLst>
          </p:cNvPr>
          <p:cNvSpPr txBox="1"/>
          <p:nvPr/>
        </p:nvSpPr>
        <p:spPr>
          <a:xfrm>
            <a:off x="81529" y="70172"/>
            <a:ext cx="138691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CA838CAE-C7E3-524E-A514-5C782353F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89" y="1691013"/>
            <a:ext cx="9081369" cy="4350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4000" dirty="0" smtClean="0"/>
              <a:t>	Dans </a:t>
            </a:r>
            <a:r>
              <a:rPr lang="fr-FR" sz="4000" dirty="0"/>
              <a:t>une entreprise, il y a 18 femmes et 32 hommes</a:t>
            </a:r>
            <a:r>
              <a:rPr lang="fr-FR" sz="4000" dirty="0" smtClean="0"/>
              <a:t>.</a:t>
            </a:r>
            <a:endParaRPr lang="fr-FR" sz="4000" dirty="0"/>
          </a:p>
          <a:p>
            <a:pPr marL="0" indent="0">
              <a:buNone/>
            </a:pPr>
            <a:r>
              <a:rPr lang="fr-FR" sz="4400" b="1" dirty="0"/>
              <a:t>	</a:t>
            </a:r>
            <a:r>
              <a:rPr lang="fr-FR" sz="4400" b="1" dirty="0" smtClean="0"/>
              <a:t>Quel </a:t>
            </a:r>
            <a:r>
              <a:rPr lang="fr-FR" sz="4400" b="1" dirty="0"/>
              <a:t>est le pourcentage de femmes par rapport au nombre total d’employés </a:t>
            </a:r>
            <a:r>
              <a:rPr lang="fr-FR" sz="4400" dirty="0"/>
              <a:t>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4FC448-0DD4-1C4E-9B81-BC8C2F61EBEB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123908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>
            <a:extLst>
              <a:ext uri="{FF2B5EF4-FFF2-40B4-BE49-F238E27FC236}">
                <a16:creationId xmlns:a16="http://schemas.microsoft.com/office/drawing/2014/main" id="{4DB237B7-7732-8941-9996-0ED27AF8690A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3D33BB8-666E-C842-88B2-C61135E93E09}"/>
              </a:ext>
            </a:extLst>
          </p:cNvPr>
          <p:cNvSpPr txBox="1"/>
          <p:nvPr/>
        </p:nvSpPr>
        <p:spPr>
          <a:xfrm>
            <a:off x="81529" y="70172"/>
            <a:ext cx="138691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D674E4EF-971B-4F4A-B248-763E3553A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306" y="1497837"/>
            <a:ext cx="9681817" cy="454352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4000" dirty="0" smtClean="0"/>
              <a:t>			Une </a:t>
            </a:r>
            <a:r>
              <a:rPr lang="fr-FR" sz="4000" dirty="0"/>
              <a:t>voiture consomme 15 L de </a:t>
            </a:r>
            <a:r>
              <a:rPr lang="fr-FR" sz="4000" dirty="0" smtClean="0"/>
              <a:t>carburant pour </a:t>
            </a:r>
            <a:r>
              <a:rPr lang="fr-FR" sz="4000" dirty="0"/>
              <a:t>un parcours de 120 km</a:t>
            </a:r>
            <a:r>
              <a:rPr lang="fr-FR" sz="4000" dirty="0" smtClean="0"/>
              <a:t>.</a:t>
            </a:r>
            <a:endParaRPr lang="fr-FR" sz="3600" dirty="0"/>
          </a:p>
          <a:p>
            <a:pPr>
              <a:buNone/>
            </a:pPr>
            <a:r>
              <a:rPr lang="fr-FR" sz="4400" b="1" dirty="0" smtClean="0"/>
              <a:t>			Quelle </a:t>
            </a:r>
            <a:r>
              <a:rPr lang="fr-FR" sz="4400" b="1" dirty="0"/>
              <a:t>est la distance que l’on peut parcourir avec 45 L?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545547-54D1-6B46-9152-97805646282B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873FBF-79C6-2B4C-AD0A-DC8565518899}"/>
              </a:ext>
            </a:extLst>
          </p:cNvPr>
          <p:cNvSpPr/>
          <p:nvPr/>
        </p:nvSpPr>
        <p:spPr>
          <a:xfrm>
            <a:off x="822121" y="6441456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10A647-16B7-EF48-B961-37A710B1864A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38031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85A1CF4-2D36-FD49-9089-07C73C511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6723"/>
            <a:ext cx="8596668" cy="452464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r-FR" sz="4000" b="1" i="1" dirty="0"/>
              <a:t>Poser votre stylo</a:t>
            </a:r>
            <a:endParaRPr lang="fr-FR" sz="4000" dirty="0"/>
          </a:p>
          <a:p>
            <a:pPr>
              <a:lnSpc>
                <a:spcPct val="200000"/>
              </a:lnSpc>
            </a:pPr>
            <a:r>
              <a:rPr lang="fr-FR" sz="4000" b="1" i="1" dirty="0"/>
              <a:t>Retourner votre feuille</a:t>
            </a:r>
            <a:endParaRPr lang="fr-FR" sz="4000" dirty="0"/>
          </a:p>
          <a:p>
            <a:pPr>
              <a:lnSpc>
                <a:spcPct val="200000"/>
              </a:lnSpc>
            </a:pPr>
            <a:r>
              <a:rPr lang="fr-FR" sz="4000" b="1" i="1" dirty="0"/>
              <a:t>La déposer au bord de la table</a:t>
            </a:r>
            <a:endParaRPr lang="fr-FR" sz="4000" dirty="0"/>
          </a:p>
          <a:p>
            <a:pPr marL="0" indent="0">
              <a:lnSpc>
                <a:spcPct val="200000"/>
              </a:lnSpc>
              <a:buNone/>
            </a:pPr>
            <a:endParaRPr lang="fr-FR" sz="4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5AFA66F-2FBD-FD43-8A13-0D8E37B4DDA6}"/>
              </a:ext>
            </a:extLst>
          </p:cNvPr>
          <p:cNvSpPr txBox="1"/>
          <p:nvPr/>
        </p:nvSpPr>
        <p:spPr>
          <a:xfrm>
            <a:off x="1" y="-52938"/>
            <a:ext cx="10414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solidFill>
                  <a:schemeClr val="accent5"/>
                </a:solidFill>
              </a:rPr>
              <a:t>FIN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338A6BE-554F-734D-A15E-643690880609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2872596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30061C-1696-4029-BD49-C01CAED57511}"/>
              </a:ext>
            </a:extLst>
          </p:cNvPr>
          <p:cNvSpPr/>
          <p:nvPr/>
        </p:nvSpPr>
        <p:spPr>
          <a:xfrm>
            <a:off x="822121" y="62541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FA007AC-5500-F244-8664-96710F520FF7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600" b="1" dirty="0"/>
              <a:t>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858E920-1AED-3B48-9743-6C905951C9F3}"/>
              </a:ext>
            </a:extLst>
          </p:cNvPr>
          <p:cNvSpPr txBox="1"/>
          <p:nvPr/>
        </p:nvSpPr>
        <p:spPr>
          <a:xfrm>
            <a:off x="1373469" y="224060"/>
            <a:ext cx="3058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Calculer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space réservé du contenu 2">
                <a:extLst>
                  <a:ext uri="{FF2B5EF4-FFF2-40B4-BE49-F238E27FC236}">
                    <a16:creationId xmlns:a16="http://schemas.microsoft.com/office/drawing/2014/main" id="{2BA110F3-433C-324F-8E4C-7E9E113674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1"/>
                <a:ext cx="9076266" cy="6041362"/>
              </a:xfrm>
            </p:spPr>
            <p:txBody>
              <a:bodyPr anchor="ctr">
                <a:normAutofit/>
              </a:bodyPr>
              <a:lstStyle/>
              <a:p>
                <a:pPr marL="0" indent="0" algn="ctr">
                  <a:buNone/>
                </a:pPr>
                <a:r>
                  <a:rPr lang="fr-FR" sz="7200" b="1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  120,5 </a:t>
                </a:r>
                <a14:m>
                  <m:oMath xmlns:m="http://schemas.openxmlformats.org/officeDocument/2006/math">
                    <m:r>
                      <a:rPr lang="fr-FR" sz="7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fr-FR" sz="7200" b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2,07</a:t>
                </a:r>
              </a:p>
            </p:txBody>
          </p:sp>
        </mc:Choice>
        <mc:Fallback>
          <p:sp>
            <p:nvSpPr>
              <p:cNvPr id="10" name="Espace réservé du contenu 2">
                <a:extLst>
                  <a:ext uri="{FF2B5EF4-FFF2-40B4-BE49-F238E27FC236}">
                    <a16:creationId xmlns:a16="http://schemas.microsoft.com/office/drawing/2014/main" id="{2BA110F3-433C-324F-8E4C-7E9E113674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"/>
                <a:ext cx="9076266" cy="60413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2FC94159-7861-9440-B5BD-A8EA585777E5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2217107" y="3068876"/>
            <a:ext cx="40083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3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406F4E-71D4-4151-868F-373B7E85A089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297C9B3-72DD-AB42-9869-CF6708288058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600" b="1" dirty="0"/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17A9B8-32FB-174C-80D0-AD3F42E09A89}"/>
              </a:ext>
            </a:extLst>
          </p:cNvPr>
          <p:cNvSpPr txBox="1"/>
          <p:nvPr/>
        </p:nvSpPr>
        <p:spPr>
          <a:xfrm>
            <a:off x="1373469" y="224060"/>
            <a:ext cx="3058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Calculer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space réservé du contenu 2">
                <a:extLst>
                  <a:ext uri="{FF2B5EF4-FFF2-40B4-BE49-F238E27FC236}">
                    <a16:creationId xmlns:a16="http://schemas.microsoft.com/office/drawing/2014/main" id="{9F9ECA0E-A32A-6342-B322-69DECB053E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1"/>
                <a:ext cx="9076266" cy="6041362"/>
              </a:xfrm>
            </p:spPr>
            <p:txBody>
              <a:bodyPr anchor="ctr">
                <a:norm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9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9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fr-FR" sz="9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𝟗</m:t>
                          </m:r>
                        </m:den>
                      </m:f>
                      <m:r>
                        <a:rPr lang="fr-FR" sz="9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9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fr-FR" sz="9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fr-FR" sz="9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9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𝟗</m:t>
                          </m:r>
                        </m:num>
                        <m:den>
                          <m:r>
                            <a:rPr lang="fr-FR" sz="9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fr-FR" sz="9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Espace réservé du contenu 2">
                <a:extLst>
                  <a:ext uri="{FF2B5EF4-FFF2-40B4-BE49-F238E27FC236}">
                    <a16:creationId xmlns:a16="http://schemas.microsoft.com/office/drawing/2014/main" id="{9F9ECA0E-A32A-6342-B322-69DECB053E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"/>
                <a:ext cx="9076266" cy="60413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55844AB6-A89F-814D-8FE5-8FA6C7A3C7EE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170194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684700-295E-43B5-B45B-AD6985337A39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7A35054-CA7D-054B-BE9E-D5BD307EF559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600" b="1" dirty="0"/>
              <a:t>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A76620E-E3F8-FC47-8A57-915B3AFF065A}"/>
              </a:ext>
            </a:extLst>
          </p:cNvPr>
          <p:cNvSpPr txBox="1"/>
          <p:nvPr/>
        </p:nvSpPr>
        <p:spPr>
          <a:xfrm>
            <a:off x="1373469" y="224060"/>
            <a:ext cx="3058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Calculer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F3C1EC1F-0B30-6D4D-83CD-EEEC378CEF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1"/>
                <a:ext cx="9076266" cy="6041362"/>
              </a:xfrm>
            </p:spPr>
            <p:txBody>
              <a:bodyPr anchor="ctr">
                <a:normAutofit/>
              </a:bodyPr>
              <a:lstStyle/>
              <a:p>
                <a:pPr marL="0" indent="0" algn="ctr">
                  <a:buNone/>
                </a:pPr>
                <a:r>
                  <a:rPr lang="fr-FR" sz="8000" b="1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fr-FR" sz="8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 </m:t>
                    </m:r>
                  </m:oMath>
                </a14:m>
                <a:r>
                  <a:rPr lang="fr-FR" sz="8000" b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120 </a:t>
                </a:r>
                <a14:m>
                  <m:oMath xmlns:m="http://schemas.openxmlformats.org/officeDocument/2006/math">
                    <m:r>
                      <a:rPr lang="fr-FR" sz="8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fr-FR" sz="8000" b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15</a:t>
                </a:r>
              </a:p>
            </p:txBody>
          </p:sp>
        </mc:Choice>
        <mc:Fallback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F3C1EC1F-0B30-6D4D-83CD-EEEC378CEF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"/>
                <a:ext cx="9076266" cy="60413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22124DB7-2B88-1C49-A958-E651B7FC01E7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1515651" y="3068876"/>
            <a:ext cx="40083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6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A12D41-E757-4947-9D5A-8EEDDB657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685" y="1015999"/>
            <a:ext cx="11691257" cy="50253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5400" dirty="0" smtClean="0">
                <a:solidFill>
                  <a:schemeClr val="tx1"/>
                </a:solidFill>
                <a:cs typeface="Arial" panose="020B0604020202020204" pitchFamily="34" charset="0"/>
              </a:rPr>
              <a:t>	Une </a:t>
            </a:r>
            <a:r>
              <a:rPr lang="fr-FR" sz="5400" dirty="0">
                <a:solidFill>
                  <a:schemeClr val="tx1"/>
                </a:solidFill>
                <a:cs typeface="Arial" panose="020B0604020202020204" pitchFamily="34" charset="0"/>
              </a:rPr>
              <a:t>barre de fer coûtait 75 €. </a:t>
            </a:r>
          </a:p>
          <a:p>
            <a:pPr marL="0" indent="0">
              <a:buNone/>
            </a:pPr>
            <a:r>
              <a:rPr lang="fr-FR" sz="5400" dirty="0">
                <a:solidFill>
                  <a:schemeClr val="tx1"/>
                </a:solidFill>
                <a:cs typeface="Arial" panose="020B0604020202020204" pitchFamily="34" charset="0"/>
              </a:rPr>
              <a:t>Elle subit une hausse de 200 %.</a:t>
            </a:r>
          </a:p>
          <a:p>
            <a:pPr marL="0" indent="0">
              <a:buNone/>
            </a:pPr>
            <a:endParaRPr lang="fr-FR" sz="44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5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	Calculer </a:t>
            </a:r>
            <a:r>
              <a:rPr lang="fr-FR" sz="5400" b="1" dirty="0">
                <a:solidFill>
                  <a:schemeClr val="tx1"/>
                </a:solidFill>
                <a:cs typeface="Arial" panose="020B0604020202020204" pitchFamily="34" charset="0"/>
              </a:rPr>
              <a:t>le montant de </a:t>
            </a:r>
            <a:r>
              <a:rPr lang="fr-FR" sz="5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l’augmentation</a:t>
            </a:r>
            <a:r>
              <a:rPr lang="fr-FR" sz="54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487C2-90E1-4D6E-839D-C7B6D3772E52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EFDC50B-5A16-444E-9E1A-E13D809A57DC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600" b="1" dirty="0"/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EB9BB7-A525-4647-BE18-58772650B0A7}"/>
              </a:ext>
            </a:extLst>
          </p:cNvPr>
          <p:cNvSpPr/>
          <p:nvPr/>
        </p:nvSpPr>
        <p:spPr>
          <a:xfrm>
            <a:off x="822121" y="6445368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CFD004B-C565-2F40-AD14-D00450CA1A49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338338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53249A7-E746-40EB-9660-50E5EB19BD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1022555"/>
                <a:ext cx="8596668" cy="5018808"/>
              </a:xfrm>
            </p:spPr>
            <p:txBody>
              <a:bodyPr anchor="ctr">
                <a:noAutofit/>
              </a:bodyPr>
              <a:lstStyle/>
              <a:p>
                <a:pPr marL="0" indent="0">
                  <a:buNone/>
                </a:pPr>
                <a:endParaRPr lang="fr-FR" sz="600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8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8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fr-FR" sz="8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fr-FR" sz="8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fr-FR" sz="8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fr-FR" sz="8000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53249A7-E746-40EB-9660-50E5EB19BD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022555"/>
                <a:ext cx="8596668" cy="501880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8B581512-3663-4E49-9B46-38868B154419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53447C0-7361-704A-A620-2D9CE7091687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600" b="1" dirty="0"/>
              <a:t>5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649A808-E4DA-224A-9047-5CA478A21F54}"/>
              </a:ext>
            </a:extLst>
          </p:cNvPr>
          <p:cNvSpPr txBox="1">
            <a:spLocks/>
          </p:cNvSpPr>
          <p:nvPr/>
        </p:nvSpPr>
        <p:spPr>
          <a:xfrm>
            <a:off x="363255" y="1568010"/>
            <a:ext cx="9607463" cy="4319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6000" dirty="0"/>
              <a:t>Donner la forme décimale: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42D911-B65F-2F44-ADA1-07FB6CA2202A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71550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91247A9-D095-4ED3-86B9-18F845FDE118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B5574D0-54FA-EF43-8323-589216D367A5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600" b="1" dirty="0"/>
              <a:t>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80E715D-C521-5647-AF4E-58D5940EC736}"/>
              </a:ext>
            </a:extLst>
          </p:cNvPr>
          <p:cNvSpPr txBox="1"/>
          <p:nvPr/>
        </p:nvSpPr>
        <p:spPr>
          <a:xfrm>
            <a:off x="1373469" y="224060"/>
            <a:ext cx="3058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Calculer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Espace réservé du contenu 2">
                <a:extLst>
                  <a:ext uri="{FF2B5EF4-FFF2-40B4-BE49-F238E27FC236}">
                    <a16:creationId xmlns:a16="http://schemas.microsoft.com/office/drawing/2014/main" id="{F34A98F6-AC75-E344-8572-CE3D7AC4F4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7334" y="-52937"/>
                <a:ext cx="8596668" cy="60943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8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8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fr-FR" sz="80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80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fr-FR" sz="80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fr-FR" sz="80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fr-FR" sz="8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  <m:sup>
                          <m:r>
                            <a:rPr lang="fr-FR" sz="8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sup>
                      </m:sSup>
                    </m:oMath>
                  </m:oMathPara>
                </a14:m>
                <a:endParaRPr lang="fr-FR" sz="80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Espace réservé du contenu 2">
                <a:extLst>
                  <a:ext uri="{FF2B5EF4-FFF2-40B4-BE49-F238E27FC236}">
                    <a16:creationId xmlns:a16="http://schemas.microsoft.com/office/drawing/2014/main" id="{F34A98F6-AC75-E344-8572-CE3D7AC4F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4" y="-52937"/>
                <a:ext cx="8596668" cy="60943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35D017B7-7479-A44C-92CD-00D980E1B4BB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320670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2160589"/>
            <a:ext cx="9059094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5CD975-DA69-44E3-95D3-B8BF1A2C8653}"/>
              </a:ext>
            </a:extLst>
          </p:cNvPr>
          <p:cNvSpPr/>
          <p:nvPr/>
        </p:nvSpPr>
        <p:spPr>
          <a:xfrm>
            <a:off x="822121" y="6241409"/>
            <a:ext cx="7432646" cy="1090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E2447E9-B6D4-514A-88EE-094E8F45DB63}"/>
              </a:ext>
            </a:extLst>
          </p:cNvPr>
          <p:cNvSpPr/>
          <p:nvPr/>
        </p:nvSpPr>
        <p:spPr>
          <a:xfrm>
            <a:off x="210063" y="119834"/>
            <a:ext cx="1224116" cy="12241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600" b="1" dirty="0"/>
              <a:t>7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1E3A554-0C20-EE40-85E7-E0D51C412529}"/>
              </a:ext>
            </a:extLst>
          </p:cNvPr>
          <p:cNvSpPr txBox="1">
            <a:spLocks/>
          </p:cNvSpPr>
          <p:nvPr/>
        </p:nvSpPr>
        <p:spPr>
          <a:xfrm>
            <a:off x="363255" y="1750142"/>
            <a:ext cx="10511222" cy="4137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6000" dirty="0"/>
              <a:t>Compléter la suite suivante :</a:t>
            </a:r>
          </a:p>
          <a:p>
            <a:pPr marL="0" indent="0">
              <a:buFont typeface="Wingdings 3" charset="2"/>
              <a:buNone/>
            </a:pPr>
            <a:endParaRPr lang="fr-FR" sz="6000" dirty="0"/>
          </a:p>
          <a:p>
            <a:pPr marL="0" indent="0">
              <a:buFont typeface="Wingdings 3" charset="2"/>
              <a:buNone/>
            </a:pPr>
            <a:r>
              <a:rPr lang="fr-FR" sz="8000" dirty="0"/>
              <a:t>23 ; 19 ; 15; 11 ; ….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2995019-114F-3740-9084-D7DE5CC6FB16}"/>
              </a:ext>
            </a:extLst>
          </p:cNvPr>
          <p:cNvSpPr txBox="1"/>
          <p:nvPr/>
        </p:nvSpPr>
        <p:spPr>
          <a:xfrm>
            <a:off x="10760014" y="104162"/>
            <a:ext cx="6671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C00000"/>
                </a:solidFill>
              </a:rPr>
              <a:t>FINALE</a:t>
            </a:r>
          </a:p>
          <a:p>
            <a:pPr algn="ctr"/>
            <a:r>
              <a:rPr lang="fr-FR" sz="800" dirty="0">
                <a:solidFill>
                  <a:srgbClr val="C00000"/>
                </a:solidFill>
              </a:rPr>
              <a:t>GROUPE 2</a:t>
            </a:r>
          </a:p>
          <a:p>
            <a:pPr algn="ctr"/>
            <a:r>
              <a:rPr lang="fr-FR" sz="600" dirty="0">
                <a:solidFill>
                  <a:srgbClr val="C00000"/>
                </a:solidFill>
              </a:rPr>
              <a:t>11 MARS 2022</a:t>
            </a:r>
          </a:p>
        </p:txBody>
      </p:sp>
    </p:spTree>
    <p:extLst>
      <p:ext uri="{BB962C8B-B14F-4D97-AF65-F5344CB8AC3E}">
        <p14:creationId xmlns:p14="http://schemas.microsoft.com/office/powerpoint/2010/main" val="327631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30000"/>
    </mc:Choice>
    <mc:Fallback xmlns="">
      <p:transition spd="med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3174</TotalTime>
  <Words>299</Words>
  <Application>Microsoft Office PowerPoint</Application>
  <PresentationFormat>Grand écran</PresentationFormat>
  <Paragraphs>148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 Math</vt:lpstr>
      <vt:lpstr>Times New Roman</vt:lpstr>
      <vt:lpstr>Trebuchet MS</vt:lpstr>
      <vt:lpstr>Wingdings 3</vt:lpstr>
      <vt:lpstr>Facette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CONCOURS du CALCUL MENTAL     Décembre 2020     QUART DE finale   CAP</dc:title>
  <dc:creator>zamy.jeff@gmail.com</dc:creator>
  <cp:lastModifiedBy>ROBERT MARCELINE</cp:lastModifiedBy>
  <cp:revision>113</cp:revision>
  <dcterms:created xsi:type="dcterms:W3CDTF">2020-11-27T01:03:48Z</dcterms:created>
  <dcterms:modified xsi:type="dcterms:W3CDTF">2022-03-10T09:54:18Z</dcterms:modified>
</cp:coreProperties>
</file>