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96" r:id="rId5"/>
    <p:sldId id="297" r:id="rId6"/>
    <p:sldId id="288" r:id="rId7"/>
    <p:sldId id="284" r:id="rId8"/>
    <p:sldId id="300" r:id="rId9"/>
    <p:sldId id="299" r:id="rId10"/>
    <p:sldId id="298" r:id="rId11"/>
    <p:sldId id="304" r:id="rId12"/>
    <p:sldId id="291" r:id="rId13"/>
    <p:sldId id="294" r:id="rId14"/>
    <p:sldId id="307" r:id="rId15"/>
    <p:sldId id="295" r:id="rId16"/>
    <p:sldId id="306" r:id="rId17"/>
    <p:sldId id="301" r:id="rId18"/>
    <p:sldId id="268" r:id="rId19"/>
    <p:sldId id="305" r:id="rId20"/>
    <p:sldId id="303" r:id="rId21"/>
    <p:sldId id="281" r:id="rId22"/>
    <p:sldId id="292" r:id="rId23"/>
    <p:sldId id="29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1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9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39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7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1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F541-0042-415A-89B6-7BAB3913DF13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7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325D179-4C3D-4A45-ADBF-59DE1F6EBD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0" y="5519818"/>
            <a:ext cx="138620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A72D3A-BCD3-4900-82DB-D041DC1F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941" y="5565643"/>
            <a:ext cx="1565030" cy="7325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B6DA63-7AFA-4DA1-8EAE-8B6BB5A68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463" y="5543684"/>
            <a:ext cx="1640459" cy="9319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3E42CE-E008-4F18-B0BD-1466E53BE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679" y="5464804"/>
            <a:ext cx="1155993" cy="11559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228FD8-74A9-40AF-8DEE-F9138FD17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672" y="5519818"/>
            <a:ext cx="1583066" cy="115599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707933F-CD76-4807-9993-141A82AC7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3506" y="5565643"/>
            <a:ext cx="1400000" cy="10666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1842AF-8BB6-C14E-A33B-FC9B003FF4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r="21722"/>
          <a:stretch/>
        </p:blipFill>
        <p:spPr>
          <a:xfrm>
            <a:off x="604435" y="1090788"/>
            <a:ext cx="3758339" cy="338609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F66DD1D-5063-0C41-9DA6-D17023837C1D}"/>
              </a:ext>
            </a:extLst>
          </p:cNvPr>
          <p:cNvSpPr txBox="1"/>
          <p:nvPr/>
        </p:nvSpPr>
        <p:spPr>
          <a:xfrm>
            <a:off x="4740692" y="2014082"/>
            <a:ext cx="502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accent2">
                    <a:lumMod val="75000"/>
                  </a:schemeClr>
                </a:solidFill>
              </a:rPr>
              <a:t>FINALE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921886-4123-6C45-A13C-EB6CBD771AB7}"/>
              </a:ext>
            </a:extLst>
          </p:cNvPr>
          <p:cNvSpPr txBox="1"/>
          <p:nvPr/>
        </p:nvSpPr>
        <p:spPr>
          <a:xfrm>
            <a:off x="5604729" y="3211316"/>
            <a:ext cx="3428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FÉVRIER 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96C66A-597E-044D-9E50-17F7A50129F1}"/>
              </a:ext>
            </a:extLst>
          </p:cNvPr>
          <p:cNvSpPr txBox="1"/>
          <p:nvPr/>
        </p:nvSpPr>
        <p:spPr>
          <a:xfrm>
            <a:off x="5248507" y="1090576"/>
            <a:ext cx="3895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GROUPE 1: CAP – Seconde BAC PRO</a:t>
            </a:r>
          </a:p>
        </p:txBody>
      </p:sp>
    </p:spTree>
    <p:extLst>
      <p:ext uri="{BB962C8B-B14F-4D97-AF65-F5344CB8AC3E}">
        <p14:creationId xmlns:p14="http://schemas.microsoft.com/office/powerpoint/2010/main" val="331636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250" y="1811453"/>
            <a:ext cx="9516198" cy="3565417"/>
          </a:xfrm>
        </p:spPr>
        <p:txBody>
          <a:bodyPr>
            <a:noAutofit/>
          </a:bodyPr>
          <a:lstStyle/>
          <a:p>
            <a:pPr marL="269875" indent="0" algn="ctr">
              <a:buNone/>
            </a:pPr>
            <a:r>
              <a:rPr lang="fr-RE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Une voiture consomme 6 L de carburant pour 100 km parcourus.</a:t>
            </a:r>
            <a:endParaRPr lang="fr-RE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0">
              <a:buNone/>
            </a:pPr>
            <a:r>
              <a:rPr lang="fr-RE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69875" indent="0" algn="ctr">
              <a:buNone/>
            </a:pPr>
            <a:r>
              <a:rPr lang="fr-RE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 distance peut-elle faire avec 42 L de carburant ?</a:t>
            </a:r>
            <a:endParaRPr lang="fr-FR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5702B-A027-4E76-AC50-E9FD259A8EC1}"/>
              </a:ext>
            </a:extLst>
          </p:cNvPr>
          <p:cNvSpPr/>
          <p:nvPr/>
        </p:nvSpPr>
        <p:spPr>
          <a:xfrm>
            <a:off x="1185361" y="6075868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1247D0-54F2-9948-A633-071822CF5A1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E47265-1E5E-5E41-A730-B14BA7B9B7AD}"/>
              </a:ext>
            </a:extLst>
          </p:cNvPr>
          <p:cNvSpPr txBox="1"/>
          <p:nvPr/>
        </p:nvSpPr>
        <p:spPr>
          <a:xfrm>
            <a:off x="458880" y="131727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E520-731D-4B3A-810D-63ECC4E8998D}"/>
              </a:ext>
            </a:extLst>
          </p:cNvPr>
          <p:cNvSpPr/>
          <p:nvPr/>
        </p:nvSpPr>
        <p:spPr>
          <a:xfrm>
            <a:off x="1185361" y="641809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0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581512-3663-4E49-9B46-38868B154419}"/>
              </a:ext>
            </a:extLst>
          </p:cNvPr>
          <p:cNvSpPr/>
          <p:nvPr/>
        </p:nvSpPr>
        <p:spPr>
          <a:xfrm>
            <a:off x="1115420" y="634492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92EEAF7C-26F2-4794-952D-C1030B1F1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91067" y="1595888"/>
                <a:ext cx="6809865" cy="3376016"/>
              </a:xfrm>
            </p:spPr>
            <p:txBody>
              <a:bodyPr anchor="ctr">
                <a:normAutofit/>
              </a:bodyPr>
              <a:lstStyle/>
              <a:p>
                <a:pPr marL="0" lv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9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RE" sz="9600" i="1">
                            <a:latin typeface="Cambria Math" panose="02040503050406030204" pitchFamily="18" charset="0"/>
                          </a:rPr>
                          <m:t>….</m:t>
                        </m:r>
                      </m:e>
                    </m:rad>
                  </m:oMath>
                </a14:m>
                <a:r>
                  <a:rPr lang="fr-RE" sz="9600" dirty="0"/>
                  <a:t> = 9</a:t>
                </a:r>
                <a:endParaRPr lang="fr-FR" sz="9600" dirty="0"/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92EEAF7C-26F2-4794-952D-C1030B1F1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1067" y="1595888"/>
                <a:ext cx="6809865" cy="33760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906DAC8A-153B-7A48-80E9-6E0AD5B829CB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9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61AFB8-1044-4431-BD00-B29B9FCBCBCF}"/>
              </a:ext>
            </a:extLst>
          </p:cNvPr>
          <p:cNvSpPr txBox="1"/>
          <p:nvPr/>
        </p:nvSpPr>
        <p:spPr>
          <a:xfrm>
            <a:off x="1664898" y="1130061"/>
            <a:ext cx="7667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Trouver la valeur manquante.</a:t>
            </a:r>
          </a:p>
        </p:txBody>
      </p:sp>
    </p:spTree>
    <p:extLst>
      <p:ext uri="{BB962C8B-B14F-4D97-AF65-F5344CB8AC3E}">
        <p14:creationId xmlns:p14="http://schemas.microsoft.com/office/powerpoint/2010/main" val="9557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28" y="1343949"/>
            <a:ext cx="8783537" cy="44315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Pour faire 1 gâteau, il faut 150 g de farine.</a:t>
            </a:r>
          </a:p>
          <a:p>
            <a:pPr marL="0" indent="0"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Quelle quantité de farine, en gramme, faudrait-il pour faire 5 gâteaux ?</a:t>
            </a:r>
          </a:p>
          <a:p>
            <a:pPr marL="0" indent="0">
              <a:buNone/>
            </a:pP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5702B-A027-4E76-AC50-E9FD259A8EC1}"/>
              </a:ext>
            </a:extLst>
          </p:cNvPr>
          <p:cNvSpPr/>
          <p:nvPr/>
        </p:nvSpPr>
        <p:spPr>
          <a:xfrm>
            <a:off x="926293" y="604136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1247D0-54F2-9948-A633-071822CF5A1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E47265-1E5E-5E41-A730-B14BA7B9B7AD}"/>
              </a:ext>
            </a:extLst>
          </p:cNvPr>
          <p:cNvSpPr txBox="1"/>
          <p:nvPr/>
        </p:nvSpPr>
        <p:spPr>
          <a:xfrm>
            <a:off x="165883" y="131727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E520-731D-4B3A-810D-63ECC4E8998D}"/>
              </a:ext>
            </a:extLst>
          </p:cNvPr>
          <p:cNvSpPr/>
          <p:nvPr/>
        </p:nvSpPr>
        <p:spPr>
          <a:xfrm>
            <a:off x="926293" y="639221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6576" y="1652330"/>
            <a:ext cx="8587965" cy="4431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/>
              <a:t>Quelle est la masse de l’ananas ?</a:t>
            </a:r>
          </a:p>
          <a:p>
            <a:pPr marL="0" indent="0">
              <a:buNone/>
            </a:pP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5702B-A027-4E76-AC50-E9FD259A8EC1}"/>
              </a:ext>
            </a:extLst>
          </p:cNvPr>
          <p:cNvSpPr/>
          <p:nvPr/>
        </p:nvSpPr>
        <p:spPr>
          <a:xfrm>
            <a:off x="1193712" y="608383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1247D0-54F2-9948-A633-071822CF5A1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E47265-1E5E-5E41-A730-B14BA7B9B7AD}"/>
              </a:ext>
            </a:extLst>
          </p:cNvPr>
          <p:cNvSpPr txBox="1"/>
          <p:nvPr/>
        </p:nvSpPr>
        <p:spPr>
          <a:xfrm>
            <a:off x="165883" y="143622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E520-731D-4B3A-810D-63ECC4E8998D}"/>
              </a:ext>
            </a:extLst>
          </p:cNvPr>
          <p:cNvSpPr/>
          <p:nvPr/>
        </p:nvSpPr>
        <p:spPr>
          <a:xfrm>
            <a:off x="1193712" y="6395020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1DF581-512E-4110-A354-32034DE6B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4503" y="2637845"/>
            <a:ext cx="4556120" cy="29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7842" y="2700816"/>
            <a:ext cx="8255651" cy="2077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CD975-DA69-44E3-95D3-B8BF1A2C8653}"/>
              </a:ext>
            </a:extLst>
          </p:cNvPr>
          <p:cNvSpPr/>
          <p:nvPr/>
        </p:nvSpPr>
        <p:spPr>
          <a:xfrm>
            <a:off x="1147437" y="6343151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E51F6893-7C19-4910-A9F5-AAD6AA6EF2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2365" y="2013438"/>
                <a:ext cx="6101535" cy="2972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600" i="1" dirty="0" smtClean="0">
                          <a:latin typeface="Cambria Math" panose="02040503050406030204" pitchFamily="18" charset="0"/>
                        </a:rPr>
                        <m:t>85 </m:t>
                      </m:r>
                      <m:r>
                        <a:rPr lang="fr-FR" sz="9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9600" b="0" i="1" dirty="0" smtClean="0">
                          <a:latin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fr-FR" sz="9600" dirty="0"/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E51F6893-7C19-4910-A9F5-AAD6AA6E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365" y="2013438"/>
                <a:ext cx="6101535" cy="2972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>
            <a:extLst>
              <a:ext uri="{FF2B5EF4-FFF2-40B4-BE49-F238E27FC236}">
                <a16:creationId xmlns:a16="http://schemas.microsoft.com/office/drawing/2014/main" id="{C51E8B1A-CFB6-F749-AFFC-C93634457A7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3781C4-8FC3-3F40-ACDE-8AFF35EEDE7D}"/>
              </a:ext>
            </a:extLst>
          </p:cNvPr>
          <p:cNvSpPr txBox="1"/>
          <p:nvPr/>
        </p:nvSpPr>
        <p:spPr>
          <a:xfrm>
            <a:off x="1692230" y="237244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DADBA8-2DAB-4C79-8D5A-0BC96402D1A1}"/>
              </a:ext>
            </a:extLst>
          </p:cNvPr>
          <p:cNvSpPr txBox="1"/>
          <p:nvPr/>
        </p:nvSpPr>
        <p:spPr>
          <a:xfrm>
            <a:off x="159635" y="119833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448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7DB3D-F2A2-4E8F-A6B3-44E4EBF9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2014345"/>
            <a:ext cx="8629591" cy="35412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fr-FR" sz="4400" dirty="0"/>
              <a:t>Une boîte de 100 clous a une masse de 2 500 g.</a:t>
            </a:r>
          </a:p>
          <a:p>
            <a:pPr>
              <a:buNone/>
            </a:pPr>
            <a:endParaRPr lang="fr-FR" sz="4400" dirty="0"/>
          </a:p>
          <a:p>
            <a:pPr algn="ctr">
              <a:buNone/>
            </a:pPr>
            <a:r>
              <a:rPr lang="fr-FR" sz="4400" dirty="0"/>
              <a:t> </a:t>
            </a:r>
            <a:r>
              <a:rPr lang="fr-FR" sz="4400" b="1" dirty="0"/>
              <a:t>Quelle est la masse d’un clou ? </a:t>
            </a:r>
          </a:p>
          <a:p>
            <a:pPr marL="0" indent="0" algn="ctr">
              <a:buNone/>
            </a:pPr>
            <a:endParaRPr lang="fr-FR" sz="7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1273534" y="627613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E5D21A-F6D5-0A4A-B5F8-A2B4EC2BE051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ACC687-D0E1-4707-9EF1-9F397256044F}"/>
              </a:ext>
            </a:extLst>
          </p:cNvPr>
          <p:cNvSpPr txBox="1"/>
          <p:nvPr/>
        </p:nvSpPr>
        <p:spPr>
          <a:xfrm>
            <a:off x="165883" y="118541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641628-D5E0-4D0F-8DDF-C1EBBE5DAC26}"/>
              </a:ext>
            </a:extLst>
          </p:cNvPr>
          <p:cNvSpPr/>
          <p:nvPr/>
        </p:nvSpPr>
        <p:spPr>
          <a:xfrm>
            <a:off x="1273534" y="6034594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0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4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406F4E-71D4-4151-868F-373B7E85A089}"/>
              </a:ext>
            </a:extLst>
          </p:cNvPr>
          <p:cNvSpPr/>
          <p:nvPr/>
        </p:nvSpPr>
        <p:spPr>
          <a:xfrm>
            <a:off x="1149925" y="6336300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FC4544B5-7C17-42A9-9A94-68E25C0D8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863" y="0"/>
                <a:ext cx="8596312" cy="6042025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600" i="1" dirty="0" smtClean="0">
                          <a:latin typeface="Cambria Math" panose="02040503050406030204" pitchFamily="18" charset="0"/>
                        </a:rPr>
                        <m:t>6,75 + 5,75</m:t>
                      </m:r>
                    </m:oMath>
                  </m:oMathPara>
                </a14:m>
                <a:endParaRPr lang="fr-FR" sz="9600" dirty="0"/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FC4544B5-7C17-42A9-9A94-68E25C0D8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863" y="0"/>
                <a:ext cx="8596312" cy="60420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C2B50568-A787-2A42-A668-29519061A925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FD0B35-6FC7-A348-BC83-40446F644130}"/>
              </a:ext>
            </a:extLst>
          </p:cNvPr>
          <p:cNvSpPr txBox="1"/>
          <p:nvPr/>
        </p:nvSpPr>
        <p:spPr>
          <a:xfrm>
            <a:off x="1692230" y="215810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E0F3FE-379B-4245-9DDE-E5CFFC5E1DE8}"/>
              </a:ext>
            </a:extLst>
          </p:cNvPr>
          <p:cNvSpPr txBox="1"/>
          <p:nvPr/>
        </p:nvSpPr>
        <p:spPr>
          <a:xfrm>
            <a:off x="71617" y="119834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3040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4179" y="2225336"/>
            <a:ext cx="7261247" cy="1113087"/>
          </a:xfrm>
        </p:spPr>
        <p:txBody>
          <a:bodyPr>
            <a:noAutofit/>
          </a:bodyPr>
          <a:lstStyle/>
          <a:p>
            <a:pPr marL="269875" indent="0">
              <a:buFont typeface="Wingdings 3" charset="2"/>
              <a:buNone/>
            </a:pPr>
            <a:r>
              <a:rPr lang="fr-FR" sz="5400" dirty="0"/>
              <a:t>Calculer 30% de 120.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1247D0-54F2-9948-A633-071822CF5A1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E47265-1E5E-5E41-A730-B14BA7B9B7AD}"/>
              </a:ext>
            </a:extLst>
          </p:cNvPr>
          <p:cNvSpPr txBox="1"/>
          <p:nvPr/>
        </p:nvSpPr>
        <p:spPr>
          <a:xfrm>
            <a:off x="90155" y="145881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E520-731D-4B3A-810D-63ECC4E8998D}"/>
              </a:ext>
            </a:extLst>
          </p:cNvPr>
          <p:cNvSpPr/>
          <p:nvPr/>
        </p:nvSpPr>
        <p:spPr>
          <a:xfrm>
            <a:off x="1124701" y="6409464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8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30061C-1696-4029-BD49-C01CAED57511}"/>
              </a:ext>
            </a:extLst>
          </p:cNvPr>
          <p:cNvSpPr/>
          <p:nvPr/>
        </p:nvSpPr>
        <p:spPr>
          <a:xfrm>
            <a:off x="1089540" y="6287065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B05AD285-5E51-48BC-97E1-B6031C7B2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863" y="0"/>
                <a:ext cx="8596312" cy="6042025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800" i="1" dirty="0" smtClean="0">
                          <a:latin typeface="Cambria Math" panose="02040503050406030204" pitchFamily="18" charset="0"/>
                        </a:rPr>
                        <m:t>128 +</m:t>
                      </m:r>
                      <m:r>
                        <a:rPr lang="fr-FR" sz="8800" i="1" dirty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fr-FR" sz="8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8800" i="1" dirty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r-FR" sz="8800" dirty="0"/>
              </a:p>
            </p:txBody>
          </p:sp>
        </mc:Choice>
        <mc:Fallback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B05AD285-5E51-48BC-97E1-B6031C7B2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863" y="0"/>
                <a:ext cx="8596312" cy="60420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9FFF9634-CA4C-704F-BB09-B3911B5A7C21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204B11-AEB9-6943-AD84-5E9C22AEC45F}"/>
              </a:ext>
            </a:extLst>
          </p:cNvPr>
          <p:cNvSpPr txBox="1"/>
          <p:nvPr/>
        </p:nvSpPr>
        <p:spPr>
          <a:xfrm>
            <a:off x="1779860" y="245040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7F12D2-3EC7-4505-BE07-10B10C59C9B0}"/>
              </a:ext>
            </a:extLst>
          </p:cNvPr>
          <p:cNvSpPr txBox="1"/>
          <p:nvPr/>
        </p:nvSpPr>
        <p:spPr>
          <a:xfrm>
            <a:off x="155344" y="119834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473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1BF344-E0DD-4F5B-B3EE-18ABE9AEB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247A9-D095-4ED3-86B9-18F845FDE118}"/>
              </a:ext>
            </a:extLst>
          </p:cNvPr>
          <p:cNvSpPr/>
          <p:nvPr/>
        </p:nvSpPr>
        <p:spPr>
          <a:xfrm>
            <a:off x="1046407" y="6259067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C76F50A2-4B50-42A4-82BC-FC3FD94EC9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8808" y="1942884"/>
                <a:ext cx="6174309" cy="311619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600" i="1" dirty="0" smtClean="0">
                          <a:latin typeface="Cambria Math" panose="02040503050406030204" pitchFamily="18" charset="0"/>
                        </a:rPr>
                        <m:t>200 </m:t>
                      </m:r>
                      <m:r>
                        <a:rPr lang="fr-FR" sz="9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9600" i="1" dirty="0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fr-FR" sz="96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fr-FR" sz="9600" dirty="0"/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C76F50A2-4B50-42A4-82BC-FC3FD94E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808" y="1942884"/>
                <a:ext cx="6174309" cy="31161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>
            <a:extLst>
              <a:ext uri="{FF2B5EF4-FFF2-40B4-BE49-F238E27FC236}">
                <a16:creationId xmlns:a16="http://schemas.microsoft.com/office/drawing/2014/main" id="{6B80DF30-C019-D148-ADEB-F28C553DA0D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A87585-725F-7C48-BEE5-35A5BFA889EF}"/>
              </a:ext>
            </a:extLst>
          </p:cNvPr>
          <p:cNvSpPr txBox="1"/>
          <p:nvPr/>
        </p:nvSpPr>
        <p:spPr>
          <a:xfrm>
            <a:off x="1675593" y="216473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9A6B07-6D39-4341-BEA3-E3E34F20E2B1}"/>
              </a:ext>
            </a:extLst>
          </p:cNvPr>
          <p:cNvSpPr txBox="1"/>
          <p:nvPr/>
        </p:nvSpPr>
        <p:spPr>
          <a:xfrm>
            <a:off x="136275" y="167445"/>
            <a:ext cx="138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995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9D38A-E6BC-49F0-AEE5-A73E4391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14" y="1470861"/>
            <a:ext cx="9598350" cy="4486299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 série de 20 questions va être projetée.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Chaque question s’affichera pendant </a:t>
            </a:r>
            <a:r>
              <a:rPr lang="fr-FR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temps limité</a:t>
            </a: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 chaque question, répondre dans la case correspondante de la feuille de réponse.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 test de calcul sera noté sur 20.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Tous documents et la calculatrice sont interdits.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3924CD-1DD2-8D48-8AF8-D31CC4D76732}"/>
              </a:ext>
            </a:extLst>
          </p:cNvPr>
          <p:cNvSpPr txBox="1"/>
          <p:nvPr/>
        </p:nvSpPr>
        <p:spPr>
          <a:xfrm>
            <a:off x="2014519" y="0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CONSIGNES</a:t>
            </a:r>
          </a:p>
        </p:txBody>
      </p:sp>
    </p:spTree>
    <p:extLst>
      <p:ext uri="{BB962C8B-B14F-4D97-AF65-F5344CB8AC3E}">
        <p14:creationId xmlns:p14="http://schemas.microsoft.com/office/powerpoint/2010/main" val="18488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487C2-90E1-4D6E-839D-C7B6D3772E52}"/>
              </a:ext>
            </a:extLst>
          </p:cNvPr>
          <p:cNvSpPr/>
          <p:nvPr/>
        </p:nvSpPr>
        <p:spPr>
          <a:xfrm>
            <a:off x="1113655" y="6284541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21042D66-19F0-4525-810D-8C7B942730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4179" y="2233246"/>
                <a:ext cx="7112122" cy="2876794"/>
              </a:xfrm>
            </p:spPr>
            <p:txBody>
              <a:bodyPr anchor="ctr"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600" i="1" dirty="0" smtClean="0">
                          <a:latin typeface="Cambria Math" panose="02040503050406030204" pitchFamily="18" charset="0"/>
                        </a:rPr>
                        <m:t>4500 </m:t>
                      </m:r>
                      <m:r>
                        <a:rPr lang="fr-FR" sz="9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9600" i="1" dirty="0" smtClean="0">
                          <a:latin typeface="Cambria Math" panose="02040503050406030204" pitchFamily="18" charset="0"/>
                        </a:rPr>
                        <m:t> 0,01</m:t>
                      </m:r>
                    </m:oMath>
                  </m:oMathPara>
                </a14:m>
                <a:endParaRPr lang="fr-FR" sz="9600" dirty="0"/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21042D66-19F0-4525-810D-8C7B94273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4179" y="2233246"/>
                <a:ext cx="7112122" cy="287679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>
            <a:extLst>
              <a:ext uri="{FF2B5EF4-FFF2-40B4-BE49-F238E27FC236}">
                <a16:creationId xmlns:a16="http://schemas.microsoft.com/office/drawing/2014/main" id="{EE2C9AE0-0411-074F-B8D3-D0B967BA99BF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810E96-ACB9-FC4E-A1F8-D5C6D1691F07}"/>
              </a:ext>
            </a:extLst>
          </p:cNvPr>
          <p:cNvSpPr txBox="1"/>
          <p:nvPr/>
        </p:nvSpPr>
        <p:spPr>
          <a:xfrm>
            <a:off x="1692230" y="215810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0873B9-F4D5-4076-B7CE-B27B4E0C5473}"/>
              </a:ext>
            </a:extLst>
          </p:cNvPr>
          <p:cNvSpPr txBox="1"/>
          <p:nvPr/>
        </p:nvSpPr>
        <p:spPr>
          <a:xfrm>
            <a:off x="165883" y="131727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2908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707" y="1355844"/>
            <a:ext cx="8906614" cy="42388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Pour le mariage de Marc et Natacha, les 45 invités ont donné 20 € chacun.</a:t>
            </a: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Quelle somme ont-ils reçu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5702B-A027-4E76-AC50-E9FD259A8EC1}"/>
              </a:ext>
            </a:extLst>
          </p:cNvPr>
          <p:cNvSpPr/>
          <p:nvPr/>
        </p:nvSpPr>
        <p:spPr>
          <a:xfrm>
            <a:off x="1163686" y="610772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1247D0-54F2-9948-A633-071822CF5A1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E47265-1E5E-5E41-A730-B14BA7B9B7AD}"/>
              </a:ext>
            </a:extLst>
          </p:cNvPr>
          <p:cNvSpPr txBox="1"/>
          <p:nvPr/>
        </p:nvSpPr>
        <p:spPr>
          <a:xfrm>
            <a:off x="165883" y="131727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E520-731D-4B3A-810D-63ECC4E8998D}"/>
              </a:ext>
            </a:extLst>
          </p:cNvPr>
          <p:cNvSpPr/>
          <p:nvPr/>
        </p:nvSpPr>
        <p:spPr>
          <a:xfrm>
            <a:off x="1163686" y="639221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7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496" y="1465011"/>
            <a:ext cx="8783537" cy="44315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>
                <a:cs typeface="Arial" panose="020B0604020202020204" pitchFamily="34" charset="0"/>
              </a:rPr>
              <a:t>Une maman partage, de manière équitable, </a:t>
            </a:r>
          </a:p>
          <a:p>
            <a:pPr marL="0" indent="0" algn="ctr">
              <a:buNone/>
            </a:pPr>
            <a:r>
              <a:rPr lang="fr-FR" sz="4400" dirty="0">
                <a:cs typeface="Arial" panose="020B0604020202020204" pitchFamily="34" charset="0"/>
              </a:rPr>
              <a:t>276 € entre ces 3 enfants.</a:t>
            </a:r>
          </a:p>
          <a:p>
            <a:pPr marL="0" indent="0">
              <a:buNone/>
            </a:pPr>
            <a:endParaRPr lang="fr-FR" sz="20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400" b="1" dirty="0">
                <a:cs typeface="Arial" panose="020B0604020202020204" pitchFamily="34" charset="0"/>
              </a:rPr>
              <a:t>Combien d’euros chaque enfant va-t-il recevoir?</a:t>
            </a:r>
          </a:p>
          <a:p>
            <a:pPr marL="0" indent="0">
              <a:buNone/>
            </a:pP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5702B-A027-4E76-AC50-E9FD259A8EC1}"/>
              </a:ext>
            </a:extLst>
          </p:cNvPr>
          <p:cNvSpPr/>
          <p:nvPr/>
        </p:nvSpPr>
        <p:spPr>
          <a:xfrm>
            <a:off x="926293" y="604136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1247D0-54F2-9948-A633-071822CF5A1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E47265-1E5E-5E41-A730-B14BA7B9B7AD}"/>
              </a:ext>
            </a:extLst>
          </p:cNvPr>
          <p:cNvSpPr txBox="1"/>
          <p:nvPr/>
        </p:nvSpPr>
        <p:spPr>
          <a:xfrm>
            <a:off x="165883" y="119834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E520-731D-4B3A-810D-63ECC4E8998D}"/>
              </a:ext>
            </a:extLst>
          </p:cNvPr>
          <p:cNvSpPr/>
          <p:nvPr/>
        </p:nvSpPr>
        <p:spPr>
          <a:xfrm>
            <a:off x="926293" y="639221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9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6723"/>
            <a:ext cx="8596668" cy="45246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4000" b="1" i="1" dirty="0"/>
              <a:t>Poser votre stylo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Retourner votre Feuille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La déposer au bord de la table</a:t>
            </a:r>
            <a:endParaRPr lang="fr-FR" sz="4000" dirty="0"/>
          </a:p>
          <a:p>
            <a:pPr marL="0" indent="0">
              <a:lnSpc>
                <a:spcPct val="200000"/>
              </a:lnSpc>
              <a:buNone/>
            </a:pPr>
            <a:endParaRPr lang="fr-FR" sz="4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C41F61-CC0F-5D43-A8B3-EA9071115CDF}"/>
              </a:ext>
            </a:extLst>
          </p:cNvPr>
          <p:cNvSpPr txBox="1"/>
          <p:nvPr/>
        </p:nvSpPr>
        <p:spPr>
          <a:xfrm>
            <a:off x="1" y="-52938"/>
            <a:ext cx="1041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87259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287DB3D-F2A2-4E8F-A6B3-44E4EBF9A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2513" y="1875994"/>
                <a:ext cx="7577434" cy="354123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600" i="1" dirty="0" smtClean="0">
                          <a:latin typeface="Cambria Math" panose="02040503050406030204" pitchFamily="18" charset="0"/>
                        </a:rPr>
                        <m:t>255−48</m:t>
                      </m:r>
                    </m:oMath>
                  </m:oMathPara>
                </a14:m>
                <a:endParaRPr lang="fr-FR" sz="96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287DB3D-F2A2-4E8F-A6B3-44E4EBF9A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513" y="1875994"/>
                <a:ext cx="7577434" cy="3541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1264907" y="632789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E5D21A-F6D5-0A4A-B5F8-A2B4EC2BE051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0DF8C3-7C73-4841-805A-98163CACAC1F}"/>
              </a:ext>
            </a:extLst>
          </p:cNvPr>
          <p:cNvSpPr txBox="1"/>
          <p:nvPr/>
        </p:nvSpPr>
        <p:spPr>
          <a:xfrm>
            <a:off x="1692230" y="257698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33786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487C2-90E1-4D6E-839D-C7B6D3772E52}"/>
              </a:ext>
            </a:extLst>
          </p:cNvPr>
          <p:cNvSpPr/>
          <p:nvPr/>
        </p:nvSpPr>
        <p:spPr>
          <a:xfrm>
            <a:off x="1199311" y="634787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21042D66-19F0-4525-810D-8C7B942730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2955" y="1343951"/>
                <a:ext cx="7725357" cy="4472365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0,02 </m:t>
                      </m:r>
                      <m:r>
                        <a:rPr lang="fr-FR" sz="9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fr-FR" sz="9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0,3</m:t>
                      </m:r>
                    </m:oMath>
                  </m:oMathPara>
                </a14:m>
                <a:endParaRPr lang="fr-FR" sz="9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21042D66-19F0-4525-810D-8C7B94273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2955" y="1343951"/>
                <a:ext cx="7725357" cy="447236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>
            <a:extLst>
              <a:ext uri="{FF2B5EF4-FFF2-40B4-BE49-F238E27FC236}">
                <a16:creationId xmlns:a16="http://schemas.microsoft.com/office/drawing/2014/main" id="{EE2C9AE0-0411-074F-B8D3-D0B967BA99BF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810E96-ACB9-FC4E-A1F8-D5C6D1691F07}"/>
              </a:ext>
            </a:extLst>
          </p:cNvPr>
          <p:cNvSpPr txBox="1"/>
          <p:nvPr/>
        </p:nvSpPr>
        <p:spPr>
          <a:xfrm>
            <a:off x="1615334" y="215660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2913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581512-3663-4E49-9B46-38868B154419}"/>
              </a:ext>
            </a:extLst>
          </p:cNvPr>
          <p:cNvSpPr/>
          <p:nvPr/>
        </p:nvSpPr>
        <p:spPr>
          <a:xfrm>
            <a:off x="1245022" y="6301794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92EEAF7C-26F2-4794-952D-C1030B1F1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5022" y="1432640"/>
                <a:ext cx="7285519" cy="444122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7,2</m:t>
                      </m:r>
                      <m:r>
                        <a:rPr lang="fr-FR" sz="9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÷</m:t>
                      </m:r>
                      <m:r>
                        <a:rPr lang="fr-FR" sz="96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100</m:t>
                      </m:r>
                    </m:oMath>
                  </m:oMathPara>
                </a14:m>
                <a:endParaRPr lang="fr-FR" sz="9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92EEAF7C-26F2-4794-952D-C1030B1F1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5022" y="1432640"/>
                <a:ext cx="7285519" cy="44412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906DAC8A-153B-7A48-80E9-6E0AD5B829CB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BBFCFA-234D-904F-8F63-C2772FC732D3}"/>
              </a:ext>
            </a:extLst>
          </p:cNvPr>
          <p:cNvSpPr txBox="1"/>
          <p:nvPr/>
        </p:nvSpPr>
        <p:spPr>
          <a:xfrm>
            <a:off x="1692230" y="232311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15844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EC14CD-AE88-450A-A416-D17D4D66025F}"/>
              </a:ext>
            </a:extLst>
          </p:cNvPr>
          <p:cNvSpPr/>
          <p:nvPr/>
        </p:nvSpPr>
        <p:spPr>
          <a:xfrm>
            <a:off x="1065190" y="613134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067F6-1287-4D1C-8B48-94973926E74E}"/>
              </a:ext>
            </a:extLst>
          </p:cNvPr>
          <p:cNvSpPr/>
          <p:nvPr/>
        </p:nvSpPr>
        <p:spPr>
          <a:xfrm>
            <a:off x="1065190" y="64339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B6F5855-75FC-4F2A-8B8D-5232DADF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4" y="1122293"/>
            <a:ext cx="9412131" cy="49958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Le prix d’un article coûtant initialement 100 € </a:t>
            </a:r>
          </a:p>
          <a:p>
            <a:pPr marL="0" indent="0" algn="ctr">
              <a:buNone/>
            </a:pPr>
            <a:r>
              <a:rPr lang="fr-FR" sz="4400" dirty="0"/>
              <a:t>est augmenté de 5 %.</a:t>
            </a:r>
          </a:p>
          <a:p>
            <a:pPr marL="0" indent="0">
              <a:buNone/>
            </a:pPr>
            <a:endParaRPr lang="fr-FR" sz="4400" dirty="0"/>
          </a:p>
          <a:p>
            <a:pPr marL="0" indent="0" algn="ctr">
              <a:buNone/>
            </a:pPr>
            <a:r>
              <a:rPr lang="fr-FR" sz="4400" b="1" dirty="0"/>
              <a:t>Calculer son nouveau prix.</a:t>
            </a:r>
          </a:p>
          <a:p>
            <a:pPr marL="0" indent="0">
              <a:buNone/>
            </a:pPr>
            <a:endParaRPr lang="fr-FR" sz="48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8B99825-B1B2-9A4E-BE64-DDD97616FF56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B14B00-36EC-EF4C-B1A9-9B73DCEB7311}"/>
              </a:ext>
            </a:extLst>
          </p:cNvPr>
          <p:cNvSpPr txBox="1"/>
          <p:nvPr/>
        </p:nvSpPr>
        <p:spPr>
          <a:xfrm>
            <a:off x="458880" y="82068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390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5CD1FE-9918-4E28-80E3-EED5193064A7}"/>
              </a:ext>
            </a:extLst>
          </p:cNvPr>
          <p:cNvSpPr/>
          <p:nvPr/>
        </p:nvSpPr>
        <p:spPr>
          <a:xfrm>
            <a:off x="1075891" y="6121105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A61EBE-0B91-4E76-B617-63C26E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20" y="1533505"/>
            <a:ext cx="9192125" cy="4870289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fr-FR" sz="5200" dirty="0"/>
              <a:t>Nathalie achète une jupe valant 47 € et un T-shirt valant 25 €.</a:t>
            </a:r>
          </a:p>
          <a:p>
            <a:endParaRPr lang="fr-FR" sz="5200" dirty="0"/>
          </a:p>
          <a:p>
            <a:pPr>
              <a:buNone/>
            </a:pPr>
            <a:r>
              <a:rPr lang="fr-FR" sz="5200" dirty="0"/>
              <a:t>     Elle paye avec un billet de 100 €.</a:t>
            </a:r>
          </a:p>
          <a:p>
            <a:endParaRPr lang="fr-FR" sz="5200" dirty="0"/>
          </a:p>
          <a:p>
            <a:pPr algn="ctr">
              <a:buNone/>
            </a:pPr>
            <a:r>
              <a:rPr lang="fr-FR" sz="5200" b="1" dirty="0"/>
              <a:t>           Combien va-t-on lui rendre ?</a:t>
            </a:r>
          </a:p>
          <a:p>
            <a:pPr marL="0" lvl="0" indent="0">
              <a:buNone/>
            </a:pPr>
            <a:endParaRPr lang="fr-FR" sz="48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D863F75-60AA-6947-9DF7-E7C3C677F1D3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F0AA08-555E-8D4B-959F-A9361B0868F6}"/>
              </a:ext>
            </a:extLst>
          </p:cNvPr>
          <p:cNvSpPr txBox="1"/>
          <p:nvPr/>
        </p:nvSpPr>
        <p:spPr>
          <a:xfrm>
            <a:off x="458880" y="91864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064A6E-5D99-4C52-B7DF-04277535B471}"/>
              </a:ext>
            </a:extLst>
          </p:cNvPr>
          <p:cNvSpPr/>
          <p:nvPr/>
        </p:nvSpPr>
        <p:spPr>
          <a:xfrm>
            <a:off x="1075891" y="6433311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4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287DB3D-F2A2-4E8F-A6B3-44E4EBF9A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746" y="1343951"/>
                <a:ext cx="7577434" cy="354123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fr-FR" sz="4400" dirty="0">
                    <a:cs typeface="Calibri" pitchFamily="34" charset="0"/>
                  </a:rPr>
                  <a:t>Donner la valeur de </a:t>
                </a:r>
                <a:r>
                  <a:rPr lang="fr-FR" sz="4400" i="1" dirty="0">
                    <a:latin typeface="Times" panose="02020603060405020304" pitchFamily="18" charset="0"/>
                    <a:cs typeface="Calibri" pitchFamily="34" charset="0"/>
                  </a:rPr>
                  <a:t>x</a:t>
                </a:r>
                <a:r>
                  <a:rPr lang="fr-FR" sz="4400" dirty="0">
                    <a:cs typeface="Calibri" pitchFamily="34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fr-FR" sz="4800" b="1" dirty="0">
                  <a:cs typeface="Calibri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000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2</m:t>
                      </m:r>
                      <m:r>
                        <a:rPr lang="fr-FR" sz="6000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fr-FR" sz="6000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 – 4 = 8</m:t>
                      </m:r>
                    </m:oMath>
                  </m:oMathPara>
                </a14:m>
                <a:endParaRPr lang="fr-FR" sz="60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287DB3D-F2A2-4E8F-A6B3-44E4EBF9A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746" y="1343951"/>
                <a:ext cx="7577434" cy="3541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1273534" y="627613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E5D21A-F6D5-0A4A-B5F8-A2B4EC2BE051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C075C-75E4-4A9F-A85E-E79862A69244}"/>
              </a:ext>
            </a:extLst>
          </p:cNvPr>
          <p:cNvSpPr/>
          <p:nvPr/>
        </p:nvSpPr>
        <p:spPr>
          <a:xfrm>
            <a:off x="1273534" y="600024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5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880" y="2108013"/>
            <a:ext cx="9508804" cy="1785947"/>
          </a:xfrm>
        </p:spPr>
        <p:txBody>
          <a:bodyPr>
            <a:noAutofit/>
          </a:bodyPr>
          <a:lstStyle/>
          <a:p>
            <a:pPr marL="0" indent="0">
              <a:buFont typeface="Wingdings 3" charset="2"/>
              <a:buNone/>
            </a:pPr>
            <a:r>
              <a:rPr lang="fr-FR" sz="3600" dirty="0"/>
              <a:t>Une classe de 28 élèves compte 7 garçons.</a:t>
            </a:r>
          </a:p>
          <a:p>
            <a:pPr marL="0" indent="0">
              <a:buFont typeface="Wingdings 3" charset="2"/>
              <a:buNone/>
            </a:pPr>
            <a:endParaRPr lang="fr-FR" sz="3600" dirty="0"/>
          </a:p>
          <a:p>
            <a:pPr marL="0" indent="0">
              <a:buFont typeface="Wingdings 3" charset="2"/>
              <a:buNone/>
            </a:pPr>
            <a:r>
              <a:rPr lang="fr-FR" sz="3600" dirty="0"/>
              <a:t>Calculer la fréquence des garçons.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5702B-A027-4E76-AC50-E9FD259A8EC1}"/>
              </a:ext>
            </a:extLst>
          </p:cNvPr>
          <p:cNvSpPr/>
          <p:nvPr/>
        </p:nvSpPr>
        <p:spPr>
          <a:xfrm>
            <a:off x="1185361" y="6149550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1247D0-54F2-9948-A633-071822CF5A1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E47265-1E5E-5E41-A730-B14BA7B9B7AD}"/>
              </a:ext>
            </a:extLst>
          </p:cNvPr>
          <p:cNvSpPr txBox="1"/>
          <p:nvPr/>
        </p:nvSpPr>
        <p:spPr>
          <a:xfrm>
            <a:off x="458880" y="118980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E520-731D-4B3A-810D-63ECC4E8998D}"/>
              </a:ext>
            </a:extLst>
          </p:cNvPr>
          <p:cNvSpPr/>
          <p:nvPr/>
        </p:nvSpPr>
        <p:spPr>
          <a:xfrm>
            <a:off x="1185361" y="6443971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1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336</Words>
  <Application>Microsoft Office PowerPoint</Application>
  <PresentationFormat>Grand écran</PresentationFormat>
  <Paragraphs>89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Times</vt:lpstr>
      <vt:lpstr>Times New Roman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du CALCUL MENTAL     Décembre 2020     QUART DE finale   CAP</dc:title>
  <dc:creator>zamy.jeff@gmail.com</dc:creator>
  <cp:lastModifiedBy>RM</cp:lastModifiedBy>
  <cp:revision>70</cp:revision>
  <dcterms:created xsi:type="dcterms:W3CDTF">2020-11-27T01:03:48Z</dcterms:created>
  <dcterms:modified xsi:type="dcterms:W3CDTF">2022-03-10T08:57:37Z</dcterms:modified>
</cp:coreProperties>
</file>