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2" r:id="rId4"/>
    <p:sldId id="303" r:id="rId5"/>
    <p:sldId id="266" r:id="rId6"/>
    <p:sldId id="304" r:id="rId7"/>
    <p:sldId id="268" r:id="rId8"/>
    <p:sldId id="280" r:id="rId9"/>
    <p:sldId id="306" r:id="rId10"/>
    <p:sldId id="307" r:id="rId11"/>
    <p:sldId id="315" r:id="rId12"/>
    <p:sldId id="289" r:id="rId13"/>
    <p:sldId id="312" r:id="rId14"/>
    <p:sldId id="309" r:id="rId15"/>
    <p:sldId id="285" r:id="rId16"/>
    <p:sldId id="311" r:id="rId17"/>
    <p:sldId id="283" r:id="rId18"/>
    <p:sldId id="259" r:id="rId19"/>
    <p:sldId id="299" r:id="rId20"/>
    <p:sldId id="301" r:id="rId21"/>
    <p:sldId id="300" r:id="rId22"/>
    <p:sldId id="298" r:id="rId23"/>
    <p:sldId id="29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2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25D179-4C3D-4A45-ADBF-59DE1F6EBD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0" y="5519818"/>
            <a:ext cx="138620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A72D3A-BCD3-4900-82DB-D041DC1F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41" y="5565643"/>
            <a:ext cx="1565030" cy="7325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B6DA63-7AFA-4DA1-8EAE-8B6BB5A68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63" y="5543684"/>
            <a:ext cx="1640459" cy="9319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3E42CE-E008-4F18-B0BD-1466E53BE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79" y="5464804"/>
            <a:ext cx="1155993" cy="11559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228FD8-74A9-40AF-8DEE-F9138FD17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672" y="5519818"/>
            <a:ext cx="1583066" cy="11559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07933F-CD76-4807-9993-141A82AC7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506" y="5565643"/>
            <a:ext cx="1400000" cy="1066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1842AF-8BB6-C14E-A33B-FC9B003FF4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4" r="21722"/>
          <a:stretch/>
        </p:blipFill>
        <p:spPr>
          <a:xfrm>
            <a:off x="604435" y="1090788"/>
            <a:ext cx="3758339" cy="338609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646F29-77F6-7545-9922-22265AC6E97B}"/>
              </a:ext>
            </a:extLst>
          </p:cNvPr>
          <p:cNvSpPr txBox="1"/>
          <p:nvPr/>
        </p:nvSpPr>
        <p:spPr>
          <a:xfrm>
            <a:off x="4740692" y="1464316"/>
            <a:ext cx="486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2">
                    <a:lumMod val="75000"/>
                  </a:schemeClr>
                </a:solidFill>
              </a:rPr>
              <a:t>DEMI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66DD1D-5063-0C41-9DA6-D17023837C1D}"/>
              </a:ext>
            </a:extLst>
          </p:cNvPr>
          <p:cNvSpPr txBox="1"/>
          <p:nvPr/>
        </p:nvSpPr>
        <p:spPr>
          <a:xfrm>
            <a:off x="4680642" y="2778081"/>
            <a:ext cx="502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accent2">
                    <a:lumMod val="75000"/>
                  </a:schemeClr>
                </a:solidFill>
              </a:rPr>
              <a:t>FINALE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921886-4123-6C45-A13C-EB6CBD771AB7}"/>
              </a:ext>
            </a:extLst>
          </p:cNvPr>
          <p:cNvSpPr txBox="1"/>
          <p:nvPr/>
        </p:nvSpPr>
        <p:spPr>
          <a:xfrm>
            <a:off x="5544679" y="3975315"/>
            <a:ext cx="3428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FÉVRIER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96C66A-597E-044D-9E50-17F7A50129F1}"/>
              </a:ext>
            </a:extLst>
          </p:cNvPr>
          <p:cNvSpPr txBox="1"/>
          <p:nvPr/>
        </p:nvSpPr>
        <p:spPr>
          <a:xfrm>
            <a:off x="5248507" y="1090576"/>
            <a:ext cx="389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GROUPE 1: CAP – Seconde BAC PRO</a:t>
            </a: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895" y="1"/>
            <a:ext cx="9907398" cy="6041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128 + 12 + 60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DFF64-F06F-4A80-940C-69F89A078905}"/>
              </a:ext>
            </a:extLst>
          </p:cNvPr>
          <p:cNvSpPr/>
          <p:nvPr/>
        </p:nvSpPr>
        <p:spPr>
          <a:xfrm>
            <a:off x="1149924" y="635355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FFD9FC-8C6D-9747-B9F8-F2E9A1CCCA4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871BB4-2867-B745-9C24-3A5F89202549}"/>
              </a:ext>
            </a:extLst>
          </p:cNvPr>
          <p:cNvSpPr txBox="1"/>
          <p:nvPr/>
        </p:nvSpPr>
        <p:spPr>
          <a:xfrm>
            <a:off x="1692230" y="216472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25834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609859"/>
            <a:ext cx="8783537" cy="44315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Un cycliste parcourt tous les jours la même distance. En 2 jours, il a parcouru 84 kilomètres.</a:t>
            </a:r>
          </a:p>
          <a:p>
            <a:pPr marL="0" indent="0" algn="ctr">
              <a:buNone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Combien de kilomètres a-t-il parcouru chaque jour?</a:t>
            </a:r>
          </a:p>
          <a:p>
            <a:pPr marL="0" indent="0">
              <a:buNone/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5702B-A027-4E76-AC50-E9FD259A8EC1}"/>
              </a:ext>
            </a:extLst>
          </p:cNvPr>
          <p:cNvSpPr/>
          <p:nvPr/>
        </p:nvSpPr>
        <p:spPr>
          <a:xfrm>
            <a:off x="1072943" y="614766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458880" y="143622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072943" y="644397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416" y="993855"/>
            <a:ext cx="9238737" cy="4870289"/>
          </a:xfrm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fr-RE" sz="4400" dirty="0"/>
              <a:t>Après le cyclone </a:t>
            </a:r>
            <a:r>
              <a:rPr lang="fr-RE" sz="4400" dirty="0" err="1"/>
              <a:t>Batsiraï</a:t>
            </a:r>
            <a:r>
              <a:rPr lang="fr-RE" sz="4400" dirty="0"/>
              <a:t>, je paye 50 euros un panier de légumes.</a:t>
            </a:r>
          </a:p>
          <a:p>
            <a:pPr marL="0" lvl="0" indent="0">
              <a:buNone/>
            </a:pPr>
            <a:endParaRPr lang="fr-RE" sz="4400" dirty="0"/>
          </a:p>
          <a:p>
            <a:pPr marL="0" lvl="0" indent="0" algn="ctr">
              <a:buNone/>
            </a:pPr>
            <a:r>
              <a:rPr lang="fr-RE" sz="4400" b="1" dirty="0"/>
              <a:t>Combien coûtera-t-il avec une  augmentation de 10% ?</a:t>
            </a:r>
            <a:r>
              <a:rPr lang="fr-FR" sz="44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E2C74-6528-4DD8-82F8-54CA16D8DC53}"/>
              </a:ext>
            </a:extLst>
          </p:cNvPr>
          <p:cNvSpPr/>
          <p:nvPr/>
        </p:nvSpPr>
        <p:spPr>
          <a:xfrm>
            <a:off x="1046408" y="616377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5F4F2-EADB-42DA-876F-CD702B2489B3}"/>
              </a:ext>
            </a:extLst>
          </p:cNvPr>
          <p:cNvSpPr/>
          <p:nvPr/>
        </p:nvSpPr>
        <p:spPr>
          <a:xfrm>
            <a:off x="1046408" y="64500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28FB007-8227-0B48-9B3B-B7614A669A3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9B0F27-5FBB-7C41-B442-372C0511D322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C14CD-AE88-450A-A416-D17D4D66025F}"/>
              </a:ext>
            </a:extLst>
          </p:cNvPr>
          <p:cNvSpPr/>
          <p:nvPr/>
        </p:nvSpPr>
        <p:spPr>
          <a:xfrm>
            <a:off x="986023" y="616375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067F6-1287-4D1C-8B48-94973926E74E}"/>
              </a:ext>
            </a:extLst>
          </p:cNvPr>
          <p:cNvSpPr/>
          <p:nvPr/>
        </p:nvSpPr>
        <p:spPr>
          <a:xfrm>
            <a:off x="986023" y="645037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B6F5855-75FC-4F2A-8B8D-5232DADF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83" y="782295"/>
            <a:ext cx="10000392" cy="499588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fr-RE" sz="4400" dirty="0"/>
              <a:t>A midi entre amis, vous achetez </a:t>
            </a:r>
          </a:p>
          <a:p>
            <a:pPr marL="0" lvl="0" indent="0" algn="ctr">
              <a:buNone/>
            </a:pPr>
            <a:r>
              <a:rPr lang="fr-RE" sz="4400" dirty="0"/>
              <a:t>3 boissons à 2 € </a:t>
            </a:r>
          </a:p>
          <a:p>
            <a:pPr marL="0" lvl="0" indent="0" algn="ctr">
              <a:buNone/>
            </a:pPr>
            <a:r>
              <a:rPr lang="fr-RE" sz="4400" dirty="0"/>
              <a:t>et 2 sandwichs à 4,50 €.</a:t>
            </a:r>
          </a:p>
          <a:p>
            <a:pPr marL="0" lvl="0" indent="0" algn="ctr">
              <a:buNone/>
            </a:pPr>
            <a:endParaRPr lang="fr-RE" sz="2800" dirty="0"/>
          </a:p>
          <a:p>
            <a:pPr marL="0" lvl="0" indent="0" algn="ctr">
              <a:buNone/>
            </a:pPr>
            <a:br>
              <a:rPr lang="fr-RE" sz="2800" dirty="0"/>
            </a:br>
            <a:r>
              <a:rPr lang="fr-RE" sz="4400" b="1" dirty="0"/>
              <a:t>Combien allez-vous payer ?</a:t>
            </a:r>
            <a:endParaRPr lang="fr-FR" sz="44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B99825-B1B2-9A4E-BE64-DDD97616FF56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B14B00-36EC-EF4C-B1A9-9B73DCEB7311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992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95975" y="1530774"/>
                <a:ext cx="7432646" cy="440153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9600" dirty="0"/>
                  <a:t>37,7 </a:t>
                </a:r>
                <a14:m>
                  <m:oMath xmlns:m="http://schemas.openxmlformats.org/officeDocument/2006/math">
                    <m:r>
                      <a:rPr lang="fr-FR" sz="96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9600" dirty="0"/>
                  <a:t> 1,2</a:t>
                </a:r>
                <a:endParaRPr lang="fr-FR" sz="9600" baseline="30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5975" y="1530774"/>
                <a:ext cx="7432646" cy="44015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CF75837-16EE-4038-9095-DC53D3C697A2}"/>
              </a:ext>
            </a:extLst>
          </p:cNvPr>
          <p:cNvSpPr/>
          <p:nvPr/>
        </p:nvSpPr>
        <p:spPr>
          <a:xfrm>
            <a:off x="1095975" y="6353552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AD2FAA-0463-B04B-B1F5-D9F29BCE80B8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D39B2C-6CC2-2445-A5D1-E4DB54021EF1}"/>
              </a:ext>
            </a:extLst>
          </p:cNvPr>
          <p:cNvSpPr txBox="1"/>
          <p:nvPr/>
        </p:nvSpPr>
        <p:spPr>
          <a:xfrm>
            <a:off x="1624381" y="225139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5F13D1-F359-0A45-A38C-5339CEC5ACB5}"/>
              </a:ext>
            </a:extLst>
          </p:cNvPr>
          <p:cNvSpPr txBox="1"/>
          <p:nvPr/>
        </p:nvSpPr>
        <p:spPr>
          <a:xfrm>
            <a:off x="165883" y="11983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001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0720" y="801350"/>
            <a:ext cx="8940391" cy="525530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fr-RE" sz="4400" dirty="0"/>
              <a:t>Un carreleur utilise 25 carreaux pour carreler une surface de 1 m</a:t>
            </a:r>
            <a:r>
              <a:rPr lang="fr-RE" sz="4400" baseline="30000" dirty="0"/>
              <a:t>2</a:t>
            </a:r>
            <a:r>
              <a:rPr lang="fr-RE" sz="4400" dirty="0"/>
              <a:t>.</a:t>
            </a:r>
            <a:r>
              <a:rPr lang="fr-FR" sz="4400" dirty="0"/>
              <a:t> </a:t>
            </a:r>
          </a:p>
          <a:p>
            <a:pPr marL="0" lvl="0" indent="0">
              <a:buNone/>
            </a:pPr>
            <a:endParaRPr lang="fr-FR" sz="2400" dirty="0"/>
          </a:p>
          <a:p>
            <a:pPr marL="0" lvl="0" indent="0">
              <a:buNone/>
            </a:pPr>
            <a:endParaRPr lang="fr-FR" sz="2400" dirty="0"/>
          </a:p>
          <a:p>
            <a:pPr marL="0" lvl="0" indent="0" algn="ctr">
              <a:buNone/>
            </a:pPr>
            <a:r>
              <a:rPr lang="fr-RE" sz="4400" b="1" dirty="0"/>
              <a:t>Combien de carreaux seront nécessaires pour carreler un sol de 10 m</a:t>
            </a:r>
            <a:r>
              <a:rPr lang="fr-RE" sz="4400" b="1" baseline="30000" dirty="0"/>
              <a:t>2 </a:t>
            </a:r>
            <a:r>
              <a:rPr lang="fr-RE" sz="4400" b="1" dirty="0"/>
              <a:t>?</a:t>
            </a:r>
            <a:r>
              <a:rPr lang="fr-FR" sz="44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B2A87F-6F56-41C6-96AB-A762B4006D1E}"/>
              </a:ext>
            </a:extLst>
          </p:cNvPr>
          <p:cNvSpPr/>
          <p:nvPr/>
        </p:nvSpPr>
        <p:spPr>
          <a:xfrm>
            <a:off x="1069411" y="621010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6795CC2-302F-BF47-B5C6-D4F3528F4A26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218C65-68AC-B34C-AC79-A77848E39F2F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2B5EE-3378-4FA0-8865-849E67EAFD28}"/>
              </a:ext>
            </a:extLst>
          </p:cNvPr>
          <p:cNvSpPr/>
          <p:nvPr/>
        </p:nvSpPr>
        <p:spPr>
          <a:xfrm>
            <a:off x="1069411" y="645798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CD1FE-9918-4E28-80E3-EED5193064A7}"/>
              </a:ext>
            </a:extLst>
          </p:cNvPr>
          <p:cNvSpPr/>
          <p:nvPr/>
        </p:nvSpPr>
        <p:spPr>
          <a:xfrm>
            <a:off x="1118059" y="6184378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61EBE-0B91-4E76-B617-63C26E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65" y="619093"/>
            <a:ext cx="9192125" cy="487028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fr-RE" sz="4400" dirty="0"/>
              <a:t>Quel est le prix de 11 livres </a:t>
            </a:r>
          </a:p>
          <a:p>
            <a:pPr marL="0" lvl="0" indent="0" algn="ctr">
              <a:buNone/>
            </a:pPr>
            <a:r>
              <a:rPr lang="fr-RE" sz="4400" dirty="0"/>
              <a:t>à 54 € l’unité ?</a:t>
            </a:r>
            <a:r>
              <a:rPr lang="fr-FR" sz="4400" dirty="0"/>
              <a:t>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863F75-60AA-6947-9DF7-E7C3C677F1D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F0AA08-555E-8D4B-959F-A9361B0868F6}"/>
              </a:ext>
            </a:extLst>
          </p:cNvPr>
          <p:cNvSpPr txBox="1"/>
          <p:nvPr/>
        </p:nvSpPr>
        <p:spPr>
          <a:xfrm>
            <a:off x="117385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CB0B3-D023-476F-A896-04D5B8730F60}"/>
              </a:ext>
            </a:extLst>
          </p:cNvPr>
          <p:cNvSpPr/>
          <p:nvPr/>
        </p:nvSpPr>
        <p:spPr>
          <a:xfrm>
            <a:off x="1118059" y="6453396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3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305" y="1010653"/>
            <a:ext cx="9098387" cy="50307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RE" sz="4400" dirty="0"/>
              <a:t>J’achète deux articles coûtant</a:t>
            </a:r>
          </a:p>
          <a:p>
            <a:pPr marL="0" indent="0" algn="ctr">
              <a:buNone/>
            </a:pPr>
            <a:r>
              <a:rPr lang="fr-RE" sz="4400" dirty="0"/>
              <a:t> 175 € et 199 €.</a:t>
            </a:r>
          </a:p>
          <a:p>
            <a:pPr marL="0" indent="0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RE" sz="4400" b="1" dirty="0"/>
              <a:t>Quel est le montant à payer ?</a:t>
            </a:r>
            <a:endParaRPr lang="fr-FR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95EC0-CE1A-4D4A-AD17-952DDD84B280}"/>
              </a:ext>
            </a:extLst>
          </p:cNvPr>
          <p:cNvSpPr/>
          <p:nvPr/>
        </p:nvSpPr>
        <p:spPr>
          <a:xfrm>
            <a:off x="1106793" y="640706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F708E7D-8B1C-F549-BDEA-11FACF66A97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30F0BD-7AED-3F4D-B78F-20EE4D77C2FB}"/>
              </a:ext>
            </a:extLst>
          </p:cNvPr>
          <p:cNvSpPr txBox="1"/>
          <p:nvPr/>
        </p:nvSpPr>
        <p:spPr>
          <a:xfrm>
            <a:off x="165883" y="119834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256BD-377C-48BF-B645-2DF4C8ABD56A}"/>
              </a:ext>
            </a:extLst>
          </p:cNvPr>
          <p:cNvSpPr/>
          <p:nvPr/>
        </p:nvSpPr>
        <p:spPr>
          <a:xfrm>
            <a:off x="1106793" y="611972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259696" y="62529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042D66-19F0-4525-810D-8C7B9427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11" y="1019497"/>
            <a:ext cx="8142627" cy="392607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RE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Quelle est la moitié de 118 ?</a:t>
            </a:r>
            <a:endParaRPr lang="fr-FR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51BCF7-219F-492D-AD0E-2DE583C4F82B}"/>
              </a:ext>
            </a:extLst>
          </p:cNvPr>
          <p:cNvSpPr txBox="1"/>
          <p:nvPr/>
        </p:nvSpPr>
        <p:spPr>
          <a:xfrm>
            <a:off x="165883" y="13172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1171458" y="624140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2EEAF7C-26F2-4794-952D-C1030B1F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458" y="1061741"/>
            <a:ext cx="7992284" cy="44412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400" dirty="0"/>
              <a:t>Trouver la valeur manquante</a:t>
            </a:r>
          </a:p>
          <a:p>
            <a:pPr marL="0" indent="0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6000" dirty="0"/>
              <a:t>472  +  </a:t>
            </a:r>
            <a:r>
              <a:rPr lang="fr-FR" sz="6000" dirty="0">
                <a:solidFill>
                  <a:schemeClr val="bg1">
                    <a:lumMod val="50000"/>
                  </a:schemeClr>
                </a:solidFill>
              </a:rPr>
              <a:t>......</a:t>
            </a:r>
            <a:r>
              <a:rPr lang="fr-FR" sz="6000" dirty="0"/>
              <a:t> = 500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6DAC8A-153B-7A48-80E9-6E0AD5B829CB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406939-845C-4A2C-849F-6E0B020A98FC}"/>
              </a:ext>
            </a:extLst>
          </p:cNvPr>
          <p:cNvSpPr txBox="1"/>
          <p:nvPr/>
        </p:nvSpPr>
        <p:spPr>
          <a:xfrm>
            <a:off x="165883" y="157948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147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9D38A-E6BC-49F0-AEE5-A73E4391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14" y="1470861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 série de 20 questions va être projetée.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2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répondre dans la case correspondante de la feuille réponse.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20.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3924CD-1DD2-8D48-8AF8-D31CC4D76732}"/>
              </a:ext>
            </a:extLst>
          </p:cNvPr>
          <p:cNvSpPr txBox="1"/>
          <p:nvPr/>
        </p:nvSpPr>
        <p:spPr>
          <a:xfrm>
            <a:off x="2014519" y="0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CONSIGNES</a:t>
            </a: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CD1FE-9918-4E28-80E3-EED5193064A7}"/>
              </a:ext>
            </a:extLst>
          </p:cNvPr>
          <p:cNvSpPr/>
          <p:nvPr/>
        </p:nvSpPr>
        <p:spPr>
          <a:xfrm>
            <a:off x="1101769" y="612110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A61EBE-0B91-4E76-B617-63C26E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07" y="1637683"/>
            <a:ext cx="8984779" cy="40557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Un automobiliste doit parcourir 355 km. Il s’arrête après avoir effectué 150 km.</a:t>
            </a:r>
          </a:p>
          <a:p>
            <a:pPr marL="0" indent="0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4400" b="1" dirty="0"/>
              <a:t>Quelle distance lui reste-t-il à parcourir ?</a:t>
            </a:r>
          </a:p>
          <a:p>
            <a:pPr marL="0" lvl="0" indent="0">
              <a:buNone/>
            </a:pPr>
            <a:endParaRPr lang="fr-FR" sz="48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863F75-60AA-6947-9DF7-E7C3C677F1D3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F0AA08-555E-8D4B-959F-A9361B0868F6}"/>
              </a:ext>
            </a:extLst>
          </p:cNvPr>
          <p:cNvSpPr txBox="1"/>
          <p:nvPr/>
        </p:nvSpPr>
        <p:spPr>
          <a:xfrm>
            <a:off x="165883" y="131190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64A6E-5D99-4C52-B7DF-04277535B471}"/>
              </a:ext>
            </a:extLst>
          </p:cNvPr>
          <p:cNvSpPr/>
          <p:nvPr/>
        </p:nvSpPr>
        <p:spPr>
          <a:xfrm>
            <a:off x="1101769" y="64093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8775" y="2012780"/>
            <a:ext cx="8896422" cy="3479753"/>
          </a:xfrm>
        </p:spPr>
        <p:txBody>
          <a:bodyPr>
            <a:noAutofit/>
          </a:bodyPr>
          <a:lstStyle/>
          <a:p>
            <a:pPr marL="0" indent="0" algn="ctr">
              <a:buFont typeface="Wingdings 3" charset="2"/>
              <a:buNone/>
            </a:pPr>
            <a:r>
              <a:rPr lang="fr-FR" sz="4400" dirty="0"/>
              <a:t>Une baguette coûte 1,20 euros.</a:t>
            </a:r>
          </a:p>
          <a:p>
            <a:pPr marL="0" indent="0" algn="ctr">
              <a:buFont typeface="Wingdings 3" charset="2"/>
              <a:buNone/>
            </a:pPr>
            <a:endParaRPr lang="fr-FR" sz="4400" dirty="0"/>
          </a:p>
          <a:p>
            <a:pPr marL="0" indent="0" algn="ctr">
              <a:buFont typeface="Wingdings 3" charset="2"/>
              <a:buNone/>
            </a:pPr>
            <a:r>
              <a:rPr lang="fr-FR" sz="4400" dirty="0"/>
              <a:t> </a:t>
            </a:r>
            <a:r>
              <a:rPr lang="fr-FR" sz="4400" b="1" dirty="0"/>
              <a:t>Combien coûtent 10 baguettes ?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1247D0-54F2-9948-A633-071822CF5A1A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E47265-1E5E-5E41-A730-B14BA7B9B7AD}"/>
              </a:ext>
            </a:extLst>
          </p:cNvPr>
          <p:cNvSpPr txBox="1"/>
          <p:nvPr/>
        </p:nvSpPr>
        <p:spPr>
          <a:xfrm>
            <a:off x="187973" y="143622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E520-731D-4B3A-810D-63ECC4E8998D}"/>
              </a:ext>
            </a:extLst>
          </p:cNvPr>
          <p:cNvSpPr/>
          <p:nvPr/>
        </p:nvSpPr>
        <p:spPr>
          <a:xfrm>
            <a:off x="1098822" y="6314574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1259696" y="6252983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042D66-19F0-4525-810D-8C7B9427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168" y="1753615"/>
            <a:ext cx="7725357" cy="43287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4400" dirty="0">
                <a:cs typeface="Calibri" pitchFamily="34" charset="0"/>
              </a:rPr>
              <a:t>Donner la valeur de </a:t>
            </a:r>
            <a:r>
              <a:rPr lang="fr-FR" sz="5400" i="1" dirty="0">
                <a:latin typeface="Times" panose="0202060306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0" indent="0" algn="ctr">
              <a:buNone/>
            </a:pPr>
            <a:endParaRPr lang="fr-FR" sz="4400" dirty="0">
              <a:cs typeface="Calibri" pitchFamily="34" charset="0"/>
            </a:endParaRPr>
          </a:p>
          <a:p>
            <a:pPr marL="0" indent="0" algn="ctr">
              <a:buNone/>
            </a:pPr>
            <a:endParaRPr lang="fr-FR" sz="2000" dirty="0">
              <a:cs typeface="Calibri" pitchFamily="34" charset="0"/>
            </a:endParaRPr>
          </a:p>
          <a:p>
            <a:pPr marL="0" indent="0" algn="ctr">
              <a:buNone/>
            </a:pPr>
            <a:r>
              <a:rPr lang="fr-F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7200" dirty="0">
                <a:cs typeface="Calibri" pitchFamily="34" charset="0"/>
              </a:rPr>
              <a:t> + 4 = 3</a:t>
            </a:r>
            <a:endParaRPr lang="fr-FR" sz="7200" dirty="0"/>
          </a:p>
          <a:p>
            <a:pPr marL="0" indent="0" algn="ctr">
              <a:buNone/>
            </a:pPr>
            <a:endParaRPr lang="fr-FR" sz="96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0E124-BD15-45E2-9E35-8C880C3D6D95}"/>
              </a:ext>
            </a:extLst>
          </p:cNvPr>
          <p:cNvSpPr/>
          <p:nvPr/>
        </p:nvSpPr>
        <p:spPr>
          <a:xfrm>
            <a:off x="1259696" y="649557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762C51-64D9-4DF8-B01A-FA7A6F64A7F0}"/>
              </a:ext>
            </a:extLst>
          </p:cNvPr>
          <p:cNvSpPr txBox="1"/>
          <p:nvPr/>
        </p:nvSpPr>
        <p:spPr>
          <a:xfrm>
            <a:off x="187973" y="143622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618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C41F61-CC0F-5D43-A8B3-EA9071115CDF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1BF344-E0DD-4F5B-B3EE-18ABE9AE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2547525"/>
            <a:ext cx="8224294" cy="1734329"/>
          </a:xfrm>
        </p:spPr>
        <p:txBody>
          <a:bodyPr/>
          <a:lstStyle/>
          <a:p>
            <a:pPr marL="0" indent="0">
              <a:buNone/>
            </a:pP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247A9-D095-4ED3-86B9-18F845FDE118}"/>
              </a:ext>
            </a:extLst>
          </p:cNvPr>
          <p:cNvSpPr/>
          <p:nvPr/>
        </p:nvSpPr>
        <p:spPr>
          <a:xfrm>
            <a:off x="951518" y="636929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76F50A2-4B50-42A4-82BC-FC3FD94EC9B8}"/>
              </a:ext>
            </a:extLst>
          </p:cNvPr>
          <p:cNvSpPr txBox="1">
            <a:spLocks/>
          </p:cNvSpPr>
          <p:nvPr/>
        </p:nvSpPr>
        <p:spPr>
          <a:xfrm>
            <a:off x="829734" y="1"/>
            <a:ext cx="8596668" cy="61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9600" dirty="0"/>
              <a:t>20,4 + 6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B80DF30-C019-D148-ADEB-F28C553DA0D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A87585-725F-7C48-BEE5-35A5BFA889EF}"/>
              </a:ext>
            </a:extLst>
          </p:cNvPr>
          <p:cNvSpPr txBox="1"/>
          <p:nvPr/>
        </p:nvSpPr>
        <p:spPr>
          <a:xfrm>
            <a:off x="1546470" y="218665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9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sz="7200" dirty="0">
                <a:solidFill>
                  <a:schemeClr val="tx1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7852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487C2-90E1-4D6E-839D-C7B6D3772E52}"/>
              </a:ext>
            </a:extLst>
          </p:cNvPr>
          <p:cNvSpPr/>
          <p:nvPr/>
        </p:nvSpPr>
        <p:spPr>
          <a:xfrm>
            <a:off x="942891" y="6379431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1042D66-19F0-4525-810D-8C7B9427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430" y="1871765"/>
            <a:ext cx="6637337" cy="33318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18 - 11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E2C9AE0-0411-074F-B8D3-D0B967BA99BF}"/>
              </a:ext>
            </a:extLst>
          </p:cNvPr>
          <p:cNvSpPr/>
          <p:nvPr/>
        </p:nvSpPr>
        <p:spPr>
          <a:xfrm>
            <a:off x="210063" y="12876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810E96-ACB9-FC4E-A1F8-D5C6D1691F07}"/>
              </a:ext>
            </a:extLst>
          </p:cNvPr>
          <p:cNvSpPr txBox="1"/>
          <p:nvPr/>
        </p:nvSpPr>
        <p:spPr>
          <a:xfrm>
            <a:off x="1583874" y="152552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20414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7DB3D-F2A2-4E8F-A6B3-44E4EBF9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10" y="2394032"/>
            <a:ext cx="7686093" cy="35412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5400" b="1" dirty="0"/>
              <a:t>Combien coûtent </a:t>
            </a:r>
            <a:r>
              <a:rPr lang="fr-FR" sz="5400" dirty="0"/>
              <a:t>1000 photocopies couleur  à 0,18 € l'unité ? </a:t>
            </a:r>
          </a:p>
          <a:p>
            <a:pPr marL="0" indent="0" algn="ctr">
              <a:buNone/>
            </a:pPr>
            <a:endParaRPr lang="fr-FR" sz="9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1273534" y="645728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BE5D21A-F6D5-0A4A-B5F8-A2B4EC2BE05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E9FDD-623C-4DF0-8C26-60908DE6B355}"/>
              </a:ext>
            </a:extLst>
          </p:cNvPr>
          <p:cNvSpPr/>
          <p:nvPr/>
        </p:nvSpPr>
        <p:spPr>
          <a:xfrm>
            <a:off x="1273534" y="6087217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1029155" y="640531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2EEAF7C-26F2-4794-952D-C1030B1F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525" y="1834795"/>
            <a:ext cx="6465242" cy="39157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9600" dirty="0"/>
              <a:t>16 x 0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6DAC8A-153B-7A48-80E9-6E0AD5B829CB}"/>
              </a:ext>
            </a:extLst>
          </p:cNvPr>
          <p:cNvSpPr/>
          <p:nvPr/>
        </p:nvSpPr>
        <p:spPr>
          <a:xfrm>
            <a:off x="192810" y="127280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BBFCFA-234D-904F-8F63-C2772FC732D3}"/>
              </a:ext>
            </a:extLst>
          </p:cNvPr>
          <p:cNvSpPr txBox="1"/>
          <p:nvPr/>
        </p:nvSpPr>
        <p:spPr>
          <a:xfrm>
            <a:off x="1623440" y="232220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23183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20000"/>
    </mc:Choice>
    <mc:Fallback xmlns="">
      <p:transition spd="med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30061C-1696-4029-BD49-C01CAED57511}"/>
              </a:ext>
            </a:extLst>
          </p:cNvPr>
          <p:cNvSpPr/>
          <p:nvPr/>
        </p:nvSpPr>
        <p:spPr>
          <a:xfrm>
            <a:off x="977396" y="6362179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05AD285-5E51-48BC-97E1-B6031C7B2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9723" y="1476260"/>
                <a:ext cx="7231417" cy="3475302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9600" dirty="0"/>
                  <a:t>80 </a:t>
                </a:r>
                <a14:m>
                  <m:oMath xmlns:m="http://schemas.openxmlformats.org/officeDocument/2006/math">
                    <m:r>
                      <a:rPr lang="fr-FR" sz="9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fr-FR" sz="9600" dirty="0"/>
                  <a:t> 2</a:t>
                </a:r>
              </a:p>
            </p:txBody>
          </p:sp>
        </mc:Choice>
        <mc:Fallback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B05AD285-5E51-48BC-97E1-B6031C7B2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9723" y="1476260"/>
                <a:ext cx="7231417" cy="34753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9FFF9634-CA4C-704F-BB09-B3911B5A7C21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204B11-AEB9-6943-AD84-5E9C22AEC45F}"/>
              </a:ext>
            </a:extLst>
          </p:cNvPr>
          <p:cNvSpPr txBox="1"/>
          <p:nvPr/>
        </p:nvSpPr>
        <p:spPr>
          <a:xfrm>
            <a:off x="1624481" y="209776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60ACA-C501-4AA9-96CC-D34B3CFA1EF9}"/>
              </a:ext>
            </a:extLst>
          </p:cNvPr>
          <p:cNvSpPr/>
          <p:nvPr/>
        </p:nvSpPr>
        <p:spPr>
          <a:xfrm>
            <a:off x="1115418" y="6307270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1186E5D-5936-405A-B3D4-D185CA5DCB8B}"/>
              </a:ext>
            </a:extLst>
          </p:cNvPr>
          <p:cNvSpPr txBox="1">
            <a:spLocks/>
          </p:cNvSpPr>
          <p:nvPr/>
        </p:nvSpPr>
        <p:spPr>
          <a:xfrm>
            <a:off x="369112" y="1184551"/>
            <a:ext cx="9708378" cy="46786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RE" sz="4400" dirty="0"/>
              <a:t>Je donne un billet de 100 € </a:t>
            </a:r>
          </a:p>
          <a:p>
            <a:pPr marL="0" indent="0" algn="ctr">
              <a:buNone/>
            </a:pPr>
            <a:r>
              <a:rPr lang="fr-RE" sz="4400" dirty="0"/>
              <a:t>pour payer des achats </a:t>
            </a:r>
          </a:p>
          <a:p>
            <a:pPr marL="0" indent="0" algn="ctr">
              <a:buNone/>
            </a:pPr>
            <a:r>
              <a:rPr lang="fr-RE" sz="4400" dirty="0"/>
              <a:t>qui coûtent 78,50 €.</a:t>
            </a:r>
            <a:endParaRPr lang="fr-FR" sz="4400" dirty="0"/>
          </a:p>
          <a:p>
            <a:pPr marL="0" indent="0">
              <a:buNone/>
            </a:pPr>
            <a:endParaRPr lang="fr-RE" sz="4800" b="1" dirty="0"/>
          </a:p>
          <a:p>
            <a:pPr marL="0" indent="0" algn="ctr">
              <a:buNone/>
            </a:pPr>
            <a:r>
              <a:rPr lang="fr-RE" sz="4400" b="1" dirty="0"/>
              <a:t>Combien me rend-t-on ?</a:t>
            </a:r>
            <a:endParaRPr lang="fr-FR" sz="44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D1B4AB0-77EC-7446-9616-2AC9100C7AED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78F90B-F214-F04E-A590-AC49A35E5248}"/>
              </a:ext>
            </a:extLst>
          </p:cNvPr>
          <p:cNvSpPr txBox="1"/>
          <p:nvPr/>
        </p:nvSpPr>
        <p:spPr>
          <a:xfrm>
            <a:off x="458880" y="119834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99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34710"/>
            <a:ext cx="905909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D975-DA69-44E3-95D3-B8BF1A2C8653}"/>
              </a:ext>
            </a:extLst>
          </p:cNvPr>
          <p:cNvSpPr/>
          <p:nvPr/>
        </p:nvSpPr>
        <p:spPr>
          <a:xfrm>
            <a:off x="1072287" y="6348385"/>
            <a:ext cx="7432646" cy="109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51F6893-7C19-4910-A9F5-AAD6AA6EF297}"/>
              </a:ext>
            </a:extLst>
          </p:cNvPr>
          <p:cNvSpPr txBox="1">
            <a:spLocks/>
          </p:cNvSpPr>
          <p:nvPr/>
        </p:nvSpPr>
        <p:spPr>
          <a:xfrm>
            <a:off x="1434179" y="1343951"/>
            <a:ext cx="7287861" cy="4322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9600" dirty="0"/>
              <a:t>200 x 18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1E8B1A-CFB6-F749-AFFC-C93634457A79}"/>
              </a:ext>
            </a:extLst>
          </p:cNvPr>
          <p:cNvSpPr/>
          <p:nvPr/>
        </p:nvSpPr>
        <p:spPr>
          <a:xfrm>
            <a:off x="210063" y="119834"/>
            <a:ext cx="1224116" cy="122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/>
              <a:t>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781C4-8FC3-3F40-ACDE-8AFF35EEDE7D}"/>
              </a:ext>
            </a:extLst>
          </p:cNvPr>
          <p:cNvSpPr txBox="1"/>
          <p:nvPr/>
        </p:nvSpPr>
        <p:spPr>
          <a:xfrm>
            <a:off x="1622092" y="242352"/>
            <a:ext cx="4403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/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14450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59000"/>
    </mc:Choice>
    <mc:Fallback xmlns="">
      <p:transition spd="med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347</Words>
  <Application>Microsoft Office PowerPoint</Application>
  <PresentationFormat>Grand écran</PresentationFormat>
  <Paragraphs>92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Times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RM</cp:lastModifiedBy>
  <cp:revision>73</cp:revision>
  <dcterms:created xsi:type="dcterms:W3CDTF">2020-11-27T01:03:48Z</dcterms:created>
  <dcterms:modified xsi:type="dcterms:W3CDTF">2022-02-16T13:58:41Z</dcterms:modified>
</cp:coreProperties>
</file>