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67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143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c-mayotte.fr/projet-academique-2023-2027-bien-etre-a-l-ecole-pour-mieux-apprendre-et-reussir-sa-vie-122337" TargetMode="External"/><Relationship Id="rId2" Type="http://schemas.openxmlformats.org/officeDocument/2006/relationships/hyperlink" Target="https://www.education.gouv.fr/priorites-pour-l-annee-scolaire-2026-2027-504725"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education.gouv.fr/bo/2026/Special4/MENE2623195N" TargetMode="External"/><Relationship Id="rId7" Type="http://schemas.openxmlformats.org/officeDocument/2006/relationships/hyperlink" Target="https://artspla-site-austral.fr/category/2-ressources-arts-plastiques/ressources-college/" TargetMode="External"/><Relationship Id="rId2" Type="http://schemas.openxmlformats.org/officeDocument/2006/relationships/hyperlink" Target="https://artspla-site-austral.fr/2026/06/01/des-outils-daide-et-ressources-en-arts-plastiques/" TargetMode="External"/><Relationship Id="rId1" Type="http://schemas.openxmlformats.org/officeDocument/2006/relationships/slideLayout" Target="../slideLayouts/slideLayout7.xml"/><Relationship Id="rId6" Type="http://schemas.openxmlformats.org/officeDocument/2006/relationships/hyperlink" Target="https://artspla-site-austral.fr/2024/02/01/une-breve-histoire-des-elro/" TargetMode="External"/><Relationship Id="rId5" Type="http://schemas.openxmlformats.org/officeDocument/2006/relationships/hyperlink" Target="https://artspla-site-austral.fr/2025/08/21/competences-psychosociales/" TargetMode="External"/><Relationship Id="rId10" Type="http://schemas.openxmlformats.org/officeDocument/2006/relationships/image" Target="../media/image3.png"/><Relationship Id="rId4" Type="http://schemas.openxmlformats.org/officeDocument/2006/relationships/hyperlink" Target="https://artspla-site-austral.fr/2023/09/27/sadapteraux-barriere-de-la-langue/" TargetMode="External"/><Relationship Id="rId9" Type="http://schemas.openxmlformats.org/officeDocument/2006/relationships/hyperlink" Target="https://arts-plastiques.ac-mayotte.fr/"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bicentenairephotographie.culture.gouv.fr/" TargetMode="External"/><Relationship Id="rId7" Type="http://schemas.openxmlformats.org/officeDocument/2006/relationships/hyperlink" Target="https://bicentenairephotographie.culture.gouv.fr/espace-organisateurs"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eduscol.education.fr/" TargetMode="External"/><Relationship Id="rId5" Type="http://schemas.openxmlformats.org/officeDocument/2006/relationships/hyperlink" Target="https://www.ersilia.fr/" TargetMode="External"/><Relationship Id="rId4" Type="http://schemas.openxmlformats.org/officeDocument/2006/relationships/hyperlink" Target="https://eduscol.education.fr/3004/l-application-adage"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arts-plastiques.ac-mayotte.fr/" TargetMode="External"/><Relationship Id="rId7" Type="http://schemas.openxmlformats.org/officeDocument/2006/relationships/hyperlink" Target="mailto:Aymeric.Thomas@ac-mayotte.fr" TargetMode="External"/><Relationship Id="rId2" Type="http://schemas.openxmlformats.org/officeDocument/2006/relationships/hyperlink" Target="mailto:Benjamin.robert-degude@ac-mayotte.fr" TargetMode="Externa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hyperlink" Target="mailto:Afif.Ben-Hamida@ac-reunion.fr" TargetMode="External"/><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hyperlink" Target="mailto:catherine.barre@ac-reunion.fr" TargetMode="External"/><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2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ectangle 2"/>
          <p:cNvSpPr/>
          <p:nvPr/>
        </p:nvSpPr>
        <p:spPr>
          <a:xfrm>
            <a:off x="0" y="0"/>
            <a:ext cx="12191695" cy="955678"/>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594360" y="228600"/>
            <a:ext cx="5760720" cy="411480"/>
          </a:xfrm>
          <a:prstGeom prst="rect">
            <a:avLst/>
          </a:prstGeom>
          <a:noFill/>
        </p:spPr>
        <p:txBody>
          <a:bodyPr wrap="square" anchor="t">
            <a:spAutoFit/>
          </a:bodyPr>
          <a:lstStyle/>
          <a:p>
            <a:pPr algn="l">
              <a:defRPr sz="2700" b="1">
                <a:solidFill>
                  <a:srgbClr val="FFFFFF"/>
                </a:solidFill>
                <a:latin typeface="Aptos"/>
              </a:defRPr>
            </a:pPr>
            <a:r>
              <a:rPr dirty="0"/>
              <a:t>LETTRE DE RENTRÉE</a:t>
            </a:r>
          </a:p>
        </p:txBody>
      </p:sp>
      <p:sp>
        <p:nvSpPr>
          <p:cNvPr id="5" name="TextBox 4"/>
          <p:cNvSpPr txBox="1"/>
          <p:nvPr/>
        </p:nvSpPr>
        <p:spPr>
          <a:xfrm>
            <a:off x="612648" y="658368"/>
            <a:ext cx="5029200" cy="228600"/>
          </a:xfrm>
          <a:prstGeom prst="rect">
            <a:avLst/>
          </a:prstGeom>
          <a:noFill/>
        </p:spPr>
        <p:txBody>
          <a:bodyPr wrap="square" anchor="t">
            <a:spAutoFit/>
          </a:bodyPr>
          <a:lstStyle/>
          <a:p>
            <a:pPr algn="l">
              <a:defRPr sz="1300" b="0">
                <a:solidFill>
                  <a:srgbClr val="FFFFFF"/>
                </a:solidFill>
                <a:latin typeface="Aptos"/>
              </a:defRPr>
            </a:pPr>
            <a:r>
              <a:rPr dirty="0"/>
              <a:t>ARTS PLASTIQUES  •  2026–2027</a:t>
            </a:r>
          </a:p>
        </p:txBody>
      </p:sp>
      <p:grpSp>
        <p:nvGrpSpPr>
          <p:cNvPr id="32" name="Groupe 31">
            <a:extLst>
              <a:ext uri="{FF2B5EF4-FFF2-40B4-BE49-F238E27FC236}">
                <a16:creationId xmlns:a16="http://schemas.microsoft.com/office/drawing/2014/main" id="{B0904BD7-106C-4FC4-96D6-D5FCAF801B4A}"/>
              </a:ext>
            </a:extLst>
          </p:cNvPr>
          <p:cNvGrpSpPr/>
          <p:nvPr/>
        </p:nvGrpSpPr>
        <p:grpSpPr>
          <a:xfrm>
            <a:off x="809878" y="1064821"/>
            <a:ext cx="10680192" cy="201168"/>
            <a:chOff x="612648" y="1271016"/>
            <a:chExt cx="10680192" cy="201168"/>
          </a:xfrm>
        </p:grpSpPr>
        <p:grpSp>
          <p:nvGrpSpPr>
            <p:cNvPr id="31" name="Groupe 30">
              <a:extLst>
                <a:ext uri="{FF2B5EF4-FFF2-40B4-BE49-F238E27FC236}">
                  <a16:creationId xmlns:a16="http://schemas.microsoft.com/office/drawing/2014/main" id="{706BC71A-3DE7-4378-93E3-754368B92E10}"/>
                </a:ext>
              </a:extLst>
            </p:cNvPr>
            <p:cNvGrpSpPr/>
            <p:nvPr/>
          </p:nvGrpSpPr>
          <p:grpSpPr>
            <a:xfrm>
              <a:off x="612648" y="1271016"/>
              <a:ext cx="8366760" cy="201168"/>
              <a:chOff x="612648" y="1271016"/>
              <a:chExt cx="8366760" cy="201168"/>
            </a:xfrm>
          </p:grpSpPr>
          <p:sp>
            <p:nvSpPr>
              <p:cNvPr id="7" name="TextBox 6"/>
              <p:cNvSpPr txBox="1"/>
              <p:nvPr/>
            </p:nvSpPr>
            <p:spPr>
              <a:xfrm>
                <a:off x="612648" y="1271016"/>
                <a:ext cx="1920240" cy="201168"/>
              </a:xfrm>
              <a:prstGeom prst="rect">
                <a:avLst/>
              </a:prstGeom>
              <a:noFill/>
            </p:spPr>
            <p:txBody>
              <a:bodyPr wrap="square" anchor="t">
                <a:spAutoFit/>
              </a:bodyPr>
              <a:lstStyle/>
              <a:p>
                <a:pPr algn="l">
                  <a:defRPr sz="950" b="1">
                    <a:solidFill>
                      <a:srgbClr val="B1654A"/>
                    </a:solidFill>
                    <a:latin typeface="Aptos"/>
                  </a:defRPr>
                </a:pPr>
                <a:r>
                  <a:rPr dirty="0"/>
                  <a:t>PRATIQUER</a:t>
                </a:r>
              </a:p>
            </p:txBody>
          </p:sp>
          <p:sp>
            <p:nvSpPr>
              <p:cNvPr id="8" name="TextBox 7"/>
              <p:cNvSpPr txBox="1"/>
              <p:nvPr/>
            </p:nvSpPr>
            <p:spPr>
              <a:xfrm>
                <a:off x="2852928" y="1271016"/>
                <a:ext cx="1920240" cy="201168"/>
              </a:xfrm>
              <a:prstGeom prst="rect">
                <a:avLst/>
              </a:prstGeom>
              <a:noFill/>
            </p:spPr>
            <p:txBody>
              <a:bodyPr wrap="square" anchor="t">
                <a:spAutoFit/>
              </a:bodyPr>
              <a:lstStyle/>
              <a:p>
                <a:pPr algn="l">
                  <a:defRPr sz="950" b="1">
                    <a:solidFill>
                      <a:srgbClr val="2F6768"/>
                    </a:solidFill>
                    <a:latin typeface="Aptos"/>
                  </a:defRPr>
                </a:pPr>
                <a:r>
                  <a:rPr dirty="0"/>
                  <a:t>RÉFLÉCHIR</a:t>
                </a:r>
              </a:p>
            </p:txBody>
          </p:sp>
          <p:sp>
            <p:nvSpPr>
              <p:cNvPr id="9" name="TextBox 8"/>
              <p:cNvSpPr txBox="1"/>
              <p:nvPr/>
            </p:nvSpPr>
            <p:spPr>
              <a:xfrm>
                <a:off x="5257800" y="1271016"/>
                <a:ext cx="1920240" cy="201168"/>
              </a:xfrm>
              <a:prstGeom prst="rect">
                <a:avLst/>
              </a:prstGeom>
              <a:noFill/>
            </p:spPr>
            <p:txBody>
              <a:bodyPr wrap="square" anchor="t">
                <a:spAutoFit/>
              </a:bodyPr>
              <a:lstStyle/>
              <a:p>
                <a:pPr algn="l">
                  <a:defRPr sz="950" b="1">
                    <a:solidFill>
                      <a:srgbClr val="C49B4E"/>
                    </a:solidFill>
                    <a:latin typeface="Aptos"/>
                  </a:defRPr>
                </a:pPr>
                <a:r>
                  <a:rPr dirty="0"/>
                  <a:t>DIRE</a:t>
                </a:r>
              </a:p>
            </p:txBody>
          </p:sp>
          <p:sp>
            <p:nvSpPr>
              <p:cNvPr id="10" name="TextBox 9"/>
              <p:cNvSpPr txBox="1"/>
              <p:nvPr/>
            </p:nvSpPr>
            <p:spPr>
              <a:xfrm>
                <a:off x="7059168" y="1271016"/>
                <a:ext cx="1920240" cy="201168"/>
              </a:xfrm>
              <a:prstGeom prst="rect">
                <a:avLst/>
              </a:prstGeom>
              <a:noFill/>
            </p:spPr>
            <p:txBody>
              <a:bodyPr wrap="square" anchor="t">
                <a:spAutoFit/>
              </a:bodyPr>
              <a:lstStyle/>
              <a:p>
                <a:pPr algn="l">
                  <a:defRPr sz="950" b="1">
                    <a:solidFill>
                      <a:srgbClr val="7F947D"/>
                    </a:solidFill>
                    <a:latin typeface="Aptos"/>
                  </a:defRPr>
                </a:pPr>
                <a:r>
                  <a:rPr dirty="0"/>
                  <a:t>COOPÉRER</a:t>
                </a:r>
              </a:p>
            </p:txBody>
          </p:sp>
        </p:grpSp>
        <p:sp>
          <p:nvSpPr>
            <p:cNvPr id="11" name="TextBox 10"/>
            <p:cNvSpPr txBox="1"/>
            <p:nvPr/>
          </p:nvSpPr>
          <p:spPr>
            <a:xfrm>
              <a:off x="9372600" y="1271016"/>
              <a:ext cx="1920240" cy="201168"/>
            </a:xfrm>
            <a:prstGeom prst="rect">
              <a:avLst/>
            </a:prstGeom>
            <a:noFill/>
          </p:spPr>
          <p:txBody>
            <a:bodyPr wrap="square" anchor="t">
              <a:spAutoFit/>
            </a:bodyPr>
            <a:lstStyle/>
            <a:p>
              <a:pPr algn="l">
                <a:defRPr sz="950" b="1">
                  <a:solidFill>
                    <a:srgbClr val="B1654A"/>
                  </a:solidFill>
                  <a:latin typeface="Aptos"/>
                </a:defRPr>
              </a:pPr>
              <a:r>
                <a:rPr dirty="0"/>
                <a:t>RENCONTRER</a:t>
              </a:r>
            </a:p>
          </p:txBody>
        </p:sp>
      </p:grpSp>
      <p:sp>
        <p:nvSpPr>
          <p:cNvPr id="12" name="TextBox 11"/>
          <p:cNvSpPr txBox="1"/>
          <p:nvPr/>
        </p:nvSpPr>
        <p:spPr>
          <a:xfrm>
            <a:off x="621792" y="1380270"/>
            <a:ext cx="5166360" cy="5078313"/>
          </a:xfrm>
          <a:prstGeom prst="rect">
            <a:avLst/>
          </a:prstGeom>
          <a:noFill/>
        </p:spPr>
        <p:txBody>
          <a:bodyPr wrap="square" anchor="t">
            <a:spAutoFit/>
          </a:bodyPr>
          <a:lstStyle/>
          <a:p>
            <a:pPr>
              <a:defRPr sz="1080" b="0">
                <a:solidFill>
                  <a:srgbClr val="1B1B1B"/>
                </a:solidFill>
                <a:latin typeface="Aptos"/>
              </a:defRPr>
            </a:pPr>
            <a:r>
              <a:rPr lang="fr-FR" dirty="0"/>
              <a:t>Chères et chers collègues,</a:t>
            </a:r>
            <a:br>
              <a:rPr lang="fr-FR" dirty="0"/>
            </a:br>
            <a:br>
              <a:rPr lang="fr-FR" dirty="0"/>
            </a:br>
            <a:r>
              <a:rPr lang="fr-FR" dirty="0"/>
              <a:t>Je vous souhaite une excellente rentrée 2026 et vous remercie pour votre engagement au service des élèves et de l’enseignement des arts plastiques.</a:t>
            </a:r>
            <a:br>
              <a:rPr lang="fr-FR" dirty="0"/>
            </a:br>
            <a:br>
              <a:rPr lang="fr-FR" dirty="0"/>
            </a:br>
            <a:r>
              <a:rPr lang="fr-FR" dirty="0"/>
              <a:t>Je remercie toutes celles et ceux qui ont fait ou vont faire valoir leurs droits à la retraite. Merci pour le travail accompli durant votre carrière au service de la réussite de tous les élèves.</a:t>
            </a:r>
            <a:br>
              <a:rPr lang="fr-FR" dirty="0"/>
            </a:br>
            <a:br>
              <a:rPr lang="fr-FR" dirty="0"/>
            </a:br>
            <a:r>
              <a:rPr lang="fr-FR" dirty="0"/>
              <a:t>Cette rentrée s’inscrit dans les orientations fixées par la </a:t>
            </a:r>
            <a:r>
              <a:rPr lang="fr-FR" dirty="0">
                <a:hlinkClick r:id="rId2"/>
              </a:rPr>
              <a:t>circulaire de rentrée 2026-2027 </a:t>
            </a:r>
            <a:r>
              <a:rPr lang="fr-FR" dirty="0"/>
              <a:t>du ministère de l’Éducation nationale et du </a:t>
            </a:r>
            <a:r>
              <a:rPr lang="fr-FR" dirty="0">
                <a:hlinkClick r:id="rId3"/>
              </a:rPr>
              <a:t>projet académique 2025-2029</a:t>
            </a:r>
            <a:r>
              <a:rPr lang="fr-FR" dirty="0"/>
              <a:t>. Les arts plastiques, par la pratique, la réflexion, la mise en mots, la coopération et la rencontre avec les œuvres, contribuent pleinement à la formation et à la réussite de tous les élèves.</a:t>
            </a:r>
            <a:br>
              <a:rPr lang="fr-FR" dirty="0"/>
            </a:br>
            <a:br>
              <a:rPr lang="fr-FR" dirty="0"/>
            </a:br>
            <a:r>
              <a:rPr lang="fr-FR" dirty="0"/>
              <a:t>Notre discipline place la pratique artistique et réflexive de l’élève au cœur des apprentissages, à travers des situations structurées, ouvertes et </a:t>
            </a:r>
            <a:r>
              <a:rPr lang="fr-FR" dirty="0" err="1"/>
              <a:t>questionnantes</a:t>
            </a:r>
            <a:r>
              <a:rPr lang="fr-FR" dirty="0"/>
              <a:t>. Expérimenter, faire des choix, questionner, mettre en œuvre et en mots une démarche, confronter les points de vue et rencontrer les œuvres permettent à l’élève de construire une pensée artistique, sensible et critique.</a:t>
            </a:r>
          </a:p>
          <a:p>
            <a:pPr>
              <a:defRPr sz="1080" b="0">
                <a:solidFill>
                  <a:srgbClr val="1B1B1B"/>
                </a:solidFill>
                <a:latin typeface="Aptos"/>
              </a:defRPr>
            </a:pPr>
            <a:endParaRPr lang="fr-FR" dirty="0"/>
          </a:p>
          <a:p>
            <a:pPr>
              <a:defRPr sz="1080" b="0">
                <a:solidFill>
                  <a:srgbClr val="1B1B1B"/>
                </a:solidFill>
                <a:latin typeface="Aptos"/>
              </a:defRPr>
            </a:pPr>
            <a:r>
              <a:rPr lang="fr-FR" dirty="0"/>
              <a:t>Dans le contexte de Mayotte, les arts plastiques contribuent pleinement à la maîtrise de la langue, au développement des compétences psychosociales et à l’éducation artistique et culturelle, tout en favorisant l’engagement, la confiance et le bien-être, essentiels aux apprentissages..</a:t>
            </a:r>
          </a:p>
          <a:p>
            <a:pPr algn="l">
              <a:defRPr sz="1080" b="0">
                <a:solidFill>
                  <a:srgbClr val="1B1B1B"/>
                </a:solidFill>
                <a:latin typeface="Aptos"/>
              </a:defRPr>
            </a:pPr>
            <a:endParaRPr lang="fr-FR" dirty="0"/>
          </a:p>
          <a:p>
            <a:pPr>
              <a:defRPr sz="1080" b="0">
                <a:solidFill>
                  <a:srgbClr val="1B1B1B"/>
                </a:solidFill>
                <a:latin typeface="Aptos"/>
              </a:defRPr>
            </a:pPr>
            <a:r>
              <a:rPr lang="fr-FR" sz="1080" b="1" dirty="0"/>
              <a:t>Je vous souhaite à toutes et à tous une excellente année scolaire et du plaisir à travailler avec tous vos élèves .</a:t>
            </a:r>
          </a:p>
          <a:p>
            <a:pPr>
              <a:defRPr sz="1080" b="0">
                <a:solidFill>
                  <a:srgbClr val="1B1B1B"/>
                </a:solidFill>
                <a:latin typeface="Aptos"/>
              </a:defRPr>
            </a:pPr>
            <a:r>
              <a:rPr lang="fr-FR" sz="1080" b="1" dirty="0"/>
              <a:t> </a:t>
            </a:r>
            <a:endParaRPr lang="fr-FR" sz="1080" dirty="0"/>
          </a:p>
          <a:p>
            <a:pPr algn="l">
              <a:defRPr sz="1080" b="0">
                <a:solidFill>
                  <a:srgbClr val="1B1B1B"/>
                </a:solidFill>
                <a:latin typeface="Aptos"/>
              </a:defRPr>
            </a:pPr>
            <a:endParaRPr lang="fr-FR" dirty="0"/>
          </a:p>
        </p:txBody>
      </p:sp>
      <p:sp>
        <p:nvSpPr>
          <p:cNvPr id="13" name="Rounded Rectangle 12"/>
          <p:cNvSpPr/>
          <p:nvPr/>
        </p:nvSpPr>
        <p:spPr>
          <a:xfrm>
            <a:off x="6144768" y="1600200"/>
            <a:ext cx="5413248" cy="12618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Rectangle 13"/>
          <p:cNvSpPr/>
          <p:nvPr/>
        </p:nvSpPr>
        <p:spPr>
          <a:xfrm>
            <a:off x="6144768" y="1600200"/>
            <a:ext cx="109728" cy="1261872"/>
          </a:xfrm>
          <a:prstGeom prst="rect">
            <a:avLst/>
          </a:prstGeom>
          <a:solidFill>
            <a:srgbClr val="B165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6419088" y="1737360"/>
            <a:ext cx="4800600" cy="228600"/>
          </a:xfrm>
          <a:prstGeom prst="rect">
            <a:avLst/>
          </a:prstGeom>
          <a:noFill/>
        </p:spPr>
        <p:txBody>
          <a:bodyPr wrap="square" anchor="t">
            <a:spAutoFit/>
          </a:bodyPr>
          <a:lstStyle/>
          <a:p>
            <a:pPr algn="l">
              <a:defRPr sz="1050" b="1">
                <a:solidFill>
                  <a:srgbClr val="B1654A"/>
                </a:solidFill>
                <a:latin typeface="Aptos"/>
              </a:defRPr>
            </a:pPr>
            <a:r>
              <a:rPr dirty="0"/>
              <a:t>MAÎTRISE DE LA LANGUE</a:t>
            </a:r>
          </a:p>
        </p:txBody>
      </p:sp>
      <p:sp>
        <p:nvSpPr>
          <p:cNvPr id="16" name="TextBox 15"/>
          <p:cNvSpPr txBox="1"/>
          <p:nvPr/>
        </p:nvSpPr>
        <p:spPr>
          <a:xfrm>
            <a:off x="6419088" y="2011680"/>
            <a:ext cx="4800600" cy="201168"/>
          </a:xfrm>
          <a:prstGeom prst="rect">
            <a:avLst/>
          </a:prstGeom>
          <a:noFill/>
        </p:spPr>
        <p:txBody>
          <a:bodyPr wrap="square" anchor="t">
            <a:spAutoFit/>
          </a:bodyPr>
          <a:lstStyle/>
          <a:p>
            <a:pPr algn="l">
              <a:defRPr sz="919" b="1">
                <a:solidFill>
                  <a:srgbClr val="1B1B1B"/>
                </a:solidFill>
                <a:latin typeface="Aptos"/>
              </a:defRPr>
            </a:pPr>
            <a:r>
              <a:rPr dirty="0"/>
              <a:t>Faire → dire → </a:t>
            </a:r>
            <a:r>
              <a:rPr dirty="0" err="1"/>
              <a:t>expliciter</a:t>
            </a:r>
            <a:endParaRPr dirty="0"/>
          </a:p>
        </p:txBody>
      </p:sp>
      <p:sp>
        <p:nvSpPr>
          <p:cNvPr id="17" name="TextBox 16"/>
          <p:cNvSpPr txBox="1"/>
          <p:nvPr/>
        </p:nvSpPr>
        <p:spPr>
          <a:xfrm>
            <a:off x="6419088" y="2267712"/>
            <a:ext cx="4800600" cy="457200"/>
          </a:xfrm>
          <a:prstGeom prst="rect">
            <a:avLst/>
          </a:prstGeom>
          <a:noFill/>
        </p:spPr>
        <p:txBody>
          <a:bodyPr wrap="square" anchor="t">
            <a:spAutoFit/>
          </a:bodyPr>
          <a:lstStyle/>
          <a:p>
            <a:pPr algn="l">
              <a:defRPr sz="880" b="0">
                <a:solidFill>
                  <a:srgbClr val="5E5E5E"/>
                </a:solidFill>
                <a:latin typeface="Aptos"/>
              </a:defRPr>
            </a:pPr>
            <a:r>
              <a:t>Décrire, nommer, argumenter, verbaliser une intention et confronter les interprétations. Dans le contexte plurilingue de l’académie, articuler le sensible, la pratique et la mise en mots.</a:t>
            </a:r>
          </a:p>
        </p:txBody>
      </p:sp>
      <p:sp>
        <p:nvSpPr>
          <p:cNvPr id="18" name="Rounded Rectangle 17"/>
          <p:cNvSpPr/>
          <p:nvPr/>
        </p:nvSpPr>
        <p:spPr>
          <a:xfrm>
            <a:off x="6144768" y="2990088"/>
            <a:ext cx="5413248" cy="12618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144768" y="2990088"/>
            <a:ext cx="109728" cy="1261872"/>
          </a:xfrm>
          <a:prstGeom prst="rect">
            <a:avLst/>
          </a:prstGeom>
          <a:solidFill>
            <a:srgbClr val="7F94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3127248"/>
            <a:ext cx="4800600" cy="228600"/>
          </a:xfrm>
          <a:prstGeom prst="rect">
            <a:avLst/>
          </a:prstGeom>
          <a:noFill/>
        </p:spPr>
        <p:txBody>
          <a:bodyPr wrap="square" anchor="t">
            <a:spAutoFit/>
          </a:bodyPr>
          <a:lstStyle/>
          <a:p>
            <a:pPr algn="l">
              <a:defRPr sz="1050" b="1">
                <a:solidFill>
                  <a:srgbClr val="7F947D"/>
                </a:solidFill>
                <a:latin typeface="Aptos"/>
              </a:defRPr>
            </a:pPr>
            <a:r>
              <a:t>COMPÉTENCES PSYCHOSOCIALES</a:t>
            </a:r>
          </a:p>
        </p:txBody>
      </p:sp>
      <p:sp>
        <p:nvSpPr>
          <p:cNvPr id="21" name="TextBox 20"/>
          <p:cNvSpPr txBox="1"/>
          <p:nvPr/>
        </p:nvSpPr>
        <p:spPr>
          <a:xfrm>
            <a:off x="6419088" y="3401568"/>
            <a:ext cx="4800600" cy="201168"/>
          </a:xfrm>
          <a:prstGeom prst="rect">
            <a:avLst/>
          </a:prstGeom>
          <a:noFill/>
        </p:spPr>
        <p:txBody>
          <a:bodyPr wrap="square" anchor="t">
            <a:spAutoFit/>
          </a:bodyPr>
          <a:lstStyle/>
          <a:p>
            <a:pPr algn="l">
              <a:defRPr sz="919" b="1">
                <a:solidFill>
                  <a:srgbClr val="1B1B1B"/>
                </a:solidFill>
                <a:latin typeface="Aptos"/>
              </a:defRPr>
            </a:pPr>
            <a:r>
              <a:t>Créer → choisir → coopérer</a:t>
            </a:r>
          </a:p>
        </p:txBody>
      </p:sp>
      <p:sp>
        <p:nvSpPr>
          <p:cNvPr id="22" name="TextBox 21"/>
          <p:cNvSpPr txBox="1"/>
          <p:nvPr/>
        </p:nvSpPr>
        <p:spPr>
          <a:xfrm>
            <a:off x="6419088" y="3657600"/>
            <a:ext cx="4800600" cy="457200"/>
          </a:xfrm>
          <a:prstGeom prst="rect">
            <a:avLst/>
          </a:prstGeom>
          <a:noFill/>
        </p:spPr>
        <p:txBody>
          <a:bodyPr wrap="square" anchor="t">
            <a:spAutoFit/>
          </a:bodyPr>
          <a:lstStyle/>
          <a:p>
            <a:pPr algn="l">
              <a:defRPr sz="880" b="0">
                <a:solidFill>
                  <a:srgbClr val="5E5E5E"/>
                </a:solidFill>
                <a:latin typeface="Aptos"/>
              </a:defRPr>
            </a:pPr>
            <a:r>
              <a:t>Prendre des initiatives, accepter l’incertitude, exercer son jugement, coopérer, accueillir le regard de l’autre et développer autonomie et confiance.</a:t>
            </a:r>
          </a:p>
        </p:txBody>
      </p:sp>
      <p:sp>
        <p:nvSpPr>
          <p:cNvPr id="23" name="Rounded Rectangle 22"/>
          <p:cNvSpPr/>
          <p:nvPr/>
        </p:nvSpPr>
        <p:spPr>
          <a:xfrm>
            <a:off x="6144768" y="4379976"/>
            <a:ext cx="5413248" cy="126187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144768" y="4379976"/>
            <a:ext cx="109728" cy="1261872"/>
          </a:xfrm>
          <a:prstGeom prst="rect">
            <a:avLst/>
          </a:prstGeom>
          <a:solidFill>
            <a:srgbClr val="C49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19088" y="4517136"/>
            <a:ext cx="4800600" cy="228600"/>
          </a:xfrm>
          <a:prstGeom prst="rect">
            <a:avLst/>
          </a:prstGeom>
          <a:noFill/>
        </p:spPr>
        <p:txBody>
          <a:bodyPr wrap="square" anchor="t">
            <a:spAutoFit/>
          </a:bodyPr>
          <a:lstStyle/>
          <a:p>
            <a:pPr algn="l">
              <a:defRPr sz="1050" b="1">
                <a:solidFill>
                  <a:srgbClr val="C49B4E"/>
                </a:solidFill>
                <a:latin typeface="Aptos"/>
              </a:defRPr>
            </a:pPr>
            <a:r>
              <a:t>ÉDUCATION ARTISTIQUE ET CULTURELLE</a:t>
            </a:r>
          </a:p>
        </p:txBody>
      </p:sp>
      <p:sp>
        <p:nvSpPr>
          <p:cNvPr id="26" name="TextBox 25"/>
          <p:cNvSpPr txBox="1"/>
          <p:nvPr/>
        </p:nvSpPr>
        <p:spPr>
          <a:xfrm>
            <a:off x="6419088" y="4791456"/>
            <a:ext cx="4800600" cy="201168"/>
          </a:xfrm>
          <a:prstGeom prst="rect">
            <a:avLst/>
          </a:prstGeom>
          <a:noFill/>
        </p:spPr>
        <p:txBody>
          <a:bodyPr wrap="square" anchor="t">
            <a:spAutoFit/>
          </a:bodyPr>
          <a:lstStyle/>
          <a:p>
            <a:pPr algn="l">
              <a:defRPr sz="919" b="1">
                <a:solidFill>
                  <a:srgbClr val="1B1B1B"/>
                </a:solidFill>
                <a:latin typeface="Aptos"/>
              </a:defRPr>
            </a:pPr>
            <a:r>
              <a:t>Pratiquer → rencontrer → s’ouvrir</a:t>
            </a:r>
          </a:p>
        </p:txBody>
      </p:sp>
      <p:sp>
        <p:nvSpPr>
          <p:cNvPr id="27" name="TextBox 26"/>
          <p:cNvSpPr txBox="1"/>
          <p:nvPr/>
        </p:nvSpPr>
        <p:spPr>
          <a:xfrm>
            <a:off x="6419088" y="5047488"/>
            <a:ext cx="4800600" cy="457200"/>
          </a:xfrm>
          <a:prstGeom prst="rect">
            <a:avLst/>
          </a:prstGeom>
          <a:noFill/>
        </p:spPr>
        <p:txBody>
          <a:bodyPr wrap="square" anchor="t">
            <a:spAutoFit/>
          </a:bodyPr>
          <a:lstStyle/>
          <a:p>
            <a:pPr algn="l">
              <a:defRPr sz="880" b="0">
                <a:solidFill>
                  <a:srgbClr val="5E5E5E"/>
                </a:solidFill>
                <a:latin typeface="Aptos"/>
              </a:defRPr>
            </a:pPr>
            <a:r>
              <a:t>Construire le PEAC par la pratique, la rencontre avec les œuvres, les artistes et les lieux de culture, les projets, les partenariats et la mobilité.</a:t>
            </a:r>
          </a:p>
        </p:txBody>
      </p:sp>
      <p:grpSp>
        <p:nvGrpSpPr>
          <p:cNvPr id="35" name="Groupe 34">
            <a:extLst>
              <a:ext uri="{FF2B5EF4-FFF2-40B4-BE49-F238E27FC236}">
                <a16:creationId xmlns:a16="http://schemas.microsoft.com/office/drawing/2014/main" id="{79146730-2317-4420-A86A-071EE91FBB03}"/>
              </a:ext>
            </a:extLst>
          </p:cNvPr>
          <p:cNvGrpSpPr/>
          <p:nvPr/>
        </p:nvGrpSpPr>
        <p:grpSpPr>
          <a:xfrm>
            <a:off x="426637" y="6294003"/>
            <a:ext cx="11582565" cy="461342"/>
            <a:chOff x="621792" y="6200622"/>
            <a:chExt cx="10927080" cy="461342"/>
          </a:xfrm>
        </p:grpSpPr>
        <p:sp>
          <p:nvSpPr>
            <p:cNvPr id="28" name="Rectangle 27"/>
            <p:cNvSpPr/>
            <p:nvPr/>
          </p:nvSpPr>
          <p:spPr>
            <a:xfrm>
              <a:off x="621792" y="6200622"/>
              <a:ext cx="10927080" cy="22860"/>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34" name="Groupe 33">
              <a:extLst>
                <a:ext uri="{FF2B5EF4-FFF2-40B4-BE49-F238E27FC236}">
                  <a16:creationId xmlns:a16="http://schemas.microsoft.com/office/drawing/2014/main" id="{68D63910-0A6F-4A9B-81AA-109704A6CE46}"/>
                </a:ext>
              </a:extLst>
            </p:cNvPr>
            <p:cNvGrpSpPr/>
            <p:nvPr/>
          </p:nvGrpSpPr>
          <p:grpSpPr>
            <a:xfrm>
              <a:off x="7680960" y="6236208"/>
              <a:ext cx="3840480" cy="425756"/>
              <a:chOff x="7680960" y="6236208"/>
              <a:chExt cx="3840480" cy="425756"/>
            </a:xfrm>
          </p:grpSpPr>
          <p:sp>
            <p:nvSpPr>
              <p:cNvPr id="29" name="TextBox 28"/>
              <p:cNvSpPr txBox="1"/>
              <p:nvPr/>
            </p:nvSpPr>
            <p:spPr>
              <a:xfrm>
                <a:off x="9281160" y="6236208"/>
                <a:ext cx="2240280" cy="182880"/>
              </a:xfrm>
              <a:prstGeom prst="rect">
                <a:avLst/>
              </a:prstGeom>
              <a:noFill/>
            </p:spPr>
            <p:txBody>
              <a:bodyPr wrap="square" anchor="t">
                <a:spAutoFit/>
              </a:bodyPr>
              <a:lstStyle/>
              <a:p>
                <a:pPr algn="r">
                  <a:defRPr sz="1000" b="1">
                    <a:solidFill>
                      <a:srgbClr val="1B1B1B"/>
                    </a:solidFill>
                    <a:latin typeface="Aptos"/>
                  </a:defRPr>
                </a:pPr>
                <a:r>
                  <a:rPr dirty="0"/>
                  <a:t>Catherine BARRÉ</a:t>
                </a:r>
              </a:p>
            </p:txBody>
          </p:sp>
          <p:sp>
            <p:nvSpPr>
              <p:cNvPr id="30" name="TextBox 29"/>
              <p:cNvSpPr txBox="1"/>
              <p:nvPr/>
            </p:nvSpPr>
            <p:spPr>
              <a:xfrm>
                <a:off x="7680960" y="6446520"/>
                <a:ext cx="3840480" cy="215444"/>
              </a:xfrm>
              <a:prstGeom prst="rect">
                <a:avLst/>
              </a:prstGeom>
              <a:noFill/>
            </p:spPr>
            <p:txBody>
              <a:bodyPr wrap="square" anchor="t">
                <a:spAutoFit/>
              </a:bodyPr>
              <a:lstStyle/>
              <a:p>
                <a:pPr algn="r">
                  <a:defRPr sz="800" b="0">
                    <a:solidFill>
                      <a:srgbClr val="5E5E5E"/>
                    </a:solidFill>
                    <a:latin typeface="Aptos"/>
                  </a:defRPr>
                </a:pPr>
                <a:r>
                  <a:rPr lang="fr-FR" sz="800" dirty="0"/>
                  <a:t>IA-IPR Arts plastiques • extension de compétences sur l’Académie de Mayotte - 2026 -2027</a:t>
                </a:r>
              </a:p>
            </p:txBody>
          </p:sp>
        </p:grpSp>
      </p:grpSp>
      <p:pic>
        <p:nvPicPr>
          <p:cNvPr id="36" name="Picture 35" descr="05c37031-435a-4448-8ca3-5a0a1c9b13be.png"/>
          <p:cNvPicPr>
            <a:picLocks noChangeAspect="1"/>
          </p:cNvPicPr>
          <p:nvPr/>
        </p:nvPicPr>
        <p:blipFill>
          <a:blip r:embed="rId4"/>
          <a:stretch>
            <a:fillRect/>
          </a:stretch>
        </p:blipFill>
        <p:spPr>
          <a:xfrm>
            <a:off x="10560435" y="55240"/>
            <a:ext cx="1574277" cy="859958"/>
          </a:xfrm>
          <a:prstGeom prst="rect">
            <a:avLst/>
          </a:prstGeom>
        </p:spPr>
      </p:pic>
      <p:sp>
        <p:nvSpPr>
          <p:cNvPr id="37" name="TextBox 36"/>
          <p:cNvSpPr txBox="1"/>
          <p:nvPr/>
        </p:nvSpPr>
        <p:spPr>
          <a:xfrm>
            <a:off x="1831613" y="6090612"/>
            <a:ext cx="10744200" cy="181588"/>
          </a:xfrm>
          <a:prstGeom prst="rect">
            <a:avLst/>
          </a:prstGeom>
          <a:noFill/>
        </p:spPr>
        <p:txBody>
          <a:bodyPr wrap="square">
            <a:spAutoFit/>
          </a:bodyPr>
          <a:lstStyle/>
          <a:p>
            <a:r>
              <a:rPr lang="fr-FR" sz="580" i="1" dirty="0">
                <a:solidFill>
                  <a:srgbClr val="5F5C56"/>
                </a:solidFill>
                <a:latin typeface="Aptos"/>
              </a:rPr>
              <a:t>* Projets de programmes cycles 3 et 4 : la prudence reste de mise. Des arbitrages demeurent en cours, notamment sur la place de l’histoire des arts dans les arts plastiques et l’EMC. Nous attendrons leur publication officielle avant d’engager un accompagnement spécifique de leur mise en œuvre.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2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66928" y="310896"/>
            <a:ext cx="9875520" cy="384048"/>
          </a:xfrm>
          <a:prstGeom prst="rect">
            <a:avLst/>
          </a:prstGeom>
          <a:noFill/>
        </p:spPr>
        <p:txBody>
          <a:bodyPr wrap="square" anchor="t">
            <a:spAutoFit/>
          </a:bodyPr>
          <a:lstStyle/>
          <a:p>
            <a:pPr algn="l">
              <a:defRPr sz="2200" b="1">
                <a:solidFill>
                  <a:srgbClr val="1B1B1B"/>
                </a:solidFill>
                <a:latin typeface="Aptos"/>
              </a:defRPr>
            </a:pPr>
            <a:r>
              <a:t>ARTS PLASTIQUES : DES APPRENTISSAGES QUI RAYONNENT</a:t>
            </a:r>
          </a:p>
        </p:txBody>
      </p:sp>
      <p:sp>
        <p:nvSpPr>
          <p:cNvPr id="4" name="TextBox 3"/>
          <p:cNvSpPr txBox="1"/>
          <p:nvPr/>
        </p:nvSpPr>
        <p:spPr>
          <a:xfrm>
            <a:off x="585216" y="749808"/>
            <a:ext cx="6400800" cy="307777"/>
          </a:xfrm>
          <a:prstGeom prst="rect">
            <a:avLst/>
          </a:prstGeom>
          <a:noFill/>
        </p:spPr>
        <p:txBody>
          <a:bodyPr wrap="square" anchor="t">
            <a:spAutoFit/>
          </a:bodyPr>
          <a:lstStyle/>
          <a:p>
            <a:pPr algn="l">
              <a:defRPr sz="950" b="0">
                <a:solidFill>
                  <a:srgbClr val="5E5E5E"/>
                </a:solidFill>
                <a:latin typeface="Aptos"/>
              </a:defRPr>
            </a:pPr>
            <a:r>
              <a:rPr lang="fr-FR" sz="1400" dirty="0"/>
              <a:t>La pratique réflexive de l’élève comme point d’articulation.</a:t>
            </a:r>
          </a:p>
        </p:txBody>
      </p:sp>
      <p:sp>
        <p:nvSpPr>
          <p:cNvPr id="5" name="Rounded Rectangle 4"/>
          <p:cNvSpPr/>
          <p:nvPr/>
        </p:nvSpPr>
        <p:spPr>
          <a:xfrm>
            <a:off x="4315968" y="2057400"/>
            <a:ext cx="3566160" cy="1965960"/>
          </a:xfrm>
          <a:prstGeom prst="round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90288" y="2529983"/>
            <a:ext cx="3090672" cy="1231106"/>
          </a:xfrm>
          <a:prstGeom prst="rect">
            <a:avLst/>
          </a:prstGeom>
          <a:noFill/>
        </p:spPr>
        <p:txBody>
          <a:bodyPr wrap="square" anchor="t">
            <a:spAutoFit/>
          </a:bodyPr>
          <a:lstStyle/>
          <a:p>
            <a:pPr algn="ctr">
              <a:defRPr sz="1900" b="1">
                <a:solidFill>
                  <a:srgbClr val="FFFFFF"/>
                </a:solidFill>
                <a:latin typeface="Aptos"/>
              </a:defRPr>
            </a:pPr>
            <a:r>
              <a:rPr sz="1600" dirty="0"/>
              <a:t>PRATIQUE </a:t>
            </a:r>
            <a:r>
              <a:rPr lang="fr-FR" sz="1600" dirty="0"/>
              <a:t>ARTISTIQUE ET </a:t>
            </a:r>
            <a:r>
              <a:rPr sz="1600" dirty="0"/>
              <a:t>RÉFLEXIVE</a:t>
            </a:r>
            <a:br>
              <a:rPr sz="1600" dirty="0"/>
            </a:br>
            <a:r>
              <a:rPr sz="1600" dirty="0"/>
              <a:t>DE L’ÉLÈVE</a:t>
            </a:r>
            <a:endParaRPr lang="fr-FR" sz="1600" dirty="0"/>
          </a:p>
          <a:p>
            <a:pPr algn="ctr">
              <a:defRPr sz="1900" b="1">
                <a:solidFill>
                  <a:srgbClr val="FFFFFF"/>
                </a:solidFill>
                <a:latin typeface="Aptos"/>
              </a:defRPr>
            </a:pPr>
            <a:endParaRPr lang="fr-FR" sz="1600" dirty="0"/>
          </a:p>
          <a:p>
            <a:pPr algn="ctr">
              <a:defRPr sz="1900" b="1">
                <a:solidFill>
                  <a:srgbClr val="FFFFFF"/>
                </a:solidFill>
                <a:latin typeface="Aptos"/>
              </a:defRPr>
            </a:pPr>
            <a:r>
              <a:rPr lang="fr-FR" sz="1000" dirty="0">
                <a:hlinkClick r:id="rId2"/>
              </a:rPr>
              <a:t>Voir accompagnements sur </a:t>
            </a:r>
            <a:r>
              <a:rPr lang="fr-FR" sz="1000" dirty="0" err="1">
                <a:hlinkClick r:id="rId2"/>
              </a:rPr>
              <a:t>artspla</a:t>
            </a:r>
            <a:r>
              <a:rPr lang="fr-FR" sz="1000" dirty="0">
                <a:hlinkClick r:id="rId2"/>
              </a:rPr>
              <a:t>-site austral</a:t>
            </a:r>
            <a:endParaRPr sz="1000" dirty="0"/>
          </a:p>
        </p:txBody>
      </p:sp>
      <p:sp>
        <p:nvSpPr>
          <p:cNvPr id="9" name="Rounded Rectangle 8"/>
          <p:cNvSpPr/>
          <p:nvPr/>
        </p:nvSpPr>
        <p:spPr>
          <a:xfrm>
            <a:off x="594360" y="1481328"/>
            <a:ext cx="3246120" cy="1828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94360" y="1481328"/>
            <a:ext cx="91440" cy="1828800"/>
          </a:xfrm>
          <a:prstGeom prst="rect">
            <a:avLst/>
          </a:prstGeom>
          <a:solidFill>
            <a:srgbClr val="B165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2960" y="1645920"/>
            <a:ext cx="2834639" cy="246888"/>
          </a:xfrm>
          <a:prstGeom prst="rect">
            <a:avLst/>
          </a:prstGeom>
          <a:noFill/>
        </p:spPr>
        <p:txBody>
          <a:bodyPr wrap="square" anchor="t">
            <a:spAutoFit/>
          </a:bodyPr>
          <a:lstStyle/>
          <a:p>
            <a:pPr algn="l">
              <a:defRPr sz="1050" b="1">
                <a:solidFill>
                  <a:srgbClr val="B1654A"/>
                </a:solidFill>
                <a:latin typeface="Aptos"/>
              </a:defRPr>
            </a:pPr>
            <a:r>
              <a:t>MAÎTRISE DE LA LANGUE</a:t>
            </a:r>
          </a:p>
        </p:txBody>
      </p:sp>
      <p:sp>
        <p:nvSpPr>
          <p:cNvPr id="12" name="TextBox 11"/>
          <p:cNvSpPr txBox="1"/>
          <p:nvPr/>
        </p:nvSpPr>
        <p:spPr>
          <a:xfrm>
            <a:off x="822960" y="1956816"/>
            <a:ext cx="2834639" cy="228600"/>
          </a:xfrm>
          <a:prstGeom prst="rect">
            <a:avLst/>
          </a:prstGeom>
          <a:noFill/>
        </p:spPr>
        <p:txBody>
          <a:bodyPr wrap="square" anchor="t">
            <a:spAutoFit/>
          </a:bodyPr>
          <a:lstStyle/>
          <a:p>
            <a:pPr algn="l">
              <a:defRPr sz="860" b="1">
                <a:solidFill>
                  <a:srgbClr val="1B1B1B"/>
                </a:solidFill>
                <a:latin typeface="Aptos"/>
              </a:defRPr>
            </a:pPr>
            <a:r>
              <a:t>DÉCRIRE • EXPLICITER • ARGUMENTER</a:t>
            </a:r>
          </a:p>
        </p:txBody>
      </p:sp>
      <p:sp>
        <p:nvSpPr>
          <p:cNvPr id="13" name="TextBox 12"/>
          <p:cNvSpPr txBox="1"/>
          <p:nvPr/>
        </p:nvSpPr>
        <p:spPr>
          <a:xfrm>
            <a:off x="850393" y="2181096"/>
            <a:ext cx="2834639" cy="1051057"/>
          </a:xfrm>
          <a:prstGeom prst="rect">
            <a:avLst/>
          </a:prstGeom>
          <a:noFill/>
        </p:spPr>
        <p:txBody>
          <a:bodyPr wrap="square" anchor="t">
            <a:spAutoFit/>
          </a:bodyPr>
          <a:lstStyle/>
          <a:p>
            <a:pPr algn="l">
              <a:defRPr sz="890" b="0">
                <a:solidFill>
                  <a:srgbClr val="5E5E5E"/>
                </a:solidFill>
                <a:latin typeface="Aptos"/>
              </a:defRPr>
            </a:pPr>
            <a:r>
              <a:rPr lang="fr-FR" dirty="0"/>
              <a:t>Le passage du faire au dire enrichit le vocabulaire, structure la pensée et donne à l’élève les moyens de rendre compte d’une intention, d’un choix ou d’une expérience sensible.</a:t>
            </a:r>
          </a:p>
          <a:p>
            <a:pPr>
              <a:defRPr sz="890" b="0">
                <a:solidFill>
                  <a:srgbClr val="5E5E5E"/>
                </a:solidFill>
                <a:latin typeface="Aptos"/>
              </a:defRPr>
            </a:pPr>
            <a:r>
              <a:rPr lang="fr-FR" dirty="0">
                <a:hlinkClick r:id="rId3"/>
              </a:rPr>
              <a:t>Note de service du 11 mai 2026</a:t>
            </a:r>
            <a:endParaRPr lang="fr-FR" dirty="0"/>
          </a:p>
          <a:p>
            <a:pPr algn="l">
              <a:defRPr sz="890" b="0">
                <a:solidFill>
                  <a:srgbClr val="5E5E5E"/>
                </a:solidFill>
                <a:latin typeface="Aptos"/>
              </a:defRPr>
            </a:pPr>
            <a:endParaRPr lang="fr-FR" dirty="0"/>
          </a:p>
          <a:p>
            <a:pPr algn="l">
              <a:defRPr sz="890" b="0">
                <a:solidFill>
                  <a:srgbClr val="5E5E5E"/>
                </a:solidFill>
                <a:latin typeface="Aptos"/>
              </a:defRPr>
            </a:pPr>
            <a:r>
              <a:rPr lang="fr-FR" dirty="0">
                <a:hlinkClick r:id="rId4"/>
              </a:rPr>
              <a:t>Article sur le plurilinguisme </a:t>
            </a:r>
            <a:endParaRPr dirty="0"/>
          </a:p>
        </p:txBody>
      </p:sp>
      <p:sp>
        <p:nvSpPr>
          <p:cNvPr id="14" name="Rounded Rectangle 13"/>
          <p:cNvSpPr/>
          <p:nvPr/>
        </p:nvSpPr>
        <p:spPr>
          <a:xfrm>
            <a:off x="594360" y="3730752"/>
            <a:ext cx="3246120" cy="1828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94360" y="3730752"/>
            <a:ext cx="91440" cy="1828800"/>
          </a:xfrm>
          <a:prstGeom prst="rect">
            <a:avLst/>
          </a:prstGeom>
          <a:solidFill>
            <a:srgbClr val="7F94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3895344"/>
            <a:ext cx="2834639" cy="246888"/>
          </a:xfrm>
          <a:prstGeom prst="rect">
            <a:avLst/>
          </a:prstGeom>
          <a:noFill/>
        </p:spPr>
        <p:txBody>
          <a:bodyPr wrap="square" anchor="t">
            <a:spAutoFit/>
          </a:bodyPr>
          <a:lstStyle/>
          <a:p>
            <a:pPr algn="l">
              <a:defRPr sz="1050" b="1">
                <a:solidFill>
                  <a:srgbClr val="7F947D"/>
                </a:solidFill>
                <a:latin typeface="Aptos"/>
              </a:defRPr>
            </a:pPr>
            <a:r>
              <a:t>COMPÉTENCES PSYCHOSOCIALES</a:t>
            </a:r>
          </a:p>
        </p:txBody>
      </p:sp>
      <p:sp>
        <p:nvSpPr>
          <p:cNvPr id="17" name="TextBox 16"/>
          <p:cNvSpPr txBox="1"/>
          <p:nvPr/>
        </p:nvSpPr>
        <p:spPr>
          <a:xfrm>
            <a:off x="822960" y="4206240"/>
            <a:ext cx="2834639" cy="228600"/>
          </a:xfrm>
          <a:prstGeom prst="rect">
            <a:avLst/>
          </a:prstGeom>
          <a:noFill/>
        </p:spPr>
        <p:txBody>
          <a:bodyPr wrap="square" anchor="t">
            <a:spAutoFit/>
          </a:bodyPr>
          <a:lstStyle/>
          <a:p>
            <a:pPr algn="l">
              <a:defRPr sz="860" b="1">
                <a:solidFill>
                  <a:srgbClr val="1B1B1B"/>
                </a:solidFill>
                <a:latin typeface="Aptos"/>
              </a:defRPr>
            </a:pPr>
            <a:r>
              <a:t>CHOISIR • COOPÉRER • S’AFFIRMER</a:t>
            </a:r>
          </a:p>
        </p:txBody>
      </p:sp>
      <p:sp>
        <p:nvSpPr>
          <p:cNvPr id="18" name="TextBox 17"/>
          <p:cNvSpPr txBox="1"/>
          <p:nvPr/>
        </p:nvSpPr>
        <p:spPr>
          <a:xfrm>
            <a:off x="822960" y="4517136"/>
            <a:ext cx="2834639" cy="914096"/>
          </a:xfrm>
          <a:prstGeom prst="rect">
            <a:avLst/>
          </a:prstGeom>
          <a:noFill/>
        </p:spPr>
        <p:txBody>
          <a:bodyPr wrap="square" anchor="t">
            <a:spAutoFit/>
          </a:bodyPr>
          <a:lstStyle/>
          <a:p>
            <a:pPr algn="l">
              <a:defRPr sz="890" b="0">
                <a:solidFill>
                  <a:srgbClr val="5E5E5E"/>
                </a:solidFill>
                <a:latin typeface="Aptos"/>
              </a:defRPr>
            </a:pPr>
            <a:r>
              <a:rPr lang="fr-FR" dirty="0"/>
              <a:t>Créer engage l’initiative, la prise de décision, l’adaptation, l’écoute, la coopération et la capacité à recevoir un point de vue différent. La classe devient un espace d’autonomie et de confiance.</a:t>
            </a:r>
          </a:p>
          <a:p>
            <a:pPr algn="l">
              <a:defRPr sz="890" b="0">
                <a:solidFill>
                  <a:srgbClr val="5E5E5E"/>
                </a:solidFill>
                <a:latin typeface="Aptos"/>
              </a:defRPr>
            </a:pPr>
            <a:endParaRPr lang="fr-FR" dirty="0"/>
          </a:p>
          <a:p>
            <a:pPr algn="l">
              <a:defRPr sz="890" b="0">
                <a:solidFill>
                  <a:srgbClr val="5E5E5E"/>
                </a:solidFill>
                <a:latin typeface="Aptos"/>
              </a:defRPr>
            </a:pPr>
            <a:r>
              <a:rPr lang="fr-FR" dirty="0">
                <a:hlinkClick r:id="rId5"/>
              </a:rPr>
              <a:t>Lien vers le site </a:t>
            </a:r>
            <a:endParaRPr dirty="0"/>
          </a:p>
        </p:txBody>
      </p:sp>
      <p:sp>
        <p:nvSpPr>
          <p:cNvPr id="19" name="Rounded Rectangle 18"/>
          <p:cNvSpPr/>
          <p:nvPr/>
        </p:nvSpPr>
        <p:spPr>
          <a:xfrm>
            <a:off x="8339327" y="2587752"/>
            <a:ext cx="3246120" cy="1828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339327" y="2587752"/>
            <a:ext cx="91440" cy="1828800"/>
          </a:xfrm>
          <a:prstGeom prst="rect">
            <a:avLst/>
          </a:prstGeom>
          <a:solidFill>
            <a:srgbClr val="C49B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567928" y="2752344"/>
            <a:ext cx="2834639" cy="246888"/>
          </a:xfrm>
          <a:prstGeom prst="rect">
            <a:avLst/>
          </a:prstGeom>
          <a:noFill/>
        </p:spPr>
        <p:txBody>
          <a:bodyPr wrap="square" anchor="t">
            <a:spAutoFit/>
          </a:bodyPr>
          <a:lstStyle/>
          <a:p>
            <a:pPr algn="l">
              <a:defRPr sz="1050" b="1">
                <a:solidFill>
                  <a:srgbClr val="C49B4E"/>
                </a:solidFill>
                <a:latin typeface="Aptos"/>
              </a:defRPr>
            </a:pPr>
            <a:r>
              <a:t>ÉDUCATION ARTISTIQUE ET CULTURELLE</a:t>
            </a:r>
          </a:p>
        </p:txBody>
      </p:sp>
      <p:sp>
        <p:nvSpPr>
          <p:cNvPr id="22" name="TextBox 21"/>
          <p:cNvSpPr txBox="1"/>
          <p:nvPr/>
        </p:nvSpPr>
        <p:spPr>
          <a:xfrm>
            <a:off x="8567928" y="3063240"/>
            <a:ext cx="2834639" cy="228600"/>
          </a:xfrm>
          <a:prstGeom prst="rect">
            <a:avLst/>
          </a:prstGeom>
          <a:noFill/>
        </p:spPr>
        <p:txBody>
          <a:bodyPr wrap="square" anchor="t">
            <a:spAutoFit/>
          </a:bodyPr>
          <a:lstStyle/>
          <a:p>
            <a:pPr algn="l">
              <a:defRPr sz="860" b="1">
                <a:solidFill>
                  <a:srgbClr val="1B1B1B"/>
                </a:solidFill>
                <a:latin typeface="Aptos"/>
              </a:defRPr>
            </a:pPr>
            <a:r>
              <a:t>PRATIQUER • RENCONTRER • PARTAGER</a:t>
            </a:r>
          </a:p>
        </p:txBody>
      </p:sp>
      <p:sp>
        <p:nvSpPr>
          <p:cNvPr id="23" name="TextBox 22"/>
          <p:cNvSpPr txBox="1"/>
          <p:nvPr/>
        </p:nvSpPr>
        <p:spPr>
          <a:xfrm>
            <a:off x="8567928" y="3374136"/>
            <a:ext cx="2834639" cy="914096"/>
          </a:xfrm>
          <a:prstGeom prst="rect">
            <a:avLst/>
          </a:prstGeom>
          <a:noFill/>
        </p:spPr>
        <p:txBody>
          <a:bodyPr wrap="square" anchor="t">
            <a:spAutoFit/>
          </a:bodyPr>
          <a:lstStyle/>
          <a:p>
            <a:pPr algn="l">
              <a:defRPr sz="890" b="0">
                <a:solidFill>
                  <a:srgbClr val="5E5E5E"/>
                </a:solidFill>
                <a:latin typeface="Aptos"/>
              </a:defRPr>
            </a:pPr>
            <a:r>
              <a:rPr lang="fr-FR" dirty="0"/>
              <a:t>La pratique régulière et la rencontre avec les œuvres, artistes et lieux de culture nourrissent le PEAC, l’ouverture culturelle et la construction d’un regard personnel et éclairé.</a:t>
            </a:r>
          </a:p>
          <a:p>
            <a:pPr algn="l">
              <a:defRPr sz="890" b="0">
                <a:solidFill>
                  <a:srgbClr val="5E5E5E"/>
                </a:solidFill>
                <a:latin typeface="Aptos"/>
              </a:defRPr>
            </a:pPr>
            <a:r>
              <a:rPr lang="fr-FR" dirty="0"/>
              <a:t>Dans ce contexte le développement des </a:t>
            </a:r>
            <a:r>
              <a:rPr lang="fr-FR" dirty="0">
                <a:hlinkClick r:id="rId6"/>
              </a:rPr>
              <a:t>E-LRO</a:t>
            </a:r>
            <a:r>
              <a:rPr lang="fr-FR" dirty="0"/>
              <a:t> se poursuit </a:t>
            </a:r>
          </a:p>
        </p:txBody>
      </p:sp>
      <p:sp>
        <p:nvSpPr>
          <p:cNvPr id="24" name="TextBox 23"/>
          <p:cNvSpPr txBox="1"/>
          <p:nvPr/>
        </p:nvSpPr>
        <p:spPr>
          <a:xfrm>
            <a:off x="3886200" y="2212848"/>
            <a:ext cx="320040" cy="274320"/>
          </a:xfrm>
          <a:prstGeom prst="rect">
            <a:avLst/>
          </a:prstGeom>
          <a:noFill/>
        </p:spPr>
        <p:txBody>
          <a:bodyPr wrap="square" anchor="t">
            <a:spAutoFit/>
          </a:bodyPr>
          <a:lstStyle/>
          <a:p>
            <a:pPr algn="ctr">
              <a:defRPr sz="2000" b="1">
                <a:solidFill>
                  <a:srgbClr val="B1654A"/>
                </a:solidFill>
                <a:latin typeface="Aptos"/>
              </a:defRPr>
            </a:pPr>
            <a:r>
              <a:t>→</a:t>
            </a:r>
          </a:p>
        </p:txBody>
      </p:sp>
      <p:sp>
        <p:nvSpPr>
          <p:cNvPr id="25" name="TextBox 24"/>
          <p:cNvSpPr txBox="1"/>
          <p:nvPr/>
        </p:nvSpPr>
        <p:spPr>
          <a:xfrm>
            <a:off x="3886200" y="4242816"/>
            <a:ext cx="320040" cy="274320"/>
          </a:xfrm>
          <a:prstGeom prst="rect">
            <a:avLst/>
          </a:prstGeom>
          <a:noFill/>
        </p:spPr>
        <p:txBody>
          <a:bodyPr wrap="square" anchor="t">
            <a:spAutoFit/>
          </a:bodyPr>
          <a:lstStyle/>
          <a:p>
            <a:pPr algn="ctr">
              <a:defRPr sz="2000" b="1">
                <a:solidFill>
                  <a:srgbClr val="7F947D"/>
                </a:solidFill>
                <a:latin typeface="Aptos"/>
              </a:defRPr>
            </a:pPr>
            <a:r>
              <a:t>→</a:t>
            </a:r>
          </a:p>
        </p:txBody>
      </p:sp>
      <p:sp>
        <p:nvSpPr>
          <p:cNvPr id="26" name="TextBox 25"/>
          <p:cNvSpPr txBox="1"/>
          <p:nvPr/>
        </p:nvSpPr>
        <p:spPr>
          <a:xfrm>
            <a:off x="7973568" y="3145536"/>
            <a:ext cx="320040" cy="274320"/>
          </a:xfrm>
          <a:prstGeom prst="rect">
            <a:avLst/>
          </a:prstGeom>
          <a:noFill/>
        </p:spPr>
        <p:txBody>
          <a:bodyPr wrap="square" anchor="t">
            <a:spAutoFit/>
          </a:bodyPr>
          <a:lstStyle/>
          <a:p>
            <a:pPr algn="ctr">
              <a:defRPr sz="2000" b="1">
                <a:solidFill>
                  <a:srgbClr val="C49B4E"/>
                </a:solidFill>
                <a:latin typeface="Aptos"/>
              </a:defRPr>
            </a:pPr>
            <a:r>
              <a:t>→</a:t>
            </a:r>
          </a:p>
        </p:txBody>
      </p:sp>
      <p:grpSp>
        <p:nvGrpSpPr>
          <p:cNvPr id="7" name="Groupe 6">
            <a:extLst>
              <a:ext uri="{FF2B5EF4-FFF2-40B4-BE49-F238E27FC236}">
                <a16:creationId xmlns:a16="http://schemas.microsoft.com/office/drawing/2014/main" id="{90E38736-EB8E-4423-A5EC-7A85FAA5D877}"/>
              </a:ext>
            </a:extLst>
          </p:cNvPr>
          <p:cNvGrpSpPr/>
          <p:nvPr/>
        </p:nvGrpSpPr>
        <p:grpSpPr>
          <a:xfrm>
            <a:off x="0" y="5797296"/>
            <a:ext cx="12271248" cy="457200"/>
            <a:chOff x="566928" y="5989320"/>
            <a:chExt cx="11018520" cy="457200"/>
          </a:xfrm>
        </p:grpSpPr>
        <p:sp>
          <p:nvSpPr>
            <p:cNvPr id="27" name="Rectangle 26"/>
            <p:cNvSpPr/>
            <p:nvPr/>
          </p:nvSpPr>
          <p:spPr>
            <a:xfrm>
              <a:off x="566928" y="5989320"/>
              <a:ext cx="11018520" cy="457200"/>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grpSp>
          <p:nvGrpSpPr>
            <p:cNvPr id="6" name="Groupe 5">
              <a:extLst>
                <a:ext uri="{FF2B5EF4-FFF2-40B4-BE49-F238E27FC236}">
                  <a16:creationId xmlns:a16="http://schemas.microsoft.com/office/drawing/2014/main" id="{3B79BF27-1A46-4BB7-AAFE-36A52AEAFF70}"/>
                </a:ext>
              </a:extLst>
            </p:cNvPr>
            <p:cNvGrpSpPr/>
            <p:nvPr/>
          </p:nvGrpSpPr>
          <p:grpSpPr>
            <a:xfrm>
              <a:off x="731520" y="6099048"/>
              <a:ext cx="10378440" cy="258264"/>
              <a:chOff x="731520" y="6099048"/>
              <a:chExt cx="10378440" cy="258264"/>
            </a:xfrm>
          </p:grpSpPr>
          <p:sp>
            <p:nvSpPr>
              <p:cNvPr id="28" name="TextBox 27"/>
              <p:cNvSpPr txBox="1"/>
              <p:nvPr/>
            </p:nvSpPr>
            <p:spPr>
              <a:xfrm>
                <a:off x="731520" y="6126480"/>
                <a:ext cx="1280160" cy="230832"/>
              </a:xfrm>
              <a:prstGeom prst="rect">
                <a:avLst/>
              </a:prstGeom>
              <a:noFill/>
            </p:spPr>
            <p:txBody>
              <a:bodyPr wrap="square" anchor="t">
                <a:spAutoFit/>
              </a:bodyPr>
              <a:lstStyle/>
              <a:p>
                <a:pPr algn="ctr">
                  <a:defRPr sz="900" b="1">
                    <a:solidFill>
                      <a:srgbClr val="FFFFFF"/>
                    </a:solidFill>
                    <a:latin typeface="Aptos"/>
                  </a:defRPr>
                </a:pPr>
                <a:r>
                  <a:rPr lang="fr-FR" dirty="0"/>
                  <a:t>EXPERIMENTER - </a:t>
                </a:r>
                <a:r>
                  <a:rPr dirty="0"/>
                  <a:t>FAIRE</a:t>
                </a:r>
              </a:p>
            </p:txBody>
          </p:sp>
          <p:sp>
            <p:nvSpPr>
              <p:cNvPr id="29" name="TextBox 28"/>
              <p:cNvSpPr txBox="1"/>
              <p:nvPr/>
            </p:nvSpPr>
            <p:spPr>
              <a:xfrm>
                <a:off x="1911097" y="6135624"/>
                <a:ext cx="365760" cy="164592"/>
              </a:xfrm>
              <a:prstGeom prst="rect">
                <a:avLst/>
              </a:prstGeom>
              <a:noFill/>
            </p:spPr>
            <p:txBody>
              <a:bodyPr wrap="square" anchor="t">
                <a:spAutoFit/>
              </a:bodyPr>
              <a:lstStyle/>
              <a:p>
                <a:pPr algn="ctr">
                  <a:defRPr sz="1100" b="0">
                    <a:solidFill>
                      <a:srgbClr val="FFFFFF"/>
                    </a:solidFill>
                    <a:latin typeface="Aptos"/>
                  </a:defRPr>
                </a:pPr>
                <a:r>
                  <a:rPr dirty="0"/>
                  <a:t>→</a:t>
                </a:r>
              </a:p>
            </p:txBody>
          </p:sp>
          <p:sp>
            <p:nvSpPr>
              <p:cNvPr id="30" name="TextBox 29"/>
              <p:cNvSpPr txBox="1"/>
              <p:nvPr/>
            </p:nvSpPr>
            <p:spPr>
              <a:xfrm>
                <a:off x="2176272" y="6126480"/>
                <a:ext cx="1280160" cy="230832"/>
              </a:xfrm>
              <a:prstGeom prst="rect">
                <a:avLst/>
              </a:prstGeom>
              <a:noFill/>
            </p:spPr>
            <p:txBody>
              <a:bodyPr wrap="square" anchor="t">
                <a:spAutoFit/>
              </a:bodyPr>
              <a:lstStyle/>
              <a:p>
                <a:pPr algn="ctr">
                  <a:defRPr sz="900" b="1">
                    <a:solidFill>
                      <a:srgbClr val="FFFFFF"/>
                    </a:solidFill>
                    <a:latin typeface="Aptos"/>
                  </a:defRPr>
                </a:pPr>
                <a:r>
                  <a:rPr dirty="0"/>
                  <a:t>PENSER</a:t>
                </a:r>
                <a:r>
                  <a:rPr lang="fr-FR" dirty="0"/>
                  <a:t> avec les mains </a:t>
                </a:r>
                <a:endParaRPr dirty="0"/>
              </a:p>
            </p:txBody>
          </p:sp>
          <p:sp>
            <p:nvSpPr>
              <p:cNvPr id="31" name="TextBox 30"/>
              <p:cNvSpPr txBox="1"/>
              <p:nvPr/>
            </p:nvSpPr>
            <p:spPr>
              <a:xfrm>
                <a:off x="3456432" y="6099048"/>
                <a:ext cx="365760" cy="164592"/>
              </a:xfrm>
              <a:prstGeom prst="rect">
                <a:avLst/>
              </a:prstGeom>
              <a:noFill/>
            </p:spPr>
            <p:txBody>
              <a:bodyPr wrap="square" anchor="t">
                <a:spAutoFit/>
              </a:bodyPr>
              <a:lstStyle/>
              <a:p>
                <a:pPr algn="ctr">
                  <a:defRPr sz="1100" b="0">
                    <a:solidFill>
                      <a:srgbClr val="FFFFFF"/>
                    </a:solidFill>
                    <a:latin typeface="Aptos"/>
                  </a:defRPr>
                </a:pPr>
                <a:r>
                  <a:t>→</a:t>
                </a:r>
              </a:p>
            </p:txBody>
          </p:sp>
          <p:sp>
            <p:nvSpPr>
              <p:cNvPr id="32" name="TextBox 31"/>
              <p:cNvSpPr txBox="1"/>
              <p:nvPr/>
            </p:nvSpPr>
            <p:spPr>
              <a:xfrm>
                <a:off x="3822191" y="6126480"/>
                <a:ext cx="1097280" cy="230832"/>
              </a:xfrm>
              <a:prstGeom prst="rect">
                <a:avLst/>
              </a:prstGeom>
              <a:noFill/>
            </p:spPr>
            <p:txBody>
              <a:bodyPr wrap="square" anchor="t">
                <a:spAutoFit/>
              </a:bodyPr>
              <a:lstStyle/>
              <a:p>
                <a:pPr algn="ctr">
                  <a:defRPr sz="900" b="1">
                    <a:solidFill>
                      <a:srgbClr val="FFFFFF"/>
                    </a:solidFill>
                    <a:latin typeface="Aptos"/>
                  </a:defRPr>
                </a:pPr>
                <a:r>
                  <a:rPr dirty="0"/>
                  <a:t>DIRE</a:t>
                </a:r>
                <a:r>
                  <a:rPr lang="fr-FR" dirty="0"/>
                  <a:t> - EXPRIMER</a:t>
                </a:r>
                <a:endParaRPr dirty="0"/>
              </a:p>
            </p:txBody>
          </p:sp>
          <p:sp>
            <p:nvSpPr>
              <p:cNvPr id="33" name="TextBox 32"/>
              <p:cNvSpPr txBox="1"/>
              <p:nvPr/>
            </p:nvSpPr>
            <p:spPr>
              <a:xfrm>
                <a:off x="4956048" y="6099048"/>
                <a:ext cx="365760" cy="164592"/>
              </a:xfrm>
              <a:prstGeom prst="rect">
                <a:avLst/>
              </a:prstGeom>
              <a:noFill/>
            </p:spPr>
            <p:txBody>
              <a:bodyPr wrap="square" anchor="t">
                <a:spAutoFit/>
              </a:bodyPr>
              <a:lstStyle/>
              <a:p>
                <a:pPr algn="ctr">
                  <a:defRPr sz="1100" b="0">
                    <a:solidFill>
                      <a:srgbClr val="FFFFFF"/>
                    </a:solidFill>
                    <a:latin typeface="Aptos"/>
                  </a:defRPr>
                </a:pPr>
                <a:r>
                  <a:t>→</a:t>
                </a:r>
              </a:p>
            </p:txBody>
          </p:sp>
          <p:sp>
            <p:nvSpPr>
              <p:cNvPr id="34" name="TextBox 33"/>
              <p:cNvSpPr txBox="1"/>
              <p:nvPr/>
            </p:nvSpPr>
            <p:spPr>
              <a:xfrm>
                <a:off x="5349240" y="6126480"/>
                <a:ext cx="1554480" cy="164592"/>
              </a:xfrm>
              <a:prstGeom prst="rect">
                <a:avLst/>
              </a:prstGeom>
              <a:noFill/>
            </p:spPr>
            <p:txBody>
              <a:bodyPr wrap="square" anchor="t">
                <a:spAutoFit/>
              </a:bodyPr>
              <a:lstStyle/>
              <a:p>
                <a:pPr algn="ctr">
                  <a:defRPr sz="900" b="1">
                    <a:solidFill>
                      <a:srgbClr val="FFFFFF"/>
                    </a:solidFill>
                    <a:latin typeface="Aptos"/>
                  </a:defRPr>
                </a:pPr>
                <a:r>
                  <a:t>COOPÉRER</a:t>
                </a:r>
              </a:p>
            </p:txBody>
          </p:sp>
          <p:sp>
            <p:nvSpPr>
              <p:cNvPr id="35" name="TextBox 34"/>
              <p:cNvSpPr txBox="1"/>
              <p:nvPr/>
            </p:nvSpPr>
            <p:spPr>
              <a:xfrm>
                <a:off x="6931152" y="6099048"/>
                <a:ext cx="365760" cy="164592"/>
              </a:xfrm>
              <a:prstGeom prst="rect">
                <a:avLst/>
              </a:prstGeom>
              <a:noFill/>
            </p:spPr>
            <p:txBody>
              <a:bodyPr wrap="square" anchor="t">
                <a:spAutoFit/>
              </a:bodyPr>
              <a:lstStyle/>
              <a:p>
                <a:pPr algn="ctr">
                  <a:defRPr sz="1100" b="0">
                    <a:solidFill>
                      <a:srgbClr val="FFFFFF"/>
                    </a:solidFill>
                    <a:latin typeface="Aptos"/>
                  </a:defRPr>
                </a:pPr>
                <a:r>
                  <a:t>→</a:t>
                </a:r>
              </a:p>
            </p:txBody>
          </p:sp>
          <p:sp>
            <p:nvSpPr>
              <p:cNvPr id="36" name="TextBox 35"/>
              <p:cNvSpPr txBox="1"/>
              <p:nvPr/>
            </p:nvSpPr>
            <p:spPr>
              <a:xfrm>
                <a:off x="7315200" y="6126480"/>
                <a:ext cx="1737360" cy="164592"/>
              </a:xfrm>
              <a:prstGeom prst="rect">
                <a:avLst/>
              </a:prstGeom>
              <a:noFill/>
            </p:spPr>
            <p:txBody>
              <a:bodyPr wrap="square" anchor="t">
                <a:spAutoFit/>
              </a:bodyPr>
              <a:lstStyle/>
              <a:p>
                <a:pPr algn="ctr">
                  <a:defRPr sz="900" b="1">
                    <a:solidFill>
                      <a:srgbClr val="FFFFFF"/>
                    </a:solidFill>
                    <a:latin typeface="Aptos"/>
                  </a:defRPr>
                </a:pPr>
                <a:r>
                  <a:t>RENCONTRER</a:t>
                </a:r>
              </a:p>
            </p:txBody>
          </p:sp>
          <p:sp>
            <p:nvSpPr>
              <p:cNvPr id="37" name="TextBox 36"/>
              <p:cNvSpPr txBox="1"/>
              <p:nvPr/>
            </p:nvSpPr>
            <p:spPr>
              <a:xfrm>
                <a:off x="9098280" y="6099048"/>
                <a:ext cx="365760" cy="164592"/>
              </a:xfrm>
              <a:prstGeom prst="rect">
                <a:avLst/>
              </a:prstGeom>
              <a:noFill/>
            </p:spPr>
            <p:txBody>
              <a:bodyPr wrap="square" anchor="t">
                <a:spAutoFit/>
              </a:bodyPr>
              <a:lstStyle/>
              <a:p>
                <a:pPr algn="ctr">
                  <a:defRPr sz="1100" b="0">
                    <a:solidFill>
                      <a:srgbClr val="FFFFFF"/>
                    </a:solidFill>
                    <a:latin typeface="Aptos"/>
                  </a:defRPr>
                </a:pPr>
                <a:r>
                  <a:t>→</a:t>
                </a:r>
              </a:p>
            </p:txBody>
          </p:sp>
          <p:sp>
            <p:nvSpPr>
              <p:cNvPr id="38" name="TextBox 37"/>
              <p:cNvSpPr txBox="1"/>
              <p:nvPr/>
            </p:nvSpPr>
            <p:spPr>
              <a:xfrm>
                <a:off x="9464040" y="6126480"/>
                <a:ext cx="1645920" cy="230832"/>
              </a:xfrm>
              <a:prstGeom prst="rect">
                <a:avLst/>
              </a:prstGeom>
              <a:noFill/>
            </p:spPr>
            <p:txBody>
              <a:bodyPr wrap="square" anchor="t">
                <a:spAutoFit/>
              </a:bodyPr>
              <a:lstStyle/>
              <a:p>
                <a:pPr algn="ctr">
                  <a:defRPr sz="900" b="1">
                    <a:solidFill>
                      <a:srgbClr val="FFFFFF"/>
                    </a:solidFill>
                    <a:latin typeface="Aptos"/>
                  </a:defRPr>
                </a:pPr>
                <a:r>
                  <a:rPr lang="fr-FR" dirty="0"/>
                  <a:t>CO-</a:t>
                </a:r>
                <a:r>
                  <a:rPr dirty="0"/>
                  <a:t>CONSTRUIRE</a:t>
                </a:r>
              </a:p>
            </p:txBody>
          </p:sp>
        </p:grpSp>
      </p:grpSp>
      <p:grpSp>
        <p:nvGrpSpPr>
          <p:cNvPr id="41" name="Groupe 40">
            <a:extLst>
              <a:ext uri="{FF2B5EF4-FFF2-40B4-BE49-F238E27FC236}">
                <a16:creationId xmlns:a16="http://schemas.microsoft.com/office/drawing/2014/main" id="{C53C978A-301B-4115-9371-A60A21E0AF72}"/>
              </a:ext>
            </a:extLst>
          </p:cNvPr>
          <p:cNvGrpSpPr/>
          <p:nvPr/>
        </p:nvGrpSpPr>
        <p:grpSpPr>
          <a:xfrm>
            <a:off x="-2316175" y="6304228"/>
            <a:ext cx="14507870" cy="535484"/>
            <a:chOff x="621792" y="6126480"/>
            <a:chExt cx="10927080" cy="535484"/>
          </a:xfrm>
        </p:grpSpPr>
        <p:sp>
          <p:nvSpPr>
            <p:cNvPr id="42" name="Rectangle 41">
              <a:extLst>
                <a:ext uri="{FF2B5EF4-FFF2-40B4-BE49-F238E27FC236}">
                  <a16:creationId xmlns:a16="http://schemas.microsoft.com/office/drawing/2014/main" id="{FCD3D416-B27C-483E-93F4-33A28224025E}"/>
                </a:ext>
              </a:extLst>
            </p:cNvPr>
            <p:cNvSpPr/>
            <p:nvPr/>
          </p:nvSpPr>
          <p:spPr>
            <a:xfrm>
              <a:off x="621792" y="6126480"/>
              <a:ext cx="10927080" cy="22860"/>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43" name="Groupe 42">
              <a:extLst>
                <a:ext uri="{FF2B5EF4-FFF2-40B4-BE49-F238E27FC236}">
                  <a16:creationId xmlns:a16="http://schemas.microsoft.com/office/drawing/2014/main" id="{E8571D0B-D852-40C1-9DFA-944453E99E65}"/>
                </a:ext>
              </a:extLst>
            </p:cNvPr>
            <p:cNvGrpSpPr/>
            <p:nvPr/>
          </p:nvGrpSpPr>
          <p:grpSpPr>
            <a:xfrm>
              <a:off x="7680960" y="6236208"/>
              <a:ext cx="3840480" cy="425756"/>
              <a:chOff x="7680960" y="6236208"/>
              <a:chExt cx="3840480" cy="425756"/>
            </a:xfrm>
          </p:grpSpPr>
          <p:sp>
            <p:nvSpPr>
              <p:cNvPr id="44" name="TextBox 28">
                <a:extLst>
                  <a:ext uri="{FF2B5EF4-FFF2-40B4-BE49-F238E27FC236}">
                    <a16:creationId xmlns:a16="http://schemas.microsoft.com/office/drawing/2014/main" id="{4B1DB78E-10DB-4176-994A-607A325410DE}"/>
                  </a:ext>
                </a:extLst>
              </p:cNvPr>
              <p:cNvSpPr txBox="1"/>
              <p:nvPr/>
            </p:nvSpPr>
            <p:spPr>
              <a:xfrm>
                <a:off x="9281160" y="6236208"/>
                <a:ext cx="2240280" cy="215444"/>
              </a:xfrm>
              <a:prstGeom prst="rect">
                <a:avLst/>
              </a:prstGeom>
              <a:noFill/>
            </p:spPr>
            <p:txBody>
              <a:bodyPr wrap="square" anchor="t">
                <a:spAutoFit/>
              </a:bodyPr>
              <a:lstStyle/>
              <a:p>
                <a:pPr algn="r">
                  <a:defRPr sz="1000" b="1">
                    <a:solidFill>
                      <a:srgbClr val="1B1B1B"/>
                    </a:solidFill>
                    <a:latin typeface="Aptos"/>
                  </a:defRPr>
                </a:pPr>
                <a:r>
                  <a:rPr sz="800" dirty="0">
                    <a:solidFill>
                      <a:schemeClr val="bg1">
                        <a:lumMod val="50000"/>
                      </a:schemeClr>
                    </a:solidFill>
                  </a:rPr>
                  <a:t>Catherine BARRÉ</a:t>
                </a:r>
              </a:p>
            </p:txBody>
          </p:sp>
          <p:sp>
            <p:nvSpPr>
              <p:cNvPr id="45" name="TextBox 29">
                <a:extLst>
                  <a:ext uri="{FF2B5EF4-FFF2-40B4-BE49-F238E27FC236}">
                    <a16:creationId xmlns:a16="http://schemas.microsoft.com/office/drawing/2014/main" id="{230D7DAF-782C-4582-8F5C-FEF7038727F1}"/>
                  </a:ext>
                </a:extLst>
              </p:cNvPr>
              <p:cNvSpPr txBox="1"/>
              <p:nvPr/>
            </p:nvSpPr>
            <p:spPr>
              <a:xfrm>
                <a:off x="7680960" y="6446520"/>
                <a:ext cx="3840480" cy="215444"/>
              </a:xfrm>
              <a:prstGeom prst="rect">
                <a:avLst/>
              </a:prstGeom>
              <a:noFill/>
            </p:spPr>
            <p:txBody>
              <a:bodyPr wrap="square" anchor="t">
                <a:spAutoFit/>
              </a:bodyPr>
              <a:lstStyle/>
              <a:p>
                <a:pPr algn="r">
                  <a:defRPr sz="800" b="0">
                    <a:solidFill>
                      <a:srgbClr val="5E5E5E"/>
                    </a:solidFill>
                    <a:latin typeface="Aptos"/>
                  </a:defRPr>
                </a:pPr>
                <a:r>
                  <a:rPr dirty="0"/>
                  <a:t>IA-IPR Arts </a:t>
                </a:r>
                <a:r>
                  <a:rPr dirty="0" err="1"/>
                  <a:t>plastiques</a:t>
                </a:r>
                <a:r>
                  <a:rPr dirty="0"/>
                  <a:t> • </a:t>
                </a:r>
                <a:r>
                  <a:rPr lang="fr-FR" dirty="0"/>
                  <a:t>extension de compétences sur l’</a:t>
                </a:r>
                <a:r>
                  <a:rPr dirty="0"/>
                  <a:t>Académie de</a:t>
                </a:r>
                <a:r>
                  <a:rPr lang="fr-FR" dirty="0"/>
                  <a:t> Mayotte - 2026 -2027</a:t>
                </a:r>
                <a:endParaRPr dirty="0"/>
              </a:p>
            </p:txBody>
          </p:sp>
        </p:grpSp>
      </p:grpSp>
      <p:pic>
        <p:nvPicPr>
          <p:cNvPr id="40" name="Image 39">
            <a:hlinkClick r:id="rId7"/>
            <a:extLst>
              <a:ext uri="{FF2B5EF4-FFF2-40B4-BE49-F238E27FC236}">
                <a16:creationId xmlns:a16="http://schemas.microsoft.com/office/drawing/2014/main" id="{482BF95C-4B28-46E1-B95C-F22A07E3E54C}"/>
              </a:ext>
            </a:extLst>
          </p:cNvPr>
          <p:cNvPicPr>
            <a:picLocks noChangeAspect="1"/>
          </p:cNvPicPr>
          <p:nvPr/>
        </p:nvPicPr>
        <p:blipFill>
          <a:blip r:embed="rId8"/>
          <a:stretch>
            <a:fillRect/>
          </a:stretch>
        </p:blipFill>
        <p:spPr>
          <a:xfrm>
            <a:off x="5573136" y="4070207"/>
            <a:ext cx="950494" cy="1375715"/>
          </a:xfrm>
          <a:prstGeom prst="rect">
            <a:avLst/>
          </a:prstGeom>
        </p:spPr>
      </p:pic>
      <p:pic>
        <p:nvPicPr>
          <p:cNvPr id="39" name="Image 38">
            <a:hlinkClick r:id="rId9"/>
            <a:extLst>
              <a:ext uri="{FF2B5EF4-FFF2-40B4-BE49-F238E27FC236}">
                <a16:creationId xmlns:a16="http://schemas.microsoft.com/office/drawing/2014/main" id="{3E999B4F-98DD-4B4B-A1E3-1648E4BAE337}"/>
              </a:ext>
            </a:extLst>
          </p:cNvPr>
          <p:cNvPicPr>
            <a:picLocks noChangeAspect="1"/>
          </p:cNvPicPr>
          <p:nvPr/>
        </p:nvPicPr>
        <p:blipFill>
          <a:blip r:embed="rId10"/>
          <a:stretch>
            <a:fillRect/>
          </a:stretch>
        </p:blipFill>
        <p:spPr>
          <a:xfrm>
            <a:off x="9147363" y="1448310"/>
            <a:ext cx="2065914" cy="384048"/>
          </a:xfrm>
          <a:prstGeom prst="rect">
            <a:avLst/>
          </a:prstGeom>
        </p:spPr>
      </p:pic>
      <p:sp>
        <p:nvSpPr>
          <p:cNvPr id="46" name="ZoneTexte 45">
            <a:extLst>
              <a:ext uri="{FF2B5EF4-FFF2-40B4-BE49-F238E27FC236}">
                <a16:creationId xmlns:a16="http://schemas.microsoft.com/office/drawing/2014/main" id="{DA1D5920-A6AD-4C63-BED8-43B080B12046}"/>
              </a:ext>
            </a:extLst>
          </p:cNvPr>
          <p:cNvSpPr txBox="1"/>
          <p:nvPr/>
        </p:nvSpPr>
        <p:spPr>
          <a:xfrm>
            <a:off x="9254955" y="1010182"/>
            <a:ext cx="1763267" cy="366254"/>
          </a:xfrm>
          <a:prstGeom prst="rect">
            <a:avLst/>
          </a:prstGeom>
          <a:noFill/>
        </p:spPr>
        <p:txBody>
          <a:bodyPr wrap="square" rtlCol="0">
            <a:spAutoFit/>
          </a:bodyPr>
          <a:lstStyle/>
          <a:p>
            <a:r>
              <a:rPr lang="fr-FR" sz="890" dirty="0">
                <a:solidFill>
                  <a:srgbClr val="5E5E5E"/>
                </a:solidFill>
                <a:latin typeface="Aptos"/>
              </a:rPr>
              <a:t>Site académique de Mayotte </a:t>
            </a:r>
          </a:p>
          <a:p>
            <a:r>
              <a:rPr lang="fr-FR" sz="890" dirty="0">
                <a:solidFill>
                  <a:srgbClr val="5E5E5E"/>
                </a:solidFill>
                <a:latin typeface="Aptos"/>
              </a:rPr>
              <a:t>Cliquez sur l’image </a:t>
            </a:r>
          </a:p>
        </p:txBody>
      </p:sp>
      <p:sp>
        <p:nvSpPr>
          <p:cNvPr id="47" name="Flèche : bas 46">
            <a:extLst>
              <a:ext uri="{FF2B5EF4-FFF2-40B4-BE49-F238E27FC236}">
                <a16:creationId xmlns:a16="http://schemas.microsoft.com/office/drawing/2014/main" id="{11A39910-438C-4A68-8719-B20D06170ACA}"/>
              </a:ext>
            </a:extLst>
          </p:cNvPr>
          <p:cNvSpPr/>
          <p:nvPr/>
        </p:nvSpPr>
        <p:spPr>
          <a:xfrm>
            <a:off x="10264139" y="1257619"/>
            <a:ext cx="45719" cy="13035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Box 1"/>
          <p:cNvSpPr txBox="1"/>
          <p:nvPr/>
        </p:nvSpPr>
        <p:spPr>
          <a:xfrm>
            <a:off x="566928" y="256032"/>
            <a:ext cx="7772400" cy="384048"/>
          </a:xfrm>
          <a:prstGeom prst="rect">
            <a:avLst/>
          </a:prstGeom>
          <a:noFill/>
        </p:spPr>
        <p:txBody>
          <a:bodyPr wrap="square" anchor="t">
            <a:spAutoFit/>
          </a:bodyPr>
          <a:lstStyle/>
          <a:p>
            <a:pPr algn="l"/>
            <a:r>
              <a:rPr sz="2200" b="1">
                <a:solidFill>
                  <a:srgbClr val="1F1F1D"/>
                </a:solidFill>
                <a:latin typeface="Aptos"/>
              </a:rPr>
              <a:t>BICENTENAIRE DE LA PHOTOGRAPHIE • 2026–2027</a:t>
            </a:r>
          </a:p>
        </p:txBody>
      </p:sp>
      <p:sp>
        <p:nvSpPr>
          <p:cNvPr id="3" name="TextBox 2"/>
          <p:cNvSpPr txBox="1"/>
          <p:nvPr/>
        </p:nvSpPr>
        <p:spPr>
          <a:xfrm>
            <a:off x="585216" y="713232"/>
            <a:ext cx="10789920" cy="307777"/>
          </a:xfrm>
          <a:prstGeom prst="rect">
            <a:avLst/>
          </a:prstGeom>
          <a:noFill/>
        </p:spPr>
        <p:txBody>
          <a:bodyPr wrap="square" anchor="t">
            <a:spAutoFit/>
          </a:bodyPr>
          <a:lstStyle/>
          <a:p>
            <a:pPr algn="l"/>
            <a:r>
              <a:rPr lang="fr-FR" sz="1400" b="0" dirty="0">
                <a:solidFill>
                  <a:srgbClr val="67645E"/>
                </a:solidFill>
                <a:latin typeface="Aptos"/>
              </a:rPr>
              <a:t>Éduquer au regard • pratiquer • questionner les images • rencontrer les œuvres • construire une mémoire</a:t>
            </a:r>
          </a:p>
        </p:txBody>
      </p:sp>
      <p:sp>
        <p:nvSpPr>
          <p:cNvPr id="4" name="Rounded Rectangle 3"/>
          <p:cNvSpPr/>
          <p:nvPr/>
        </p:nvSpPr>
        <p:spPr>
          <a:xfrm>
            <a:off x="566928" y="1115568"/>
            <a:ext cx="4069080" cy="5074920"/>
          </a:xfrm>
          <a:prstGeom prst="roundRect">
            <a:avLst/>
          </a:prstGeom>
          <a:solidFill>
            <a:srgbClr val="306E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68680" y="1389888"/>
            <a:ext cx="2421367" cy="923330"/>
          </a:xfrm>
          <a:prstGeom prst="rect">
            <a:avLst/>
          </a:prstGeom>
          <a:noFill/>
        </p:spPr>
        <p:txBody>
          <a:bodyPr wrap="square" anchor="t">
            <a:spAutoFit/>
          </a:bodyPr>
          <a:lstStyle/>
          <a:p>
            <a:pPr algn="l"/>
            <a:r>
              <a:rPr sz="1800" b="1" dirty="0">
                <a:solidFill>
                  <a:srgbClr val="FFFFFF"/>
                </a:solidFill>
                <a:latin typeface="Aptos"/>
              </a:rPr>
              <a:t>200 ANS : CRÉER •
REGARDER • QUESTIONNER</a:t>
            </a:r>
          </a:p>
        </p:txBody>
      </p:sp>
      <p:sp>
        <p:nvSpPr>
          <p:cNvPr id="7" name="TextBox 6"/>
          <p:cNvSpPr txBox="1"/>
          <p:nvPr/>
        </p:nvSpPr>
        <p:spPr>
          <a:xfrm>
            <a:off x="886968" y="2945142"/>
            <a:ext cx="3493008" cy="707886"/>
          </a:xfrm>
          <a:prstGeom prst="rect">
            <a:avLst/>
          </a:prstGeom>
          <a:noFill/>
        </p:spPr>
        <p:txBody>
          <a:bodyPr wrap="square" anchor="t">
            <a:spAutoFit/>
          </a:bodyPr>
          <a:lstStyle/>
          <a:p>
            <a:pPr algn="l"/>
            <a:r>
              <a:rPr lang="fr-FR" sz="1000" b="0" dirty="0">
                <a:solidFill>
                  <a:srgbClr val="FFFFFF"/>
                </a:solidFill>
                <a:latin typeface="Aptos"/>
              </a:rPr>
              <a:t>Deux siècles de création et de transformations du regard. Photographier, c’est enregistrer un fragment du réel autant que construire un point de vue et transformer notre manière de voir.</a:t>
            </a:r>
          </a:p>
        </p:txBody>
      </p:sp>
      <p:sp>
        <p:nvSpPr>
          <p:cNvPr id="8" name="TextBox 7"/>
          <p:cNvSpPr txBox="1"/>
          <p:nvPr/>
        </p:nvSpPr>
        <p:spPr>
          <a:xfrm>
            <a:off x="886968" y="3704439"/>
            <a:ext cx="3493008" cy="553998"/>
          </a:xfrm>
          <a:prstGeom prst="rect">
            <a:avLst/>
          </a:prstGeom>
          <a:noFill/>
        </p:spPr>
        <p:txBody>
          <a:bodyPr wrap="square" anchor="t">
            <a:spAutoFit/>
          </a:bodyPr>
          <a:lstStyle/>
          <a:p>
            <a:pPr algn="l"/>
            <a:r>
              <a:rPr lang="fr-FR" sz="1000" b="0" dirty="0">
                <a:solidFill>
                  <a:srgbClr val="FFFFFF"/>
                </a:solidFill>
                <a:latin typeface="Aptos"/>
              </a:rPr>
              <a:t>Le Bicentenaire invite à explorer document et fiction, visible et invisible, mémoire et récit, identité et représentation, production, circulation et réception des images.</a:t>
            </a:r>
          </a:p>
        </p:txBody>
      </p:sp>
      <p:sp>
        <p:nvSpPr>
          <p:cNvPr id="9" name="Rounded Rectangle 8"/>
          <p:cNvSpPr/>
          <p:nvPr/>
        </p:nvSpPr>
        <p:spPr>
          <a:xfrm>
            <a:off x="822960" y="4617720"/>
            <a:ext cx="3566160" cy="841248"/>
          </a:xfrm>
          <a:prstGeom prst="roundRect">
            <a:avLst/>
          </a:prstGeom>
          <a:solidFill>
            <a:srgbClr val="F7F4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24128" y="4736592"/>
            <a:ext cx="3154680" cy="230832"/>
          </a:xfrm>
          <a:prstGeom prst="rect">
            <a:avLst/>
          </a:prstGeom>
          <a:noFill/>
        </p:spPr>
        <p:txBody>
          <a:bodyPr wrap="square" anchor="t">
            <a:spAutoFit/>
          </a:bodyPr>
          <a:lstStyle/>
          <a:p>
            <a:pPr algn="l"/>
            <a:r>
              <a:rPr sz="900" b="1" dirty="0">
                <a:solidFill>
                  <a:srgbClr val="306E6C"/>
                </a:solidFill>
                <a:latin typeface="Aptos"/>
              </a:rPr>
              <a:t>#POV — NOS POINTS DE VUE</a:t>
            </a:r>
            <a:r>
              <a:rPr lang="fr-FR" sz="900" b="1" dirty="0">
                <a:solidFill>
                  <a:srgbClr val="306E6C"/>
                </a:solidFill>
                <a:latin typeface="Aptos"/>
              </a:rPr>
              <a:t>  - ADAGE</a:t>
            </a:r>
            <a:endParaRPr sz="900" b="1" dirty="0">
              <a:solidFill>
                <a:srgbClr val="306E6C"/>
              </a:solidFill>
              <a:latin typeface="Aptos"/>
            </a:endParaRPr>
          </a:p>
        </p:txBody>
      </p:sp>
      <p:sp>
        <p:nvSpPr>
          <p:cNvPr id="11" name="TextBox 10"/>
          <p:cNvSpPr txBox="1"/>
          <p:nvPr/>
        </p:nvSpPr>
        <p:spPr>
          <a:xfrm>
            <a:off x="1024128" y="4983480"/>
            <a:ext cx="3154680" cy="338328"/>
          </a:xfrm>
          <a:prstGeom prst="rect">
            <a:avLst/>
          </a:prstGeom>
          <a:noFill/>
        </p:spPr>
        <p:txBody>
          <a:bodyPr wrap="square" anchor="t">
            <a:spAutoFit/>
          </a:bodyPr>
          <a:lstStyle/>
          <a:p>
            <a:pPr algn="l"/>
            <a:r>
              <a:rPr sz="770" b="0">
                <a:solidFill>
                  <a:srgbClr val="67645E"/>
                </a:solidFill>
                <a:latin typeface="Aptos"/>
              </a:rPr>
              <a:t>Réinventer la photographie de Niépce depuis une fenêtre de l’établissement : changer de point de vue pour questionner ce que l’image rend visible.</a:t>
            </a:r>
          </a:p>
        </p:txBody>
      </p:sp>
      <p:grpSp>
        <p:nvGrpSpPr>
          <p:cNvPr id="42" name="Groupe 41">
            <a:extLst>
              <a:ext uri="{FF2B5EF4-FFF2-40B4-BE49-F238E27FC236}">
                <a16:creationId xmlns:a16="http://schemas.microsoft.com/office/drawing/2014/main" id="{C98F5F26-B6DC-4807-8102-EB42CE20E0C7}"/>
              </a:ext>
            </a:extLst>
          </p:cNvPr>
          <p:cNvGrpSpPr/>
          <p:nvPr/>
        </p:nvGrpSpPr>
        <p:grpSpPr>
          <a:xfrm>
            <a:off x="1371600" y="1356088"/>
            <a:ext cx="3264408" cy="1421049"/>
            <a:chOff x="8554256" y="114121"/>
            <a:chExt cx="3728296" cy="1622989"/>
          </a:xfrm>
        </p:grpSpPr>
        <p:pic>
          <p:nvPicPr>
            <p:cNvPr id="6" name="Picture 5" descr="image.png"/>
            <p:cNvPicPr>
              <a:picLocks noChangeAspect="1"/>
            </p:cNvPicPr>
            <p:nvPr/>
          </p:nvPicPr>
          <p:blipFill>
            <a:blip r:embed="rId2"/>
            <a:stretch>
              <a:fillRect/>
            </a:stretch>
          </p:blipFill>
          <p:spPr>
            <a:xfrm>
              <a:off x="10305300" y="114121"/>
              <a:ext cx="1417308" cy="1083743"/>
            </a:xfrm>
            <a:prstGeom prst="rect">
              <a:avLst/>
            </a:prstGeom>
          </p:spPr>
        </p:pic>
        <p:sp>
          <p:nvSpPr>
            <p:cNvPr id="12" name="TextBox 11"/>
            <p:cNvSpPr txBox="1"/>
            <p:nvPr/>
          </p:nvSpPr>
          <p:spPr>
            <a:xfrm>
              <a:off x="8554256" y="1262567"/>
              <a:ext cx="3728296" cy="474543"/>
            </a:xfrm>
            <a:prstGeom prst="rect">
              <a:avLst/>
            </a:prstGeom>
            <a:noFill/>
          </p:spPr>
          <p:txBody>
            <a:bodyPr wrap="square" anchor="t">
              <a:spAutoFit/>
            </a:bodyPr>
            <a:lstStyle/>
            <a:p>
              <a:r>
                <a:rPr lang="fr-FR" sz="700" i="1" dirty="0">
                  <a:solidFill>
                    <a:schemeClr val="bg1"/>
                  </a:solidFill>
                </a:rPr>
                <a:t>Photo « Point de vue du Gras » de Nicéphore </a:t>
              </a:r>
              <a:r>
                <a:rPr lang="fr-FR" sz="700" i="1" dirty="0" err="1">
                  <a:solidFill>
                    <a:schemeClr val="bg1"/>
                  </a:solidFill>
                </a:rPr>
                <a:t>Niépce</a:t>
              </a:r>
              <a:r>
                <a:rPr lang="fr-FR" sz="700" i="1" dirty="0">
                  <a:solidFill>
                    <a:schemeClr val="bg1"/>
                  </a:solidFill>
                </a:rPr>
                <a:t>  prise entre 1826-1827– Bibliothèque Nationale de France, Paris. Département des estampes et de la photographie.</a:t>
              </a:r>
              <a:endParaRPr lang="fr-FR" sz="700" dirty="0">
                <a:solidFill>
                  <a:schemeClr val="bg1"/>
                </a:solidFill>
              </a:endParaRPr>
            </a:p>
          </p:txBody>
        </p:sp>
      </p:grpSp>
      <p:sp>
        <p:nvSpPr>
          <p:cNvPr id="13" name="TextBox 12"/>
          <p:cNvSpPr txBox="1"/>
          <p:nvPr/>
        </p:nvSpPr>
        <p:spPr>
          <a:xfrm>
            <a:off x="4983480" y="1133856"/>
            <a:ext cx="6492240" cy="256032"/>
          </a:xfrm>
          <a:prstGeom prst="rect">
            <a:avLst/>
          </a:prstGeom>
          <a:noFill/>
        </p:spPr>
        <p:txBody>
          <a:bodyPr wrap="square" anchor="t">
            <a:spAutoFit/>
          </a:bodyPr>
          <a:lstStyle/>
          <a:p>
            <a:pPr algn="l"/>
            <a:r>
              <a:rPr sz="1300" b="1" dirty="0">
                <a:solidFill>
                  <a:srgbClr val="1F1F1D"/>
                </a:solidFill>
                <a:latin typeface="Aptos"/>
              </a:rPr>
              <a:t>LES AXES PRINCIPAUX DANS LES ÉCOLES ET ÉTABLISSEMENTS</a:t>
            </a:r>
          </a:p>
        </p:txBody>
      </p:sp>
      <p:sp>
        <p:nvSpPr>
          <p:cNvPr id="14" name="Rounded Rectangle 13"/>
          <p:cNvSpPr/>
          <p:nvPr/>
        </p:nvSpPr>
        <p:spPr>
          <a:xfrm>
            <a:off x="4983480" y="1508760"/>
            <a:ext cx="3063240" cy="157276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983480" y="1508760"/>
            <a:ext cx="82296" cy="1572768"/>
          </a:xfrm>
          <a:prstGeom prst="rect">
            <a:avLst/>
          </a:prstGeom>
          <a:solidFill>
            <a:srgbClr val="B865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212080" y="1673351"/>
            <a:ext cx="2651760" cy="228600"/>
          </a:xfrm>
          <a:prstGeom prst="rect">
            <a:avLst/>
          </a:prstGeom>
          <a:noFill/>
        </p:spPr>
        <p:txBody>
          <a:bodyPr wrap="square" anchor="t">
            <a:spAutoFit/>
          </a:bodyPr>
          <a:lstStyle/>
          <a:p>
            <a:pPr algn="l"/>
            <a:r>
              <a:rPr sz="1100" b="1">
                <a:solidFill>
                  <a:srgbClr val="B86548"/>
                </a:solidFill>
                <a:latin typeface="Aptos"/>
              </a:rPr>
              <a:t>ÉDUCATION AU REGARD ET À L’IMAGE</a:t>
            </a:r>
          </a:p>
        </p:txBody>
      </p:sp>
      <p:sp>
        <p:nvSpPr>
          <p:cNvPr id="17" name="TextBox 16"/>
          <p:cNvSpPr txBox="1"/>
          <p:nvPr/>
        </p:nvSpPr>
        <p:spPr>
          <a:xfrm>
            <a:off x="5212080" y="1947672"/>
            <a:ext cx="2651760" cy="201168"/>
          </a:xfrm>
          <a:prstGeom prst="rect">
            <a:avLst/>
          </a:prstGeom>
          <a:noFill/>
        </p:spPr>
        <p:txBody>
          <a:bodyPr wrap="square" anchor="t">
            <a:spAutoFit/>
          </a:bodyPr>
          <a:lstStyle/>
          <a:p>
            <a:pPr algn="l"/>
            <a:r>
              <a:rPr sz="850" b="1">
                <a:solidFill>
                  <a:srgbClr val="1F1F1D"/>
                </a:solidFill>
                <a:latin typeface="Aptos"/>
              </a:rPr>
              <a:t>LIRE • COMPRENDRE • EXERCER L’ESPRIT CRITIQUE</a:t>
            </a:r>
          </a:p>
        </p:txBody>
      </p:sp>
      <p:sp>
        <p:nvSpPr>
          <p:cNvPr id="18" name="TextBox 17"/>
          <p:cNvSpPr txBox="1"/>
          <p:nvPr/>
        </p:nvSpPr>
        <p:spPr>
          <a:xfrm>
            <a:off x="5212080" y="2203704"/>
            <a:ext cx="2651760" cy="768096"/>
          </a:xfrm>
          <a:prstGeom prst="rect">
            <a:avLst/>
          </a:prstGeom>
          <a:noFill/>
        </p:spPr>
        <p:txBody>
          <a:bodyPr wrap="square" anchor="t">
            <a:spAutoFit/>
          </a:bodyPr>
          <a:lstStyle/>
          <a:p>
            <a:pPr algn="l"/>
            <a:r>
              <a:rPr sz="819" b="0">
                <a:solidFill>
                  <a:srgbClr val="67645E"/>
                </a:solidFill>
                <a:latin typeface="Aptos"/>
              </a:rPr>
              <a:t>Apprendre à décrypter les images et à comprendre leur conception, dans un contexte d’hyperproduction visuelle et d’essor de l’IA générative.</a:t>
            </a:r>
          </a:p>
        </p:txBody>
      </p:sp>
      <p:sp>
        <p:nvSpPr>
          <p:cNvPr id="19" name="Rounded Rectangle 18"/>
          <p:cNvSpPr/>
          <p:nvPr/>
        </p:nvSpPr>
        <p:spPr>
          <a:xfrm>
            <a:off x="8229600" y="1508760"/>
            <a:ext cx="3063240" cy="157276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229600" y="1508760"/>
            <a:ext cx="82296" cy="1572768"/>
          </a:xfrm>
          <a:prstGeom prst="rect">
            <a:avLst/>
          </a:prstGeom>
          <a:solidFill>
            <a:srgbClr val="7E99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58200" y="1673351"/>
            <a:ext cx="2651760" cy="228600"/>
          </a:xfrm>
          <a:prstGeom prst="rect">
            <a:avLst/>
          </a:prstGeom>
          <a:noFill/>
        </p:spPr>
        <p:txBody>
          <a:bodyPr wrap="square" anchor="t">
            <a:spAutoFit/>
          </a:bodyPr>
          <a:lstStyle/>
          <a:p>
            <a:pPr algn="l"/>
            <a:r>
              <a:rPr sz="1100" b="1">
                <a:solidFill>
                  <a:srgbClr val="7E997E"/>
                </a:solidFill>
                <a:latin typeface="Aptos"/>
              </a:rPr>
              <a:t>OPÉRATIONS NATIONALES &amp; ADAGE</a:t>
            </a:r>
          </a:p>
        </p:txBody>
      </p:sp>
      <p:sp>
        <p:nvSpPr>
          <p:cNvPr id="22" name="TextBox 21"/>
          <p:cNvSpPr txBox="1"/>
          <p:nvPr/>
        </p:nvSpPr>
        <p:spPr>
          <a:xfrm>
            <a:off x="8458200" y="1947672"/>
            <a:ext cx="2651760" cy="201168"/>
          </a:xfrm>
          <a:prstGeom prst="rect">
            <a:avLst/>
          </a:prstGeom>
          <a:noFill/>
        </p:spPr>
        <p:txBody>
          <a:bodyPr wrap="square" anchor="t">
            <a:spAutoFit/>
          </a:bodyPr>
          <a:lstStyle/>
          <a:p>
            <a:pPr algn="l"/>
            <a:r>
              <a:rPr sz="850" b="1">
                <a:solidFill>
                  <a:srgbClr val="1F1F1D"/>
                </a:solidFill>
                <a:latin typeface="Aptos"/>
              </a:rPr>
              <a:t>PARTICIPER • EXPÉRIMENTER • PARTAGER</a:t>
            </a:r>
          </a:p>
        </p:txBody>
      </p:sp>
      <p:sp>
        <p:nvSpPr>
          <p:cNvPr id="23" name="TextBox 22"/>
          <p:cNvSpPr txBox="1"/>
          <p:nvPr/>
        </p:nvSpPr>
        <p:spPr>
          <a:xfrm>
            <a:off x="8458200" y="2203704"/>
            <a:ext cx="2651760" cy="768096"/>
          </a:xfrm>
          <a:prstGeom prst="rect">
            <a:avLst/>
          </a:prstGeom>
          <a:noFill/>
        </p:spPr>
        <p:txBody>
          <a:bodyPr wrap="square" anchor="t">
            <a:spAutoFit/>
          </a:bodyPr>
          <a:lstStyle/>
          <a:p>
            <a:pPr algn="l"/>
            <a:r>
              <a:rPr sz="819" b="0">
                <a:solidFill>
                  <a:srgbClr val="67645E"/>
                </a:solidFill>
                <a:latin typeface="Aptos"/>
              </a:rPr>
              <a:t>Saisir les appels à projets et dispositifs dédiés à la photographie : ADAGE, Photofocus, événements nationaux et actions croisant notamment arts, médias et sciences.</a:t>
            </a:r>
          </a:p>
        </p:txBody>
      </p:sp>
      <p:sp>
        <p:nvSpPr>
          <p:cNvPr id="24" name="Rounded Rectangle 23"/>
          <p:cNvSpPr/>
          <p:nvPr/>
        </p:nvSpPr>
        <p:spPr>
          <a:xfrm>
            <a:off x="4983480" y="3273552"/>
            <a:ext cx="3063240" cy="157276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4983480" y="3273552"/>
            <a:ext cx="82296" cy="1572768"/>
          </a:xfrm>
          <a:prstGeom prst="rect">
            <a:avLst/>
          </a:prstGeom>
          <a:solidFill>
            <a:srgbClr val="BE94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212080" y="3438144"/>
            <a:ext cx="2651760" cy="228600"/>
          </a:xfrm>
          <a:prstGeom prst="rect">
            <a:avLst/>
          </a:prstGeom>
          <a:noFill/>
        </p:spPr>
        <p:txBody>
          <a:bodyPr wrap="square" anchor="t">
            <a:spAutoFit/>
          </a:bodyPr>
          <a:lstStyle/>
          <a:p>
            <a:pPr algn="l"/>
            <a:r>
              <a:rPr sz="1100" b="1">
                <a:solidFill>
                  <a:srgbClr val="BE9438"/>
                </a:solidFill>
                <a:latin typeface="Aptos"/>
              </a:rPr>
              <a:t>MÉMOIRE, ARCHIVES &amp; PATRIMOINE</a:t>
            </a:r>
          </a:p>
        </p:txBody>
      </p:sp>
      <p:sp>
        <p:nvSpPr>
          <p:cNvPr id="27" name="TextBox 26"/>
          <p:cNvSpPr txBox="1"/>
          <p:nvPr/>
        </p:nvSpPr>
        <p:spPr>
          <a:xfrm>
            <a:off x="5212080" y="3712464"/>
            <a:ext cx="2651760" cy="201168"/>
          </a:xfrm>
          <a:prstGeom prst="rect">
            <a:avLst/>
          </a:prstGeom>
          <a:noFill/>
        </p:spPr>
        <p:txBody>
          <a:bodyPr wrap="square" anchor="t">
            <a:spAutoFit/>
          </a:bodyPr>
          <a:lstStyle/>
          <a:p>
            <a:pPr algn="l"/>
            <a:r>
              <a:rPr sz="850" b="1">
                <a:solidFill>
                  <a:srgbClr val="1F1F1D"/>
                </a:solidFill>
                <a:latin typeface="Aptos"/>
              </a:rPr>
              <a:t>ENQUÊTER • TÉMOIGNER • TRANSMETTRE</a:t>
            </a:r>
          </a:p>
        </p:txBody>
      </p:sp>
      <p:sp>
        <p:nvSpPr>
          <p:cNvPr id="28" name="TextBox 27"/>
          <p:cNvSpPr txBox="1"/>
          <p:nvPr/>
        </p:nvSpPr>
        <p:spPr>
          <a:xfrm>
            <a:off x="5212080" y="3968496"/>
            <a:ext cx="2651760" cy="768096"/>
          </a:xfrm>
          <a:prstGeom prst="rect">
            <a:avLst/>
          </a:prstGeom>
          <a:noFill/>
        </p:spPr>
        <p:txBody>
          <a:bodyPr wrap="square" anchor="t">
            <a:spAutoFit/>
          </a:bodyPr>
          <a:lstStyle/>
          <a:p>
            <a:pPr algn="l"/>
            <a:r>
              <a:rPr sz="819" b="0">
                <a:solidFill>
                  <a:srgbClr val="67645E"/>
                </a:solidFill>
                <a:latin typeface="Aptos"/>
              </a:rPr>
              <a:t>Travailler à partir de photographies d’archives, de fonds patrimoniaux et de concours mémoriels pour articuler image, histoire, témoignage et mémoire.</a:t>
            </a:r>
          </a:p>
        </p:txBody>
      </p:sp>
      <p:sp>
        <p:nvSpPr>
          <p:cNvPr id="29" name="Rounded Rectangle 28"/>
          <p:cNvSpPr/>
          <p:nvPr/>
        </p:nvSpPr>
        <p:spPr>
          <a:xfrm>
            <a:off x="8229600" y="3273552"/>
            <a:ext cx="3063240" cy="157276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8229600" y="3273552"/>
            <a:ext cx="82296" cy="1572768"/>
          </a:xfrm>
          <a:prstGeom prst="rect">
            <a:avLst/>
          </a:prstGeom>
          <a:solidFill>
            <a:srgbClr val="306E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458200" y="3438144"/>
            <a:ext cx="2651760" cy="228600"/>
          </a:xfrm>
          <a:prstGeom prst="rect">
            <a:avLst/>
          </a:prstGeom>
          <a:noFill/>
        </p:spPr>
        <p:txBody>
          <a:bodyPr wrap="square" anchor="t">
            <a:spAutoFit/>
          </a:bodyPr>
          <a:lstStyle/>
          <a:p>
            <a:pPr algn="l"/>
            <a:r>
              <a:rPr sz="1100" b="1">
                <a:solidFill>
                  <a:srgbClr val="306E6C"/>
                </a:solidFill>
                <a:latin typeface="Aptos"/>
              </a:rPr>
              <a:t>CRÉATION, PROJETS &amp; VALORISATION</a:t>
            </a:r>
          </a:p>
        </p:txBody>
      </p:sp>
      <p:sp>
        <p:nvSpPr>
          <p:cNvPr id="32" name="TextBox 31"/>
          <p:cNvSpPr txBox="1"/>
          <p:nvPr/>
        </p:nvSpPr>
        <p:spPr>
          <a:xfrm>
            <a:off x="8458200" y="3712464"/>
            <a:ext cx="2651760" cy="201168"/>
          </a:xfrm>
          <a:prstGeom prst="rect">
            <a:avLst/>
          </a:prstGeom>
          <a:noFill/>
        </p:spPr>
        <p:txBody>
          <a:bodyPr wrap="square" anchor="t">
            <a:spAutoFit/>
          </a:bodyPr>
          <a:lstStyle/>
          <a:p>
            <a:pPr algn="l"/>
            <a:r>
              <a:rPr sz="850" b="1">
                <a:solidFill>
                  <a:srgbClr val="1F1F1D"/>
                </a:solidFill>
                <a:latin typeface="Aptos"/>
              </a:rPr>
              <a:t>PRATIQUER • EXPOSER • RENCONTRER</a:t>
            </a:r>
          </a:p>
        </p:txBody>
      </p:sp>
      <p:sp>
        <p:nvSpPr>
          <p:cNvPr id="33" name="TextBox 32"/>
          <p:cNvSpPr txBox="1"/>
          <p:nvPr/>
        </p:nvSpPr>
        <p:spPr>
          <a:xfrm>
            <a:off x="8458200" y="3968496"/>
            <a:ext cx="2651760" cy="768096"/>
          </a:xfrm>
          <a:prstGeom prst="rect">
            <a:avLst/>
          </a:prstGeom>
          <a:noFill/>
        </p:spPr>
        <p:txBody>
          <a:bodyPr wrap="square" anchor="t">
            <a:spAutoFit/>
          </a:bodyPr>
          <a:lstStyle/>
          <a:p>
            <a:pPr algn="l"/>
            <a:r>
              <a:rPr sz="819" b="0">
                <a:solidFill>
                  <a:srgbClr val="67645E"/>
                </a:solidFill>
                <a:latin typeface="Aptos"/>
              </a:rPr>
              <a:t>Concevoir ateliers, expositions et projets EAC ; mobiliser lieux culturels, galeries pédagogiques, laboratoires photo et partenaires de proximité pour valoriser les productions.</a:t>
            </a:r>
          </a:p>
        </p:txBody>
      </p:sp>
      <p:sp>
        <p:nvSpPr>
          <p:cNvPr id="34" name="TextBox 33"/>
          <p:cNvSpPr txBox="1"/>
          <p:nvPr/>
        </p:nvSpPr>
        <p:spPr>
          <a:xfrm>
            <a:off x="4983480" y="5084064"/>
            <a:ext cx="6217920" cy="201168"/>
          </a:xfrm>
          <a:prstGeom prst="rect">
            <a:avLst/>
          </a:prstGeom>
          <a:noFill/>
        </p:spPr>
        <p:txBody>
          <a:bodyPr wrap="square" anchor="t">
            <a:spAutoFit/>
          </a:bodyPr>
          <a:lstStyle/>
          <a:p>
            <a:pPr algn="l"/>
            <a:r>
              <a:rPr sz="900" b="1">
                <a:solidFill>
                  <a:srgbClr val="1F1F1D"/>
                </a:solidFill>
                <a:latin typeface="Aptos"/>
              </a:rPr>
              <a:t>RESSOURCES &amp; ACCÈS DIRECTS</a:t>
            </a:r>
          </a:p>
        </p:txBody>
      </p:sp>
      <p:sp>
        <p:nvSpPr>
          <p:cNvPr id="35" name="Rounded Rectangle 34"/>
          <p:cNvSpPr/>
          <p:nvPr/>
        </p:nvSpPr>
        <p:spPr>
          <a:xfrm>
            <a:off x="4983480" y="5394960"/>
            <a:ext cx="1143000" cy="31089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50" b="1" u="sng" dirty="0">
                <a:solidFill>
                  <a:srgbClr val="306E6C"/>
                </a:solidFill>
                <a:latin typeface="Aptos"/>
                <a:hlinkClick r:id="rId3"/>
              </a:rPr>
              <a:t>BICENTENAIRE</a:t>
            </a:r>
          </a:p>
        </p:txBody>
      </p:sp>
      <p:sp>
        <p:nvSpPr>
          <p:cNvPr id="36" name="Rounded Rectangle 35"/>
          <p:cNvSpPr/>
          <p:nvPr/>
        </p:nvSpPr>
        <p:spPr>
          <a:xfrm>
            <a:off x="6236208" y="5394960"/>
            <a:ext cx="960120" cy="31089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50" b="1" u="sng" dirty="0">
                <a:solidFill>
                  <a:srgbClr val="306E6C"/>
                </a:solidFill>
                <a:latin typeface="Aptos"/>
                <a:hlinkClick r:id="rId4"/>
              </a:rPr>
              <a:t>ADAGE</a:t>
            </a:r>
          </a:p>
        </p:txBody>
      </p:sp>
      <p:sp>
        <p:nvSpPr>
          <p:cNvPr id="37" name="Rounded Rectangle 36"/>
          <p:cNvSpPr/>
          <p:nvPr/>
        </p:nvSpPr>
        <p:spPr>
          <a:xfrm>
            <a:off x="7306056" y="5394960"/>
            <a:ext cx="914400" cy="31089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50" b="1" u="sng" dirty="0">
                <a:solidFill>
                  <a:srgbClr val="306E6C"/>
                </a:solidFill>
                <a:latin typeface="Aptos"/>
                <a:hlinkClick r:id="rId5"/>
              </a:rPr>
              <a:t>ERSILIA</a:t>
            </a:r>
          </a:p>
        </p:txBody>
      </p:sp>
      <p:sp>
        <p:nvSpPr>
          <p:cNvPr id="38" name="Rounded Rectangle 37"/>
          <p:cNvSpPr/>
          <p:nvPr/>
        </p:nvSpPr>
        <p:spPr>
          <a:xfrm>
            <a:off x="8330183" y="5394960"/>
            <a:ext cx="1078992" cy="31089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50" b="1" u="sng">
                <a:solidFill>
                  <a:srgbClr val="306E6C"/>
                </a:solidFill>
                <a:latin typeface="Aptos"/>
                <a:hlinkClick r:id="rId6"/>
              </a:rPr>
              <a:t>ÉDUSCOL</a:t>
            </a:r>
          </a:p>
        </p:txBody>
      </p:sp>
      <p:sp>
        <p:nvSpPr>
          <p:cNvPr id="39" name="Rounded Rectangle 38"/>
          <p:cNvSpPr/>
          <p:nvPr/>
        </p:nvSpPr>
        <p:spPr>
          <a:xfrm>
            <a:off x="9518904" y="5394960"/>
            <a:ext cx="1325880" cy="31089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50" b="1" u="sng">
                <a:solidFill>
                  <a:srgbClr val="306E6C"/>
                </a:solidFill>
                <a:latin typeface="Aptos"/>
                <a:hlinkClick r:id="rId7"/>
              </a:rPr>
              <a:t>ESPACE PROJETS</a:t>
            </a:r>
          </a:p>
        </p:txBody>
      </p:sp>
      <p:grpSp>
        <p:nvGrpSpPr>
          <p:cNvPr id="43" name="Groupe 42">
            <a:extLst>
              <a:ext uri="{FF2B5EF4-FFF2-40B4-BE49-F238E27FC236}">
                <a16:creationId xmlns:a16="http://schemas.microsoft.com/office/drawing/2014/main" id="{918C3F87-4316-4CC4-A6B9-789D86033CD0}"/>
              </a:ext>
            </a:extLst>
          </p:cNvPr>
          <p:cNvGrpSpPr/>
          <p:nvPr/>
        </p:nvGrpSpPr>
        <p:grpSpPr>
          <a:xfrm>
            <a:off x="-9861" y="6372184"/>
            <a:ext cx="12272682" cy="535484"/>
            <a:chOff x="621792" y="6126480"/>
            <a:chExt cx="10927080" cy="535484"/>
          </a:xfrm>
        </p:grpSpPr>
        <p:sp>
          <p:nvSpPr>
            <p:cNvPr id="44" name="Rectangle 43">
              <a:extLst>
                <a:ext uri="{FF2B5EF4-FFF2-40B4-BE49-F238E27FC236}">
                  <a16:creationId xmlns:a16="http://schemas.microsoft.com/office/drawing/2014/main" id="{61C7B576-14DA-4709-A068-BE6D109CA91F}"/>
                </a:ext>
              </a:extLst>
            </p:cNvPr>
            <p:cNvSpPr/>
            <p:nvPr/>
          </p:nvSpPr>
          <p:spPr>
            <a:xfrm>
              <a:off x="621792" y="6126480"/>
              <a:ext cx="10927080" cy="22860"/>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45" name="Groupe 44">
              <a:extLst>
                <a:ext uri="{FF2B5EF4-FFF2-40B4-BE49-F238E27FC236}">
                  <a16:creationId xmlns:a16="http://schemas.microsoft.com/office/drawing/2014/main" id="{AE36612A-C9F4-4F99-9163-997C2E5D8F97}"/>
                </a:ext>
              </a:extLst>
            </p:cNvPr>
            <p:cNvGrpSpPr/>
            <p:nvPr/>
          </p:nvGrpSpPr>
          <p:grpSpPr>
            <a:xfrm>
              <a:off x="7680960" y="6236208"/>
              <a:ext cx="3840480" cy="425756"/>
              <a:chOff x="7680960" y="6236208"/>
              <a:chExt cx="3840480" cy="425756"/>
            </a:xfrm>
          </p:grpSpPr>
          <p:sp>
            <p:nvSpPr>
              <p:cNvPr id="46" name="TextBox 28">
                <a:extLst>
                  <a:ext uri="{FF2B5EF4-FFF2-40B4-BE49-F238E27FC236}">
                    <a16:creationId xmlns:a16="http://schemas.microsoft.com/office/drawing/2014/main" id="{2062C7AD-C405-4000-B14A-E7002E60EFCA}"/>
                  </a:ext>
                </a:extLst>
              </p:cNvPr>
              <p:cNvSpPr txBox="1"/>
              <p:nvPr/>
            </p:nvSpPr>
            <p:spPr>
              <a:xfrm>
                <a:off x="9281160" y="6236208"/>
                <a:ext cx="2240280" cy="215444"/>
              </a:xfrm>
              <a:prstGeom prst="rect">
                <a:avLst/>
              </a:prstGeom>
              <a:noFill/>
            </p:spPr>
            <p:txBody>
              <a:bodyPr wrap="square" anchor="t">
                <a:spAutoFit/>
              </a:bodyPr>
              <a:lstStyle/>
              <a:p>
                <a:pPr algn="r">
                  <a:defRPr sz="1000" b="1">
                    <a:solidFill>
                      <a:srgbClr val="1B1B1B"/>
                    </a:solidFill>
                    <a:latin typeface="Aptos"/>
                  </a:defRPr>
                </a:pPr>
                <a:r>
                  <a:rPr sz="800" dirty="0">
                    <a:solidFill>
                      <a:schemeClr val="bg1">
                        <a:lumMod val="50000"/>
                      </a:schemeClr>
                    </a:solidFill>
                  </a:rPr>
                  <a:t>Catherine BARRÉ</a:t>
                </a:r>
              </a:p>
            </p:txBody>
          </p:sp>
          <p:sp>
            <p:nvSpPr>
              <p:cNvPr id="47" name="TextBox 29">
                <a:extLst>
                  <a:ext uri="{FF2B5EF4-FFF2-40B4-BE49-F238E27FC236}">
                    <a16:creationId xmlns:a16="http://schemas.microsoft.com/office/drawing/2014/main" id="{886EEA9F-CAC2-474A-A661-ADCED38F540A}"/>
                  </a:ext>
                </a:extLst>
              </p:cNvPr>
              <p:cNvSpPr txBox="1"/>
              <p:nvPr/>
            </p:nvSpPr>
            <p:spPr>
              <a:xfrm>
                <a:off x="7680960" y="6446520"/>
                <a:ext cx="3840480" cy="215444"/>
              </a:xfrm>
              <a:prstGeom prst="rect">
                <a:avLst/>
              </a:prstGeom>
              <a:noFill/>
            </p:spPr>
            <p:txBody>
              <a:bodyPr wrap="square" anchor="t">
                <a:spAutoFit/>
              </a:bodyPr>
              <a:lstStyle/>
              <a:p>
                <a:pPr algn="r">
                  <a:defRPr sz="800" b="0">
                    <a:solidFill>
                      <a:srgbClr val="5E5E5E"/>
                    </a:solidFill>
                    <a:latin typeface="Aptos"/>
                  </a:defRPr>
                </a:pPr>
                <a:r>
                  <a:rPr lang="fr-FR" dirty="0"/>
                  <a:t>IA-IPR Arts plastiques • extension de compétences sur l’Académie de Mayotte - 2026 -2027</a:t>
                </a: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051560"/>
          </a:xfrm>
          <a:prstGeom prst="rect">
            <a:avLst/>
          </a:prstGeom>
          <a:solidFill>
            <a:srgbClr val="306E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7132320" cy="411480"/>
          </a:xfrm>
          <a:prstGeom prst="rect">
            <a:avLst/>
          </a:prstGeom>
          <a:noFill/>
        </p:spPr>
        <p:txBody>
          <a:bodyPr wrap="square" anchor="t">
            <a:spAutoFit/>
          </a:bodyPr>
          <a:lstStyle/>
          <a:p>
            <a:pPr algn="l"/>
            <a:r>
              <a:rPr sz="2200" b="1">
                <a:solidFill>
                  <a:srgbClr val="FFFFFF"/>
                </a:solidFill>
                <a:latin typeface="Aptos"/>
              </a:rPr>
              <a:t>UNE ÉQUIPE POUR VOUS ACCOMPAGNER</a:t>
            </a:r>
          </a:p>
        </p:txBody>
      </p:sp>
      <p:sp>
        <p:nvSpPr>
          <p:cNvPr id="4" name="TextBox 3"/>
          <p:cNvSpPr txBox="1"/>
          <p:nvPr/>
        </p:nvSpPr>
        <p:spPr>
          <a:xfrm>
            <a:off x="612648" y="694944"/>
            <a:ext cx="8046720" cy="201168"/>
          </a:xfrm>
          <a:prstGeom prst="rect">
            <a:avLst/>
          </a:prstGeom>
          <a:noFill/>
        </p:spPr>
        <p:txBody>
          <a:bodyPr wrap="square" anchor="t">
            <a:spAutoFit/>
          </a:bodyPr>
          <a:lstStyle/>
          <a:p>
            <a:pPr algn="l"/>
            <a:r>
              <a:rPr sz="950" b="0">
                <a:solidFill>
                  <a:srgbClr val="FFFFFF"/>
                </a:solidFill>
                <a:latin typeface="Aptos"/>
              </a:rPr>
              <a:t>Accompagnement disciplinaire • proximité • suivi des équipes</a:t>
            </a:r>
          </a:p>
        </p:txBody>
      </p:sp>
      <p:sp>
        <p:nvSpPr>
          <p:cNvPr id="5" name="TextBox 4"/>
          <p:cNvSpPr txBox="1"/>
          <p:nvPr/>
        </p:nvSpPr>
        <p:spPr>
          <a:xfrm>
            <a:off x="138545" y="1113282"/>
            <a:ext cx="11961091" cy="261610"/>
          </a:xfrm>
          <a:prstGeom prst="rect">
            <a:avLst/>
          </a:prstGeom>
          <a:noFill/>
        </p:spPr>
        <p:txBody>
          <a:bodyPr wrap="square" anchor="t">
            <a:spAutoFit/>
          </a:bodyPr>
          <a:lstStyle/>
          <a:p>
            <a:pPr algn="l"/>
            <a:r>
              <a:rPr lang="fr-FR" sz="1100" b="0" dirty="0">
                <a:solidFill>
                  <a:srgbClr val="67645E"/>
                </a:solidFill>
                <a:latin typeface="Aptos"/>
              </a:rPr>
              <a:t>Cette année, l’accompagnement disciplinaire s’appuiera sur une équipe resserrée afin de renforcer la proximité avec les enseignants, le suivi des priorités de la discipline et les échanges professionnels.</a:t>
            </a:r>
          </a:p>
        </p:txBody>
      </p:sp>
      <p:sp>
        <p:nvSpPr>
          <p:cNvPr id="21" name="Rounded Rectangle 20"/>
          <p:cNvSpPr/>
          <p:nvPr/>
        </p:nvSpPr>
        <p:spPr>
          <a:xfrm>
            <a:off x="713232" y="4425696"/>
            <a:ext cx="9985248" cy="868680"/>
          </a:xfrm>
          <a:prstGeom prst="roundRect">
            <a:avLst/>
          </a:prstGeom>
          <a:solidFill>
            <a:srgbClr val="306E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17458" y="4617720"/>
            <a:ext cx="1828800" cy="415498"/>
          </a:xfrm>
          <a:prstGeom prst="rect">
            <a:avLst/>
          </a:prstGeom>
          <a:noFill/>
        </p:spPr>
        <p:txBody>
          <a:bodyPr wrap="square" anchor="t">
            <a:spAutoFit/>
          </a:bodyPr>
          <a:lstStyle/>
          <a:p>
            <a:pPr algn="l"/>
            <a:r>
              <a:rPr sz="1050" b="1" dirty="0">
                <a:solidFill>
                  <a:srgbClr val="FFFFFF"/>
                </a:solidFill>
                <a:latin typeface="Aptos"/>
              </a:rPr>
              <a:t>CHARGÉ DE MISSION</a:t>
            </a:r>
            <a:r>
              <a:rPr lang="fr-FR" sz="1050" b="1" dirty="0">
                <a:solidFill>
                  <a:srgbClr val="FFFFFF"/>
                </a:solidFill>
                <a:latin typeface="Aptos"/>
              </a:rPr>
              <a:t> et FORMATEURS </a:t>
            </a:r>
            <a:endParaRPr sz="1050" b="1" dirty="0">
              <a:solidFill>
                <a:srgbClr val="FFFFFF"/>
              </a:solidFill>
              <a:latin typeface="Aptos"/>
            </a:endParaRPr>
          </a:p>
        </p:txBody>
      </p:sp>
      <p:sp>
        <p:nvSpPr>
          <p:cNvPr id="23" name="TextBox 22"/>
          <p:cNvSpPr txBox="1"/>
          <p:nvPr/>
        </p:nvSpPr>
        <p:spPr>
          <a:xfrm>
            <a:off x="2594025" y="4526280"/>
            <a:ext cx="7953902" cy="754053"/>
          </a:xfrm>
          <a:prstGeom prst="rect">
            <a:avLst/>
          </a:prstGeom>
          <a:noFill/>
        </p:spPr>
        <p:txBody>
          <a:bodyPr wrap="square" anchor="t">
            <a:spAutoFit/>
          </a:bodyPr>
          <a:lstStyle/>
          <a:p>
            <a:pPr algn="l"/>
            <a:r>
              <a:rPr lang="fr-FR" sz="860" dirty="0">
                <a:solidFill>
                  <a:srgbClr val="FFFFFF"/>
                </a:solidFill>
                <a:latin typeface="Aptos"/>
              </a:rPr>
              <a:t>Le chargé de mission en appui au corps d’inspection participe à l’accompagnement des personnels, notamment des enseignants contractuels et des collègues entrant dans le métier, dans une logique de conseil, de suivi et de professionnalisation. L’accompagnement à la préparation aux concours demeure pleinement d’actualité, ainsi que la formation des néo-contractuels et l’accompagnement des professeurs identifiés en besoin. Ces formations sont portées par des professeurs experts qui ont rejoint l’équipe académique et que je remercie vivement pour leur investissement . Mme </a:t>
            </a:r>
            <a:r>
              <a:rPr lang="fr-FR" sz="860" dirty="0" err="1">
                <a:solidFill>
                  <a:srgbClr val="FFFFFF"/>
                </a:solidFill>
                <a:latin typeface="Aptos"/>
              </a:rPr>
              <a:t>Taktak</a:t>
            </a:r>
            <a:r>
              <a:rPr lang="fr-FR" sz="860" dirty="0">
                <a:solidFill>
                  <a:srgbClr val="FFFFFF"/>
                </a:solidFill>
                <a:latin typeface="Aptos"/>
              </a:rPr>
              <a:t> accompagne au concours de l’agrégation, Mme </a:t>
            </a:r>
            <a:r>
              <a:rPr lang="fr-FR" sz="860" dirty="0" err="1">
                <a:solidFill>
                  <a:srgbClr val="FFFFFF"/>
                </a:solidFill>
                <a:latin typeface="Aptos"/>
              </a:rPr>
              <a:t>Trimaille</a:t>
            </a:r>
            <a:r>
              <a:rPr lang="fr-FR" sz="860" dirty="0">
                <a:solidFill>
                  <a:srgbClr val="FFFFFF"/>
                </a:solidFill>
                <a:latin typeface="Aptos"/>
              </a:rPr>
              <a:t> anime la formation stagiaires et </a:t>
            </a:r>
            <a:r>
              <a:rPr lang="fr-FR" sz="860" dirty="0" err="1">
                <a:solidFill>
                  <a:srgbClr val="FFFFFF"/>
                </a:solidFill>
                <a:latin typeface="Aptos"/>
              </a:rPr>
              <a:t>néos</a:t>
            </a:r>
            <a:r>
              <a:rPr lang="fr-FR" sz="860" dirty="0">
                <a:solidFill>
                  <a:srgbClr val="FFFFFF"/>
                </a:solidFill>
                <a:latin typeface="Aptos"/>
              </a:rPr>
              <a:t>. Mr Thomas accompagne  au concours du CAPES . </a:t>
            </a:r>
          </a:p>
        </p:txBody>
      </p:sp>
      <p:sp>
        <p:nvSpPr>
          <p:cNvPr id="24" name="TextBox 23"/>
          <p:cNvSpPr txBox="1"/>
          <p:nvPr/>
        </p:nvSpPr>
        <p:spPr>
          <a:xfrm>
            <a:off x="8274424" y="6557533"/>
            <a:ext cx="3724835" cy="200055"/>
          </a:xfrm>
          <a:prstGeom prst="rect">
            <a:avLst/>
          </a:prstGeom>
          <a:noFill/>
        </p:spPr>
        <p:txBody>
          <a:bodyPr wrap="square" anchor="t">
            <a:spAutoFit/>
          </a:bodyPr>
          <a:lstStyle/>
          <a:p>
            <a:pPr algn="r">
              <a:defRPr sz="800" b="0">
                <a:solidFill>
                  <a:srgbClr val="5E5E5E"/>
                </a:solidFill>
                <a:latin typeface="Aptos"/>
              </a:defRPr>
            </a:pPr>
            <a:r>
              <a:rPr lang="fr-FR" sz="700" dirty="0"/>
              <a:t>IA-IPR Arts plastiques • extension de compétences sur l’Académie de Mayotte - 2026 -2027</a:t>
            </a:r>
          </a:p>
        </p:txBody>
      </p:sp>
      <p:sp>
        <p:nvSpPr>
          <p:cNvPr id="45" name="Rounded Rectangle 20">
            <a:extLst>
              <a:ext uri="{FF2B5EF4-FFF2-40B4-BE49-F238E27FC236}">
                <a16:creationId xmlns:a16="http://schemas.microsoft.com/office/drawing/2014/main" id="{05EA1C83-63F6-4F1D-AB21-C0A734FC8041}"/>
              </a:ext>
            </a:extLst>
          </p:cNvPr>
          <p:cNvSpPr/>
          <p:nvPr/>
        </p:nvSpPr>
        <p:spPr>
          <a:xfrm>
            <a:off x="713232" y="5340096"/>
            <a:ext cx="9985248" cy="868680"/>
          </a:xfrm>
          <a:prstGeom prst="roundRect">
            <a:avLst/>
          </a:prstGeom>
          <a:solidFill>
            <a:srgbClr val="BE94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21">
            <a:extLst>
              <a:ext uri="{FF2B5EF4-FFF2-40B4-BE49-F238E27FC236}">
                <a16:creationId xmlns:a16="http://schemas.microsoft.com/office/drawing/2014/main" id="{B202B1C1-9671-4979-8EC8-29A7B3DCB957}"/>
              </a:ext>
            </a:extLst>
          </p:cNvPr>
          <p:cNvSpPr txBox="1"/>
          <p:nvPr/>
        </p:nvSpPr>
        <p:spPr>
          <a:xfrm>
            <a:off x="765225" y="5532120"/>
            <a:ext cx="1828800" cy="415498"/>
          </a:xfrm>
          <a:prstGeom prst="rect">
            <a:avLst/>
          </a:prstGeom>
          <a:noFill/>
        </p:spPr>
        <p:txBody>
          <a:bodyPr wrap="square" anchor="t">
            <a:spAutoFit/>
          </a:bodyPr>
          <a:lstStyle/>
          <a:p>
            <a:pPr algn="l"/>
            <a:r>
              <a:rPr lang="fr-FR" sz="1050" b="1" dirty="0">
                <a:solidFill>
                  <a:srgbClr val="FFFFFF"/>
                </a:solidFill>
                <a:latin typeface="Aptos"/>
              </a:rPr>
              <a:t>GROUPE RESSOURCES • HISTOIRE DES ARTS</a:t>
            </a:r>
            <a:endParaRPr sz="1050" b="1" dirty="0">
              <a:solidFill>
                <a:srgbClr val="FFFFFF"/>
              </a:solidFill>
              <a:latin typeface="Aptos"/>
            </a:endParaRPr>
          </a:p>
        </p:txBody>
      </p:sp>
      <p:sp>
        <p:nvSpPr>
          <p:cNvPr id="48" name="TextBox 22">
            <a:extLst>
              <a:ext uri="{FF2B5EF4-FFF2-40B4-BE49-F238E27FC236}">
                <a16:creationId xmlns:a16="http://schemas.microsoft.com/office/drawing/2014/main" id="{6A1A6D2B-30BE-4E10-9600-4693DEB1D12C}"/>
              </a:ext>
            </a:extLst>
          </p:cNvPr>
          <p:cNvSpPr txBox="1"/>
          <p:nvPr/>
        </p:nvSpPr>
        <p:spPr>
          <a:xfrm>
            <a:off x="2564268" y="5536692"/>
            <a:ext cx="8079710" cy="489365"/>
          </a:xfrm>
          <a:prstGeom prst="rect">
            <a:avLst/>
          </a:prstGeom>
          <a:noFill/>
        </p:spPr>
        <p:txBody>
          <a:bodyPr wrap="square" anchor="t">
            <a:spAutoFit/>
          </a:bodyPr>
          <a:lstStyle/>
          <a:p>
            <a:r>
              <a:rPr lang="fr-FR" sz="860" dirty="0">
                <a:solidFill>
                  <a:srgbClr val="FFFFFF"/>
                </a:solidFill>
                <a:latin typeface="Aptos"/>
              </a:rPr>
              <a:t>Les groupes ressources contribuent à la réflexion collective, à la production de ressources et à l’accompagnement des évolutions de l’enseignement des arts plastiques.</a:t>
            </a:r>
            <a:br>
              <a:rPr lang="fr-FR" sz="860" dirty="0">
                <a:solidFill>
                  <a:srgbClr val="FFFFFF"/>
                </a:solidFill>
                <a:latin typeface="Aptos"/>
              </a:rPr>
            </a:br>
            <a:r>
              <a:rPr lang="fr-FR" sz="860" dirty="0">
                <a:solidFill>
                  <a:srgbClr val="FFFFFF"/>
                </a:solidFill>
                <a:latin typeface="Aptos"/>
              </a:rPr>
              <a:t>Vous souhaitez rejoindre cette dynamique ? Rapprochez-vous de </a:t>
            </a:r>
            <a:r>
              <a:rPr lang="fr-FR" sz="860" dirty="0">
                <a:solidFill>
                  <a:schemeClr val="bg1"/>
                </a:solidFill>
                <a:latin typeface="Aptos"/>
                <a:hlinkClick r:id="rId2"/>
              </a:rPr>
              <a:t>Benjamin ROBERT-DEGUDE.</a:t>
            </a:r>
            <a:r>
              <a:rPr lang="fr-FR" sz="860" dirty="0">
                <a:solidFill>
                  <a:srgbClr val="5A5853"/>
                </a:solidFill>
                <a:latin typeface="Aptos"/>
              </a:rPr>
              <a:t> </a:t>
            </a:r>
          </a:p>
          <a:p>
            <a:r>
              <a:rPr lang="fr-FR" sz="860" dirty="0">
                <a:solidFill>
                  <a:schemeClr val="bg1"/>
                </a:solidFill>
                <a:latin typeface="Aptos"/>
              </a:rPr>
              <a:t>Cette année, le groupe ressources Histoire des arts croise les regards sur les œuvres, enrichit les corpus et mutualise des démarches favorisant leur appropriation par les élèves</a:t>
            </a:r>
            <a:r>
              <a:rPr lang="fr-FR" sz="860" dirty="0">
                <a:solidFill>
                  <a:srgbClr val="5A5853"/>
                </a:solidFill>
                <a:latin typeface="Aptos"/>
              </a:rPr>
              <a:t>. </a:t>
            </a:r>
            <a:r>
              <a:rPr lang="fr-FR" sz="750" dirty="0">
                <a:solidFill>
                  <a:srgbClr val="5A5853"/>
                </a:solidFill>
                <a:latin typeface="Aptos"/>
              </a:rPr>
              <a:t>:</a:t>
            </a:r>
          </a:p>
        </p:txBody>
      </p:sp>
      <p:sp>
        <p:nvSpPr>
          <p:cNvPr id="50" name="Rectangle 49">
            <a:extLst>
              <a:ext uri="{FF2B5EF4-FFF2-40B4-BE49-F238E27FC236}">
                <a16:creationId xmlns:a16="http://schemas.microsoft.com/office/drawing/2014/main" id="{EBBA3500-B7B0-4767-BA48-CBA9D15B3422}"/>
              </a:ext>
            </a:extLst>
          </p:cNvPr>
          <p:cNvSpPr/>
          <p:nvPr/>
        </p:nvSpPr>
        <p:spPr>
          <a:xfrm>
            <a:off x="-80682" y="6254496"/>
            <a:ext cx="12272682" cy="22860"/>
          </a:xfrm>
          <a:prstGeom prst="rect">
            <a:avLst/>
          </a:prstGeom>
          <a:solidFill>
            <a:srgbClr val="2F67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ounded Rectangle 50"/>
          <p:cNvSpPr/>
          <p:nvPr/>
        </p:nvSpPr>
        <p:spPr>
          <a:xfrm>
            <a:off x="832104" y="1760220"/>
            <a:ext cx="3017520" cy="2016252"/>
          </a:xfrm>
          <a:prstGeom prst="roundRect">
            <a:avLst/>
          </a:prstGeom>
          <a:solidFill>
            <a:srgbClr val="FFFFFF"/>
          </a:solidFill>
          <a:ln>
            <a:solidFill>
              <a:srgbClr val="E0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2" name="Rectangle 51"/>
          <p:cNvSpPr/>
          <p:nvPr/>
        </p:nvSpPr>
        <p:spPr>
          <a:xfrm>
            <a:off x="758952" y="1760220"/>
            <a:ext cx="45719" cy="2016252"/>
          </a:xfrm>
          <a:prstGeom prst="rect">
            <a:avLst/>
          </a:prstGeom>
          <a:solidFill>
            <a:srgbClr val="B865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969264" y="1984248"/>
            <a:ext cx="1377696" cy="253916"/>
          </a:xfrm>
          <a:prstGeom prst="rect">
            <a:avLst/>
          </a:prstGeom>
          <a:noFill/>
        </p:spPr>
        <p:txBody>
          <a:bodyPr wrap="square">
            <a:spAutoFit/>
          </a:bodyPr>
          <a:lstStyle/>
          <a:p>
            <a:r>
              <a:rPr sz="1050" b="1" dirty="0">
                <a:solidFill>
                  <a:srgbClr val="B86548"/>
                </a:solidFill>
                <a:latin typeface="Aptos"/>
              </a:rPr>
              <a:t>Catherine BARRÉ</a:t>
            </a:r>
          </a:p>
        </p:txBody>
      </p:sp>
      <p:sp>
        <p:nvSpPr>
          <p:cNvPr id="54" name="TextBox 53"/>
          <p:cNvSpPr txBox="1"/>
          <p:nvPr/>
        </p:nvSpPr>
        <p:spPr>
          <a:xfrm>
            <a:off x="969264" y="2382012"/>
            <a:ext cx="2633472" cy="424732"/>
          </a:xfrm>
          <a:prstGeom prst="rect">
            <a:avLst/>
          </a:prstGeom>
          <a:noFill/>
        </p:spPr>
        <p:txBody>
          <a:bodyPr wrap="square">
            <a:spAutoFit/>
          </a:bodyPr>
          <a:lstStyle/>
          <a:p>
            <a:r>
              <a:rPr sz="720" b="1" dirty="0">
                <a:solidFill>
                  <a:srgbClr val="1F1F1D"/>
                </a:solidFill>
                <a:latin typeface="Aptos"/>
              </a:rPr>
              <a:t>IA-IPR ARTS PLASTIQUES</a:t>
            </a:r>
            <a:endParaRPr lang="fr-FR" sz="720" b="1" dirty="0">
              <a:solidFill>
                <a:srgbClr val="1F1F1D"/>
              </a:solidFill>
              <a:latin typeface="Aptos"/>
            </a:endParaRPr>
          </a:p>
          <a:p>
            <a:r>
              <a:rPr lang="fr-FR" sz="720" b="1" dirty="0">
                <a:solidFill>
                  <a:srgbClr val="1F1F1D"/>
                </a:solidFill>
                <a:latin typeface="Aptos"/>
              </a:rPr>
              <a:t>Académie de La réunion avec extension de compétences sur l’académie de </a:t>
            </a:r>
            <a:r>
              <a:rPr lang="fr-FR" sz="720" b="1" dirty="0" err="1">
                <a:solidFill>
                  <a:srgbClr val="1F1F1D"/>
                </a:solidFill>
                <a:latin typeface="Aptos"/>
              </a:rPr>
              <a:t>MAyotte</a:t>
            </a:r>
            <a:endParaRPr sz="720" b="1" dirty="0">
              <a:solidFill>
                <a:srgbClr val="1F1F1D"/>
              </a:solidFill>
              <a:latin typeface="Aptos"/>
            </a:endParaRPr>
          </a:p>
        </p:txBody>
      </p:sp>
      <p:sp>
        <p:nvSpPr>
          <p:cNvPr id="55" name="TextBox 54"/>
          <p:cNvSpPr txBox="1"/>
          <p:nvPr/>
        </p:nvSpPr>
        <p:spPr>
          <a:xfrm>
            <a:off x="969264" y="2816352"/>
            <a:ext cx="2633472" cy="658368"/>
          </a:xfrm>
          <a:prstGeom prst="rect">
            <a:avLst/>
          </a:prstGeom>
          <a:noFill/>
        </p:spPr>
        <p:txBody>
          <a:bodyPr wrap="square">
            <a:spAutoFit/>
          </a:bodyPr>
          <a:lstStyle/>
          <a:p>
            <a:r>
              <a:rPr sz="770" b="0">
                <a:solidFill>
                  <a:srgbClr val="64625C"/>
                </a:solidFill>
                <a:latin typeface="Aptos"/>
              </a:rPr>
              <a:t>Pilotage disciplinaire, accompagnement des équipes, formation, suivi des enseignements et des priorités académiques.</a:t>
            </a:r>
          </a:p>
        </p:txBody>
      </p:sp>
      <p:sp>
        <p:nvSpPr>
          <p:cNvPr id="56" name="Rounded Rectangle 55"/>
          <p:cNvSpPr/>
          <p:nvPr/>
        </p:nvSpPr>
        <p:spPr>
          <a:xfrm>
            <a:off x="3950208" y="1755648"/>
            <a:ext cx="3246120" cy="2011680"/>
          </a:xfrm>
          <a:prstGeom prst="roundRect">
            <a:avLst/>
          </a:prstGeom>
          <a:solidFill>
            <a:srgbClr val="FFFFFF"/>
          </a:solidFill>
          <a:ln>
            <a:solidFill>
              <a:srgbClr val="E0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ectangle 56"/>
          <p:cNvSpPr/>
          <p:nvPr/>
        </p:nvSpPr>
        <p:spPr>
          <a:xfrm>
            <a:off x="3950208" y="1755648"/>
            <a:ext cx="54864" cy="2011680"/>
          </a:xfrm>
          <a:prstGeom prst="rect">
            <a:avLst/>
          </a:prstGeom>
          <a:solidFill>
            <a:srgbClr val="7E99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4169664" y="1975104"/>
            <a:ext cx="1453896" cy="253916"/>
          </a:xfrm>
          <a:prstGeom prst="rect">
            <a:avLst/>
          </a:prstGeom>
          <a:noFill/>
        </p:spPr>
        <p:txBody>
          <a:bodyPr wrap="square">
            <a:spAutoFit/>
          </a:bodyPr>
          <a:lstStyle/>
          <a:p>
            <a:r>
              <a:rPr sz="1050" b="1" dirty="0" err="1">
                <a:solidFill>
                  <a:srgbClr val="7E997E"/>
                </a:solidFill>
                <a:latin typeface="Aptos"/>
              </a:rPr>
              <a:t>Aymeric</a:t>
            </a:r>
            <a:r>
              <a:rPr sz="1050" b="1" dirty="0">
                <a:solidFill>
                  <a:srgbClr val="7E997E"/>
                </a:solidFill>
                <a:latin typeface="Aptos"/>
              </a:rPr>
              <a:t> THOMAS</a:t>
            </a:r>
          </a:p>
        </p:txBody>
      </p:sp>
      <p:sp>
        <p:nvSpPr>
          <p:cNvPr id="59" name="TextBox 58"/>
          <p:cNvSpPr txBox="1"/>
          <p:nvPr/>
        </p:nvSpPr>
        <p:spPr>
          <a:xfrm>
            <a:off x="4169664" y="2380488"/>
            <a:ext cx="2862072" cy="203133"/>
          </a:xfrm>
          <a:prstGeom prst="rect">
            <a:avLst/>
          </a:prstGeom>
          <a:noFill/>
        </p:spPr>
        <p:txBody>
          <a:bodyPr wrap="square">
            <a:spAutoFit/>
          </a:bodyPr>
          <a:lstStyle/>
          <a:p>
            <a:r>
              <a:rPr sz="720" b="1" dirty="0">
                <a:solidFill>
                  <a:srgbClr val="1F1F1D"/>
                </a:solidFill>
                <a:latin typeface="Aptos"/>
              </a:rPr>
              <a:t>CHARGÉ DE MISSION </a:t>
            </a:r>
            <a:r>
              <a:rPr lang="fr-FR" sz="720" b="1" dirty="0">
                <a:solidFill>
                  <a:srgbClr val="1F1F1D"/>
                </a:solidFill>
                <a:latin typeface="Aptos"/>
              </a:rPr>
              <a:t>en appui au corps d’inspection - </a:t>
            </a:r>
            <a:r>
              <a:rPr sz="720" b="1" dirty="0">
                <a:solidFill>
                  <a:srgbClr val="1F1F1D"/>
                </a:solidFill>
                <a:latin typeface="Aptos"/>
              </a:rPr>
              <a:t>CM</a:t>
            </a:r>
            <a:r>
              <a:rPr lang="fr-FR" sz="720" b="1" dirty="0">
                <a:solidFill>
                  <a:srgbClr val="1F1F1D"/>
                </a:solidFill>
                <a:latin typeface="Aptos"/>
              </a:rPr>
              <a:t>A</a:t>
            </a:r>
            <a:r>
              <a:rPr sz="720" b="1" dirty="0">
                <a:solidFill>
                  <a:srgbClr val="1F1F1D"/>
                </a:solidFill>
                <a:latin typeface="Aptos"/>
              </a:rPr>
              <a:t>I</a:t>
            </a:r>
          </a:p>
        </p:txBody>
      </p:sp>
      <p:sp>
        <p:nvSpPr>
          <p:cNvPr id="60" name="TextBox 59"/>
          <p:cNvSpPr txBox="1"/>
          <p:nvPr/>
        </p:nvSpPr>
        <p:spPr>
          <a:xfrm>
            <a:off x="4169664" y="2868168"/>
            <a:ext cx="2862072" cy="329321"/>
          </a:xfrm>
          <a:prstGeom prst="rect">
            <a:avLst/>
          </a:prstGeom>
          <a:noFill/>
        </p:spPr>
        <p:txBody>
          <a:bodyPr wrap="square">
            <a:spAutoFit/>
          </a:bodyPr>
          <a:lstStyle/>
          <a:p>
            <a:r>
              <a:rPr lang="fr-FR" sz="770" b="0" dirty="0">
                <a:solidFill>
                  <a:srgbClr val="64625C"/>
                </a:solidFill>
                <a:latin typeface="Aptos"/>
              </a:rPr>
              <a:t>Soutient l’action de l’IA-IPR dans l’accompagnement des enseignants et le suivi des priorités disciplinaires.</a:t>
            </a:r>
          </a:p>
        </p:txBody>
      </p:sp>
      <p:sp>
        <p:nvSpPr>
          <p:cNvPr id="61" name="Rounded Rectangle 60"/>
          <p:cNvSpPr/>
          <p:nvPr/>
        </p:nvSpPr>
        <p:spPr>
          <a:xfrm>
            <a:off x="7456932" y="1746504"/>
            <a:ext cx="3401568" cy="2039112"/>
          </a:xfrm>
          <a:prstGeom prst="roundRect">
            <a:avLst/>
          </a:prstGeom>
          <a:solidFill>
            <a:srgbClr val="FFFFFF"/>
          </a:solidFill>
          <a:ln>
            <a:solidFill>
              <a:srgbClr val="E0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Rectangle 61"/>
          <p:cNvSpPr/>
          <p:nvPr/>
        </p:nvSpPr>
        <p:spPr>
          <a:xfrm>
            <a:off x="7397496" y="1856232"/>
            <a:ext cx="45719" cy="1929384"/>
          </a:xfrm>
          <a:prstGeom prst="rect">
            <a:avLst/>
          </a:prstGeom>
          <a:solidFill>
            <a:srgbClr val="BE94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extBox 62"/>
          <p:cNvSpPr txBox="1"/>
          <p:nvPr/>
        </p:nvSpPr>
        <p:spPr>
          <a:xfrm>
            <a:off x="7607808" y="1952244"/>
            <a:ext cx="1920417" cy="253916"/>
          </a:xfrm>
          <a:prstGeom prst="rect">
            <a:avLst/>
          </a:prstGeom>
          <a:noFill/>
        </p:spPr>
        <p:txBody>
          <a:bodyPr wrap="square">
            <a:spAutoFit/>
          </a:bodyPr>
          <a:lstStyle/>
          <a:p>
            <a:r>
              <a:rPr sz="1050" b="1" dirty="0">
                <a:solidFill>
                  <a:srgbClr val="BE9438"/>
                </a:solidFill>
                <a:latin typeface="Aptos"/>
              </a:rPr>
              <a:t>Benjamin ROBERT-DEGUDE</a:t>
            </a:r>
          </a:p>
        </p:txBody>
      </p:sp>
      <p:sp>
        <p:nvSpPr>
          <p:cNvPr id="64" name="TextBox 63"/>
          <p:cNvSpPr txBox="1"/>
          <p:nvPr/>
        </p:nvSpPr>
        <p:spPr>
          <a:xfrm>
            <a:off x="7607808" y="2357628"/>
            <a:ext cx="3017520" cy="203133"/>
          </a:xfrm>
          <a:prstGeom prst="rect">
            <a:avLst/>
          </a:prstGeom>
          <a:noFill/>
        </p:spPr>
        <p:txBody>
          <a:bodyPr wrap="square">
            <a:spAutoFit/>
          </a:bodyPr>
          <a:lstStyle/>
          <a:p>
            <a:r>
              <a:rPr sz="720" b="1" dirty="0">
                <a:solidFill>
                  <a:srgbClr val="1F1F1D"/>
                </a:solidFill>
                <a:latin typeface="Aptos"/>
              </a:rPr>
              <a:t>IAN • WEBMESTRE DU SITE </a:t>
            </a:r>
            <a:r>
              <a:rPr sz="720" b="1" dirty="0">
                <a:solidFill>
                  <a:srgbClr val="1F1F1D"/>
                </a:solidFill>
                <a:latin typeface="Aptos"/>
                <a:hlinkClick r:id="rId3"/>
              </a:rPr>
              <a:t>ACADÉMIQUE DE MAYOTTE</a:t>
            </a:r>
            <a:endParaRPr sz="720" b="1" dirty="0">
              <a:solidFill>
                <a:srgbClr val="1F1F1D"/>
              </a:solidFill>
              <a:latin typeface="Aptos"/>
            </a:endParaRPr>
          </a:p>
        </p:txBody>
      </p:sp>
      <p:sp>
        <p:nvSpPr>
          <p:cNvPr id="65" name="TextBox 64"/>
          <p:cNvSpPr txBox="1"/>
          <p:nvPr/>
        </p:nvSpPr>
        <p:spPr>
          <a:xfrm>
            <a:off x="7607808" y="2761488"/>
            <a:ext cx="3017520" cy="658368"/>
          </a:xfrm>
          <a:prstGeom prst="rect">
            <a:avLst/>
          </a:prstGeom>
          <a:noFill/>
        </p:spPr>
        <p:txBody>
          <a:bodyPr wrap="square">
            <a:spAutoFit/>
          </a:bodyPr>
          <a:lstStyle/>
          <a:p>
            <a:r>
              <a:rPr sz="770" b="0">
                <a:solidFill>
                  <a:srgbClr val="64625C"/>
                </a:solidFill>
                <a:latin typeface="Aptos"/>
              </a:rPr>
              <a:t>Animation numérique disciplinaire, valorisation des ressources et pilotage du groupe ressources Histoire des arts.</a:t>
            </a:r>
          </a:p>
        </p:txBody>
      </p:sp>
      <p:sp>
        <p:nvSpPr>
          <p:cNvPr id="66" name="Rectangle 65"/>
          <p:cNvSpPr/>
          <p:nvPr/>
        </p:nvSpPr>
        <p:spPr>
          <a:xfrm>
            <a:off x="5011863" y="3885980"/>
            <a:ext cx="5800918" cy="438912"/>
          </a:xfrm>
          <a:prstGeom prst="rect">
            <a:avLst/>
          </a:prstGeom>
          <a:solidFill>
            <a:srgbClr val="FFFFFF"/>
          </a:solidFill>
          <a:ln>
            <a:solidFill>
              <a:srgbClr val="E0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Graphique 32" descr="Courrier">
            <a:hlinkClick r:id="rId4"/>
            <a:extLst>
              <a:ext uri="{FF2B5EF4-FFF2-40B4-BE49-F238E27FC236}">
                <a16:creationId xmlns:a16="http://schemas.microsoft.com/office/drawing/2014/main" id="{78F68E0C-0F66-4BB1-987F-F9270221F8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2501" y="1951604"/>
            <a:ext cx="352044" cy="352044"/>
          </a:xfrm>
          <a:prstGeom prst="rect">
            <a:avLst/>
          </a:prstGeom>
        </p:spPr>
      </p:pic>
      <p:pic>
        <p:nvPicPr>
          <p:cNvPr id="34" name="Graphique 33" descr="Courrier">
            <a:hlinkClick r:id="rId7"/>
            <a:extLst>
              <a:ext uri="{FF2B5EF4-FFF2-40B4-BE49-F238E27FC236}">
                <a16:creationId xmlns:a16="http://schemas.microsoft.com/office/drawing/2014/main" id="{D48EA817-2138-49B9-BE68-A1EEF9E6F2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43347" y="1913179"/>
            <a:ext cx="355420" cy="355420"/>
          </a:xfrm>
          <a:prstGeom prst="rect">
            <a:avLst/>
          </a:prstGeom>
        </p:spPr>
      </p:pic>
      <p:pic>
        <p:nvPicPr>
          <p:cNvPr id="6" name="Image 5">
            <a:hlinkClick r:id="rId2"/>
            <a:extLst>
              <a:ext uri="{FF2B5EF4-FFF2-40B4-BE49-F238E27FC236}">
                <a16:creationId xmlns:a16="http://schemas.microsoft.com/office/drawing/2014/main" id="{3B127C01-B87F-4E15-8E66-0155B0548858}"/>
              </a:ext>
            </a:extLst>
          </p:cNvPr>
          <p:cNvPicPr>
            <a:picLocks noChangeAspect="1"/>
          </p:cNvPicPr>
          <p:nvPr/>
        </p:nvPicPr>
        <p:blipFill>
          <a:blip r:embed="rId10"/>
          <a:stretch>
            <a:fillRect/>
          </a:stretch>
        </p:blipFill>
        <p:spPr>
          <a:xfrm>
            <a:off x="9974275" y="1873183"/>
            <a:ext cx="377985" cy="384081"/>
          </a:xfrm>
          <a:prstGeom prst="rect">
            <a:avLst/>
          </a:prstGeom>
        </p:spPr>
      </p:pic>
      <p:sp>
        <p:nvSpPr>
          <p:cNvPr id="68" name="TextBox 67"/>
          <p:cNvSpPr txBox="1"/>
          <p:nvPr/>
        </p:nvSpPr>
        <p:spPr>
          <a:xfrm>
            <a:off x="5057582" y="3968055"/>
            <a:ext cx="5336097" cy="253916"/>
          </a:xfrm>
          <a:prstGeom prst="rect">
            <a:avLst/>
          </a:prstGeom>
          <a:noFill/>
        </p:spPr>
        <p:txBody>
          <a:bodyPr wrap="square">
            <a:spAutoFit/>
          </a:bodyPr>
          <a:lstStyle/>
          <a:p>
            <a:r>
              <a:rPr lang="fr-FR" sz="1050" b="1" dirty="0" err="1">
                <a:solidFill>
                  <a:srgbClr val="BE9438"/>
                </a:solidFill>
                <a:latin typeface="Aptos"/>
              </a:rPr>
              <a:t>Afif</a:t>
            </a:r>
            <a:r>
              <a:rPr lang="fr-FR" sz="800" b="1" dirty="0">
                <a:solidFill>
                  <a:srgbClr val="BE9438"/>
                </a:solidFill>
                <a:latin typeface="Aptos"/>
              </a:rPr>
              <a:t> </a:t>
            </a:r>
            <a:r>
              <a:rPr lang="fr-FR" sz="1050" b="1" dirty="0">
                <a:solidFill>
                  <a:srgbClr val="BE9438"/>
                </a:solidFill>
                <a:latin typeface="Aptos"/>
              </a:rPr>
              <a:t>BEN HAMIDA • </a:t>
            </a:r>
            <a:r>
              <a:rPr lang="fr-FR" sz="1050" dirty="0">
                <a:latin typeface="Aptos"/>
              </a:rPr>
              <a:t>IAN Réunion  &amp; webmestre du site interacadémique </a:t>
            </a:r>
            <a:r>
              <a:rPr lang="fr-FR" sz="1050" dirty="0" err="1">
                <a:latin typeface="Aptos"/>
              </a:rPr>
              <a:t>Artspla</a:t>
            </a:r>
            <a:r>
              <a:rPr lang="fr-FR" sz="1050" dirty="0">
                <a:latin typeface="Aptos"/>
              </a:rPr>
              <a:t>-site Austral</a:t>
            </a:r>
          </a:p>
        </p:txBody>
      </p:sp>
      <p:sp>
        <p:nvSpPr>
          <p:cNvPr id="39" name="Rectangle 38">
            <a:extLst>
              <a:ext uri="{FF2B5EF4-FFF2-40B4-BE49-F238E27FC236}">
                <a16:creationId xmlns:a16="http://schemas.microsoft.com/office/drawing/2014/main" id="{1D3A3F55-9856-44DD-B315-949BFCA92B09}"/>
              </a:ext>
            </a:extLst>
          </p:cNvPr>
          <p:cNvSpPr/>
          <p:nvPr/>
        </p:nvSpPr>
        <p:spPr>
          <a:xfrm flipH="1">
            <a:off x="4966084" y="3896487"/>
            <a:ext cx="45719" cy="438912"/>
          </a:xfrm>
          <a:prstGeom prst="rect">
            <a:avLst/>
          </a:prstGeom>
          <a:solidFill>
            <a:srgbClr val="BE94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0" name="Image 39">
            <a:hlinkClick r:id="rId11"/>
            <a:extLst>
              <a:ext uri="{FF2B5EF4-FFF2-40B4-BE49-F238E27FC236}">
                <a16:creationId xmlns:a16="http://schemas.microsoft.com/office/drawing/2014/main" id="{24E2942F-4863-406C-A059-38597BF6E863}"/>
              </a:ext>
            </a:extLst>
          </p:cNvPr>
          <p:cNvPicPr>
            <a:picLocks noChangeAspect="1"/>
          </p:cNvPicPr>
          <p:nvPr/>
        </p:nvPicPr>
        <p:blipFill>
          <a:blip r:embed="rId10"/>
          <a:stretch>
            <a:fillRect/>
          </a:stretch>
        </p:blipFill>
        <p:spPr>
          <a:xfrm>
            <a:off x="10265993" y="3904268"/>
            <a:ext cx="377985" cy="38408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175</TotalTime>
  <Words>1371</Words>
  <Application>Microsoft Office PowerPoint</Application>
  <PresentationFormat>Grand écran</PresentationFormat>
  <Paragraphs>112</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Aptos</vt:lpstr>
      <vt:lpstr>Arial</vt:lpstr>
      <vt:lpstr>Calibri</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Catherine Barre</dc:creator>
  <cp:keywords/>
  <dc:description>generated using python-pptx</dc:description>
  <cp:lastModifiedBy>Catherine Barre</cp:lastModifiedBy>
  <cp:revision>27</cp:revision>
  <dcterms:created xsi:type="dcterms:W3CDTF">2013-01-27T09:14:16Z</dcterms:created>
  <dcterms:modified xsi:type="dcterms:W3CDTF">2026-09-18T06:52:11Z</dcterms:modified>
  <cp:category/>
</cp:coreProperties>
</file>