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30" r:id="rId3"/>
    <p:sldId id="257" r:id="rId4"/>
    <p:sldId id="432" r:id="rId5"/>
    <p:sldId id="433" r:id="rId6"/>
    <p:sldId id="259" r:id="rId7"/>
    <p:sldId id="434" r:id="rId8"/>
    <p:sldId id="258" r:id="rId9"/>
    <p:sldId id="339" r:id="rId10"/>
    <p:sldId id="340" r:id="rId11"/>
    <p:sldId id="341" r:id="rId12"/>
    <p:sldId id="260" r:id="rId13"/>
    <p:sldId id="422" r:id="rId14"/>
    <p:sldId id="420" r:id="rId15"/>
    <p:sldId id="423" r:id="rId16"/>
    <p:sldId id="424" r:id="rId17"/>
    <p:sldId id="425" r:id="rId18"/>
    <p:sldId id="426" r:id="rId19"/>
    <p:sldId id="428" r:id="rId20"/>
    <p:sldId id="429" r:id="rId21"/>
    <p:sldId id="431" r:id="rId22"/>
    <p:sldId id="360" r:id="rId23"/>
    <p:sldId id="418" r:id="rId24"/>
    <p:sldId id="419" r:id="rId25"/>
    <p:sldId id="405" r:id="rId26"/>
    <p:sldId id="406" r:id="rId27"/>
    <p:sldId id="408" r:id="rId28"/>
    <p:sldId id="409" r:id="rId29"/>
    <p:sldId id="411" r:id="rId30"/>
    <p:sldId id="410" r:id="rId31"/>
    <p:sldId id="412" r:id="rId32"/>
    <p:sldId id="413" r:id="rId33"/>
    <p:sldId id="414" r:id="rId34"/>
    <p:sldId id="415" r:id="rId35"/>
    <p:sldId id="416" r:id="rId36"/>
    <p:sldId id="417" r:id="rId37"/>
    <p:sldId id="361" r:id="rId38"/>
    <p:sldId id="362" r:id="rId39"/>
    <p:sldId id="364" r:id="rId40"/>
    <p:sldId id="366" r:id="rId41"/>
    <p:sldId id="368" r:id="rId42"/>
    <p:sldId id="369" r:id="rId43"/>
    <p:sldId id="370" r:id="rId44"/>
    <p:sldId id="371" r:id="rId45"/>
    <p:sldId id="372" r:id="rId46"/>
    <p:sldId id="373" r:id="rId47"/>
    <p:sldId id="374" r:id="rId48"/>
    <p:sldId id="375" r:id="rId49"/>
    <p:sldId id="377" r:id="rId50"/>
    <p:sldId id="378" r:id="rId51"/>
    <p:sldId id="380" r:id="rId52"/>
    <p:sldId id="382" r:id="rId53"/>
    <p:sldId id="383" r:id="rId54"/>
    <p:sldId id="384" r:id="rId55"/>
    <p:sldId id="385" r:id="rId56"/>
    <p:sldId id="386" r:id="rId57"/>
    <p:sldId id="387" r:id="rId58"/>
    <p:sldId id="388" r:id="rId59"/>
    <p:sldId id="389" r:id="rId60"/>
    <p:sldId id="390" r:id="rId61"/>
    <p:sldId id="392" r:id="rId62"/>
    <p:sldId id="393" r:id="rId63"/>
    <p:sldId id="395" r:id="rId64"/>
    <p:sldId id="396" r:id="rId65"/>
    <p:sldId id="397" r:id="rId66"/>
    <p:sldId id="398" r:id="rId67"/>
    <p:sldId id="399" r:id="rId68"/>
    <p:sldId id="400" r:id="rId69"/>
    <p:sldId id="402" r:id="rId70"/>
    <p:sldId id="404" r:id="rId71"/>
    <p:sldId id="403" r:id="rId72"/>
    <p:sldId id="270" r:id="rId73"/>
    <p:sldId id="342" r:id="rId74"/>
    <p:sldId id="344" r:id="rId75"/>
    <p:sldId id="345" r:id="rId76"/>
    <p:sldId id="346" r:id="rId77"/>
    <p:sldId id="347" r:id="rId78"/>
    <p:sldId id="348" r:id="rId79"/>
    <p:sldId id="349" r:id="rId80"/>
    <p:sldId id="350" r:id="rId81"/>
    <p:sldId id="351" r:id="rId82"/>
    <p:sldId id="352" r:id="rId83"/>
    <p:sldId id="353" r:id="rId84"/>
    <p:sldId id="354" r:id="rId85"/>
    <p:sldId id="355" r:id="rId86"/>
    <p:sldId id="356" r:id="rId87"/>
    <p:sldId id="357" r:id="rId88"/>
    <p:sldId id="358" r:id="rId89"/>
    <p:sldId id="359" r:id="rId90"/>
    <p:sldId id="435" r:id="rId91"/>
    <p:sldId id="442" r:id="rId92"/>
    <p:sldId id="444" r:id="rId93"/>
    <p:sldId id="445" r:id="rId94"/>
    <p:sldId id="446" r:id="rId95"/>
    <p:sldId id="447" r:id="rId96"/>
    <p:sldId id="448" r:id="rId97"/>
    <p:sldId id="449" r:id="rId98"/>
    <p:sldId id="436" r:id="rId99"/>
    <p:sldId id="438" r:id="rId100"/>
    <p:sldId id="439" r:id="rId101"/>
    <p:sldId id="441" r:id="rId102"/>
    <p:sldId id="440" r:id="rId103"/>
    <p:sldId id="450" r:id="rId104"/>
    <p:sldId id="326" r:id="rId10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viewProps" Target="view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09/06/2026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09/06/2026</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sz="6000" dirty="0"/>
              <a:t>Politique de la concurrence et économie numérique</a:t>
            </a:r>
          </a:p>
        </p:txBody>
      </p:sp>
      <p:sp>
        <p:nvSpPr>
          <p:cNvPr id="3" name="Sous-titre 2"/>
          <p:cNvSpPr>
            <a:spLocks noGrp="1"/>
          </p:cNvSpPr>
          <p:nvPr>
            <p:ph type="subTitle" idx="1"/>
          </p:nvPr>
        </p:nvSpPr>
        <p:spPr/>
        <p:txBody>
          <a:bodyPr/>
          <a:lstStyle/>
          <a:p>
            <a:r>
              <a:rPr lang="fr-FR" dirty="0"/>
              <a:t>Armel JACQUES</a:t>
            </a:r>
          </a:p>
          <a:p>
            <a:r>
              <a:rPr lang="fr-FR" dirty="0"/>
              <a:t> (CEMOI, Université de la Réunion)</a:t>
            </a:r>
          </a:p>
          <a:p>
            <a:r>
              <a:rPr lang="fr-FR" dirty="0"/>
              <a:t>DIFOR, 23 avril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5C9CB8-B499-48D9-B372-F72AADDCB236}"/>
              </a:ext>
            </a:extLst>
          </p:cNvPr>
          <p:cNvSpPr>
            <a:spLocks noGrp="1"/>
          </p:cNvSpPr>
          <p:nvPr>
            <p:ph type="title"/>
          </p:nvPr>
        </p:nvSpPr>
        <p:spPr/>
        <p:txBody>
          <a:bodyPr/>
          <a:lstStyle/>
          <a:p>
            <a:r>
              <a:rPr lang="fr-FR" dirty="0"/>
              <a:t>Europe ?</a:t>
            </a:r>
          </a:p>
        </p:txBody>
      </p:sp>
      <p:sp>
        <p:nvSpPr>
          <p:cNvPr id="3" name="Espace réservé du contenu 2">
            <a:extLst>
              <a:ext uri="{FF2B5EF4-FFF2-40B4-BE49-F238E27FC236}">
                <a16:creationId xmlns:a16="http://schemas.microsoft.com/office/drawing/2014/main" id="{CECBA2A8-4A49-43E4-855D-3433ECE8B9B1}"/>
              </a:ext>
            </a:extLst>
          </p:cNvPr>
          <p:cNvSpPr>
            <a:spLocks noGrp="1"/>
          </p:cNvSpPr>
          <p:nvPr>
            <p:ph idx="1"/>
          </p:nvPr>
        </p:nvSpPr>
        <p:spPr/>
        <p:txBody>
          <a:bodyPr/>
          <a:lstStyle/>
          <a:p>
            <a:r>
              <a:rPr lang="fr-FR" dirty="0" err="1"/>
              <a:t>iShares</a:t>
            </a:r>
            <a:r>
              <a:rPr lang="fr-FR" dirty="0"/>
              <a:t> STOXX Europe 600</a:t>
            </a:r>
          </a:p>
          <a:p>
            <a:r>
              <a:rPr lang="fr-FR" dirty="0"/>
              <a:t>(1) ASML (3,68%),… , (10) SAP (1,20%)</a:t>
            </a:r>
          </a:p>
          <a:p>
            <a:r>
              <a:rPr lang="fr-FR" dirty="0"/>
              <a:t>Technologie de l’information : 7,64%</a:t>
            </a:r>
          </a:p>
          <a:p>
            <a:r>
              <a:rPr lang="fr-FR" dirty="0"/>
              <a:t>Communication : 2,98%</a:t>
            </a:r>
          </a:p>
          <a:p>
            <a:r>
              <a:rPr lang="fr-FR" dirty="0" err="1"/>
              <a:t>iShares</a:t>
            </a:r>
            <a:r>
              <a:rPr lang="fr-FR" dirty="0"/>
              <a:t> MSCI </a:t>
            </a:r>
            <a:r>
              <a:rPr lang="fr-FR" b="1" dirty="0"/>
              <a:t>France</a:t>
            </a:r>
            <a:r>
              <a:rPr lang="fr-FR" dirty="0"/>
              <a:t> (54 sociétés) : (21) </a:t>
            </a:r>
            <a:r>
              <a:rPr lang="fr-FR" dirty="0" err="1"/>
              <a:t>STMicro</a:t>
            </a:r>
            <a:r>
              <a:rPr lang="fr-FR" dirty="0"/>
              <a:t> (1,26%), (28) </a:t>
            </a:r>
            <a:r>
              <a:rPr lang="fr-FR" dirty="0" err="1"/>
              <a:t>CapGemini</a:t>
            </a:r>
            <a:r>
              <a:rPr lang="fr-FR" dirty="0"/>
              <a:t> (0,88%)</a:t>
            </a:r>
          </a:p>
          <a:p>
            <a:r>
              <a:rPr lang="fr-FR" dirty="0"/>
              <a:t>Mais (2) Schneider </a:t>
            </a:r>
            <a:r>
              <a:rPr lang="fr-FR" dirty="0" err="1"/>
              <a:t>electric</a:t>
            </a:r>
            <a:r>
              <a:rPr lang="fr-FR" dirty="0"/>
              <a:t> (7,80%) </a:t>
            </a:r>
          </a:p>
        </p:txBody>
      </p:sp>
    </p:spTree>
    <p:extLst>
      <p:ext uri="{BB962C8B-B14F-4D97-AF65-F5344CB8AC3E}">
        <p14:creationId xmlns:p14="http://schemas.microsoft.com/office/powerpoint/2010/main" val="229154358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D254F-D6A2-4094-8274-903323843B56}"/>
              </a:ext>
            </a:extLst>
          </p:cNvPr>
          <p:cNvSpPr>
            <a:spLocks noGrp="1"/>
          </p:cNvSpPr>
          <p:nvPr>
            <p:ph type="title"/>
          </p:nvPr>
        </p:nvSpPr>
        <p:spPr>
          <a:xfrm>
            <a:off x="457200" y="274638"/>
            <a:ext cx="8229600" cy="778098"/>
          </a:xfrm>
        </p:spPr>
        <p:txBody>
          <a:bodyPr>
            <a:normAutofit/>
          </a:bodyPr>
          <a:lstStyle/>
          <a:p>
            <a:r>
              <a:rPr lang="fr-FR" sz="3200" dirty="0"/>
              <a:t>DMA</a:t>
            </a:r>
          </a:p>
        </p:txBody>
      </p:sp>
      <p:sp>
        <p:nvSpPr>
          <p:cNvPr id="3" name="Espace réservé du contenu 2">
            <a:extLst>
              <a:ext uri="{FF2B5EF4-FFF2-40B4-BE49-F238E27FC236}">
                <a16:creationId xmlns:a16="http://schemas.microsoft.com/office/drawing/2014/main" id="{C686CA2B-9776-4FD4-8432-906E071FAE4F}"/>
              </a:ext>
            </a:extLst>
          </p:cNvPr>
          <p:cNvSpPr>
            <a:spLocks noGrp="1"/>
          </p:cNvSpPr>
          <p:nvPr>
            <p:ph idx="1"/>
          </p:nvPr>
        </p:nvSpPr>
        <p:spPr>
          <a:xfrm>
            <a:off x="457200" y="1556792"/>
            <a:ext cx="8229600" cy="4569371"/>
          </a:xfrm>
        </p:spPr>
        <p:txBody>
          <a:bodyPr>
            <a:normAutofit fontScale="92500" lnSpcReduction="20000"/>
          </a:bodyPr>
          <a:lstStyle/>
          <a:p>
            <a:r>
              <a:rPr lang="fr-FR" dirty="0"/>
              <a:t>Pour qu'une plateforme soit qualifiée de contrôleur d'accès :</a:t>
            </a:r>
          </a:p>
          <a:p>
            <a:r>
              <a:rPr lang="fr-FR" dirty="0"/>
              <a:t>elle doit réaliser un chiffre d’affaires annuel d'au moins 7,5 milliards d'euros au sein de l’Union européenne ou avoir une valorisation boursière d'au moins 75 milliards d'euros</a:t>
            </a:r>
          </a:p>
          <a:p>
            <a:r>
              <a:rPr lang="fr-FR" dirty="0"/>
              <a:t>Et elle doit compter au moins 45 millions d'utilisateurs finaux mensuels et au moins 10 000 utilisateurs professionnels établis dans l'UE et être présente dans au moins trois Etats membres.</a:t>
            </a:r>
          </a:p>
        </p:txBody>
      </p:sp>
    </p:spTree>
    <p:extLst>
      <p:ext uri="{BB962C8B-B14F-4D97-AF65-F5344CB8AC3E}">
        <p14:creationId xmlns:p14="http://schemas.microsoft.com/office/powerpoint/2010/main" val="162851288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C2F72C-2A52-49F3-B878-C759AF663295}"/>
              </a:ext>
            </a:extLst>
          </p:cNvPr>
          <p:cNvSpPr>
            <a:spLocks noGrp="1"/>
          </p:cNvSpPr>
          <p:nvPr>
            <p:ph type="title"/>
          </p:nvPr>
        </p:nvSpPr>
        <p:spPr/>
        <p:txBody>
          <a:bodyPr>
            <a:normAutofit/>
          </a:bodyPr>
          <a:lstStyle/>
          <a:p>
            <a:r>
              <a:rPr lang="fr-FR" sz="3200" dirty="0"/>
              <a:t>DMA</a:t>
            </a:r>
          </a:p>
        </p:txBody>
      </p:sp>
      <p:sp>
        <p:nvSpPr>
          <p:cNvPr id="3" name="Espace réservé du contenu 2">
            <a:extLst>
              <a:ext uri="{FF2B5EF4-FFF2-40B4-BE49-F238E27FC236}">
                <a16:creationId xmlns:a16="http://schemas.microsoft.com/office/drawing/2014/main" id="{2DFE61D7-17A8-46E0-B389-A2856CE45B6E}"/>
              </a:ext>
            </a:extLst>
          </p:cNvPr>
          <p:cNvSpPr>
            <a:spLocks noGrp="1"/>
          </p:cNvSpPr>
          <p:nvPr>
            <p:ph idx="1"/>
          </p:nvPr>
        </p:nvSpPr>
        <p:spPr/>
        <p:txBody>
          <a:bodyPr>
            <a:normAutofit/>
          </a:bodyPr>
          <a:lstStyle/>
          <a:p>
            <a:pPr marL="0" indent="0">
              <a:buNone/>
            </a:pPr>
            <a:r>
              <a:rPr lang="fr-FR" dirty="0"/>
              <a:t>Ces plateformes ne pourront plus : </a:t>
            </a:r>
          </a:p>
          <a:p>
            <a:r>
              <a:rPr lang="fr-FR" dirty="0"/>
              <a:t>classer leurs propres produits ou services de manière plus favorable que ceux des autres acteurs du marché (</a:t>
            </a:r>
            <a:r>
              <a:rPr lang="fr-FR" dirty="0" err="1"/>
              <a:t>auto‑préférence</a:t>
            </a:r>
            <a:r>
              <a:rPr lang="fr-FR" dirty="0"/>
              <a:t>)</a:t>
            </a:r>
          </a:p>
          <a:p>
            <a:r>
              <a:rPr lang="fr-FR" dirty="0"/>
              <a:t>réutiliser les données personnelles collectées lors d'une prestation pour les besoins d'une autre prestation</a:t>
            </a:r>
          </a:p>
        </p:txBody>
      </p:sp>
    </p:spTree>
    <p:extLst>
      <p:ext uri="{BB962C8B-B14F-4D97-AF65-F5344CB8AC3E}">
        <p14:creationId xmlns:p14="http://schemas.microsoft.com/office/powerpoint/2010/main" val="340273177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C2F72C-2A52-49F3-B878-C759AF663295}"/>
              </a:ext>
            </a:extLst>
          </p:cNvPr>
          <p:cNvSpPr>
            <a:spLocks noGrp="1"/>
          </p:cNvSpPr>
          <p:nvPr>
            <p:ph type="title"/>
          </p:nvPr>
        </p:nvSpPr>
        <p:spPr/>
        <p:txBody>
          <a:bodyPr>
            <a:normAutofit/>
          </a:bodyPr>
          <a:lstStyle/>
          <a:p>
            <a:r>
              <a:rPr lang="fr-FR" sz="3200" dirty="0"/>
              <a:t>DMA</a:t>
            </a:r>
          </a:p>
        </p:txBody>
      </p:sp>
      <p:sp>
        <p:nvSpPr>
          <p:cNvPr id="3" name="Espace réservé du contenu 2">
            <a:extLst>
              <a:ext uri="{FF2B5EF4-FFF2-40B4-BE49-F238E27FC236}">
                <a16:creationId xmlns:a16="http://schemas.microsoft.com/office/drawing/2014/main" id="{2DFE61D7-17A8-46E0-B389-A2856CE45B6E}"/>
              </a:ext>
            </a:extLst>
          </p:cNvPr>
          <p:cNvSpPr>
            <a:spLocks noGrp="1"/>
          </p:cNvSpPr>
          <p:nvPr>
            <p:ph idx="1"/>
          </p:nvPr>
        </p:nvSpPr>
        <p:spPr/>
        <p:txBody>
          <a:bodyPr>
            <a:normAutofit/>
          </a:bodyPr>
          <a:lstStyle/>
          <a:p>
            <a:pPr marL="0" indent="0">
              <a:buNone/>
            </a:pPr>
            <a:r>
              <a:rPr lang="fr-FR" dirty="0"/>
              <a:t>Elles ne pourront plus : </a:t>
            </a:r>
          </a:p>
          <a:p>
            <a:r>
              <a:rPr lang="fr-FR" dirty="0"/>
              <a:t>établir des conditions déloyales pour les utilisateurs professionnels</a:t>
            </a:r>
          </a:p>
          <a:p>
            <a:r>
              <a:rPr lang="fr-FR" dirty="0"/>
              <a:t>préinstaller certaines applications logicielles</a:t>
            </a:r>
          </a:p>
          <a:p>
            <a:r>
              <a:rPr lang="fr-FR" dirty="0"/>
              <a:t>imposer aux développeurs d'application l'utilisation de certains services (système de paiement ou fournisseur d'identité par exemple)</a:t>
            </a:r>
          </a:p>
        </p:txBody>
      </p:sp>
    </p:spTree>
    <p:extLst>
      <p:ext uri="{BB962C8B-B14F-4D97-AF65-F5344CB8AC3E}">
        <p14:creationId xmlns:p14="http://schemas.microsoft.com/office/powerpoint/2010/main" val="339255506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27FBE-DFBC-4F5E-8CD0-82507E817793}"/>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CFDB5816-6FCC-4272-93C8-20DD474738D9}"/>
              </a:ext>
            </a:extLst>
          </p:cNvPr>
          <p:cNvSpPr>
            <a:spLocks noGrp="1"/>
          </p:cNvSpPr>
          <p:nvPr>
            <p:ph idx="1"/>
          </p:nvPr>
        </p:nvSpPr>
        <p:spPr/>
        <p:txBody>
          <a:bodyPr/>
          <a:lstStyle/>
          <a:p>
            <a:pPr marL="0" indent="0" algn="ctr">
              <a:buNone/>
            </a:pPr>
            <a:endParaRPr lang="fr-FR" dirty="0"/>
          </a:p>
          <a:p>
            <a:pPr marL="0" indent="0" algn="ctr">
              <a:buNone/>
            </a:pPr>
            <a:endParaRPr lang="fr-FR" dirty="0"/>
          </a:p>
          <a:p>
            <a:pPr marL="0" indent="0" algn="ctr">
              <a:buNone/>
            </a:pPr>
            <a:r>
              <a:rPr lang="fr-FR" sz="4800" dirty="0"/>
              <a:t>Je vous remercie de votre attention</a:t>
            </a:r>
          </a:p>
        </p:txBody>
      </p:sp>
    </p:spTree>
    <p:extLst>
      <p:ext uri="{BB962C8B-B14F-4D97-AF65-F5344CB8AC3E}">
        <p14:creationId xmlns:p14="http://schemas.microsoft.com/office/powerpoint/2010/main" val="417190872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SAV</a:t>
            </a:r>
          </a:p>
        </p:txBody>
      </p:sp>
      <p:sp>
        <p:nvSpPr>
          <p:cNvPr id="3" name="Espace réservé du contenu 2"/>
          <p:cNvSpPr>
            <a:spLocks noGrp="1"/>
          </p:cNvSpPr>
          <p:nvPr>
            <p:ph idx="1"/>
          </p:nvPr>
        </p:nvSpPr>
        <p:spPr/>
        <p:txBody>
          <a:bodyPr/>
          <a:lstStyle/>
          <a:p>
            <a:endParaRPr lang="fr-FR" dirty="0"/>
          </a:p>
          <a:p>
            <a:r>
              <a:rPr lang="fr-FR" dirty="0"/>
              <a:t>https://sites.google.com/view/armeljacques/enseignements/politique-de-la-concurrence</a:t>
            </a:r>
          </a:p>
          <a:p>
            <a:endParaRPr lang="fr-FR" dirty="0"/>
          </a:p>
          <a:p>
            <a:r>
              <a:rPr lang="fr-FR" dirty="0"/>
              <a:t>Armel.Jacques@univ-reunion.fr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7A5BD4-E60A-46D1-AA0B-83A1CEBC6F8F}"/>
              </a:ext>
            </a:extLst>
          </p:cNvPr>
          <p:cNvSpPr>
            <a:spLocks noGrp="1"/>
          </p:cNvSpPr>
          <p:nvPr>
            <p:ph type="title"/>
          </p:nvPr>
        </p:nvSpPr>
        <p:spPr/>
        <p:txBody>
          <a:bodyPr>
            <a:normAutofit fontScale="90000"/>
          </a:bodyPr>
          <a:lstStyle/>
          <a:p>
            <a:r>
              <a:rPr lang="fr-FR" dirty="0"/>
              <a:t>Emergence de l’IA et changement de nature de ces industries</a:t>
            </a:r>
          </a:p>
        </p:txBody>
      </p:sp>
      <p:sp>
        <p:nvSpPr>
          <p:cNvPr id="3" name="Espace réservé du contenu 2">
            <a:extLst>
              <a:ext uri="{FF2B5EF4-FFF2-40B4-BE49-F238E27FC236}">
                <a16:creationId xmlns:a16="http://schemas.microsoft.com/office/drawing/2014/main" id="{071B76A6-7CD3-49FD-82A4-57BDC76F0E70}"/>
              </a:ext>
            </a:extLst>
          </p:cNvPr>
          <p:cNvSpPr>
            <a:spLocks noGrp="1"/>
          </p:cNvSpPr>
          <p:nvPr>
            <p:ph idx="1"/>
          </p:nvPr>
        </p:nvSpPr>
        <p:spPr/>
        <p:txBody>
          <a:bodyPr>
            <a:normAutofit fontScale="92500"/>
          </a:bodyPr>
          <a:lstStyle/>
          <a:p>
            <a:r>
              <a:rPr lang="fr-FR" dirty="0"/>
              <a:t>Il y a quelques années : industries largement dématérialisées, principaux actifs : algorithmes</a:t>
            </a:r>
          </a:p>
          <a:p>
            <a:r>
              <a:rPr lang="fr-FR" dirty="0"/>
              <a:t>Avec l’IA, retour des actifs tangibles : Data centers (immobilier, puces, mémoires) + alimentation (climatisation, électricité)</a:t>
            </a:r>
          </a:p>
          <a:p>
            <a:r>
              <a:rPr lang="fr-FR" dirty="0"/>
              <a:t>Sociétés de logiciels menacées ? Dassault systèmes (-41% en un an), Cap Gemini (-13% sur 1 an, -31% sur 3 ans)</a:t>
            </a:r>
          </a:p>
          <a:p>
            <a:r>
              <a:rPr lang="fr-FR" dirty="0"/>
              <a:t>Contrôle des données ?</a:t>
            </a:r>
          </a:p>
        </p:txBody>
      </p:sp>
    </p:spTree>
    <p:extLst>
      <p:ext uri="{BB962C8B-B14F-4D97-AF65-F5344CB8AC3E}">
        <p14:creationId xmlns:p14="http://schemas.microsoft.com/office/powerpoint/2010/main" val="639352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Partie 1</a:t>
            </a:r>
          </a:p>
        </p:txBody>
      </p:sp>
      <p:sp>
        <p:nvSpPr>
          <p:cNvPr id="3" name="Espace réservé du contenu 2"/>
          <p:cNvSpPr>
            <a:spLocks noGrp="1"/>
          </p:cNvSpPr>
          <p:nvPr>
            <p:ph idx="1"/>
          </p:nvPr>
        </p:nvSpPr>
        <p:spPr/>
        <p:txBody>
          <a:bodyPr>
            <a:normAutofit/>
          </a:bodyPr>
          <a:lstStyle/>
          <a:p>
            <a:pPr algn="ctr">
              <a:buNone/>
            </a:pPr>
            <a:endParaRPr lang="fr-FR" sz="3600" dirty="0"/>
          </a:p>
          <a:p>
            <a:pPr algn="ctr">
              <a:buNone/>
            </a:pPr>
            <a:r>
              <a:rPr lang="fr-FR" sz="6600" dirty="0"/>
              <a:t>Spécificités des industries numériques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706090"/>
          </a:xfrm>
        </p:spPr>
        <p:txBody>
          <a:bodyPr>
            <a:normAutofit/>
          </a:bodyPr>
          <a:lstStyle/>
          <a:p>
            <a:r>
              <a:rPr lang="fr-FR" sz="3200" dirty="0"/>
              <a:t>Industries numériques</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lstStyle/>
          <a:p>
            <a:r>
              <a:rPr lang="fr-FR" dirty="0"/>
              <a:t>Plusieurs facteurs poussent à la concentration des industries numériques</a:t>
            </a:r>
          </a:p>
          <a:p>
            <a:endParaRPr lang="fr-FR" dirty="0"/>
          </a:p>
          <a:p>
            <a:r>
              <a:rPr lang="fr-FR" dirty="0"/>
              <a:t>Côté offre : rendements d’échelle croissants</a:t>
            </a:r>
          </a:p>
          <a:p>
            <a:endParaRPr lang="fr-FR" dirty="0"/>
          </a:p>
          <a:p>
            <a:r>
              <a:rPr lang="fr-FR" dirty="0"/>
              <a:t>Côté demande : externalités de réseau</a:t>
            </a:r>
          </a:p>
        </p:txBody>
      </p:sp>
    </p:spTree>
    <p:extLst>
      <p:ext uri="{BB962C8B-B14F-4D97-AF65-F5344CB8AC3E}">
        <p14:creationId xmlns:p14="http://schemas.microsoft.com/office/powerpoint/2010/main" val="3867062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706090"/>
          </a:xfrm>
        </p:spPr>
        <p:txBody>
          <a:bodyPr>
            <a:normAutofit fontScale="90000"/>
          </a:bodyPr>
          <a:lstStyle/>
          <a:p>
            <a:r>
              <a:rPr lang="fr-FR" sz="3200" dirty="0"/>
              <a:t>Industries numériques</a:t>
            </a:r>
            <a:br>
              <a:rPr lang="fr-FR" sz="3200" dirty="0"/>
            </a:br>
            <a:r>
              <a:rPr lang="fr-FR" sz="3200" dirty="0"/>
              <a:t>rendements d’échelle croissants</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lstStyle/>
          <a:p>
            <a:r>
              <a:rPr lang="fr-FR" dirty="0"/>
              <a:t>Du côté de l’offre : Forts rendements d’échelle croissants</a:t>
            </a:r>
          </a:p>
          <a:p>
            <a:r>
              <a:rPr lang="fr-FR" dirty="0"/>
              <a:t>Logiciels et algorithmes : coût marginal très faible (souvent proche de 0), coût fixe très élevé. </a:t>
            </a:r>
          </a:p>
          <a:p>
            <a:r>
              <a:rPr lang="fr-FR" dirty="0"/>
              <a:t>Si le prix = coût marginal, les firmes ne couvrent pas leurs coûts fixes. </a:t>
            </a:r>
            <a:r>
              <a:rPr lang="fr-FR" dirty="0">
                <a:sym typeface="Wingdings" panose="05000000000000000000" pitchFamily="2" charset="2"/>
              </a:rPr>
              <a:t> concurrence imparfaite.</a:t>
            </a:r>
            <a:endParaRPr lang="fr-FR" dirty="0"/>
          </a:p>
        </p:txBody>
      </p:sp>
    </p:spTree>
    <p:extLst>
      <p:ext uri="{BB962C8B-B14F-4D97-AF65-F5344CB8AC3E}">
        <p14:creationId xmlns:p14="http://schemas.microsoft.com/office/powerpoint/2010/main" val="3420751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706090"/>
          </a:xfrm>
        </p:spPr>
        <p:txBody>
          <a:bodyPr>
            <a:normAutofit fontScale="90000"/>
          </a:bodyPr>
          <a:lstStyle/>
          <a:p>
            <a:r>
              <a:rPr lang="fr-FR" sz="3200" dirty="0"/>
              <a:t>Industries numériques</a:t>
            </a:r>
            <a:br>
              <a:rPr lang="fr-FR" sz="3200" dirty="0"/>
            </a:br>
            <a:r>
              <a:rPr lang="fr-FR" sz="3200" dirty="0"/>
              <a:t>externalités de réseau</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normAutofit/>
          </a:bodyPr>
          <a:lstStyle/>
          <a:p>
            <a:r>
              <a:rPr lang="fr-FR" dirty="0"/>
              <a:t>Du côté de la demande : Externalités de réseau</a:t>
            </a:r>
          </a:p>
          <a:p>
            <a:r>
              <a:rPr lang="fr-FR" dirty="0"/>
              <a:t>Externalités de réseau directes (Facebook, Instagram, </a:t>
            </a:r>
            <a:r>
              <a:rPr lang="fr-FR" dirty="0" err="1"/>
              <a:t>etc</a:t>
            </a:r>
            <a:r>
              <a:rPr lang="fr-FR" dirty="0"/>
              <a:t>)</a:t>
            </a:r>
          </a:p>
          <a:p>
            <a:r>
              <a:rPr lang="fr-FR" dirty="0"/>
              <a:t>Externalités de réseau indirectes (Visa, Marketplace d’Amazon, sites de rencontres, </a:t>
            </a:r>
            <a:r>
              <a:rPr lang="fr-FR" dirty="0" err="1"/>
              <a:t>etc</a:t>
            </a:r>
            <a:r>
              <a:rPr lang="fr-FR" dirty="0"/>
              <a:t>)</a:t>
            </a:r>
          </a:p>
        </p:txBody>
      </p:sp>
    </p:spTree>
    <p:extLst>
      <p:ext uri="{BB962C8B-B14F-4D97-AF65-F5344CB8AC3E}">
        <p14:creationId xmlns:p14="http://schemas.microsoft.com/office/powerpoint/2010/main" val="1797919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706090"/>
          </a:xfrm>
        </p:spPr>
        <p:txBody>
          <a:bodyPr>
            <a:normAutofit fontScale="90000"/>
          </a:bodyPr>
          <a:lstStyle/>
          <a:p>
            <a:r>
              <a:rPr lang="fr-FR" sz="3200" dirty="0"/>
              <a:t>Industries numériques</a:t>
            </a:r>
            <a:br>
              <a:rPr lang="fr-FR" sz="3200" dirty="0"/>
            </a:br>
            <a:r>
              <a:rPr lang="fr-FR" sz="3200" dirty="0"/>
              <a:t>externalités de réseau directes</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normAutofit/>
          </a:bodyPr>
          <a:lstStyle/>
          <a:p>
            <a:r>
              <a:rPr lang="fr-FR" dirty="0"/>
              <a:t>Equilibres multiples</a:t>
            </a:r>
          </a:p>
          <a:p>
            <a:r>
              <a:rPr lang="fr-FR" dirty="0"/>
              <a:t>Importance de la base installée, taille critique</a:t>
            </a:r>
          </a:p>
          <a:p>
            <a:r>
              <a:rPr lang="fr-FR" dirty="0"/>
              <a:t>Incitations à la compatibilité ?</a:t>
            </a:r>
          </a:p>
          <a:p>
            <a:r>
              <a:rPr lang="fr-FR" i="1" dirty="0"/>
              <a:t>Path </a:t>
            </a:r>
            <a:r>
              <a:rPr lang="fr-FR" i="1" dirty="0" err="1"/>
              <a:t>dependence</a:t>
            </a:r>
            <a:r>
              <a:rPr lang="fr-FR" dirty="0"/>
              <a:t> et possibilité de </a:t>
            </a:r>
            <a:r>
              <a:rPr lang="fr-FR" i="1" dirty="0"/>
              <a:t>lock-in</a:t>
            </a:r>
          </a:p>
          <a:p>
            <a:r>
              <a:rPr lang="fr-FR" dirty="0"/>
              <a:t>Contestabilité des marchés : Possibilité d’entrée avec une meilleure technologie ?</a:t>
            </a:r>
          </a:p>
          <a:p>
            <a:pPr marL="0" indent="0">
              <a:buNone/>
            </a:pPr>
            <a:endParaRPr lang="fr-FR" dirty="0"/>
          </a:p>
        </p:txBody>
      </p:sp>
    </p:spTree>
    <p:extLst>
      <p:ext uri="{BB962C8B-B14F-4D97-AF65-F5344CB8AC3E}">
        <p14:creationId xmlns:p14="http://schemas.microsoft.com/office/powerpoint/2010/main" val="2735025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706090"/>
          </a:xfrm>
        </p:spPr>
        <p:txBody>
          <a:bodyPr>
            <a:normAutofit fontScale="90000"/>
          </a:bodyPr>
          <a:lstStyle/>
          <a:p>
            <a:r>
              <a:rPr lang="fr-FR" sz="3200" dirty="0"/>
              <a:t>Industries numériques</a:t>
            </a:r>
            <a:br>
              <a:rPr lang="fr-FR" sz="3200" dirty="0"/>
            </a:br>
            <a:r>
              <a:rPr lang="fr-FR" sz="3200" dirty="0"/>
              <a:t>externalités de réseau directes</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normAutofit/>
          </a:bodyPr>
          <a:lstStyle/>
          <a:p>
            <a:r>
              <a:rPr lang="fr-FR" dirty="0"/>
              <a:t>Facteurs atténuants :</a:t>
            </a:r>
          </a:p>
          <a:p>
            <a:r>
              <a:rPr lang="fr-FR" dirty="0"/>
              <a:t>diversité des goûts des consommateurs</a:t>
            </a:r>
          </a:p>
          <a:p>
            <a:r>
              <a:rPr lang="fr-FR" dirty="0"/>
              <a:t>Congestion des plateformes existantes</a:t>
            </a:r>
          </a:p>
          <a:p>
            <a:r>
              <a:rPr lang="fr-FR" dirty="0"/>
              <a:t>Raccordements multiples (</a:t>
            </a:r>
            <a:r>
              <a:rPr lang="fr-FR" i="1" dirty="0"/>
              <a:t>multihoming</a:t>
            </a:r>
            <a:r>
              <a:rPr lang="fr-FR" dirty="0"/>
              <a:t>)</a:t>
            </a:r>
          </a:p>
          <a:p>
            <a:endParaRPr lang="fr-FR" dirty="0"/>
          </a:p>
        </p:txBody>
      </p:sp>
    </p:spTree>
    <p:extLst>
      <p:ext uri="{BB962C8B-B14F-4D97-AF65-F5344CB8AC3E}">
        <p14:creationId xmlns:p14="http://schemas.microsoft.com/office/powerpoint/2010/main" val="356597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706090"/>
          </a:xfrm>
        </p:spPr>
        <p:txBody>
          <a:bodyPr>
            <a:normAutofit fontScale="90000"/>
          </a:bodyPr>
          <a:lstStyle/>
          <a:p>
            <a:r>
              <a:rPr lang="fr-FR" sz="3200" dirty="0"/>
              <a:t>Industries numériques</a:t>
            </a:r>
            <a:br>
              <a:rPr lang="fr-FR" sz="3200" dirty="0"/>
            </a:br>
            <a:r>
              <a:rPr lang="fr-FR" sz="3200" dirty="0"/>
              <a:t>externalités de réseau indirectes</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normAutofit lnSpcReduction="10000"/>
          </a:bodyPr>
          <a:lstStyle/>
          <a:p>
            <a:r>
              <a:rPr lang="fr-FR" dirty="0"/>
              <a:t>Marchés bifaces </a:t>
            </a:r>
          </a:p>
          <a:p>
            <a:r>
              <a:rPr lang="fr-FR" dirty="0"/>
              <a:t>Structure de prix : un côté peut être subventionné pour mieux exploiter l’autre côté (CB transaction gratuite pour les consommateurs, entrée gratuite pour les filles en boite de nuit)</a:t>
            </a:r>
          </a:p>
          <a:p>
            <a:r>
              <a:rPr lang="fr-FR" dirty="0"/>
              <a:t>Problème de la poule et de l’œuf</a:t>
            </a:r>
          </a:p>
          <a:p>
            <a:r>
              <a:rPr lang="fr-FR" dirty="0"/>
              <a:t>Stratégie de niche, puis étendre son activité (Amazon a d’abord été spécialisé dans les livres)</a:t>
            </a:r>
          </a:p>
        </p:txBody>
      </p:sp>
    </p:spTree>
    <p:extLst>
      <p:ext uri="{BB962C8B-B14F-4D97-AF65-F5344CB8AC3E}">
        <p14:creationId xmlns:p14="http://schemas.microsoft.com/office/powerpoint/2010/main" val="4270639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1066130"/>
          </a:xfrm>
        </p:spPr>
        <p:txBody>
          <a:bodyPr>
            <a:normAutofit fontScale="90000"/>
          </a:bodyPr>
          <a:lstStyle/>
          <a:p>
            <a:r>
              <a:rPr lang="fr-FR" sz="3200" dirty="0"/>
              <a:t>Industries numériques</a:t>
            </a:r>
            <a:br>
              <a:rPr lang="fr-FR" sz="3200" dirty="0"/>
            </a:br>
            <a:r>
              <a:rPr lang="fr-FR" sz="3200" dirty="0"/>
              <a:t>Importance des données</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normAutofit fontScale="92500" lnSpcReduction="10000"/>
          </a:bodyPr>
          <a:lstStyle/>
          <a:p>
            <a:r>
              <a:rPr lang="fr-FR" dirty="0"/>
              <a:t>Importance des données</a:t>
            </a:r>
          </a:p>
          <a:p>
            <a:r>
              <a:rPr lang="fr-FR" dirty="0"/>
              <a:t>Permettent des offres personnalisées (produits mieux adaptés aux consommateurs, mais aussi prix personnalisés)</a:t>
            </a:r>
          </a:p>
          <a:p>
            <a:r>
              <a:rPr lang="fr-FR" dirty="0"/>
              <a:t>Services proposés gratuitement pour collecter des données</a:t>
            </a:r>
          </a:p>
          <a:p>
            <a:r>
              <a:rPr lang="fr-FR" dirty="0"/>
              <a:t>Avantage concurrentiel : barrière à l’entrée ?</a:t>
            </a:r>
          </a:p>
          <a:p>
            <a:r>
              <a:rPr lang="fr-FR" dirty="0"/>
              <a:t>Peuvent générer des économies de gamme.</a:t>
            </a:r>
          </a:p>
          <a:p>
            <a:r>
              <a:rPr lang="fr-FR" dirty="0"/>
              <a:t>Rendements d’échelle croissants ou décroissants au niveau des données ?</a:t>
            </a:r>
          </a:p>
        </p:txBody>
      </p:sp>
    </p:spTree>
    <p:extLst>
      <p:ext uri="{BB962C8B-B14F-4D97-AF65-F5344CB8AC3E}">
        <p14:creationId xmlns:p14="http://schemas.microsoft.com/office/powerpoint/2010/main" val="260862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473F3D-91F0-451D-9585-A9B0DF0926C8}"/>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E6EE6B9-6893-46E8-AA0C-78B9FAE38B79}"/>
              </a:ext>
            </a:extLst>
          </p:cNvPr>
          <p:cNvSpPr>
            <a:spLocks noGrp="1"/>
          </p:cNvSpPr>
          <p:nvPr>
            <p:ph idx="1"/>
          </p:nvPr>
        </p:nvSpPr>
        <p:spPr/>
        <p:txBody>
          <a:bodyPr/>
          <a:lstStyle/>
          <a:p>
            <a:endParaRPr lang="fr-FR" dirty="0"/>
          </a:p>
          <a:p>
            <a:pPr algn="ctr"/>
            <a:r>
              <a:rPr lang="fr-FR" sz="4800" dirty="0"/>
              <a:t>Merci de m’avoir réinvité</a:t>
            </a:r>
          </a:p>
          <a:p>
            <a:pPr algn="ctr"/>
            <a:r>
              <a:rPr lang="fr-FR" sz="2800" dirty="0"/>
              <a:t>(7 ans, jour pour jour après)</a:t>
            </a:r>
          </a:p>
        </p:txBody>
      </p:sp>
    </p:spTree>
    <p:extLst>
      <p:ext uri="{BB962C8B-B14F-4D97-AF65-F5344CB8AC3E}">
        <p14:creationId xmlns:p14="http://schemas.microsoft.com/office/powerpoint/2010/main" val="558242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1066130"/>
          </a:xfrm>
        </p:spPr>
        <p:txBody>
          <a:bodyPr>
            <a:normAutofit fontScale="90000"/>
          </a:bodyPr>
          <a:lstStyle/>
          <a:p>
            <a:r>
              <a:rPr lang="fr-FR" sz="3200" dirty="0"/>
              <a:t>Industries numériques</a:t>
            </a:r>
            <a:br>
              <a:rPr lang="fr-FR" sz="3200" dirty="0"/>
            </a:br>
            <a:r>
              <a:rPr lang="fr-FR" sz="3200" dirty="0"/>
              <a:t>Importance des données</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normAutofit/>
          </a:bodyPr>
          <a:lstStyle/>
          <a:p>
            <a:r>
              <a:rPr lang="fr-FR" dirty="0"/>
              <a:t>Protection des données : respect de la vie privée, risque de piratage</a:t>
            </a:r>
          </a:p>
          <a:p>
            <a:r>
              <a:rPr lang="fr-FR" dirty="0"/>
              <a:t>Portabilité des données : </a:t>
            </a:r>
            <a:r>
              <a:rPr lang="fr-FR" i="1" dirty="0" err="1"/>
              <a:t>switching</a:t>
            </a:r>
            <a:r>
              <a:rPr lang="fr-FR" i="1" dirty="0"/>
              <a:t> </a:t>
            </a:r>
            <a:r>
              <a:rPr lang="fr-FR" i="1" dirty="0" err="1"/>
              <a:t>cost</a:t>
            </a:r>
            <a:r>
              <a:rPr lang="fr-FR" i="1" dirty="0"/>
              <a:t> </a:t>
            </a:r>
            <a:r>
              <a:rPr lang="fr-FR" dirty="0"/>
              <a:t>renforce le pouvoir de marché des firmes</a:t>
            </a:r>
          </a:p>
          <a:p>
            <a:r>
              <a:rPr lang="fr-FR" dirty="0"/>
              <a:t>Partage des données entre les firmes. Interdit ou obligatoire ?</a:t>
            </a:r>
          </a:p>
        </p:txBody>
      </p:sp>
    </p:spTree>
    <p:extLst>
      <p:ext uri="{BB962C8B-B14F-4D97-AF65-F5344CB8AC3E}">
        <p14:creationId xmlns:p14="http://schemas.microsoft.com/office/powerpoint/2010/main" val="2649013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6846F-9919-4E83-A5C3-0495DA1C7F14}"/>
              </a:ext>
            </a:extLst>
          </p:cNvPr>
          <p:cNvSpPr>
            <a:spLocks noGrp="1"/>
          </p:cNvSpPr>
          <p:nvPr>
            <p:ph type="title"/>
          </p:nvPr>
        </p:nvSpPr>
        <p:spPr>
          <a:xfrm>
            <a:off x="457200" y="274638"/>
            <a:ext cx="8229600" cy="1066130"/>
          </a:xfrm>
        </p:spPr>
        <p:txBody>
          <a:bodyPr>
            <a:normAutofit fontScale="90000"/>
          </a:bodyPr>
          <a:lstStyle/>
          <a:p>
            <a:r>
              <a:rPr lang="fr-FR" sz="3200" dirty="0"/>
              <a:t>Industries numériques</a:t>
            </a:r>
            <a:br>
              <a:rPr lang="fr-FR" sz="3200" dirty="0"/>
            </a:br>
            <a:r>
              <a:rPr lang="fr-FR" sz="3200" dirty="0"/>
              <a:t>Importance des innovations</a:t>
            </a:r>
          </a:p>
        </p:txBody>
      </p:sp>
      <p:sp>
        <p:nvSpPr>
          <p:cNvPr id="3" name="Espace réservé du contenu 2">
            <a:extLst>
              <a:ext uri="{FF2B5EF4-FFF2-40B4-BE49-F238E27FC236}">
                <a16:creationId xmlns:a16="http://schemas.microsoft.com/office/drawing/2014/main" id="{DD1AC078-0EAF-4943-B3EE-93A41045A821}"/>
              </a:ext>
            </a:extLst>
          </p:cNvPr>
          <p:cNvSpPr>
            <a:spLocks noGrp="1"/>
          </p:cNvSpPr>
          <p:nvPr>
            <p:ph idx="1"/>
          </p:nvPr>
        </p:nvSpPr>
        <p:spPr>
          <a:xfrm>
            <a:off x="457200" y="1340768"/>
            <a:ext cx="8229600" cy="4785395"/>
          </a:xfrm>
        </p:spPr>
        <p:txBody>
          <a:bodyPr>
            <a:normAutofit/>
          </a:bodyPr>
          <a:lstStyle/>
          <a:p>
            <a:r>
              <a:rPr lang="fr-FR" dirty="0"/>
              <a:t>Innovations fréquentes</a:t>
            </a:r>
          </a:p>
          <a:p>
            <a:r>
              <a:rPr lang="fr-FR" dirty="0"/>
              <a:t>Remise en cause des positions dominantes acquises ?</a:t>
            </a:r>
          </a:p>
          <a:p>
            <a:r>
              <a:rPr lang="fr-FR" dirty="0"/>
              <a:t>Importance de prendre en compte les incitations à innover</a:t>
            </a:r>
          </a:p>
          <a:p>
            <a:r>
              <a:rPr lang="fr-FR" dirty="0"/>
              <a:t>Industries difficiles à réguler. Les autorités publiques ne sont pas toujours très bonnes pour prédire les tendances futures</a:t>
            </a:r>
          </a:p>
        </p:txBody>
      </p:sp>
    </p:spTree>
    <p:extLst>
      <p:ext uri="{BB962C8B-B14F-4D97-AF65-F5344CB8AC3E}">
        <p14:creationId xmlns:p14="http://schemas.microsoft.com/office/powerpoint/2010/main" val="1972407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48FFA-8A77-4FD0-BFFB-9BD63BEAED38}"/>
              </a:ext>
            </a:extLst>
          </p:cNvPr>
          <p:cNvSpPr>
            <a:spLocks noGrp="1"/>
          </p:cNvSpPr>
          <p:nvPr>
            <p:ph type="title"/>
          </p:nvPr>
        </p:nvSpPr>
        <p:spPr/>
        <p:txBody>
          <a:bodyPr/>
          <a:lstStyle/>
          <a:p>
            <a:r>
              <a:rPr lang="fr-FR" dirty="0"/>
              <a:t>Partie 2</a:t>
            </a:r>
          </a:p>
        </p:txBody>
      </p:sp>
      <p:sp>
        <p:nvSpPr>
          <p:cNvPr id="3" name="Espace réservé du contenu 2">
            <a:extLst>
              <a:ext uri="{FF2B5EF4-FFF2-40B4-BE49-F238E27FC236}">
                <a16:creationId xmlns:a16="http://schemas.microsoft.com/office/drawing/2014/main" id="{6FE4C067-1D22-48FF-B7B0-A34FEF7A604F}"/>
              </a:ext>
            </a:extLst>
          </p:cNvPr>
          <p:cNvSpPr>
            <a:spLocks noGrp="1"/>
          </p:cNvSpPr>
          <p:nvPr>
            <p:ph idx="1"/>
          </p:nvPr>
        </p:nvSpPr>
        <p:spPr/>
        <p:txBody>
          <a:bodyPr>
            <a:normAutofit/>
          </a:bodyPr>
          <a:lstStyle/>
          <a:p>
            <a:pPr marL="0" indent="0" algn="ctr">
              <a:buNone/>
            </a:pPr>
            <a:endParaRPr lang="fr-FR" sz="3600" dirty="0"/>
          </a:p>
          <a:p>
            <a:pPr marL="0" indent="0" algn="ctr">
              <a:buNone/>
            </a:pPr>
            <a:r>
              <a:rPr lang="fr-FR" sz="6600" dirty="0"/>
              <a:t>Abus de position dominante</a:t>
            </a:r>
          </a:p>
        </p:txBody>
      </p:sp>
    </p:spTree>
    <p:extLst>
      <p:ext uri="{BB962C8B-B14F-4D97-AF65-F5344CB8AC3E}">
        <p14:creationId xmlns:p14="http://schemas.microsoft.com/office/powerpoint/2010/main" val="24172607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C250C1-5324-48D6-8DA9-B4F33D881476}"/>
              </a:ext>
            </a:extLst>
          </p:cNvPr>
          <p:cNvSpPr>
            <a:spLocks noGrp="1"/>
          </p:cNvSpPr>
          <p:nvPr>
            <p:ph type="title"/>
          </p:nvPr>
        </p:nvSpPr>
        <p:spPr>
          <a:xfrm>
            <a:off x="457200" y="274638"/>
            <a:ext cx="8229600" cy="562074"/>
          </a:xfrm>
        </p:spPr>
        <p:txBody>
          <a:bodyPr>
            <a:normAutofit fontScale="90000"/>
          </a:bodyPr>
          <a:lstStyle/>
          <a:p>
            <a:r>
              <a:rPr lang="fr-FR" dirty="0"/>
              <a:t>Abus de position dominante</a:t>
            </a:r>
          </a:p>
        </p:txBody>
      </p:sp>
      <p:sp>
        <p:nvSpPr>
          <p:cNvPr id="3" name="Espace réservé du contenu 2">
            <a:extLst>
              <a:ext uri="{FF2B5EF4-FFF2-40B4-BE49-F238E27FC236}">
                <a16:creationId xmlns:a16="http://schemas.microsoft.com/office/drawing/2014/main" id="{884D30B7-14DB-433B-B6F1-CD34F4AC2BEA}"/>
              </a:ext>
            </a:extLst>
          </p:cNvPr>
          <p:cNvSpPr>
            <a:spLocks noGrp="1"/>
          </p:cNvSpPr>
          <p:nvPr>
            <p:ph idx="1"/>
          </p:nvPr>
        </p:nvSpPr>
        <p:spPr>
          <a:xfrm>
            <a:off x="457200" y="980728"/>
            <a:ext cx="8229600" cy="5145435"/>
          </a:xfrm>
        </p:spPr>
        <p:txBody>
          <a:bodyPr/>
          <a:lstStyle/>
          <a:p>
            <a:r>
              <a:rPr lang="fr-FR" dirty="0"/>
              <a:t>Des pratiques souvent considérées comme anti-concurrentielles ne le sont pas nécessairement dans les industries numériques</a:t>
            </a:r>
          </a:p>
          <a:p>
            <a:r>
              <a:rPr lang="fr-FR" dirty="0"/>
              <a:t>Un prix &lt; coût marginal n’est pas nécessairement un signal de prédation</a:t>
            </a:r>
          </a:p>
          <a:p>
            <a:r>
              <a:rPr lang="fr-FR" dirty="0"/>
              <a:t>Les plateformes peuvent subventionner un côté de leur marché, pour mieux exploiter l’autre</a:t>
            </a:r>
          </a:p>
          <a:p>
            <a:pPr marL="0" indent="0">
              <a:buNone/>
            </a:pPr>
            <a:endParaRPr lang="fr-FR" dirty="0"/>
          </a:p>
        </p:txBody>
      </p:sp>
    </p:spTree>
    <p:extLst>
      <p:ext uri="{BB962C8B-B14F-4D97-AF65-F5344CB8AC3E}">
        <p14:creationId xmlns:p14="http://schemas.microsoft.com/office/powerpoint/2010/main" val="3013062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C250C1-5324-48D6-8DA9-B4F33D881476}"/>
              </a:ext>
            </a:extLst>
          </p:cNvPr>
          <p:cNvSpPr>
            <a:spLocks noGrp="1"/>
          </p:cNvSpPr>
          <p:nvPr>
            <p:ph type="title"/>
          </p:nvPr>
        </p:nvSpPr>
        <p:spPr>
          <a:xfrm>
            <a:off x="457200" y="274638"/>
            <a:ext cx="8229600" cy="562074"/>
          </a:xfrm>
        </p:spPr>
        <p:txBody>
          <a:bodyPr>
            <a:normAutofit fontScale="90000"/>
          </a:bodyPr>
          <a:lstStyle/>
          <a:p>
            <a:r>
              <a:rPr lang="fr-FR" dirty="0"/>
              <a:t>Abus de position dominante</a:t>
            </a:r>
          </a:p>
        </p:txBody>
      </p:sp>
      <p:sp>
        <p:nvSpPr>
          <p:cNvPr id="3" name="Espace réservé du contenu 2">
            <a:extLst>
              <a:ext uri="{FF2B5EF4-FFF2-40B4-BE49-F238E27FC236}">
                <a16:creationId xmlns:a16="http://schemas.microsoft.com/office/drawing/2014/main" id="{884D30B7-14DB-433B-B6F1-CD34F4AC2BEA}"/>
              </a:ext>
            </a:extLst>
          </p:cNvPr>
          <p:cNvSpPr>
            <a:spLocks noGrp="1"/>
          </p:cNvSpPr>
          <p:nvPr>
            <p:ph idx="1"/>
          </p:nvPr>
        </p:nvSpPr>
        <p:spPr>
          <a:xfrm>
            <a:off x="457200" y="980728"/>
            <a:ext cx="8229600" cy="5145435"/>
          </a:xfrm>
        </p:spPr>
        <p:txBody>
          <a:bodyPr/>
          <a:lstStyle/>
          <a:p>
            <a:r>
              <a:rPr lang="fr-FR" dirty="0"/>
              <a:t>Prix &lt; coût marginal peut être pratiqué lors du développement d’un réseau</a:t>
            </a:r>
          </a:p>
          <a:p>
            <a:r>
              <a:rPr lang="fr-FR" dirty="0"/>
              <a:t>Prix = 0 assez fréquent sur beaucoup de sites qui se financent grâce à la publicité</a:t>
            </a:r>
          </a:p>
          <a:p>
            <a:r>
              <a:rPr lang="fr-FR" dirty="0"/>
              <a:t>Prix semble nul, mais les consommateurs paient en données</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557208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766E5C-31B4-4E36-8432-6AD24B60F9E0}"/>
              </a:ext>
            </a:extLst>
          </p:cNvPr>
          <p:cNvSpPr>
            <a:spLocks noGrp="1"/>
          </p:cNvSpPr>
          <p:nvPr>
            <p:ph type="title"/>
          </p:nvPr>
        </p:nvSpPr>
        <p:spPr/>
        <p:txBody>
          <a:bodyPr/>
          <a:lstStyle/>
          <a:p>
            <a:r>
              <a:rPr lang="fr-FR" dirty="0"/>
              <a:t>Partie 2.A</a:t>
            </a:r>
          </a:p>
        </p:txBody>
      </p:sp>
      <p:sp>
        <p:nvSpPr>
          <p:cNvPr id="3" name="Espace réservé du contenu 2">
            <a:extLst>
              <a:ext uri="{FF2B5EF4-FFF2-40B4-BE49-F238E27FC236}">
                <a16:creationId xmlns:a16="http://schemas.microsoft.com/office/drawing/2014/main" id="{18857F60-4F71-433D-816C-A3B8F7E45555}"/>
              </a:ext>
            </a:extLst>
          </p:cNvPr>
          <p:cNvSpPr>
            <a:spLocks noGrp="1"/>
          </p:cNvSpPr>
          <p:nvPr>
            <p:ph idx="1"/>
          </p:nvPr>
        </p:nvSpPr>
        <p:spPr/>
        <p:txBody>
          <a:bodyPr/>
          <a:lstStyle/>
          <a:p>
            <a:pPr marL="0" indent="0" algn="ctr">
              <a:buNone/>
            </a:pPr>
            <a:endParaRPr lang="fr-FR" dirty="0"/>
          </a:p>
          <a:p>
            <a:pPr marL="0" indent="0" algn="ctr">
              <a:buNone/>
            </a:pPr>
            <a:r>
              <a:rPr lang="fr-FR" sz="5400" dirty="0"/>
              <a:t>Abus de position dominante</a:t>
            </a:r>
          </a:p>
          <a:p>
            <a:pPr marL="0" indent="0" algn="ctr">
              <a:buNone/>
            </a:pPr>
            <a:r>
              <a:rPr lang="fr-FR" sz="5400" dirty="0"/>
              <a:t>Clause de parité de prix</a:t>
            </a:r>
          </a:p>
        </p:txBody>
      </p:sp>
    </p:spTree>
    <p:extLst>
      <p:ext uri="{BB962C8B-B14F-4D97-AF65-F5344CB8AC3E}">
        <p14:creationId xmlns:p14="http://schemas.microsoft.com/office/powerpoint/2010/main" val="988592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fontScale="92500" lnSpcReduction="10000"/>
          </a:bodyPr>
          <a:lstStyle/>
          <a:p>
            <a:r>
              <a:rPr lang="fr-FR" dirty="0"/>
              <a:t>Au début des années 2010, série de plaintes de groupes hôteliers contre </a:t>
            </a:r>
            <a:r>
              <a:rPr lang="fr-FR" dirty="0" err="1"/>
              <a:t>Booking</a:t>
            </a:r>
            <a:r>
              <a:rPr lang="fr-FR" dirty="0"/>
              <a:t> portant sur les clauses de parité de prix.</a:t>
            </a:r>
          </a:p>
          <a:p>
            <a:r>
              <a:rPr lang="fr-FR" dirty="0"/>
              <a:t>Ces clauses interdisaient aux hôtels de proposer des prix inférieurs à ceux affichés sur le site de </a:t>
            </a:r>
            <a:r>
              <a:rPr lang="fr-FR" dirty="0" err="1"/>
              <a:t>Booking</a:t>
            </a:r>
            <a:r>
              <a:rPr lang="fr-FR" dirty="0"/>
              <a:t> sur d’autres sites de réservation, sur le propre site de l’hôtel et sur les autres canaux de vente</a:t>
            </a:r>
          </a:p>
          <a:p>
            <a:r>
              <a:rPr lang="fr-FR" dirty="0"/>
              <a:t>Au moment de la plainte en France, 70 % des réservations se faisaient en ligne et </a:t>
            </a:r>
            <a:r>
              <a:rPr lang="fr-FR" dirty="0" err="1"/>
              <a:t>Booking</a:t>
            </a:r>
            <a:r>
              <a:rPr lang="fr-FR" dirty="0"/>
              <a:t> avait une part de marché de 60 % sur ce segment.</a:t>
            </a:r>
          </a:p>
        </p:txBody>
      </p:sp>
    </p:spTree>
    <p:extLst>
      <p:ext uri="{BB962C8B-B14F-4D97-AF65-F5344CB8AC3E}">
        <p14:creationId xmlns:p14="http://schemas.microsoft.com/office/powerpoint/2010/main" val="17165071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fontScale="92500"/>
          </a:bodyPr>
          <a:lstStyle/>
          <a:p>
            <a:r>
              <a:rPr lang="fr-FR" dirty="0"/>
              <a:t>Défense invoquée par </a:t>
            </a:r>
            <a:r>
              <a:rPr lang="fr-FR" dirty="0" err="1"/>
              <a:t>Booking</a:t>
            </a:r>
            <a:r>
              <a:rPr lang="fr-FR" dirty="0"/>
              <a:t> risque de </a:t>
            </a:r>
            <a:r>
              <a:rPr lang="fr-FR" i="1" dirty="0"/>
              <a:t>showrooming</a:t>
            </a:r>
            <a:r>
              <a:rPr lang="fr-FR" dirty="0"/>
              <a:t>.</a:t>
            </a:r>
          </a:p>
          <a:p>
            <a:r>
              <a:rPr lang="fr-FR" dirty="0"/>
              <a:t>Décision de l’autorité de la concurrence française en avril 2015 : maintien d’une clause étroite (interdiction de vendre moins cher sur le site de l’hôtel), mais interdiction des clauses larges (interdiction de vendre moins cher sur d’autres sites de réservation ou sur d’autres canaux).</a:t>
            </a:r>
          </a:p>
          <a:p>
            <a:r>
              <a:rPr lang="fr-FR" dirty="0"/>
              <a:t>Août 2015, loi Macron. Suppression de toutes les clauses de parité des prix</a:t>
            </a:r>
          </a:p>
          <a:p>
            <a:endParaRPr lang="fr-FR" dirty="0"/>
          </a:p>
        </p:txBody>
      </p:sp>
    </p:spTree>
    <p:extLst>
      <p:ext uri="{BB962C8B-B14F-4D97-AF65-F5344CB8AC3E}">
        <p14:creationId xmlns:p14="http://schemas.microsoft.com/office/powerpoint/2010/main" val="40151747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fontScale="92500" lnSpcReduction="20000"/>
          </a:bodyPr>
          <a:lstStyle/>
          <a:p>
            <a:r>
              <a:rPr lang="fr-FR" dirty="0" err="1"/>
              <a:t>Boik</a:t>
            </a:r>
            <a:r>
              <a:rPr lang="fr-FR" dirty="0"/>
              <a:t> et </a:t>
            </a:r>
            <a:r>
              <a:rPr lang="fr-FR" dirty="0" err="1"/>
              <a:t>Corts</a:t>
            </a:r>
            <a:r>
              <a:rPr lang="fr-FR" dirty="0"/>
              <a:t> (2016)</a:t>
            </a:r>
          </a:p>
          <a:p>
            <a:r>
              <a:rPr lang="fr-FR" dirty="0"/>
              <a:t>Un vendeur S, deux plateformes, M1 et M2</a:t>
            </a:r>
          </a:p>
          <a:p>
            <a:r>
              <a:rPr lang="fr-FR" dirty="0" err="1"/>
              <a:t>p_i</a:t>
            </a:r>
            <a:r>
              <a:rPr lang="fr-FR" dirty="0"/>
              <a:t> prix demandé par S sur la plateforme i. </a:t>
            </a:r>
            <a:r>
              <a:rPr lang="fr-FR" dirty="0" err="1"/>
              <a:t>f_i</a:t>
            </a:r>
            <a:r>
              <a:rPr lang="fr-FR" dirty="0"/>
              <a:t> redevance payée à la plateforme i sur chaque transaction.</a:t>
            </a:r>
          </a:p>
          <a:p>
            <a:r>
              <a:rPr lang="fr-FR" dirty="0"/>
              <a:t>Sans clause de parité, une augmentation de </a:t>
            </a:r>
            <a:r>
              <a:rPr lang="fr-FR" dirty="0" err="1"/>
              <a:t>f_i</a:t>
            </a:r>
            <a:r>
              <a:rPr lang="fr-FR" dirty="0"/>
              <a:t> provoque une hausse de </a:t>
            </a:r>
            <a:r>
              <a:rPr lang="fr-FR" dirty="0" err="1"/>
              <a:t>p_i</a:t>
            </a:r>
            <a:r>
              <a:rPr lang="fr-FR" dirty="0"/>
              <a:t>, mais </a:t>
            </a:r>
            <a:r>
              <a:rPr lang="fr-FR" dirty="0" err="1"/>
              <a:t>p_j</a:t>
            </a:r>
            <a:r>
              <a:rPr lang="fr-FR" dirty="0"/>
              <a:t> reste inchangé.</a:t>
            </a:r>
          </a:p>
          <a:p>
            <a:r>
              <a:rPr lang="fr-FR" dirty="0"/>
              <a:t>Avec clause de parité, si </a:t>
            </a:r>
            <a:r>
              <a:rPr lang="fr-FR" dirty="0" err="1"/>
              <a:t>f_i</a:t>
            </a:r>
            <a:r>
              <a:rPr lang="fr-FR" dirty="0"/>
              <a:t> augmente, S augmente </a:t>
            </a:r>
            <a:r>
              <a:rPr lang="fr-FR" dirty="0" err="1"/>
              <a:t>p_i</a:t>
            </a:r>
            <a:r>
              <a:rPr lang="fr-FR" dirty="0"/>
              <a:t>, mais doit augmenter </a:t>
            </a:r>
            <a:r>
              <a:rPr lang="fr-FR" dirty="0" err="1"/>
              <a:t>p_j</a:t>
            </a:r>
            <a:r>
              <a:rPr lang="fr-FR" dirty="0"/>
              <a:t> du même montant (pour respecter la clause </a:t>
            </a:r>
            <a:r>
              <a:rPr lang="fr-FR" dirty="0" err="1"/>
              <a:t>p_i</a:t>
            </a:r>
            <a:r>
              <a:rPr lang="fr-FR" dirty="0"/>
              <a:t> = </a:t>
            </a:r>
            <a:r>
              <a:rPr lang="fr-FR" dirty="0" err="1"/>
              <a:t>p_j</a:t>
            </a:r>
            <a:r>
              <a:rPr lang="fr-FR" dirty="0"/>
              <a:t>). La hausse de </a:t>
            </a:r>
            <a:r>
              <a:rPr lang="fr-FR" dirty="0" err="1"/>
              <a:t>p_i</a:t>
            </a:r>
            <a:r>
              <a:rPr lang="fr-FR" dirty="0"/>
              <a:t> est plus faible que sans la clause.</a:t>
            </a:r>
          </a:p>
        </p:txBody>
      </p:sp>
    </p:spTree>
    <p:extLst>
      <p:ext uri="{BB962C8B-B14F-4D97-AF65-F5344CB8AC3E}">
        <p14:creationId xmlns:p14="http://schemas.microsoft.com/office/powerpoint/2010/main" val="6721152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a:bodyPr>
          <a:lstStyle/>
          <a:p>
            <a:r>
              <a:rPr lang="fr-FR" dirty="0"/>
              <a:t>Avec des clauses de parité, les plateformes choisissent des redevances </a:t>
            </a:r>
            <a:r>
              <a:rPr lang="fr-FR" dirty="0" err="1"/>
              <a:t>f_i</a:t>
            </a:r>
            <a:r>
              <a:rPr lang="fr-FR" dirty="0"/>
              <a:t> plus élevées et S fixe des prix plus élevés qu’en l’absence de clause de parité.</a:t>
            </a:r>
          </a:p>
        </p:txBody>
      </p:sp>
    </p:spTree>
    <p:extLst>
      <p:ext uri="{BB962C8B-B14F-4D97-AF65-F5344CB8AC3E}">
        <p14:creationId xmlns:p14="http://schemas.microsoft.com/office/powerpoint/2010/main" val="849171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Ce qu’il faut savoir de l’intervenant</a:t>
            </a:r>
          </a:p>
        </p:txBody>
      </p:sp>
      <p:sp>
        <p:nvSpPr>
          <p:cNvPr id="3" name="Espace réservé du contenu 2"/>
          <p:cNvSpPr>
            <a:spLocks noGrp="1"/>
          </p:cNvSpPr>
          <p:nvPr>
            <p:ph idx="1"/>
          </p:nvPr>
        </p:nvSpPr>
        <p:spPr/>
        <p:txBody>
          <a:bodyPr>
            <a:normAutofit lnSpcReduction="10000"/>
          </a:bodyPr>
          <a:lstStyle/>
          <a:p>
            <a:r>
              <a:rPr lang="fr-FR" dirty="0"/>
              <a:t>Domaines de spécialité : économie industrielle et politique de la concurrence</a:t>
            </a:r>
          </a:p>
          <a:p>
            <a:r>
              <a:rPr lang="fr-FR" dirty="0"/>
              <a:t>Domaine de recherche : essentiellement la lutte contre les cartels (ententes en prix)</a:t>
            </a:r>
          </a:p>
          <a:p>
            <a:r>
              <a:rPr lang="fr-FR" dirty="0"/>
              <a:t>Je ne suis pas spécialiste d’économie numérique. Pas fait de recherche dessus. Je l’enseigne seulement (2 h dans un cours consacré à la politique de la concurrence), depuis 2 ans.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lnSpcReduction="10000"/>
          </a:bodyPr>
          <a:lstStyle/>
          <a:p>
            <a:r>
              <a:rPr lang="fr-FR" dirty="0"/>
              <a:t>Les auteurs supposent ensuite que M2 n’est pas encore entré.</a:t>
            </a:r>
          </a:p>
          <a:p>
            <a:r>
              <a:rPr lang="fr-FR" dirty="0"/>
              <a:t>Impact d’une clause de parité imposée par M1 sur l’entrée de M2 ?</a:t>
            </a:r>
          </a:p>
          <a:p>
            <a:r>
              <a:rPr lang="fr-FR" dirty="0"/>
              <a:t>Si les deux plateformes sont très différentes, entrée de M2 plus difficile, car plus difficile de proposer un prix attractif</a:t>
            </a:r>
          </a:p>
          <a:p>
            <a:r>
              <a:rPr lang="fr-FR" dirty="0"/>
              <a:t>Si les deux plateformes sont peu différentes, entrée facilitée, car concurrence post-entrée plus faible.</a:t>
            </a:r>
          </a:p>
        </p:txBody>
      </p:sp>
    </p:spTree>
    <p:extLst>
      <p:ext uri="{BB962C8B-B14F-4D97-AF65-F5344CB8AC3E}">
        <p14:creationId xmlns:p14="http://schemas.microsoft.com/office/powerpoint/2010/main" val="27181723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a:bodyPr>
          <a:lstStyle/>
          <a:p>
            <a:r>
              <a:rPr lang="fr-FR" dirty="0"/>
              <a:t>Wang et Wright (2020) étudient l’argument du risque de showrooming.</a:t>
            </a:r>
          </a:p>
          <a:p>
            <a:r>
              <a:rPr lang="fr-FR" dirty="0"/>
              <a:t>Une plateforme M et des continuums de consommateurs et de firmes.</a:t>
            </a:r>
          </a:p>
          <a:p>
            <a:r>
              <a:rPr lang="fr-FR" dirty="0"/>
              <a:t>Les recherches peuvent se faire via M ou sans utiliser M. Seule une fraction des consommateurs peut utiliser M.</a:t>
            </a:r>
          </a:p>
          <a:p>
            <a:r>
              <a:rPr lang="fr-FR" dirty="0"/>
              <a:t>Redevance f si une transaction a lieu sur la plateforme</a:t>
            </a:r>
          </a:p>
          <a:p>
            <a:pPr marL="0" indent="0">
              <a:buNone/>
            </a:pPr>
            <a:endParaRPr lang="fr-FR" dirty="0"/>
          </a:p>
        </p:txBody>
      </p:sp>
    </p:spTree>
    <p:extLst>
      <p:ext uri="{BB962C8B-B14F-4D97-AF65-F5344CB8AC3E}">
        <p14:creationId xmlns:p14="http://schemas.microsoft.com/office/powerpoint/2010/main" val="39779540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lnSpcReduction="10000"/>
          </a:bodyPr>
          <a:lstStyle/>
          <a:p>
            <a:r>
              <a:rPr lang="fr-FR" dirty="0"/>
              <a:t>Scénario de base : une recherche sur la plateforme ne permet pas de découvrir l’identité de la firme (donc pas possible d’acheter en dehors de la plateforme sans recommencer toute la recherche).</a:t>
            </a:r>
          </a:p>
          <a:p>
            <a:r>
              <a:rPr lang="fr-FR" dirty="0"/>
              <a:t>Les firmes proposent des prix plus faibles en dehors de la plateforme que sur la plateforme.</a:t>
            </a:r>
          </a:p>
          <a:p>
            <a:r>
              <a:rPr lang="fr-FR" dirty="0"/>
              <a:t>Les consommateurs pouvant utiliser la plateforme sont indifférents entre l’utiliser ou effectuer leurs recherches autrement.</a:t>
            </a:r>
          </a:p>
          <a:p>
            <a:pPr marL="0" indent="0">
              <a:buNone/>
            </a:pPr>
            <a:endParaRPr lang="fr-FR" dirty="0"/>
          </a:p>
        </p:txBody>
      </p:sp>
    </p:spTree>
    <p:extLst>
      <p:ext uri="{BB962C8B-B14F-4D97-AF65-F5344CB8AC3E}">
        <p14:creationId xmlns:p14="http://schemas.microsoft.com/office/powerpoint/2010/main" val="18886147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a:bodyPr>
          <a:lstStyle/>
          <a:p>
            <a:r>
              <a:rPr lang="fr-FR" dirty="0"/>
              <a:t>Scénario 2 : une recherche sur la plateforme permet de découvrir l’identité de la firme (possible d’acheter en dehors de la plateforme sans recommencer toute la recherche).</a:t>
            </a:r>
          </a:p>
          <a:p>
            <a:r>
              <a:rPr lang="fr-FR" dirty="0"/>
              <a:t>Les prix sur la plateforme ne peuvent plus être supérieurs à ceux en dehors de la plateforme.</a:t>
            </a:r>
          </a:p>
          <a:p>
            <a:r>
              <a:rPr lang="fr-FR" dirty="0"/>
              <a:t>M doit fixer une redevance faible. M peut disparaître si son coût fixe est élevé.</a:t>
            </a:r>
          </a:p>
          <a:p>
            <a:pPr marL="0" indent="0">
              <a:buNone/>
            </a:pPr>
            <a:endParaRPr lang="fr-FR" dirty="0"/>
          </a:p>
        </p:txBody>
      </p:sp>
    </p:spTree>
    <p:extLst>
      <p:ext uri="{BB962C8B-B14F-4D97-AF65-F5344CB8AC3E}">
        <p14:creationId xmlns:p14="http://schemas.microsoft.com/office/powerpoint/2010/main" val="2160116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fontScale="92500"/>
          </a:bodyPr>
          <a:lstStyle/>
          <a:p>
            <a:r>
              <a:rPr lang="fr-FR" dirty="0"/>
              <a:t>Effet d’une clause de parité de prix dans le scénario 2.</a:t>
            </a:r>
          </a:p>
          <a:p>
            <a:r>
              <a:rPr lang="fr-FR" dirty="0"/>
              <a:t>M peut augmenter f sans craindre que les consommateurs finalisent leur transaction en dehors de la plateforme</a:t>
            </a:r>
          </a:p>
          <a:p>
            <a:r>
              <a:rPr lang="fr-FR" dirty="0"/>
              <a:t>Les prix en dehors de la plateforme augmentent.</a:t>
            </a:r>
          </a:p>
          <a:p>
            <a:r>
              <a:rPr lang="fr-FR" dirty="0"/>
              <a:t>La clause de parité de prix provoque une baisse du surplus des consommateurs, sauf dans le cas où cette clause est nécessaire pour la survie de M</a:t>
            </a:r>
          </a:p>
          <a:p>
            <a:pPr marL="0" indent="0">
              <a:buNone/>
            </a:pPr>
            <a:endParaRPr lang="fr-FR" dirty="0"/>
          </a:p>
        </p:txBody>
      </p:sp>
    </p:spTree>
    <p:extLst>
      <p:ext uri="{BB962C8B-B14F-4D97-AF65-F5344CB8AC3E}">
        <p14:creationId xmlns:p14="http://schemas.microsoft.com/office/powerpoint/2010/main" val="5381924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a:bodyPr>
          <a:lstStyle/>
          <a:p>
            <a:r>
              <a:rPr lang="fr-FR" dirty="0"/>
              <a:t>Etude empirique : </a:t>
            </a:r>
            <a:r>
              <a:rPr lang="fr-FR" dirty="0" err="1"/>
              <a:t>Mantovani</a:t>
            </a:r>
            <a:r>
              <a:rPr lang="fr-FR" dirty="0"/>
              <a:t>, </a:t>
            </a:r>
            <a:r>
              <a:rPr lang="fr-FR" dirty="0" err="1"/>
              <a:t>Piga</a:t>
            </a:r>
            <a:r>
              <a:rPr lang="fr-FR" dirty="0"/>
              <a:t> et Reggiani (2021), </a:t>
            </a:r>
            <a:r>
              <a:rPr lang="fr-FR" i="1" dirty="0"/>
              <a:t>EER</a:t>
            </a:r>
            <a:r>
              <a:rPr lang="fr-FR" dirty="0"/>
              <a:t>.</a:t>
            </a:r>
          </a:p>
          <a:p>
            <a:r>
              <a:rPr lang="fr-FR" dirty="0"/>
              <a:t>Effet de la loi Macron sur les prix des chambres d’hôtel. Comparaison entre les évolutions des prix en Corse et en Sardaigne.</a:t>
            </a:r>
          </a:p>
          <a:p>
            <a:r>
              <a:rPr lang="fr-FR" dirty="0"/>
              <a:t>Effet de court terme : baisse des prix de 2,58 % (significatif à 1 %). Baisse principalement sur les hôtels 3 et 4 étoiles ou appartenant à des groupes.</a:t>
            </a:r>
          </a:p>
          <a:p>
            <a:pPr marL="0" indent="0">
              <a:buNone/>
            </a:pPr>
            <a:endParaRPr lang="fr-FR" dirty="0"/>
          </a:p>
        </p:txBody>
      </p:sp>
    </p:spTree>
    <p:extLst>
      <p:ext uri="{BB962C8B-B14F-4D97-AF65-F5344CB8AC3E}">
        <p14:creationId xmlns:p14="http://schemas.microsoft.com/office/powerpoint/2010/main" val="39448972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CB278-EF17-4607-B351-203A4951CA40}"/>
              </a:ext>
            </a:extLst>
          </p:cNvPr>
          <p:cNvSpPr>
            <a:spLocks noGrp="1"/>
          </p:cNvSpPr>
          <p:nvPr>
            <p:ph type="title"/>
          </p:nvPr>
        </p:nvSpPr>
        <p:spPr>
          <a:xfrm>
            <a:off x="457200" y="274638"/>
            <a:ext cx="8229600" cy="778098"/>
          </a:xfrm>
        </p:spPr>
        <p:txBody>
          <a:bodyPr>
            <a:normAutofit/>
          </a:bodyPr>
          <a:lstStyle/>
          <a:p>
            <a:r>
              <a:rPr lang="fr-FR" sz="3200" dirty="0"/>
              <a:t>Abus position dominante : parité prix</a:t>
            </a:r>
          </a:p>
        </p:txBody>
      </p:sp>
      <p:sp>
        <p:nvSpPr>
          <p:cNvPr id="3" name="Espace réservé du contenu 2">
            <a:extLst>
              <a:ext uri="{FF2B5EF4-FFF2-40B4-BE49-F238E27FC236}">
                <a16:creationId xmlns:a16="http://schemas.microsoft.com/office/drawing/2014/main" id="{E7726D0B-E486-4F8B-A4D3-7B22630F7D5F}"/>
              </a:ext>
            </a:extLst>
          </p:cNvPr>
          <p:cNvSpPr>
            <a:spLocks noGrp="1"/>
          </p:cNvSpPr>
          <p:nvPr>
            <p:ph idx="1"/>
          </p:nvPr>
        </p:nvSpPr>
        <p:spPr>
          <a:xfrm>
            <a:off x="457200" y="1196752"/>
            <a:ext cx="8229600" cy="4929411"/>
          </a:xfrm>
        </p:spPr>
        <p:txBody>
          <a:bodyPr>
            <a:normAutofit fontScale="92500"/>
          </a:bodyPr>
          <a:lstStyle/>
          <a:p>
            <a:r>
              <a:rPr lang="fr-FR" dirty="0"/>
              <a:t>Effet de moyen terme (estimé en octobre 2016) : baisse des prix de 1,6 % (non significatif). </a:t>
            </a:r>
          </a:p>
          <a:p>
            <a:r>
              <a:rPr lang="fr-FR" dirty="0"/>
              <a:t>Baisse reste significative pour les hôtels 3 et 4 étoiles ou appartenant à des groupes.</a:t>
            </a:r>
          </a:p>
          <a:p>
            <a:r>
              <a:rPr lang="fr-FR" dirty="0"/>
              <a:t>Intuition des auteurs : les petits hôtels indépendants n’ont pas pu profiter de la suppression des clauses. Le risque d’être moins recommandé les a dissuadé de proposer des prix plus faibles en dehors de la plateforme</a:t>
            </a:r>
          </a:p>
          <a:p>
            <a:pPr marL="0" indent="0">
              <a:buNone/>
            </a:pPr>
            <a:endParaRPr lang="fr-FR" dirty="0"/>
          </a:p>
        </p:txBody>
      </p:sp>
    </p:spTree>
    <p:extLst>
      <p:ext uri="{BB962C8B-B14F-4D97-AF65-F5344CB8AC3E}">
        <p14:creationId xmlns:p14="http://schemas.microsoft.com/office/powerpoint/2010/main" val="41187779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766E5C-31B4-4E36-8432-6AD24B60F9E0}"/>
              </a:ext>
            </a:extLst>
          </p:cNvPr>
          <p:cNvSpPr>
            <a:spLocks noGrp="1"/>
          </p:cNvSpPr>
          <p:nvPr>
            <p:ph type="title"/>
          </p:nvPr>
        </p:nvSpPr>
        <p:spPr/>
        <p:txBody>
          <a:bodyPr/>
          <a:lstStyle/>
          <a:p>
            <a:r>
              <a:rPr lang="fr-FR" dirty="0"/>
              <a:t>Partie 2.B</a:t>
            </a:r>
          </a:p>
        </p:txBody>
      </p:sp>
      <p:sp>
        <p:nvSpPr>
          <p:cNvPr id="3" name="Espace réservé du contenu 2">
            <a:extLst>
              <a:ext uri="{FF2B5EF4-FFF2-40B4-BE49-F238E27FC236}">
                <a16:creationId xmlns:a16="http://schemas.microsoft.com/office/drawing/2014/main" id="{18857F60-4F71-433D-816C-A3B8F7E45555}"/>
              </a:ext>
            </a:extLst>
          </p:cNvPr>
          <p:cNvSpPr>
            <a:spLocks noGrp="1"/>
          </p:cNvSpPr>
          <p:nvPr>
            <p:ph idx="1"/>
          </p:nvPr>
        </p:nvSpPr>
        <p:spPr/>
        <p:txBody>
          <a:bodyPr/>
          <a:lstStyle/>
          <a:p>
            <a:pPr marL="0" indent="0" algn="ctr">
              <a:buNone/>
            </a:pPr>
            <a:endParaRPr lang="fr-FR" dirty="0"/>
          </a:p>
          <a:p>
            <a:pPr marL="0" indent="0" algn="ctr">
              <a:buNone/>
            </a:pPr>
            <a:r>
              <a:rPr lang="fr-FR" sz="5400" dirty="0"/>
              <a:t>Abus de position dominante</a:t>
            </a:r>
          </a:p>
          <a:p>
            <a:pPr marL="0" indent="0" algn="ctr">
              <a:buNone/>
            </a:pPr>
            <a:r>
              <a:rPr lang="fr-FR" sz="5400" dirty="0"/>
              <a:t>Recommandations biaisées</a:t>
            </a:r>
          </a:p>
        </p:txBody>
      </p:sp>
    </p:spTree>
    <p:extLst>
      <p:ext uri="{BB962C8B-B14F-4D97-AF65-F5344CB8AC3E}">
        <p14:creationId xmlns:p14="http://schemas.microsoft.com/office/powerpoint/2010/main" val="7887841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lstStyle/>
          <a:p>
            <a:r>
              <a:rPr lang="fr-FR" dirty="0"/>
              <a:t>En 2017, les autorités européennes accusent Google de favoriser Google Shopping. Amende 2,42 milliards d’euros</a:t>
            </a:r>
          </a:p>
          <a:p>
            <a:r>
              <a:rPr lang="fr-FR" dirty="0"/>
              <a:t>En 2018, condamnation en Europe de Google pour la pré-installation de Chrome sur les mobiles utilisant Android OS. Amende 4,34 milliards d’euros</a:t>
            </a:r>
          </a:p>
        </p:txBody>
      </p:sp>
    </p:spTree>
    <p:extLst>
      <p:ext uri="{BB962C8B-B14F-4D97-AF65-F5344CB8AC3E}">
        <p14:creationId xmlns:p14="http://schemas.microsoft.com/office/powerpoint/2010/main" val="21368304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lstStyle/>
          <a:p>
            <a:r>
              <a:rPr lang="fr-FR" dirty="0"/>
              <a:t>En 2020, ouverture d’une enquête contre Apple pour ne pas informer ses utilisateurs qu’il est possible d’acheter des applications sans passer par l’Apple Store (ce qui permettrait aux développeurs d’applis de ne pas acquitter la redevance de 30 % prélevée par Apple)</a:t>
            </a:r>
          </a:p>
        </p:txBody>
      </p:sp>
    </p:spTree>
    <p:extLst>
      <p:ext uri="{BB962C8B-B14F-4D97-AF65-F5344CB8AC3E}">
        <p14:creationId xmlns:p14="http://schemas.microsoft.com/office/powerpoint/2010/main" val="3812749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2C2E1-252C-4B9E-8134-E1F6A9AC3D8F}"/>
              </a:ext>
            </a:extLst>
          </p:cNvPr>
          <p:cNvSpPr>
            <a:spLocks noGrp="1"/>
          </p:cNvSpPr>
          <p:nvPr>
            <p:ph type="title"/>
          </p:nvPr>
        </p:nvSpPr>
        <p:spPr/>
        <p:txBody>
          <a:bodyPr/>
          <a:lstStyle/>
          <a:p>
            <a:r>
              <a:rPr lang="fr-FR" dirty="0"/>
              <a:t>Bibliographie</a:t>
            </a:r>
          </a:p>
        </p:txBody>
      </p:sp>
      <p:sp>
        <p:nvSpPr>
          <p:cNvPr id="3" name="Espace réservé du contenu 2">
            <a:extLst>
              <a:ext uri="{FF2B5EF4-FFF2-40B4-BE49-F238E27FC236}">
                <a16:creationId xmlns:a16="http://schemas.microsoft.com/office/drawing/2014/main" id="{CC4DF6CE-ADC1-4A7F-B372-DC45580EFAE5}"/>
              </a:ext>
            </a:extLst>
          </p:cNvPr>
          <p:cNvSpPr>
            <a:spLocks noGrp="1"/>
          </p:cNvSpPr>
          <p:nvPr>
            <p:ph idx="1"/>
          </p:nvPr>
        </p:nvSpPr>
        <p:spPr/>
        <p:txBody>
          <a:bodyPr/>
          <a:lstStyle/>
          <a:p>
            <a:r>
              <a:rPr lang="fr-FR" dirty="0"/>
              <a:t>Peu de livres sur le sujet.</a:t>
            </a:r>
          </a:p>
          <a:p>
            <a:r>
              <a:rPr lang="fr-FR" dirty="0"/>
              <a:t>Motta (2006), </a:t>
            </a:r>
            <a:r>
              <a:rPr lang="fr-FR" dirty="0" err="1"/>
              <a:t>Competition</a:t>
            </a:r>
            <a:r>
              <a:rPr lang="fr-FR" dirty="0"/>
              <a:t> </a:t>
            </a:r>
            <a:r>
              <a:rPr lang="fr-FR" dirty="0" err="1"/>
              <a:t>policy</a:t>
            </a:r>
            <a:r>
              <a:rPr lang="fr-FR" dirty="0"/>
              <a:t>, Cambridge </a:t>
            </a:r>
            <a:r>
              <a:rPr lang="fr-FR" dirty="0" err="1"/>
              <a:t>University</a:t>
            </a:r>
            <a:r>
              <a:rPr lang="fr-FR" dirty="0"/>
              <a:t> </a:t>
            </a:r>
            <a:r>
              <a:rPr lang="fr-FR" dirty="0" err="1"/>
              <a:t>Press</a:t>
            </a:r>
            <a:r>
              <a:rPr lang="fr-FR" dirty="0"/>
              <a:t> ne l’aborde pas</a:t>
            </a:r>
          </a:p>
          <a:p>
            <a:r>
              <a:rPr lang="fr-FR" dirty="0"/>
              <a:t>Combe, précis Dalloz, seulement en conclusion.</a:t>
            </a:r>
          </a:p>
          <a:p>
            <a:r>
              <a:rPr lang="fr-FR" dirty="0" err="1"/>
              <a:t>Belleflamme</a:t>
            </a:r>
            <a:r>
              <a:rPr lang="fr-FR" dirty="0"/>
              <a:t> et </a:t>
            </a:r>
            <a:r>
              <a:rPr lang="fr-FR" dirty="0" err="1"/>
              <a:t>Peitz</a:t>
            </a:r>
            <a:r>
              <a:rPr lang="fr-FR" dirty="0"/>
              <a:t> (2021), </a:t>
            </a:r>
            <a:r>
              <a:rPr lang="fr-FR" dirty="0" err="1"/>
              <a:t>Economics</a:t>
            </a:r>
            <a:r>
              <a:rPr lang="fr-FR" dirty="0"/>
              <a:t> of platforms, Cambridge UP. Mais, politique de la concurrence dans le volume 2.</a:t>
            </a:r>
          </a:p>
          <a:p>
            <a:endParaRPr lang="fr-FR" dirty="0"/>
          </a:p>
        </p:txBody>
      </p:sp>
    </p:spTree>
    <p:extLst>
      <p:ext uri="{BB962C8B-B14F-4D97-AF65-F5344CB8AC3E}">
        <p14:creationId xmlns:p14="http://schemas.microsoft.com/office/powerpoint/2010/main" val="16827135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lstStyle/>
          <a:p>
            <a:r>
              <a:rPr lang="fr-FR" dirty="0"/>
              <a:t>En 2019, ouverture d’une enquête en Europe contre Amazon pour l’utilisation à son profit des données collectées lors de la vente sur sa marketplace de produits de firmes tiers</a:t>
            </a:r>
          </a:p>
          <a:p>
            <a:r>
              <a:rPr lang="fr-FR" dirty="0"/>
              <a:t>Une enquête similaire a ensuite été ouverte aux USA</a:t>
            </a:r>
          </a:p>
        </p:txBody>
      </p:sp>
    </p:spTree>
    <p:extLst>
      <p:ext uri="{BB962C8B-B14F-4D97-AF65-F5344CB8AC3E}">
        <p14:creationId xmlns:p14="http://schemas.microsoft.com/office/powerpoint/2010/main" val="3277174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lstStyle/>
          <a:p>
            <a:r>
              <a:rPr lang="fr-FR" dirty="0"/>
              <a:t>Problèmes similaires en dehors des industries numériques :</a:t>
            </a:r>
          </a:p>
          <a:p>
            <a:r>
              <a:rPr lang="fr-FR" dirty="0"/>
              <a:t>Recommandations des conseillers financiers</a:t>
            </a:r>
          </a:p>
          <a:p>
            <a:r>
              <a:rPr lang="fr-FR" dirty="0"/>
              <a:t>Prescriptions de médicaments par médecins</a:t>
            </a:r>
          </a:p>
          <a:p>
            <a:r>
              <a:rPr lang="fr-FR" dirty="0"/>
              <a:t>Organisation d’un centre commercial (localisation des magasins « ancres »)</a:t>
            </a:r>
          </a:p>
          <a:p>
            <a:r>
              <a:rPr lang="fr-FR" dirty="0"/>
              <a:t>Organisation des rayons dans un supermarché</a:t>
            </a:r>
          </a:p>
        </p:txBody>
      </p:sp>
    </p:spTree>
    <p:extLst>
      <p:ext uri="{BB962C8B-B14F-4D97-AF65-F5344CB8AC3E}">
        <p14:creationId xmlns:p14="http://schemas.microsoft.com/office/powerpoint/2010/main" val="27422996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lnSpcReduction="10000"/>
          </a:bodyPr>
          <a:lstStyle/>
          <a:p>
            <a:r>
              <a:rPr lang="fr-FR" dirty="0" err="1"/>
              <a:t>Hagiu</a:t>
            </a:r>
            <a:r>
              <a:rPr lang="fr-FR" dirty="0"/>
              <a:t> et Jullien (2011), </a:t>
            </a:r>
            <a:r>
              <a:rPr lang="fr-FR" i="1" dirty="0"/>
              <a:t>Rand</a:t>
            </a:r>
          </a:p>
          <a:p>
            <a:r>
              <a:rPr lang="fr-FR" dirty="0"/>
              <a:t>Un moteur de recherche et deux sites</a:t>
            </a:r>
          </a:p>
          <a:p>
            <a:r>
              <a:rPr lang="fr-FR" dirty="0"/>
              <a:t>Biais pour accroître les revenus du site. Un site peut payer une commission plus élevée que l’autre. Dans certains cas, une mauvaise orientation initiale peut conduire les consommateurs à visiter les deux sites</a:t>
            </a:r>
          </a:p>
          <a:p>
            <a:r>
              <a:rPr lang="fr-FR" dirty="0"/>
              <a:t>Limite : les consommateurs observent le biais moyen et peuvent moins utiliser le moteur de recherche</a:t>
            </a:r>
          </a:p>
        </p:txBody>
      </p:sp>
    </p:spTree>
    <p:extLst>
      <p:ext uri="{BB962C8B-B14F-4D97-AF65-F5344CB8AC3E}">
        <p14:creationId xmlns:p14="http://schemas.microsoft.com/office/powerpoint/2010/main" val="13770492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lstStyle/>
          <a:p>
            <a:r>
              <a:rPr lang="fr-FR" dirty="0" err="1"/>
              <a:t>Hagiu</a:t>
            </a:r>
            <a:r>
              <a:rPr lang="fr-FR" dirty="0"/>
              <a:t> et Jullien (2011). </a:t>
            </a:r>
          </a:p>
          <a:p>
            <a:r>
              <a:rPr lang="fr-FR" dirty="0"/>
              <a:t>Les biais ne réduisent pas nécessairement le surplus social. Les consommateurs peuvent faire trop peu de recherches, car ils ne prennent pas en compte l’impact de ces dernières sur les profits des firmes. Les obliger à visiter les deux sites a donc </a:t>
            </a:r>
            <a:r>
              <a:rPr lang="fr-FR" b="1" dirty="0"/>
              <a:t>parfois</a:t>
            </a:r>
            <a:r>
              <a:rPr lang="fr-FR" dirty="0"/>
              <a:t> un effet bénéfique</a:t>
            </a:r>
          </a:p>
        </p:txBody>
      </p:sp>
    </p:spTree>
    <p:extLst>
      <p:ext uri="{BB962C8B-B14F-4D97-AF65-F5344CB8AC3E}">
        <p14:creationId xmlns:p14="http://schemas.microsoft.com/office/powerpoint/2010/main" val="41808135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err="1"/>
              <a:t>Hagiu</a:t>
            </a:r>
            <a:r>
              <a:rPr lang="fr-FR" dirty="0"/>
              <a:t> et Jullien (2014), </a:t>
            </a:r>
            <a:r>
              <a:rPr lang="fr-FR" i="1" dirty="0"/>
              <a:t>IJIO</a:t>
            </a:r>
            <a:r>
              <a:rPr lang="fr-FR" dirty="0"/>
              <a:t>. </a:t>
            </a:r>
          </a:p>
          <a:p>
            <a:r>
              <a:rPr lang="fr-FR" dirty="0"/>
              <a:t>Comparaison des biais : monopole vs duopole</a:t>
            </a:r>
          </a:p>
          <a:p>
            <a:r>
              <a:rPr lang="fr-FR" dirty="0"/>
              <a:t>Deux plateformes situées aux deux extrémités d’un segment d’Hotelling</a:t>
            </a:r>
          </a:p>
          <a:p>
            <a:r>
              <a:rPr lang="fr-FR" dirty="0"/>
              <a:t>En monopole, le biais diminue avec t</a:t>
            </a:r>
          </a:p>
          <a:p>
            <a:r>
              <a:rPr lang="fr-FR" dirty="0"/>
              <a:t>Biais plus faible en duopole si t est faible, biais plus élevé en duopole si t est élevé (</a:t>
            </a:r>
            <a:r>
              <a:rPr lang="fr-FR" sz="2000" dirty="0"/>
              <a:t>dans plusieurs versions du modèle. Possibilités de</a:t>
            </a:r>
            <a:r>
              <a:rPr lang="fr-FR" sz="2000" i="1" dirty="0"/>
              <a:t> multihoming</a:t>
            </a:r>
            <a:r>
              <a:rPr lang="fr-FR" sz="2000" dirty="0"/>
              <a:t> ou non</a:t>
            </a:r>
            <a:r>
              <a:rPr lang="fr-FR" dirty="0"/>
              <a:t>)</a:t>
            </a:r>
          </a:p>
        </p:txBody>
      </p:sp>
    </p:spTree>
    <p:extLst>
      <p:ext uri="{BB962C8B-B14F-4D97-AF65-F5344CB8AC3E}">
        <p14:creationId xmlns:p14="http://schemas.microsoft.com/office/powerpoint/2010/main" val="40492972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fontScale="92500" lnSpcReduction="10000"/>
          </a:bodyPr>
          <a:lstStyle/>
          <a:p>
            <a:r>
              <a:rPr lang="fr-FR" dirty="0"/>
              <a:t>De Cornière et Taylor (2014), </a:t>
            </a:r>
            <a:r>
              <a:rPr lang="fr-FR" i="1" dirty="0"/>
              <a:t>Rand</a:t>
            </a:r>
          </a:p>
          <a:p>
            <a:r>
              <a:rPr lang="fr-FR" dirty="0"/>
              <a:t>Un moteur de recherche et deux sites</a:t>
            </a:r>
          </a:p>
          <a:p>
            <a:r>
              <a:rPr lang="fr-FR" dirty="0"/>
              <a:t>Effet de l’intégration de la plateforme et d’un site</a:t>
            </a:r>
          </a:p>
          <a:p>
            <a:r>
              <a:rPr lang="fr-FR" dirty="0"/>
              <a:t>Les 3 sites se financent grâce à la publicité. Le moteur est réticent à envoyer les consommateurs vers un site avec beaucoup de publicité. (1) Cela réduit l’utilité des consommateurs et ils peuvent renoncer à leur recherche. (2) Cela fait de la concurrence au moteur sur le marché de la publicité.</a:t>
            </a:r>
          </a:p>
        </p:txBody>
      </p:sp>
    </p:spTree>
    <p:extLst>
      <p:ext uri="{BB962C8B-B14F-4D97-AF65-F5344CB8AC3E}">
        <p14:creationId xmlns:p14="http://schemas.microsoft.com/office/powerpoint/2010/main" val="38107331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De Cornière et Taylor (2014), </a:t>
            </a:r>
            <a:r>
              <a:rPr lang="fr-FR" i="1" dirty="0"/>
              <a:t>Rand</a:t>
            </a:r>
          </a:p>
          <a:p>
            <a:r>
              <a:rPr lang="fr-FR" dirty="0"/>
              <a:t>Si les deux fournisseurs de contenu sont symétriques, pas de biais dans la recommandation des sites en l’absence d’intégration. Sinon, il existe un biais.</a:t>
            </a:r>
          </a:p>
        </p:txBody>
      </p:sp>
    </p:spTree>
    <p:extLst>
      <p:ext uri="{BB962C8B-B14F-4D97-AF65-F5344CB8AC3E}">
        <p14:creationId xmlns:p14="http://schemas.microsoft.com/office/powerpoint/2010/main" val="7553490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fontScale="92500" lnSpcReduction="20000"/>
          </a:bodyPr>
          <a:lstStyle/>
          <a:p>
            <a:r>
              <a:rPr lang="fr-FR" dirty="0"/>
              <a:t>Prise de participation : le moteur capte une partie des revenus de l’un des sites, mais n’intervient pas dans ses décisions.</a:t>
            </a:r>
          </a:p>
          <a:p>
            <a:r>
              <a:rPr lang="fr-FR" dirty="0"/>
              <a:t>Deux effets :</a:t>
            </a:r>
          </a:p>
          <a:p>
            <a:r>
              <a:rPr lang="fr-FR" dirty="0"/>
              <a:t>Biais en faveur du site partiellement détenu, car le moteur capte une partie des gains de ce site</a:t>
            </a:r>
          </a:p>
          <a:p>
            <a:r>
              <a:rPr lang="fr-FR" dirty="0"/>
              <a:t>Réduction des biais pour attirer plus de consommateurs. Le moteur ne prend plus en compte seulement ses revenus, mais aussi ceux du site qu’il détient parfaitement.</a:t>
            </a:r>
          </a:p>
          <a:p>
            <a:r>
              <a:rPr lang="fr-FR" dirty="0"/>
              <a:t>Si biais avant l’intégration, il peut diminuer dans certains cas.</a:t>
            </a:r>
          </a:p>
        </p:txBody>
      </p:sp>
    </p:spTree>
    <p:extLst>
      <p:ext uri="{BB962C8B-B14F-4D97-AF65-F5344CB8AC3E}">
        <p14:creationId xmlns:p14="http://schemas.microsoft.com/office/powerpoint/2010/main" val="2789532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Prise de contrôle : le moteur prend le contrôle de l’un des sites</a:t>
            </a:r>
          </a:p>
          <a:p>
            <a:r>
              <a:rPr lang="fr-FR" dirty="0"/>
              <a:t>Il réduit la publicité sur ce site pour provoquer une hausse des prix des espaces publicitaires</a:t>
            </a:r>
          </a:p>
          <a:p>
            <a:r>
              <a:rPr lang="fr-FR" dirty="0"/>
              <a:t>Plus de consommateurs sont orientés vers le site racheté, mais ce n’est pas nécessairement équivalent à une hausse du biais. Le site proposant moins de publicité, il est plus souvent le premier choix des consommateurs</a:t>
            </a:r>
          </a:p>
        </p:txBody>
      </p:sp>
    </p:spTree>
    <p:extLst>
      <p:ext uri="{BB962C8B-B14F-4D97-AF65-F5344CB8AC3E}">
        <p14:creationId xmlns:p14="http://schemas.microsoft.com/office/powerpoint/2010/main" val="8515637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biais</a:t>
            </a:r>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On retrouve aussi les deux effets (opposés) de la prise de participation.</a:t>
            </a:r>
          </a:p>
          <a:p>
            <a:r>
              <a:rPr lang="fr-FR" dirty="0"/>
              <a:t>Si on part d’une situation sans biais, l’intégration donne naissance à un biais, mais la satisfaction des consommateurs peut augmenter (car moins de publicité)</a:t>
            </a:r>
          </a:p>
          <a:p>
            <a:r>
              <a:rPr lang="fr-FR" dirty="0"/>
              <a:t>Si on part d’une situation avec un biais important, l’intégration peut diminuer le biais dans certains cas</a:t>
            </a:r>
          </a:p>
        </p:txBody>
      </p:sp>
    </p:spTree>
    <p:extLst>
      <p:ext uri="{BB962C8B-B14F-4D97-AF65-F5344CB8AC3E}">
        <p14:creationId xmlns:p14="http://schemas.microsoft.com/office/powerpoint/2010/main" val="2733633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2C2E1-252C-4B9E-8134-E1F6A9AC3D8F}"/>
              </a:ext>
            </a:extLst>
          </p:cNvPr>
          <p:cNvSpPr>
            <a:spLocks noGrp="1"/>
          </p:cNvSpPr>
          <p:nvPr>
            <p:ph type="title"/>
          </p:nvPr>
        </p:nvSpPr>
        <p:spPr/>
        <p:txBody>
          <a:bodyPr/>
          <a:lstStyle/>
          <a:p>
            <a:r>
              <a:rPr lang="fr-FR" dirty="0"/>
              <a:t>Bibliographie</a:t>
            </a:r>
          </a:p>
        </p:txBody>
      </p:sp>
      <p:sp>
        <p:nvSpPr>
          <p:cNvPr id="3" name="Espace réservé du contenu 2">
            <a:extLst>
              <a:ext uri="{FF2B5EF4-FFF2-40B4-BE49-F238E27FC236}">
                <a16:creationId xmlns:a16="http://schemas.microsoft.com/office/drawing/2014/main" id="{CC4DF6CE-ADC1-4A7F-B372-DC45580EFAE5}"/>
              </a:ext>
            </a:extLst>
          </p:cNvPr>
          <p:cNvSpPr>
            <a:spLocks noGrp="1"/>
          </p:cNvSpPr>
          <p:nvPr>
            <p:ph idx="1"/>
          </p:nvPr>
        </p:nvSpPr>
        <p:spPr/>
        <p:txBody>
          <a:bodyPr>
            <a:normAutofit lnSpcReduction="10000"/>
          </a:bodyPr>
          <a:lstStyle/>
          <a:p>
            <a:r>
              <a:rPr lang="fr-FR" dirty="0" err="1"/>
              <a:t>Bacache-Beauvallet</a:t>
            </a:r>
            <a:r>
              <a:rPr lang="fr-FR" dirty="0"/>
              <a:t> et Bourreau (2022), Economie des plateformes, Repères.</a:t>
            </a:r>
          </a:p>
          <a:p>
            <a:endParaRPr lang="fr-FR" dirty="0"/>
          </a:p>
          <a:p>
            <a:r>
              <a:rPr lang="fr-FR" dirty="0"/>
              <a:t>Des articles universitaires. De plus en plus nombreux</a:t>
            </a:r>
          </a:p>
          <a:p>
            <a:pPr marL="0" indent="0">
              <a:buNone/>
            </a:pPr>
            <a:endParaRPr lang="fr-FR" dirty="0"/>
          </a:p>
          <a:p>
            <a:r>
              <a:rPr lang="fr-FR" dirty="0"/>
              <a:t>Des rapports : Crémer, De </a:t>
            </a:r>
            <a:r>
              <a:rPr lang="fr-FR" dirty="0" err="1"/>
              <a:t>Montjoye</a:t>
            </a:r>
            <a:r>
              <a:rPr lang="fr-FR" dirty="0"/>
              <a:t> et Schweitzer (2019), </a:t>
            </a:r>
            <a:r>
              <a:rPr lang="fr-FR" dirty="0" err="1"/>
              <a:t>Competition</a:t>
            </a:r>
            <a:r>
              <a:rPr lang="fr-FR" dirty="0"/>
              <a:t> </a:t>
            </a:r>
            <a:r>
              <a:rPr lang="fr-FR" dirty="0" err="1"/>
              <a:t>policy</a:t>
            </a:r>
            <a:r>
              <a:rPr lang="fr-FR" dirty="0"/>
              <a:t> for digital </a:t>
            </a:r>
            <a:r>
              <a:rPr lang="fr-FR" dirty="0" err="1"/>
              <a:t>era</a:t>
            </a:r>
            <a:r>
              <a:rPr lang="fr-FR" dirty="0"/>
              <a:t>, Commission européenne</a:t>
            </a:r>
          </a:p>
          <a:p>
            <a:endParaRPr lang="fr-FR" dirty="0"/>
          </a:p>
        </p:txBody>
      </p:sp>
    </p:spTree>
    <p:extLst>
      <p:ext uri="{BB962C8B-B14F-4D97-AF65-F5344CB8AC3E}">
        <p14:creationId xmlns:p14="http://schemas.microsoft.com/office/powerpoint/2010/main" val="25790227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a:t>
            </a:r>
            <a:r>
              <a:rPr lang="fr-FR" sz="3200" i="1" dirty="0" err="1"/>
              <a:t>steering</a:t>
            </a:r>
            <a:endParaRPr lang="fr-FR" sz="3200" i="1" dirty="0"/>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Teh et Wright (2022), </a:t>
            </a:r>
            <a:r>
              <a:rPr lang="fr-FR" i="1" dirty="0"/>
              <a:t>AEJ</a:t>
            </a:r>
            <a:r>
              <a:rPr lang="fr-FR" dirty="0"/>
              <a:t>.</a:t>
            </a:r>
          </a:p>
          <a:p>
            <a:r>
              <a:rPr lang="fr-FR" dirty="0"/>
              <a:t>Une plateforme, </a:t>
            </a:r>
            <a:r>
              <a:rPr lang="fr-FR" i="1" dirty="0"/>
              <a:t>n</a:t>
            </a:r>
            <a:r>
              <a:rPr lang="fr-FR" dirty="0"/>
              <a:t> sites de vente</a:t>
            </a:r>
          </a:p>
          <a:p>
            <a:r>
              <a:rPr lang="fr-FR" dirty="0"/>
              <a:t>Les sites de vente proposent des commissions </a:t>
            </a:r>
            <a:r>
              <a:rPr lang="fr-FR" i="1" dirty="0"/>
              <a:t>r</a:t>
            </a:r>
            <a:r>
              <a:rPr lang="fr-FR" dirty="0"/>
              <a:t> à la plateforme. La commission est versée uniquement si une vente est conclue (la simple visite du site ne suffit pas).</a:t>
            </a:r>
          </a:p>
          <a:p>
            <a:r>
              <a:rPr lang="fr-FR" dirty="0"/>
              <a:t>La plateforme recommande une liste de sites (en les classant) aux consommateurs.</a:t>
            </a:r>
          </a:p>
        </p:txBody>
      </p:sp>
    </p:spTree>
    <p:extLst>
      <p:ext uri="{BB962C8B-B14F-4D97-AF65-F5344CB8AC3E}">
        <p14:creationId xmlns:p14="http://schemas.microsoft.com/office/powerpoint/2010/main" val="37431078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a:t>
            </a:r>
            <a:r>
              <a:rPr lang="fr-FR" sz="3200" i="1" dirty="0" err="1"/>
              <a:t>steering</a:t>
            </a:r>
            <a:endParaRPr lang="fr-FR" sz="3200" i="1" dirty="0"/>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La plateforme recommande en premier le site qui lui offre l’espérance de gains la plus forte.</a:t>
            </a:r>
          </a:p>
          <a:p>
            <a:r>
              <a:rPr lang="fr-FR" dirty="0"/>
              <a:t>Elle prend en compte les </a:t>
            </a:r>
            <a:r>
              <a:rPr lang="fr-FR" dirty="0" err="1"/>
              <a:t>r_i</a:t>
            </a:r>
            <a:r>
              <a:rPr lang="fr-FR" dirty="0"/>
              <a:t> proposés, mais aussi les probabilités que les consommateurs achètent (donc les goûts des consommateurs et les prix demandés sur les différents sites).</a:t>
            </a:r>
          </a:p>
          <a:p>
            <a:r>
              <a:rPr lang="fr-FR" dirty="0"/>
              <a:t>A l’équilibre : pas de biais (car tous les </a:t>
            </a:r>
            <a:r>
              <a:rPr lang="fr-FR" dirty="0" err="1"/>
              <a:t>r_i</a:t>
            </a:r>
            <a:r>
              <a:rPr lang="fr-FR" dirty="0"/>
              <a:t> sont identiques), mais </a:t>
            </a:r>
            <a:r>
              <a:rPr lang="fr-FR" dirty="0" err="1"/>
              <a:t>r_i</a:t>
            </a:r>
            <a:r>
              <a:rPr lang="fr-FR" dirty="0"/>
              <a:t> &gt; 0. Cela engendre une double marginalisation, les prix augmentent.</a:t>
            </a:r>
          </a:p>
        </p:txBody>
      </p:sp>
    </p:spTree>
    <p:extLst>
      <p:ext uri="{BB962C8B-B14F-4D97-AF65-F5344CB8AC3E}">
        <p14:creationId xmlns:p14="http://schemas.microsoft.com/office/powerpoint/2010/main" val="40675022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a:t>
            </a:r>
            <a:r>
              <a:rPr lang="fr-FR" sz="3200" i="1" dirty="0" err="1"/>
              <a:t>steering</a:t>
            </a:r>
            <a:endParaRPr lang="fr-FR" sz="3200" i="1" dirty="0"/>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Une hausse de n provoque une hausse des prix. Ce qui est l’inverse du résultat habituel.</a:t>
            </a:r>
          </a:p>
          <a:p>
            <a:r>
              <a:rPr lang="fr-FR" dirty="0"/>
              <a:t>La hausse de n provoque une hausse des </a:t>
            </a:r>
            <a:r>
              <a:rPr lang="fr-FR" dirty="0" err="1"/>
              <a:t>r_i</a:t>
            </a:r>
            <a:r>
              <a:rPr lang="fr-FR" dirty="0"/>
              <a:t> et les redevances sont partiellement répercutées dans les prix, qui augmentent.</a:t>
            </a:r>
          </a:p>
          <a:p>
            <a:r>
              <a:rPr lang="fr-FR" dirty="0"/>
              <a:t>Une hausse de n peut cependant augmenter le surplus des consommateurs, car la gamme des biens proposés devient plus fournie.</a:t>
            </a:r>
          </a:p>
        </p:txBody>
      </p:sp>
    </p:spTree>
    <p:extLst>
      <p:ext uri="{BB962C8B-B14F-4D97-AF65-F5344CB8AC3E}">
        <p14:creationId xmlns:p14="http://schemas.microsoft.com/office/powerpoint/2010/main" val="6578424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a:t>
            </a:r>
            <a:r>
              <a:rPr lang="fr-FR" sz="3200" i="1" dirty="0" err="1"/>
              <a:t>steering</a:t>
            </a:r>
            <a:endParaRPr lang="fr-FR" sz="3200" i="1" dirty="0"/>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Elimination de la plateforme :</a:t>
            </a:r>
          </a:p>
          <a:p>
            <a:r>
              <a:rPr lang="fr-FR" dirty="0"/>
              <a:t>Les prix des biens baissent</a:t>
            </a:r>
          </a:p>
          <a:p>
            <a:r>
              <a:rPr lang="fr-FR" dirty="0"/>
              <a:t>Les coûts de recherche des consommateurs augmentent. Les consommateurs effectuent moins de recherche et l’adéquation entre les biens et les consommateurs est moins bonne.</a:t>
            </a:r>
          </a:p>
          <a:p>
            <a:r>
              <a:rPr lang="fr-FR" dirty="0"/>
              <a:t>L’impact sur le surplus social dépend de l’effet dominant</a:t>
            </a:r>
          </a:p>
        </p:txBody>
      </p:sp>
    </p:spTree>
    <p:extLst>
      <p:ext uri="{BB962C8B-B14F-4D97-AF65-F5344CB8AC3E}">
        <p14:creationId xmlns:p14="http://schemas.microsoft.com/office/powerpoint/2010/main" val="18139847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a:t>
            </a:r>
            <a:r>
              <a:rPr lang="fr-FR" sz="3200" i="1" dirty="0" err="1"/>
              <a:t>steering</a:t>
            </a:r>
            <a:endParaRPr lang="fr-FR" sz="3200" i="1" dirty="0"/>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lnSpcReduction="10000"/>
          </a:bodyPr>
          <a:lstStyle/>
          <a:p>
            <a:r>
              <a:rPr lang="fr-FR" dirty="0"/>
              <a:t>Interdiction des commissions </a:t>
            </a:r>
            <a:r>
              <a:rPr lang="fr-FR" dirty="0" err="1"/>
              <a:t>r_i</a:t>
            </a:r>
            <a:r>
              <a:rPr lang="fr-FR" dirty="0"/>
              <a:t>=0 :</a:t>
            </a:r>
          </a:p>
          <a:p>
            <a:r>
              <a:rPr lang="fr-FR" dirty="0"/>
              <a:t>Pour se financer, la plateforme doit faire payer les recherches des consommateurs. </a:t>
            </a:r>
          </a:p>
          <a:p>
            <a:r>
              <a:rPr lang="fr-FR" dirty="0"/>
              <a:t>Le prix qu’elle peut faire payer dépend des coûts de recherche en dehors de la plateforme.</a:t>
            </a:r>
          </a:p>
          <a:p>
            <a:r>
              <a:rPr lang="fr-FR" dirty="0"/>
              <a:t>S’ils sont faibles [élevés], le paiement exigé par la plateforme est faible [élevé]. Le surplus des consommateurs augmente [diminue] par rapport au cas avec </a:t>
            </a:r>
            <a:r>
              <a:rPr lang="fr-FR" dirty="0" err="1"/>
              <a:t>r_i</a:t>
            </a:r>
            <a:r>
              <a:rPr lang="fr-FR" dirty="0"/>
              <a:t> &gt; 0. [élevés]</a:t>
            </a:r>
          </a:p>
        </p:txBody>
      </p:sp>
    </p:spTree>
    <p:extLst>
      <p:ext uri="{BB962C8B-B14F-4D97-AF65-F5344CB8AC3E}">
        <p14:creationId xmlns:p14="http://schemas.microsoft.com/office/powerpoint/2010/main" val="19025110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a:t>
            </a:r>
            <a:r>
              <a:rPr lang="fr-FR" sz="3200" i="1" dirty="0" err="1"/>
              <a:t>steering</a:t>
            </a:r>
            <a:endParaRPr lang="fr-FR" sz="3200" i="1" dirty="0"/>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lnSpcReduction="10000"/>
          </a:bodyPr>
          <a:lstStyle/>
          <a:p>
            <a:r>
              <a:rPr lang="fr-FR" dirty="0"/>
              <a:t>Amélioration de l’information des consommateurs : Une partie des consommateurs ne passe plus par la plateforme.</a:t>
            </a:r>
          </a:p>
          <a:p>
            <a:r>
              <a:rPr lang="fr-FR" dirty="0"/>
              <a:t>Les </a:t>
            </a:r>
            <a:r>
              <a:rPr lang="fr-FR" dirty="0" err="1"/>
              <a:t>r_i</a:t>
            </a:r>
            <a:r>
              <a:rPr lang="fr-FR" dirty="0"/>
              <a:t> baissent, ce qui provoque une baisse des prix.</a:t>
            </a:r>
          </a:p>
          <a:p>
            <a:r>
              <a:rPr lang="fr-FR" dirty="0"/>
              <a:t>Les consommateurs informés exercent une externalité positive sur les non-informés.</a:t>
            </a:r>
          </a:p>
          <a:p>
            <a:r>
              <a:rPr lang="fr-FR" dirty="0"/>
              <a:t>L’acquisition d’information aura tendance à être trop faible (sans intervention publique)</a:t>
            </a:r>
          </a:p>
        </p:txBody>
      </p:sp>
    </p:spTree>
    <p:extLst>
      <p:ext uri="{BB962C8B-B14F-4D97-AF65-F5344CB8AC3E}">
        <p14:creationId xmlns:p14="http://schemas.microsoft.com/office/powerpoint/2010/main" val="8544267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a:t>
            </a:r>
            <a:r>
              <a:rPr lang="fr-FR" sz="3200" i="1" dirty="0" err="1"/>
              <a:t>steering</a:t>
            </a:r>
            <a:endParaRPr lang="fr-FR" sz="3200" i="1" dirty="0"/>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Plafonnement des commissions :</a:t>
            </a:r>
          </a:p>
          <a:p>
            <a:r>
              <a:rPr lang="fr-FR" dirty="0"/>
              <a:t>Provoque une baisse des </a:t>
            </a:r>
            <a:r>
              <a:rPr lang="fr-FR" dirty="0" err="1"/>
              <a:t>r_i</a:t>
            </a:r>
            <a:r>
              <a:rPr lang="fr-FR" dirty="0"/>
              <a:t> (par définition) et une baisse des prix.</a:t>
            </a:r>
          </a:p>
          <a:p>
            <a:r>
              <a:rPr lang="fr-FR" dirty="0"/>
              <a:t>Peut avoir l’effet inverse si la plafond est défini comme un pourcentage de p. Les firmes augmentent </a:t>
            </a:r>
            <a:r>
              <a:rPr lang="fr-FR" dirty="0" err="1"/>
              <a:t>p_i</a:t>
            </a:r>
            <a:r>
              <a:rPr lang="fr-FR" dirty="0"/>
              <a:t> pour pouvoir augmenter </a:t>
            </a:r>
            <a:r>
              <a:rPr lang="fr-FR" dirty="0" err="1"/>
              <a:t>r_i</a:t>
            </a:r>
            <a:r>
              <a:rPr lang="fr-FR" dirty="0"/>
              <a:t>. </a:t>
            </a:r>
          </a:p>
        </p:txBody>
      </p:sp>
    </p:spTree>
    <p:extLst>
      <p:ext uri="{BB962C8B-B14F-4D97-AF65-F5344CB8AC3E}">
        <p14:creationId xmlns:p14="http://schemas.microsoft.com/office/powerpoint/2010/main" val="11741356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CDFC7-FEBF-4885-8DEE-908F12A6E4E1}"/>
              </a:ext>
            </a:extLst>
          </p:cNvPr>
          <p:cNvSpPr>
            <a:spLocks noGrp="1"/>
          </p:cNvSpPr>
          <p:nvPr>
            <p:ph type="title"/>
          </p:nvPr>
        </p:nvSpPr>
        <p:spPr>
          <a:xfrm>
            <a:off x="457200" y="274638"/>
            <a:ext cx="8229600" cy="706090"/>
          </a:xfrm>
        </p:spPr>
        <p:txBody>
          <a:bodyPr>
            <a:normAutofit/>
          </a:bodyPr>
          <a:lstStyle/>
          <a:p>
            <a:r>
              <a:rPr lang="fr-FR" sz="3200" dirty="0"/>
              <a:t>Abus position dominante : </a:t>
            </a:r>
            <a:r>
              <a:rPr lang="fr-FR" sz="3200" i="1" dirty="0" err="1"/>
              <a:t>steering</a:t>
            </a:r>
            <a:endParaRPr lang="fr-FR" sz="3200" i="1" dirty="0"/>
          </a:p>
        </p:txBody>
      </p:sp>
      <p:sp>
        <p:nvSpPr>
          <p:cNvPr id="3" name="Espace réservé du contenu 2">
            <a:extLst>
              <a:ext uri="{FF2B5EF4-FFF2-40B4-BE49-F238E27FC236}">
                <a16:creationId xmlns:a16="http://schemas.microsoft.com/office/drawing/2014/main" id="{20195F8E-5C5B-42F4-82C4-9F11D645F0D8}"/>
              </a:ext>
            </a:extLst>
          </p:cNvPr>
          <p:cNvSpPr>
            <a:spLocks noGrp="1"/>
          </p:cNvSpPr>
          <p:nvPr>
            <p:ph idx="1"/>
          </p:nvPr>
        </p:nvSpPr>
        <p:spPr>
          <a:xfrm>
            <a:off x="457200" y="1268760"/>
            <a:ext cx="8229600" cy="4857403"/>
          </a:xfrm>
        </p:spPr>
        <p:txBody>
          <a:bodyPr>
            <a:normAutofit/>
          </a:bodyPr>
          <a:lstStyle/>
          <a:p>
            <a:r>
              <a:rPr lang="fr-FR" dirty="0"/>
              <a:t>Imposer la divulgation des commissions :</a:t>
            </a:r>
          </a:p>
          <a:p>
            <a:r>
              <a:rPr lang="fr-FR" dirty="0"/>
              <a:t>Les consommateurs peuvent visiter un autre site que celui recommandé en premier</a:t>
            </a:r>
          </a:p>
          <a:p>
            <a:r>
              <a:rPr lang="fr-FR" dirty="0"/>
              <a:t>Provoque une baisse des </a:t>
            </a:r>
            <a:r>
              <a:rPr lang="fr-FR" dirty="0" err="1"/>
              <a:t>r_i</a:t>
            </a:r>
            <a:r>
              <a:rPr lang="fr-FR" dirty="0"/>
              <a:t> et une baisse des prix.</a:t>
            </a:r>
          </a:p>
        </p:txBody>
      </p:sp>
    </p:spTree>
    <p:extLst>
      <p:ext uri="{BB962C8B-B14F-4D97-AF65-F5344CB8AC3E}">
        <p14:creationId xmlns:p14="http://schemas.microsoft.com/office/powerpoint/2010/main" val="2755398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p:txBody>
          <a:bodyPr/>
          <a:lstStyle/>
          <a:p>
            <a:r>
              <a:rPr lang="fr-FR" dirty="0"/>
              <a:t>Amazon vend ses propres produits, mais propose aussi des produits de firmes tiers</a:t>
            </a:r>
          </a:p>
          <a:p>
            <a:r>
              <a:rPr lang="fr-FR" dirty="0"/>
              <a:t>Amazon oriente t-il les utilisateurs vers les produits qu’il vend lui-même ?</a:t>
            </a:r>
          </a:p>
          <a:p>
            <a:r>
              <a:rPr lang="fr-FR" dirty="0"/>
              <a:t>Utilise t-il les données collectées lors de ventes réalisées pour des firmes tiers ? </a:t>
            </a:r>
          </a:p>
        </p:txBody>
      </p:sp>
    </p:spTree>
    <p:extLst>
      <p:ext uri="{BB962C8B-B14F-4D97-AF65-F5344CB8AC3E}">
        <p14:creationId xmlns:p14="http://schemas.microsoft.com/office/powerpoint/2010/main" val="1042518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p:txBody>
          <a:bodyPr>
            <a:normAutofit fontScale="92500"/>
          </a:bodyPr>
          <a:lstStyle/>
          <a:p>
            <a:r>
              <a:rPr lang="fr-FR" dirty="0"/>
              <a:t>Zhu et Liu (2018), </a:t>
            </a:r>
            <a:r>
              <a:rPr lang="fr-FR" i="1" dirty="0"/>
              <a:t>SMJ</a:t>
            </a:r>
            <a:r>
              <a:rPr lang="fr-FR" dirty="0"/>
              <a:t>.</a:t>
            </a:r>
          </a:p>
          <a:p>
            <a:r>
              <a:rPr lang="fr-FR" dirty="0"/>
              <a:t>Etude empirique (années 2013-2014)</a:t>
            </a:r>
          </a:p>
          <a:p>
            <a:r>
              <a:rPr lang="fr-FR" dirty="0"/>
              <a:t>Choix d’entrées d’Amazon. Cibler les produits manquants ou de mauvaises qualités pour améliorer le choix des consommateurs ? Cibler les produits des firmes tiers les plus rentables ?</a:t>
            </a:r>
          </a:p>
          <a:p>
            <a:r>
              <a:rPr lang="fr-FR" dirty="0"/>
              <a:t>La probabilité d’entrer augmente avec les ventes d’un produit et avec son évaluation par les consommateurs (régressions </a:t>
            </a:r>
            <a:r>
              <a:rPr lang="fr-FR" i="1" dirty="0" err="1"/>
              <a:t>Logit</a:t>
            </a:r>
            <a:r>
              <a:rPr lang="fr-FR" dirty="0"/>
              <a:t>)</a:t>
            </a:r>
          </a:p>
        </p:txBody>
      </p:sp>
    </p:spTree>
    <p:extLst>
      <p:ext uri="{BB962C8B-B14F-4D97-AF65-F5344CB8AC3E}">
        <p14:creationId xmlns:p14="http://schemas.microsoft.com/office/powerpoint/2010/main" val="1645797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a:t>
            </a:r>
          </a:p>
        </p:txBody>
      </p:sp>
      <p:sp>
        <p:nvSpPr>
          <p:cNvPr id="3" name="Espace réservé du contenu 2"/>
          <p:cNvSpPr>
            <a:spLocks noGrp="1"/>
          </p:cNvSpPr>
          <p:nvPr>
            <p:ph idx="1"/>
          </p:nvPr>
        </p:nvSpPr>
        <p:spPr/>
        <p:txBody>
          <a:bodyPr>
            <a:normAutofit lnSpcReduction="10000"/>
          </a:bodyPr>
          <a:lstStyle/>
          <a:p>
            <a:r>
              <a:rPr lang="fr-FR" dirty="0"/>
              <a:t>Importance et concentration des indus </a:t>
            </a:r>
            <a:r>
              <a:rPr lang="fr-FR" dirty="0" err="1"/>
              <a:t>numé</a:t>
            </a:r>
            <a:endParaRPr lang="fr-FR" dirty="0"/>
          </a:p>
          <a:p>
            <a:r>
              <a:rPr lang="fr-FR" dirty="0"/>
              <a:t>Spécificités des industries numériques</a:t>
            </a:r>
          </a:p>
          <a:p>
            <a:r>
              <a:rPr lang="fr-FR" dirty="0"/>
              <a:t>Abus de position dominante</a:t>
            </a:r>
          </a:p>
          <a:p>
            <a:pPr lvl="1"/>
            <a:r>
              <a:rPr lang="fr-FR" dirty="0"/>
              <a:t>Clause de parité de prix</a:t>
            </a:r>
          </a:p>
          <a:p>
            <a:pPr lvl="1"/>
            <a:r>
              <a:rPr lang="fr-FR" dirty="0"/>
              <a:t>Recommandations biaisées</a:t>
            </a:r>
          </a:p>
          <a:p>
            <a:r>
              <a:rPr lang="fr-FR" dirty="0"/>
              <a:t>Contrôle des concentrations</a:t>
            </a:r>
          </a:p>
          <a:p>
            <a:r>
              <a:rPr lang="fr-FR" dirty="0"/>
              <a:t>Algorithmes et collusion</a:t>
            </a:r>
          </a:p>
          <a:p>
            <a:r>
              <a:rPr lang="fr-FR" i="1" dirty="0"/>
              <a:t>Digital </a:t>
            </a:r>
            <a:r>
              <a:rPr lang="fr-FR" i="1" dirty="0" err="1"/>
              <a:t>Markets</a:t>
            </a:r>
            <a:r>
              <a:rPr lang="fr-FR" i="1" dirty="0"/>
              <a:t> </a:t>
            </a:r>
            <a:r>
              <a:rPr lang="fr-FR" i="1" dirty="0" err="1"/>
              <a:t>Act</a:t>
            </a:r>
            <a:endParaRPr lang="fr-FR" i="1" dirty="0"/>
          </a:p>
          <a:p>
            <a:endParaRPr lang="fr-FR" dirty="0"/>
          </a:p>
          <a:p>
            <a:endParaRPr lang="fr-FR" dirty="0"/>
          </a:p>
        </p:txBody>
      </p:sp>
    </p:spTree>
    <p:extLst>
      <p:ext uri="{BB962C8B-B14F-4D97-AF65-F5344CB8AC3E}">
        <p14:creationId xmlns:p14="http://schemas.microsoft.com/office/powerpoint/2010/main" val="17983173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p:txBody>
          <a:bodyPr>
            <a:normAutofit/>
          </a:bodyPr>
          <a:lstStyle/>
          <a:p>
            <a:r>
              <a:rPr lang="fr-FR" dirty="0"/>
              <a:t>Zhu et Liu (2018), </a:t>
            </a:r>
            <a:r>
              <a:rPr lang="fr-FR" i="1" dirty="0"/>
              <a:t>SMJ</a:t>
            </a:r>
            <a:r>
              <a:rPr lang="fr-FR" dirty="0"/>
              <a:t>.</a:t>
            </a:r>
          </a:p>
          <a:p>
            <a:r>
              <a:rPr lang="fr-FR" dirty="0"/>
              <a:t>L’entrée d’Amazon sur un nouveau produit augmente la probabilité que le vendeur tiers ne le propose plus sur le site d’Amazon et augmente la probabilité que ce vendeur retire d’autres produits du site d’Amazon.</a:t>
            </a:r>
          </a:p>
        </p:txBody>
      </p:sp>
    </p:spTree>
    <p:extLst>
      <p:ext uri="{BB962C8B-B14F-4D97-AF65-F5344CB8AC3E}">
        <p14:creationId xmlns:p14="http://schemas.microsoft.com/office/powerpoint/2010/main" val="3535716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lnSpcReduction="10000"/>
          </a:bodyPr>
          <a:lstStyle/>
          <a:p>
            <a:r>
              <a:rPr lang="fr-FR" dirty="0"/>
              <a:t>Jiang, </a:t>
            </a:r>
            <a:r>
              <a:rPr lang="fr-FR" dirty="0" err="1"/>
              <a:t>Jerath</a:t>
            </a:r>
            <a:r>
              <a:rPr lang="fr-FR" dirty="0"/>
              <a:t> et Srinivasan (2011), </a:t>
            </a:r>
            <a:r>
              <a:rPr lang="fr-FR" i="1" dirty="0" err="1"/>
              <a:t>MarketinSc</a:t>
            </a:r>
            <a:r>
              <a:rPr lang="fr-FR" dirty="0"/>
              <a:t>.</a:t>
            </a:r>
          </a:p>
          <a:p>
            <a:r>
              <a:rPr lang="fr-FR" dirty="0"/>
              <a:t>Modèle de signal</a:t>
            </a:r>
          </a:p>
          <a:p>
            <a:r>
              <a:rPr lang="fr-FR" dirty="0"/>
              <a:t>Un vendeur sur Amazon qui sait que son produit a un potentiel élevé peut réduire ses efforts promotionnels pour faire croire à Amazon que le potentiel est faible, afin de dissuader Amazon de commencer à le vendre lui-même.</a:t>
            </a:r>
          </a:p>
          <a:p>
            <a:r>
              <a:rPr lang="fr-FR" dirty="0"/>
              <a:t>Sacrifice de ventes en période 1, pour ne pas se faire exclure du marché en période 2</a:t>
            </a:r>
          </a:p>
        </p:txBody>
      </p:sp>
    </p:spTree>
    <p:extLst>
      <p:ext uri="{BB962C8B-B14F-4D97-AF65-F5344CB8AC3E}">
        <p14:creationId xmlns:p14="http://schemas.microsoft.com/office/powerpoint/2010/main" val="22089595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fontScale="92500" lnSpcReduction="10000"/>
          </a:bodyPr>
          <a:lstStyle/>
          <a:p>
            <a:r>
              <a:rPr lang="fr-FR" dirty="0"/>
              <a:t>Chen et </a:t>
            </a:r>
            <a:r>
              <a:rPr lang="fr-FR" dirty="0" err="1"/>
              <a:t>Tsai</a:t>
            </a:r>
            <a:r>
              <a:rPr lang="fr-FR" dirty="0"/>
              <a:t> (2024), </a:t>
            </a:r>
            <a:r>
              <a:rPr lang="fr-FR" i="1" dirty="0"/>
              <a:t>Rand</a:t>
            </a:r>
            <a:r>
              <a:rPr lang="fr-FR" dirty="0"/>
              <a:t>.</a:t>
            </a:r>
          </a:p>
          <a:p>
            <a:r>
              <a:rPr lang="fr-FR" dirty="0"/>
              <a:t>Etude empirique des « </a:t>
            </a:r>
            <a:r>
              <a:rPr lang="fr-FR" i="1" dirty="0"/>
              <a:t>produits souvent achetés ensemble</a:t>
            </a:r>
            <a:r>
              <a:rPr lang="fr-FR" dirty="0"/>
              <a:t> ». Années 2019-2020.</a:t>
            </a:r>
          </a:p>
          <a:p>
            <a:r>
              <a:rPr lang="fr-FR" dirty="0"/>
              <a:t>Comment cette rubrique évolue quand un produit vendu par Amazon est en rupture de stock ?</a:t>
            </a:r>
          </a:p>
          <a:p>
            <a:r>
              <a:rPr lang="fr-FR" dirty="0"/>
              <a:t>Recommandation d’un produit identique vendu par une firme tiers ? Moins souvent.</a:t>
            </a:r>
          </a:p>
          <a:p>
            <a:r>
              <a:rPr lang="fr-FR" dirty="0"/>
              <a:t>La vente par Amazon augmente la probabilité de recommandation du produit de 8 points de %.</a:t>
            </a:r>
          </a:p>
        </p:txBody>
      </p:sp>
    </p:spTree>
    <p:extLst>
      <p:ext uri="{BB962C8B-B14F-4D97-AF65-F5344CB8AC3E}">
        <p14:creationId xmlns:p14="http://schemas.microsoft.com/office/powerpoint/2010/main" val="41909134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fontScale="92500"/>
          </a:bodyPr>
          <a:lstStyle/>
          <a:p>
            <a:r>
              <a:rPr lang="fr-FR" dirty="0" err="1"/>
              <a:t>Hagiu</a:t>
            </a:r>
            <a:r>
              <a:rPr lang="fr-FR" dirty="0"/>
              <a:t>, Teh et Wright (2022), </a:t>
            </a:r>
            <a:r>
              <a:rPr lang="fr-FR" i="1" dirty="0"/>
              <a:t>Rand</a:t>
            </a:r>
            <a:r>
              <a:rPr lang="fr-FR" dirty="0"/>
              <a:t>.</a:t>
            </a:r>
          </a:p>
          <a:p>
            <a:r>
              <a:rPr lang="fr-FR" dirty="0"/>
              <a:t>Interdiction des organisations duales ?</a:t>
            </a:r>
          </a:p>
          <a:p>
            <a:r>
              <a:rPr lang="fr-FR" dirty="0"/>
              <a:t>Une plateforme (M), un vendeur de bien innovant (S), une frange concurrentielle</a:t>
            </a:r>
          </a:p>
          <a:p>
            <a:r>
              <a:rPr lang="fr-FR" dirty="0"/>
              <a:t>Les consommateurs doivent utiliser la plateforme pour découvrir l’existence de S, mais peuvent ensuite acheter le produit de S ailleurs.</a:t>
            </a:r>
          </a:p>
          <a:p>
            <a:r>
              <a:rPr lang="fr-FR" dirty="0"/>
              <a:t>S peut faire de la R&amp;D pour améliorer son produit</a:t>
            </a:r>
          </a:p>
        </p:txBody>
      </p:sp>
    </p:spTree>
    <p:extLst>
      <p:ext uri="{BB962C8B-B14F-4D97-AF65-F5344CB8AC3E}">
        <p14:creationId xmlns:p14="http://schemas.microsoft.com/office/powerpoint/2010/main" val="635494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a:bodyPr>
          <a:lstStyle/>
          <a:p>
            <a:r>
              <a:rPr lang="fr-FR" dirty="0"/>
              <a:t>Organisations possibles de M :</a:t>
            </a:r>
          </a:p>
          <a:p>
            <a:r>
              <a:rPr lang="fr-FR" dirty="0"/>
              <a:t>Vendre S et ne pas vendre son propre produit. M touche une redevance, limitée par le risque de </a:t>
            </a:r>
            <a:r>
              <a:rPr lang="fr-FR" i="1" dirty="0"/>
              <a:t>Showrooming</a:t>
            </a:r>
            <a:r>
              <a:rPr lang="fr-FR" dirty="0"/>
              <a:t>.</a:t>
            </a:r>
          </a:p>
          <a:p>
            <a:r>
              <a:rPr lang="fr-FR" dirty="0"/>
              <a:t>Vendre son propre produit et pas celui de S.</a:t>
            </a:r>
          </a:p>
          <a:p>
            <a:r>
              <a:rPr lang="fr-FR" dirty="0"/>
              <a:t>Organisation duale : la présence du bien de M oblige S à réduire son prix. Le choix de la redevance peut être contraint si M veut que S innove.</a:t>
            </a:r>
          </a:p>
        </p:txBody>
      </p:sp>
    </p:spTree>
    <p:extLst>
      <p:ext uri="{BB962C8B-B14F-4D97-AF65-F5344CB8AC3E}">
        <p14:creationId xmlns:p14="http://schemas.microsoft.com/office/powerpoint/2010/main" val="14971148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a:bodyPr>
          <a:lstStyle/>
          <a:p>
            <a:r>
              <a:rPr lang="fr-FR" dirty="0"/>
              <a:t>Choix d’organisation de M :</a:t>
            </a:r>
          </a:p>
          <a:p>
            <a:r>
              <a:rPr lang="fr-FR" dirty="0"/>
              <a:t>Si le produit de S est très supérieur à celui de M, M choisit l’organisation duale</a:t>
            </a:r>
          </a:p>
          <a:p>
            <a:r>
              <a:rPr lang="fr-FR" dirty="0"/>
              <a:t>Si le produit de S n’est pas très supérieur à celui de M, M choisit de ne pas proposer le produit de S et de promouvoir sa version du bien.</a:t>
            </a:r>
          </a:p>
          <a:p>
            <a:r>
              <a:rPr lang="fr-FR" dirty="0"/>
              <a:t>La troisième organisation n’est jamais choisie.</a:t>
            </a:r>
          </a:p>
          <a:p>
            <a:endParaRPr lang="fr-FR" dirty="0"/>
          </a:p>
          <a:p>
            <a:endParaRPr lang="fr-FR" dirty="0"/>
          </a:p>
        </p:txBody>
      </p:sp>
    </p:spTree>
    <p:extLst>
      <p:ext uri="{BB962C8B-B14F-4D97-AF65-F5344CB8AC3E}">
        <p14:creationId xmlns:p14="http://schemas.microsoft.com/office/powerpoint/2010/main" val="193341886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a:bodyPr>
          <a:lstStyle/>
          <a:p>
            <a:r>
              <a:rPr lang="fr-FR" dirty="0"/>
              <a:t>Interdiction de l’organisation duale</a:t>
            </a:r>
          </a:p>
          <a:p>
            <a:r>
              <a:rPr lang="fr-FR" dirty="0"/>
              <a:t>Effet que si elle était initialement choisie</a:t>
            </a:r>
          </a:p>
          <a:p>
            <a:r>
              <a:rPr lang="fr-FR" dirty="0"/>
              <a:t>Si M choisit de proposer le produit de S (et plus le sien), S augmente son prix. Les effets sur la R&amp;D sont ambigus. Marge plus élevée (plus de R&amp;D), mais quantité vendue plus faible (moins de R&amp;D).</a:t>
            </a:r>
          </a:p>
          <a:p>
            <a:r>
              <a:rPr lang="fr-FR" dirty="0"/>
              <a:t>M peut aussi choisir de ne plus vendre le produit de S</a:t>
            </a:r>
          </a:p>
          <a:p>
            <a:pPr marL="0" indent="0">
              <a:buNone/>
            </a:pPr>
            <a:endParaRPr lang="fr-FR" dirty="0"/>
          </a:p>
          <a:p>
            <a:endParaRPr lang="fr-FR" dirty="0"/>
          </a:p>
        </p:txBody>
      </p:sp>
    </p:spTree>
    <p:extLst>
      <p:ext uri="{BB962C8B-B14F-4D97-AF65-F5344CB8AC3E}">
        <p14:creationId xmlns:p14="http://schemas.microsoft.com/office/powerpoint/2010/main" val="270793784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a:bodyPr>
          <a:lstStyle/>
          <a:p>
            <a:r>
              <a:rPr lang="fr-FR" dirty="0"/>
              <a:t>Interdiction de l’organisation duale</a:t>
            </a:r>
          </a:p>
          <a:p>
            <a:r>
              <a:rPr lang="fr-FR" dirty="0"/>
              <a:t>Dans les deux cas, le surplus des consommateurs peut diminuer.</a:t>
            </a:r>
          </a:p>
          <a:p>
            <a:r>
              <a:rPr lang="fr-FR" dirty="0"/>
              <a:t>L’interdiction de l’organisation duale peut être contre-productive</a:t>
            </a:r>
          </a:p>
          <a:p>
            <a:pPr marL="0" indent="0">
              <a:buNone/>
            </a:pPr>
            <a:endParaRPr lang="fr-FR" dirty="0"/>
          </a:p>
          <a:p>
            <a:endParaRPr lang="fr-FR" dirty="0"/>
          </a:p>
        </p:txBody>
      </p:sp>
    </p:spTree>
    <p:extLst>
      <p:ext uri="{BB962C8B-B14F-4D97-AF65-F5344CB8AC3E}">
        <p14:creationId xmlns:p14="http://schemas.microsoft.com/office/powerpoint/2010/main" val="19178092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a:bodyPr>
          <a:lstStyle/>
          <a:p>
            <a:r>
              <a:rPr lang="fr-FR" dirty="0"/>
              <a:t>Enrichissement du modèle :</a:t>
            </a:r>
          </a:p>
          <a:p>
            <a:r>
              <a:rPr lang="fr-FR" dirty="0"/>
              <a:t>Les auteurs introduisent la possibilité pour M de récolter des données sur S pour améliorer sa propre version</a:t>
            </a:r>
          </a:p>
          <a:p>
            <a:r>
              <a:rPr lang="fr-FR" dirty="0"/>
              <a:t>Ils supposent aussi que la présence de S sur la plateforme n’est pas suffisante pour que les consommateurs l’observent. S doit être recommandé par M.</a:t>
            </a:r>
          </a:p>
          <a:p>
            <a:endParaRPr lang="fr-FR" dirty="0"/>
          </a:p>
        </p:txBody>
      </p:sp>
    </p:spTree>
    <p:extLst>
      <p:ext uri="{BB962C8B-B14F-4D97-AF65-F5344CB8AC3E}">
        <p14:creationId xmlns:p14="http://schemas.microsoft.com/office/powerpoint/2010/main" val="340505592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a:bodyPr>
          <a:lstStyle/>
          <a:p>
            <a:r>
              <a:rPr lang="fr-FR" dirty="0"/>
              <a:t>M devient capable d’extraire tout le surplus de S.</a:t>
            </a:r>
          </a:p>
          <a:p>
            <a:r>
              <a:rPr lang="fr-FR" dirty="0"/>
              <a:t>Les incitations à innover de S s’effondrent.</a:t>
            </a:r>
          </a:p>
          <a:p>
            <a:r>
              <a:rPr lang="fr-FR" dirty="0"/>
              <a:t>L’interdiction de l’organisation duale peut de nouveau être contre-productive. M renonce à vendre le bien de S. Comme il ne peut plus imiter le bien de S, il propose un bien de qualité plus faible.</a:t>
            </a:r>
          </a:p>
          <a:p>
            <a:endParaRPr lang="fr-FR" dirty="0"/>
          </a:p>
        </p:txBody>
      </p:sp>
    </p:spTree>
    <p:extLst>
      <p:ext uri="{BB962C8B-B14F-4D97-AF65-F5344CB8AC3E}">
        <p14:creationId xmlns:p14="http://schemas.microsoft.com/office/powerpoint/2010/main" val="2175758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31B9F0-F899-4BA1-A353-F61C015B6D7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3CAEE96-A772-4E2C-A6DE-DBDB05F03149}"/>
              </a:ext>
            </a:extLst>
          </p:cNvPr>
          <p:cNvSpPr>
            <a:spLocks noGrp="1"/>
          </p:cNvSpPr>
          <p:nvPr>
            <p:ph idx="1"/>
          </p:nvPr>
        </p:nvSpPr>
        <p:spPr/>
        <p:txBody>
          <a:bodyPr/>
          <a:lstStyle/>
          <a:p>
            <a:pPr marL="0" indent="0" algn="ctr">
              <a:buNone/>
            </a:pPr>
            <a:endParaRPr lang="fr-FR" dirty="0"/>
          </a:p>
          <a:p>
            <a:pPr marL="0" indent="0" algn="ctr">
              <a:buNone/>
            </a:pPr>
            <a:r>
              <a:rPr lang="fr-FR" sz="5400" dirty="0"/>
              <a:t>Importance et concentration</a:t>
            </a:r>
          </a:p>
          <a:p>
            <a:pPr marL="0" indent="0" algn="ctr">
              <a:buNone/>
            </a:pPr>
            <a:r>
              <a:rPr lang="fr-FR" sz="5400" dirty="0"/>
              <a:t> des industries numériques</a:t>
            </a:r>
          </a:p>
        </p:txBody>
      </p:sp>
    </p:spTree>
    <p:extLst>
      <p:ext uri="{BB962C8B-B14F-4D97-AF65-F5344CB8AC3E}">
        <p14:creationId xmlns:p14="http://schemas.microsoft.com/office/powerpoint/2010/main" val="143675072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a:bodyPr>
          <a:lstStyle/>
          <a:p>
            <a:r>
              <a:rPr lang="fr-FR" dirty="0"/>
              <a:t>Régulations alternatives ?</a:t>
            </a:r>
          </a:p>
          <a:p>
            <a:r>
              <a:rPr lang="fr-FR" dirty="0"/>
              <a:t>Obligation de présenter S dans les recommandations. M doit réduire son prix de vente. En revanche, il continue d’imiter le bien de S. Incitations de S à innover restent nulles.</a:t>
            </a:r>
          </a:p>
          <a:p>
            <a:r>
              <a:rPr lang="fr-FR" dirty="0"/>
              <a:t>Interdire l’imitation. </a:t>
            </a:r>
            <a:r>
              <a:rPr lang="fr-FR" dirty="0" err="1"/>
              <a:t>Ré-introduit</a:t>
            </a:r>
            <a:r>
              <a:rPr lang="fr-FR" dirty="0"/>
              <a:t> des incitations à innover. M peut réduire sa redevance pour inciter S à innover plus.</a:t>
            </a:r>
          </a:p>
        </p:txBody>
      </p:sp>
    </p:spTree>
    <p:extLst>
      <p:ext uri="{BB962C8B-B14F-4D97-AF65-F5344CB8AC3E}">
        <p14:creationId xmlns:p14="http://schemas.microsoft.com/office/powerpoint/2010/main" val="331336106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5595E-5CA0-40B2-96FB-981065573EBD}"/>
              </a:ext>
            </a:extLst>
          </p:cNvPr>
          <p:cNvSpPr>
            <a:spLocks noGrp="1"/>
          </p:cNvSpPr>
          <p:nvPr>
            <p:ph type="title"/>
          </p:nvPr>
        </p:nvSpPr>
        <p:spPr>
          <a:xfrm>
            <a:off x="457200" y="274638"/>
            <a:ext cx="8229600" cy="778098"/>
          </a:xfrm>
        </p:spPr>
        <p:txBody>
          <a:bodyPr>
            <a:normAutofit/>
          </a:bodyPr>
          <a:lstStyle/>
          <a:p>
            <a:r>
              <a:rPr lang="fr-FR" sz="3200" dirty="0"/>
              <a:t>Abus : plateforme duale</a:t>
            </a:r>
          </a:p>
        </p:txBody>
      </p:sp>
      <p:sp>
        <p:nvSpPr>
          <p:cNvPr id="3" name="Espace réservé du contenu 2">
            <a:extLst>
              <a:ext uri="{FF2B5EF4-FFF2-40B4-BE49-F238E27FC236}">
                <a16:creationId xmlns:a16="http://schemas.microsoft.com/office/drawing/2014/main" id="{BF0BD141-111E-44C5-8211-2F96953395E4}"/>
              </a:ext>
            </a:extLst>
          </p:cNvPr>
          <p:cNvSpPr>
            <a:spLocks noGrp="1"/>
          </p:cNvSpPr>
          <p:nvPr>
            <p:ph idx="1"/>
          </p:nvPr>
        </p:nvSpPr>
        <p:spPr>
          <a:xfrm>
            <a:off x="457200" y="1268760"/>
            <a:ext cx="8229600" cy="4857403"/>
          </a:xfrm>
        </p:spPr>
        <p:txBody>
          <a:bodyPr>
            <a:normAutofit/>
          </a:bodyPr>
          <a:lstStyle/>
          <a:p>
            <a:r>
              <a:rPr lang="fr-FR" dirty="0"/>
              <a:t>Régulations alternatives ?</a:t>
            </a:r>
          </a:p>
          <a:p>
            <a:r>
              <a:rPr lang="fr-FR" dirty="0"/>
              <a:t>Combiner les deux interventions. Si M conserve une organisation duale, le surplus des consommateurs augmente. Si M choisit de ne plus vendre le produit de S, le surplus des consommateurs ne change pas, mais le surplus social baisse.</a:t>
            </a:r>
          </a:p>
        </p:txBody>
      </p:sp>
    </p:spTree>
    <p:extLst>
      <p:ext uri="{BB962C8B-B14F-4D97-AF65-F5344CB8AC3E}">
        <p14:creationId xmlns:p14="http://schemas.microsoft.com/office/powerpoint/2010/main" val="108135378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Partie 3</a:t>
            </a:r>
          </a:p>
        </p:txBody>
      </p:sp>
      <p:sp>
        <p:nvSpPr>
          <p:cNvPr id="3" name="Espace réservé du contenu 2"/>
          <p:cNvSpPr>
            <a:spLocks noGrp="1"/>
          </p:cNvSpPr>
          <p:nvPr>
            <p:ph idx="1"/>
          </p:nvPr>
        </p:nvSpPr>
        <p:spPr/>
        <p:txBody>
          <a:bodyPr>
            <a:normAutofit/>
          </a:bodyPr>
          <a:lstStyle/>
          <a:p>
            <a:pPr algn="ctr">
              <a:buNone/>
            </a:pPr>
            <a:endParaRPr lang="fr-FR" sz="3600" dirty="0"/>
          </a:p>
          <a:p>
            <a:pPr algn="ctr">
              <a:buNone/>
            </a:pPr>
            <a:r>
              <a:rPr lang="fr-FR" sz="6600" dirty="0"/>
              <a:t>Contrôle des concentrations</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6D4A25-D83B-44ED-A8F8-B29C9AD2A87B}"/>
              </a:ext>
            </a:extLst>
          </p:cNvPr>
          <p:cNvSpPr>
            <a:spLocks noGrp="1"/>
          </p:cNvSpPr>
          <p:nvPr>
            <p:ph type="title"/>
          </p:nvPr>
        </p:nvSpPr>
        <p:spPr>
          <a:xfrm>
            <a:off x="457200" y="274638"/>
            <a:ext cx="8229600" cy="634082"/>
          </a:xfrm>
        </p:spPr>
        <p:txBody>
          <a:bodyPr>
            <a:normAutofit/>
          </a:bodyPr>
          <a:lstStyle/>
          <a:p>
            <a:r>
              <a:rPr lang="fr-FR" sz="3200" dirty="0"/>
              <a:t>Contrôle des concentrations </a:t>
            </a:r>
            <a:r>
              <a:rPr lang="fr-FR" sz="2400" dirty="0"/>
              <a:t>(1/17)</a:t>
            </a:r>
          </a:p>
        </p:txBody>
      </p:sp>
      <p:sp>
        <p:nvSpPr>
          <p:cNvPr id="3" name="Espace réservé du contenu 2">
            <a:extLst>
              <a:ext uri="{FF2B5EF4-FFF2-40B4-BE49-F238E27FC236}">
                <a16:creationId xmlns:a16="http://schemas.microsoft.com/office/drawing/2014/main" id="{0F4B4B45-7C83-4676-8B6B-A6CCB06C6A33}"/>
              </a:ext>
            </a:extLst>
          </p:cNvPr>
          <p:cNvSpPr>
            <a:spLocks noGrp="1"/>
          </p:cNvSpPr>
          <p:nvPr>
            <p:ph idx="1"/>
          </p:nvPr>
        </p:nvSpPr>
        <p:spPr>
          <a:xfrm>
            <a:off x="457200" y="1052736"/>
            <a:ext cx="8229600" cy="5073427"/>
          </a:xfrm>
        </p:spPr>
        <p:txBody>
          <a:bodyPr>
            <a:normAutofit lnSpcReduction="10000"/>
          </a:bodyPr>
          <a:lstStyle/>
          <a:p>
            <a:r>
              <a:rPr lang="fr-FR" dirty="0"/>
              <a:t>Entre 1991 et 2018, les GAFAM ont réalisé 634 acquisitions pour un montant de 142 milliards de dollars</a:t>
            </a:r>
          </a:p>
          <a:p>
            <a:r>
              <a:rPr lang="fr-FR" dirty="0"/>
              <a:t>Google a racheté YouTube en 2006 pour 1,65 milliard de dollars</a:t>
            </a:r>
          </a:p>
          <a:p>
            <a:r>
              <a:rPr lang="fr-FR" dirty="0"/>
              <a:t>Facebook a acquis Instagram en 2012 pour 1 milliard de dollars et </a:t>
            </a:r>
            <a:r>
              <a:rPr lang="fr-FR" dirty="0" err="1"/>
              <a:t>Whatsapp</a:t>
            </a:r>
            <a:r>
              <a:rPr lang="fr-FR" dirty="0"/>
              <a:t> en 2014 pour 19 milliards de dollars (</a:t>
            </a:r>
            <a:r>
              <a:rPr lang="fr-FR" sz="2000" dirty="0"/>
              <a:t>montant varie selon les sources</a:t>
            </a:r>
            <a:r>
              <a:rPr lang="fr-FR" dirty="0"/>
              <a:t>)</a:t>
            </a:r>
          </a:p>
          <a:p>
            <a:r>
              <a:rPr lang="fr-FR" dirty="0"/>
              <a:t>Microsoft a absorbé LinkedIn en 2016 pour 26,2 milliards de dollars</a:t>
            </a:r>
          </a:p>
        </p:txBody>
      </p:sp>
    </p:spTree>
    <p:extLst>
      <p:ext uri="{BB962C8B-B14F-4D97-AF65-F5344CB8AC3E}">
        <p14:creationId xmlns:p14="http://schemas.microsoft.com/office/powerpoint/2010/main" val="26652932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683821-40FB-4AD6-A8DF-D1B05905D2B7}"/>
              </a:ext>
            </a:extLst>
          </p:cNvPr>
          <p:cNvSpPr>
            <a:spLocks noGrp="1"/>
          </p:cNvSpPr>
          <p:nvPr>
            <p:ph type="title"/>
          </p:nvPr>
        </p:nvSpPr>
        <p:spPr>
          <a:xfrm>
            <a:off x="457200" y="274638"/>
            <a:ext cx="8229600" cy="706090"/>
          </a:xfrm>
        </p:spPr>
        <p:txBody>
          <a:bodyPr>
            <a:normAutofit/>
          </a:bodyPr>
          <a:lstStyle/>
          <a:p>
            <a:r>
              <a:rPr lang="fr-FR" sz="3200" dirty="0"/>
              <a:t>Contrôle des concentrations </a:t>
            </a:r>
            <a:r>
              <a:rPr lang="fr-FR" sz="2000" dirty="0"/>
              <a:t>(2/17)</a:t>
            </a:r>
          </a:p>
        </p:txBody>
      </p:sp>
      <p:sp>
        <p:nvSpPr>
          <p:cNvPr id="3" name="Espace réservé du contenu 2">
            <a:extLst>
              <a:ext uri="{FF2B5EF4-FFF2-40B4-BE49-F238E27FC236}">
                <a16:creationId xmlns:a16="http://schemas.microsoft.com/office/drawing/2014/main" id="{53146878-65A0-4918-83DB-A703FD315EFC}"/>
              </a:ext>
            </a:extLst>
          </p:cNvPr>
          <p:cNvSpPr>
            <a:spLocks noGrp="1"/>
          </p:cNvSpPr>
          <p:nvPr>
            <p:ph idx="1"/>
          </p:nvPr>
        </p:nvSpPr>
        <p:spPr>
          <a:xfrm>
            <a:off x="457200" y="980728"/>
            <a:ext cx="8229600" cy="5145435"/>
          </a:xfrm>
        </p:spPr>
        <p:txBody>
          <a:bodyPr/>
          <a:lstStyle/>
          <a:p>
            <a:r>
              <a:rPr lang="fr-FR" dirty="0"/>
              <a:t>La plupart de ces acquisitions n’ont pas été examinées par les autorités de la concurrence</a:t>
            </a:r>
          </a:p>
          <a:p>
            <a:r>
              <a:rPr lang="fr-FR" dirty="0"/>
              <a:t>Firmes très jeunes, avec un chiffre d’affaires très faible &lt; seuils de notification.</a:t>
            </a:r>
          </a:p>
          <a:p>
            <a:r>
              <a:rPr lang="fr-FR" dirty="0"/>
              <a:t>Part de marché faible. </a:t>
            </a:r>
          </a:p>
          <a:p>
            <a:r>
              <a:rPr lang="fr-FR" dirty="0"/>
              <a:t>Mais taux de croissance élevé</a:t>
            </a:r>
          </a:p>
          <a:p>
            <a:pPr marL="0" indent="0">
              <a:buNone/>
            </a:pPr>
            <a:endParaRPr lang="fr-FR" dirty="0"/>
          </a:p>
          <a:p>
            <a:pPr marL="0" indent="0">
              <a:buNone/>
            </a:pPr>
            <a:r>
              <a:rPr lang="fr-FR" dirty="0"/>
              <a:t>Réforme : possibilité d’intervenir en dessous des seuils de notification</a:t>
            </a:r>
          </a:p>
        </p:txBody>
      </p:sp>
    </p:spTree>
    <p:extLst>
      <p:ext uri="{BB962C8B-B14F-4D97-AF65-F5344CB8AC3E}">
        <p14:creationId xmlns:p14="http://schemas.microsoft.com/office/powerpoint/2010/main" val="36906331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970681-5A89-438D-BEC8-DB2AE42E5C6C}"/>
              </a:ext>
            </a:extLst>
          </p:cNvPr>
          <p:cNvSpPr>
            <a:spLocks noGrp="1"/>
          </p:cNvSpPr>
          <p:nvPr>
            <p:ph type="title"/>
          </p:nvPr>
        </p:nvSpPr>
        <p:spPr>
          <a:xfrm>
            <a:off x="457200" y="274638"/>
            <a:ext cx="8229600" cy="706090"/>
          </a:xfrm>
        </p:spPr>
        <p:txBody>
          <a:bodyPr>
            <a:normAutofit/>
          </a:bodyPr>
          <a:lstStyle/>
          <a:p>
            <a:r>
              <a:rPr lang="fr-FR" sz="3200" dirty="0"/>
              <a:t>Contrôle des concentrations</a:t>
            </a:r>
          </a:p>
        </p:txBody>
      </p:sp>
      <p:sp>
        <p:nvSpPr>
          <p:cNvPr id="3" name="Espace réservé du contenu 2">
            <a:extLst>
              <a:ext uri="{FF2B5EF4-FFF2-40B4-BE49-F238E27FC236}">
                <a16:creationId xmlns:a16="http://schemas.microsoft.com/office/drawing/2014/main" id="{0376460D-6768-4A42-8F14-12BA6DE4E897}"/>
              </a:ext>
            </a:extLst>
          </p:cNvPr>
          <p:cNvSpPr>
            <a:spLocks noGrp="1"/>
          </p:cNvSpPr>
          <p:nvPr>
            <p:ph idx="1"/>
          </p:nvPr>
        </p:nvSpPr>
        <p:spPr/>
        <p:txBody>
          <a:bodyPr/>
          <a:lstStyle/>
          <a:p>
            <a:r>
              <a:rPr lang="fr-FR" dirty="0"/>
              <a:t>Outils habituels peu adaptés :</a:t>
            </a:r>
          </a:p>
          <a:p>
            <a:r>
              <a:rPr lang="fr-FR" dirty="0"/>
              <a:t>Les enquêtes se focalisent habituellement sur l’impact sur le prix</a:t>
            </a:r>
          </a:p>
          <a:p>
            <a:r>
              <a:rPr lang="fr-FR" dirty="0"/>
              <a:t>Or, dans beaucoup de cas, les services sont mis à disposition gratuitement.</a:t>
            </a:r>
          </a:p>
          <a:p>
            <a:r>
              <a:rPr lang="fr-FR" dirty="0"/>
              <a:t>Les sociétés achetées sont souvent actives sur des marchés différents (pas de pb de concurrence en apparence)</a:t>
            </a:r>
          </a:p>
        </p:txBody>
      </p:sp>
    </p:spTree>
    <p:extLst>
      <p:ext uri="{BB962C8B-B14F-4D97-AF65-F5344CB8AC3E}">
        <p14:creationId xmlns:p14="http://schemas.microsoft.com/office/powerpoint/2010/main" val="233359201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3DDAC0-20B0-44D8-A360-F04F4252FF23}"/>
              </a:ext>
            </a:extLst>
          </p:cNvPr>
          <p:cNvSpPr>
            <a:spLocks noGrp="1"/>
          </p:cNvSpPr>
          <p:nvPr>
            <p:ph type="title"/>
          </p:nvPr>
        </p:nvSpPr>
        <p:spPr>
          <a:xfrm>
            <a:off x="457200" y="274638"/>
            <a:ext cx="8229600" cy="634082"/>
          </a:xfrm>
        </p:spPr>
        <p:txBody>
          <a:bodyPr>
            <a:normAutofit/>
          </a:bodyPr>
          <a:lstStyle/>
          <a:p>
            <a:r>
              <a:rPr lang="fr-FR" sz="3200" dirty="0"/>
              <a:t>Contrôle des concentrations</a:t>
            </a:r>
          </a:p>
        </p:txBody>
      </p:sp>
      <p:sp>
        <p:nvSpPr>
          <p:cNvPr id="3" name="Espace réservé du contenu 2">
            <a:extLst>
              <a:ext uri="{FF2B5EF4-FFF2-40B4-BE49-F238E27FC236}">
                <a16:creationId xmlns:a16="http://schemas.microsoft.com/office/drawing/2014/main" id="{975E6F75-447E-474A-9E3D-B405B6465C84}"/>
              </a:ext>
            </a:extLst>
          </p:cNvPr>
          <p:cNvSpPr>
            <a:spLocks noGrp="1"/>
          </p:cNvSpPr>
          <p:nvPr>
            <p:ph idx="1"/>
          </p:nvPr>
        </p:nvSpPr>
        <p:spPr/>
        <p:txBody>
          <a:bodyPr>
            <a:normAutofit/>
          </a:bodyPr>
          <a:lstStyle/>
          <a:p>
            <a:r>
              <a:rPr lang="fr-FR" dirty="0"/>
              <a:t>Aspects à prendre en compte</a:t>
            </a:r>
          </a:p>
          <a:p>
            <a:r>
              <a:rPr lang="fr-FR" dirty="0"/>
              <a:t>Dynamisme des firmes. Capacité à se développer dans le futur sur d’autres marchés.</a:t>
            </a:r>
          </a:p>
          <a:p>
            <a:r>
              <a:rPr lang="fr-FR" dirty="0"/>
              <a:t>Important dans le cas des plateformes, qui doivent résoudre un problème de poule et œuf. Avoir atteint une taille critique sur un marché facilite l’extension vers d’autres marchés.</a:t>
            </a:r>
          </a:p>
        </p:txBody>
      </p:sp>
    </p:spTree>
    <p:extLst>
      <p:ext uri="{BB962C8B-B14F-4D97-AF65-F5344CB8AC3E}">
        <p14:creationId xmlns:p14="http://schemas.microsoft.com/office/powerpoint/2010/main" val="24872312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CA2591-14DF-457A-96B4-93698C06EABF}"/>
              </a:ext>
            </a:extLst>
          </p:cNvPr>
          <p:cNvSpPr>
            <a:spLocks noGrp="1"/>
          </p:cNvSpPr>
          <p:nvPr>
            <p:ph type="title"/>
          </p:nvPr>
        </p:nvSpPr>
        <p:spPr>
          <a:xfrm>
            <a:off x="457200" y="274638"/>
            <a:ext cx="8229600" cy="706090"/>
          </a:xfrm>
        </p:spPr>
        <p:txBody>
          <a:bodyPr>
            <a:normAutofit/>
          </a:bodyPr>
          <a:lstStyle/>
          <a:p>
            <a:r>
              <a:rPr lang="fr-FR" sz="3200" dirty="0"/>
              <a:t>Contrôle des concentrations </a:t>
            </a:r>
            <a:r>
              <a:rPr lang="fr-FR" sz="2400" dirty="0"/>
              <a:t>(5/17)</a:t>
            </a:r>
          </a:p>
        </p:txBody>
      </p:sp>
      <p:sp>
        <p:nvSpPr>
          <p:cNvPr id="3" name="Espace réservé du contenu 2">
            <a:extLst>
              <a:ext uri="{FF2B5EF4-FFF2-40B4-BE49-F238E27FC236}">
                <a16:creationId xmlns:a16="http://schemas.microsoft.com/office/drawing/2014/main" id="{6AE2562D-4D3C-4385-9D28-1488D5F0EE35}"/>
              </a:ext>
            </a:extLst>
          </p:cNvPr>
          <p:cNvSpPr>
            <a:spLocks noGrp="1"/>
          </p:cNvSpPr>
          <p:nvPr>
            <p:ph idx="1"/>
          </p:nvPr>
        </p:nvSpPr>
        <p:spPr/>
        <p:txBody>
          <a:bodyPr/>
          <a:lstStyle/>
          <a:p>
            <a:r>
              <a:rPr lang="fr-FR" dirty="0"/>
              <a:t>Concurrence potentielle</a:t>
            </a:r>
          </a:p>
          <a:p>
            <a:r>
              <a:rPr lang="fr-FR" dirty="0"/>
              <a:t>Impact de la fusion sur la qualité des services fournis. </a:t>
            </a:r>
          </a:p>
          <a:p>
            <a:r>
              <a:rPr lang="fr-FR" dirty="0"/>
              <a:t>Impact sur l’innovation</a:t>
            </a:r>
          </a:p>
          <a:p>
            <a:r>
              <a:rPr lang="fr-FR" dirty="0"/>
              <a:t>Impact sur la protection des données</a:t>
            </a:r>
          </a:p>
          <a:p>
            <a:r>
              <a:rPr lang="fr-FR" dirty="0"/>
              <a:t>Problème : plus compliqué à estimer que l’impact sur les prix dans des marchés matures</a:t>
            </a:r>
          </a:p>
        </p:txBody>
      </p:sp>
    </p:spTree>
    <p:extLst>
      <p:ext uri="{BB962C8B-B14F-4D97-AF65-F5344CB8AC3E}">
        <p14:creationId xmlns:p14="http://schemas.microsoft.com/office/powerpoint/2010/main" val="79890555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6FE991-FF88-4DAA-9B88-8FB32D910C1C}"/>
              </a:ext>
            </a:extLst>
          </p:cNvPr>
          <p:cNvSpPr>
            <a:spLocks noGrp="1"/>
          </p:cNvSpPr>
          <p:nvPr>
            <p:ph type="title"/>
          </p:nvPr>
        </p:nvSpPr>
        <p:spPr/>
        <p:txBody>
          <a:bodyPr>
            <a:normAutofit/>
          </a:bodyPr>
          <a:lstStyle/>
          <a:p>
            <a:r>
              <a:rPr lang="fr-FR" sz="3200" dirty="0"/>
              <a:t>Contrôle des concentrations</a:t>
            </a:r>
            <a:br>
              <a:rPr lang="fr-FR" sz="3200" dirty="0"/>
            </a:br>
            <a:r>
              <a:rPr lang="fr-FR" sz="3200" dirty="0"/>
              <a:t>Concurrence potentielle</a:t>
            </a:r>
          </a:p>
        </p:txBody>
      </p:sp>
      <p:sp>
        <p:nvSpPr>
          <p:cNvPr id="3" name="Espace réservé du contenu 2">
            <a:extLst>
              <a:ext uri="{FF2B5EF4-FFF2-40B4-BE49-F238E27FC236}">
                <a16:creationId xmlns:a16="http://schemas.microsoft.com/office/drawing/2014/main" id="{DA063194-DF95-478A-8DCC-8B41E822A657}"/>
              </a:ext>
            </a:extLst>
          </p:cNvPr>
          <p:cNvSpPr>
            <a:spLocks noGrp="1"/>
          </p:cNvSpPr>
          <p:nvPr>
            <p:ph idx="1"/>
          </p:nvPr>
        </p:nvSpPr>
        <p:spPr/>
        <p:txBody>
          <a:bodyPr/>
          <a:lstStyle/>
          <a:p>
            <a:r>
              <a:rPr lang="fr-FR" dirty="0"/>
              <a:t>Motta et </a:t>
            </a:r>
            <a:r>
              <a:rPr lang="fr-FR" dirty="0" err="1"/>
              <a:t>Peitz</a:t>
            </a:r>
            <a:r>
              <a:rPr lang="fr-FR" dirty="0"/>
              <a:t> (2021), </a:t>
            </a:r>
            <a:r>
              <a:rPr lang="fr-FR" i="1" dirty="0"/>
              <a:t>IEP</a:t>
            </a:r>
            <a:r>
              <a:rPr lang="fr-FR" dirty="0"/>
              <a:t>.</a:t>
            </a:r>
          </a:p>
          <a:p>
            <a:r>
              <a:rPr lang="fr-FR" dirty="0"/>
              <a:t>Arbitrage : </a:t>
            </a:r>
          </a:p>
          <a:p>
            <a:r>
              <a:rPr lang="fr-FR" dirty="0"/>
              <a:t>Acquisition renforce les moyens de la start up (notamment financiers). Un projet peut ne pas se développer sans la fusion</a:t>
            </a:r>
          </a:p>
          <a:p>
            <a:r>
              <a:rPr lang="fr-FR" dirty="0"/>
              <a:t>VS risque d’élimination de la concurrence potentielle</a:t>
            </a:r>
          </a:p>
        </p:txBody>
      </p:sp>
    </p:spTree>
    <p:extLst>
      <p:ext uri="{BB962C8B-B14F-4D97-AF65-F5344CB8AC3E}">
        <p14:creationId xmlns:p14="http://schemas.microsoft.com/office/powerpoint/2010/main" val="227153805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3ACA5C-D3EA-4F8F-AF8F-BC21D7E60BCE}"/>
              </a:ext>
            </a:extLst>
          </p:cNvPr>
          <p:cNvSpPr>
            <a:spLocks noGrp="1"/>
          </p:cNvSpPr>
          <p:nvPr>
            <p:ph type="title"/>
          </p:nvPr>
        </p:nvSpPr>
        <p:spPr/>
        <p:txBody>
          <a:bodyPr>
            <a:normAutofit/>
          </a:bodyPr>
          <a:lstStyle/>
          <a:p>
            <a:r>
              <a:rPr lang="fr-FR" sz="3200" dirty="0"/>
              <a:t>Contrôle des concentrations</a:t>
            </a:r>
            <a:br>
              <a:rPr lang="fr-FR" sz="3200" dirty="0"/>
            </a:br>
            <a:r>
              <a:rPr lang="fr-FR" sz="3200" dirty="0"/>
              <a:t>Acquisitions tueuses ?</a:t>
            </a:r>
          </a:p>
        </p:txBody>
      </p:sp>
      <p:sp>
        <p:nvSpPr>
          <p:cNvPr id="3" name="Espace réservé du contenu 2">
            <a:extLst>
              <a:ext uri="{FF2B5EF4-FFF2-40B4-BE49-F238E27FC236}">
                <a16:creationId xmlns:a16="http://schemas.microsoft.com/office/drawing/2014/main" id="{8A0058B5-2967-4B71-A860-5070B2073B49}"/>
              </a:ext>
            </a:extLst>
          </p:cNvPr>
          <p:cNvSpPr>
            <a:spLocks noGrp="1"/>
          </p:cNvSpPr>
          <p:nvPr>
            <p:ph idx="1"/>
          </p:nvPr>
        </p:nvSpPr>
        <p:spPr/>
        <p:txBody>
          <a:bodyPr>
            <a:normAutofit fontScale="92500" lnSpcReduction="20000"/>
          </a:bodyPr>
          <a:lstStyle/>
          <a:p>
            <a:r>
              <a:rPr lang="fr-FR" dirty="0"/>
              <a:t>Gautier et </a:t>
            </a:r>
            <a:r>
              <a:rPr lang="fr-FR" dirty="0" err="1"/>
              <a:t>Lamesh</a:t>
            </a:r>
            <a:r>
              <a:rPr lang="fr-FR" dirty="0"/>
              <a:t> (2021), </a:t>
            </a:r>
            <a:r>
              <a:rPr lang="fr-FR" i="1" dirty="0"/>
              <a:t>IEP</a:t>
            </a:r>
            <a:r>
              <a:rPr lang="fr-FR" dirty="0"/>
              <a:t>.</a:t>
            </a:r>
          </a:p>
          <a:p>
            <a:r>
              <a:rPr lang="fr-FR" dirty="0"/>
              <a:t>175 acquisitions par les GAFAM entre 2015 et 2017. La moitié des firmes acquises avaient moins de 4 ans.</a:t>
            </a:r>
          </a:p>
          <a:p>
            <a:r>
              <a:rPr lang="fr-FR" dirty="0"/>
              <a:t>Le bien continue d’être proposé sous le même nom ? Oui (27%), Non (60%), Réponse pas obtenue (13%)</a:t>
            </a:r>
          </a:p>
          <a:p>
            <a:r>
              <a:rPr lang="fr-FR" dirty="0"/>
              <a:t>Non : peu correspondre à un arrêt, ou à un changement de nom</a:t>
            </a:r>
          </a:p>
          <a:p>
            <a:r>
              <a:rPr lang="fr-FR" dirty="0"/>
              <a:t>Certains biens auraient été arrêtés même sans la fusion (firmes très jeunes)</a:t>
            </a:r>
          </a:p>
        </p:txBody>
      </p:sp>
    </p:spTree>
    <p:extLst>
      <p:ext uri="{BB962C8B-B14F-4D97-AF65-F5344CB8AC3E}">
        <p14:creationId xmlns:p14="http://schemas.microsoft.com/office/powerpoint/2010/main" val="794122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Importance et concentration des industries numériques </a:t>
            </a:r>
          </a:p>
        </p:txBody>
      </p:sp>
      <p:sp>
        <p:nvSpPr>
          <p:cNvPr id="3" name="Espace réservé du contenu 2"/>
          <p:cNvSpPr>
            <a:spLocks noGrp="1"/>
          </p:cNvSpPr>
          <p:nvPr>
            <p:ph idx="1"/>
          </p:nvPr>
        </p:nvSpPr>
        <p:spPr/>
        <p:txBody>
          <a:bodyPr>
            <a:normAutofit fontScale="92500" lnSpcReduction="10000"/>
          </a:bodyPr>
          <a:lstStyle/>
          <a:p>
            <a:r>
              <a:rPr lang="fr-FR" dirty="0" err="1"/>
              <a:t>iShares</a:t>
            </a:r>
            <a:r>
              <a:rPr lang="fr-FR" dirty="0"/>
              <a:t> MSCI World (23 pays, 1300 sociétés). 10 premières positions :</a:t>
            </a:r>
          </a:p>
          <a:p>
            <a:r>
              <a:rPr lang="fr-FR" dirty="0"/>
              <a:t>(1) NVIDIA (5,59%), (2) Apple (4,49%), (3) Microsoft (3,44%), (4) Amazon (2,79%), (5) Alphabet Classe A (2,27%), (6) </a:t>
            </a:r>
            <a:r>
              <a:rPr lang="fr-FR" dirty="0" err="1"/>
              <a:t>Broadcom</a:t>
            </a:r>
            <a:r>
              <a:rPr lang="fr-FR" dirty="0"/>
              <a:t> (2,08%), (7) Alphabet Classe C (1,87%), (8) Meta classe A (1,71%), (9) Tesla, (10) JP Morgan</a:t>
            </a:r>
          </a:p>
          <a:p>
            <a:r>
              <a:rPr lang="fr-FR" dirty="0"/>
              <a:t>Comparaison : Exxon (0,74%), Coca Cola (0,35%)</a:t>
            </a:r>
          </a:p>
          <a:p>
            <a:r>
              <a:rPr lang="fr-FR" dirty="0"/>
              <a:t>Technologie de l’information (27%) (ne comprend pas Amazon)</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811881-ACC3-4AE2-9E68-A899F254BD0A}"/>
              </a:ext>
            </a:extLst>
          </p:cNvPr>
          <p:cNvSpPr>
            <a:spLocks noGrp="1"/>
          </p:cNvSpPr>
          <p:nvPr>
            <p:ph type="title"/>
          </p:nvPr>
        </p:nvSpPr>
        <p:spPr/>
        <p:txBody>
          <a:bodyPr>
            <a:normAutofit/>
          </a:bodyPr>
          <a:lstStyle/>
          <a:p>
            <a:r>
              <a:rPr lang="fr-FR" sz="3200" dirty="0"/>
              <a:t>Contrôle des concentrations </a:t>
            </a:r>
            <a:r>
              <a:rPr lang="fr-FR" sz="2400" dirty="0"/>
              <a:t>(8/17)</a:t>
            </a:r>
            <a:r>
              <a:rPr lang="fr-FR" sz="3200" dirty="0"/>
              <a:t/>
            </a:r>
            <a:br>
              <a:rPr lang="fr-FR" sz="3200" dirty="0"/>
            </a:br>
            <a:r>
              <a:rPr lang="fr-FR" sz="3200" dirty="0"/>
              <a:t>Emergence des </a:t>
            </a:r>
            <a:r>
              <a:rPr lang="fr-FR" sz="3200" dirty="0" err="1"/>
              <a:t>éco-systèmes</a:t>
            </a:r>
            <a:endParaRPr lang="fr-FR" sz="3200" dirty="0"/>
          </a:p>
        </p:txBody>
      </p:sp>
      <p:sp>
        <p:nvSpPr>
          <p:cNvPr id="3" name="Espace réservé du contenu 2">
            <a:extLst>
              <a:ext uri="{FF2B5EF4-FFF2-40B4-BE49-F238E27FC236}">
                <a16:creationId xmlns:a16="http://schemas.microsoft.com/office/drawing/2014/main" id="{BBF875FB-0191-4C4E-B812-D3401133EF6B}"/>
              </a:ext>
            </a:extLst>
          </p:cNvPr>
          <p:cNvSpPr>
            <a:spLocks noGrp="1"/>
          </p:cNvSpPr>
          <p:nvPr>
            <p:ph idx="1"/>
          </p:nvPr>
        </p:nvSpPr>
        <p:spPr/>
        <p:txBody>
          <a:bodyPr>
            <a:normAutofit lnSpcReduction="10000"/>
          </a:bodyPr>
          <a:lstStyle/>
          <a:p>
            <a:r>
              <a:rPr lang="fr-FR" dirty="0" err="1"/>
              <a:t>Heidhues</a:t>
            </a:r>
            <a:r>
              <a:rPr lang="fr-FR" dirty="0"/>
              <a:t>, </a:t>
            </a:r>
            <a:r>
              <a:rPr lang="fr-FR" dirty="0" err="1"/>
              <a:t>Kosters</a:t>
            </a:r>
            <a:r>
              <a:rPr lang="fr-FR" dirty="0"/>
              <a:t> et </a:t>
            </a:r>
            <a:r>
              <a:rPr lang="fr-FR" dirty="0" err="1"/>
              <a:t>Koszegi</a:t>
            </a:r>
            <a:r>
              <a:rPr lang="fr-FR" dirty="0"/>
              <a:t> (2024), WP.</a:t>
            </a:r>
          </a:p>
          <a:p>
            <a:r>
              <a:rPr lang="fr-FR" dirty="0"/>
              <a:t>Un « </a:t>
            </a:r>
            <a:r>
              <a:rPr lang="fr-FR" i="1" dirty="0" err="1"/>
              <a:t>gatekeeper</a:t>
            </a:r>
            <a:r>
              <a:rPr lang="fr-FR" dirty="0"/>
              <a:t> », des applications.</a:t>
            </a:r>
          </a:p>
          <a:p>
            <a:r>
              <a:rPr lang="fr-FR" dirty="0"/>
              <a:t>Le contrôleur d’accès peut racheter une application et orienter les consommateurs vers cette appli au détriment des autres.</a:t>
            </a:r>
          </a:p>
          <a:p>
            <a:r>
              <a:rPr lang="fr-FR" dirty="0"/>
              <a:t>Cela augmente la valeur de l’appli achetée et constitue donc une incitation à la fusion</a:t>
            </a:r>
          </a:p>
          <a:p>
            <a:r>
              <a:rPr lang="fr-FR" dirty="0"/>
              <a:t>En outre, prix faible, car menace d’acheter une autre appli.</a:t>
            </a:r>
          </a:p>
        </p:txBody>
      </p:sp>
    </p:spTree>
    <p:extLst>
      <p:ext uri="{BB962C8B-B14F-4D97-AF65-F5344CB8AC3E}">
        <p14:creationId xmlns:p14="http://schemas.microsoft.com/office/powerpoint/2010/main" val="107358506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BDC678-2F77-4874-BC18-2FDC89EC3CF4}"/>
              </a:ext>
            </a:extLst>
          </p:cNvPr>
          <p:cNvSpPr>
            <a:spLocks noGrp="1"/>
          </p:cNvSpPr>
          <p:nvPr>
            <p:ph type="title"/>
          </p:nvPr>
        </p:nvSpPr>
        <p:spPr/>
        <p:txBody>
          <a:bodyPr>
            <a:normAutofit/>
          </a:bodyPr>
          <a:lstStyle/>
          <a:p>
            <a:r>
              <a:rPr lang="fr-FR" sz="3200" dirty="0"/>
              <a:t>Contrôle des concentrations</a:t>
            </a:r>
            <a:br>
              <a:rPr lang="fr-FR" sz="3200" dirty="0"/>
            </a:br>
            <a:r>
              <a:rPr lang="fr-FR" sz="3200" dirty="0"/>
              <a:t>Emergence des </a:t>
            </a:r>
            <a:r>
              <a:rPr lang="fr-FR" sz="3200" dirty="0" err="1"/>
              <a:t>éco-systèmes</a:t>
            </a:r>
            <a:endParaRPr lang="fr-FR" sz="3200" dirty="0"/>
          </a:p>
        </p:txBody>
      </p:sp>
      <p:sp>
        <p:nvSpPr>
          <p:cNvPr id="3" name="Espace réservé du contenu 2">
            <a:extLst>
              <a:ext uri="{FF2B5EF4-FFF2-40B4-BE49-F238E27FC236}">
                <a16:creationId xmlns:a16="http://schemas.microsoft.com/office/drawing/2014/main" id="{9375DE50-4B49-4417-AB26-81A89B183EC2}"/>
              </a:ext>
            </a:extLst>
          </p:cNvPr>
          <p:cNvSpPr>
            <a:spLocks noGrp="1"/>
          </p:cNvSpPr>
          <p:nvPr>
            <p:ph idx="1"/>
          </p:nvPr>
        </p:nvSpPr>
        <p:spPr/>
        <p:txBody>
          <a:bodyPr>
            <a:normAutofit fontScale="92500" lnSpcReduction="20000"/>
          </a:bodyPr>
          <a:lstStyle/>
          <a:p>
            <a:r>
              <a:rPr lang="fr-FR" dirty="0"/>
              <a:t>Effet favorable à court terme : La firme acquise est généralement celle qui a la qualité la plus élevée. La fusion permet donc une meilleure orientation des consommateurs</a:t>
            </a:r>
          </a:p>
          <a:p>
            <a:r>
              <a:rPr lang="fr-FR" dirty="0"/>
              <a:t>Pb potentiel à long terme : (a) Rend difficile la contestation du marché de l’appli par un nouvel entrant, (b) comme le prix d’acquisition est faible, cela diminue les incitations à développer des applis.</a:t>
            </a:r>
          </a:p>
          <a:p>
            <a:r>
              <a:rPr lang="fr-FR" dirty="0"/>
              <a:t>Réponse : </a:t>
            </a:r>
            <a:r>
              <a:rPr lang="fr-FR" i="1" dirty="0"/>
              <a:t>Digital </a:t>
            </a:r>
            <a:r>
              <a:rPr lang="fr-FR" i="1" dirty="0" err="1"/>
              <a:t>Market</a:t>
            </a:r>
            <a:r>
              <a:rPr lang="fr-FR" i="1" dirty="0"/>
              <a:t> </a:t>
            </a:r>
            <a:r>
              <a:rPr lang="fr-FR" i="1" dirty="0" err="1"/>
              <a:t>Act</a:t>
            </a:r>
            <a:r>
              <a:rPr lang="fr-FR" dirty="0"/>
              <a:t> s’efforce de réduire les biais dans l’orientation des consommateurs.</a:t>
            </a:r>
          </a:p>
        </p:txBody>
      </p:sp>
    </p:spTree>
    <p:extLst>
      <p:ext uri="{BB962C8B-B14F-4D97-AF65-F5344CB8AC3E}">
        <p14:creationId xmlns:p14="http://schemas.microsoft.com/office/powerpoint/2010/main" val="224367914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82725A-29F5-4641-A88D-380B36970EB2}"/>
              </a:ext>
            </a:extLst>
          </p:cNvPr>
          <p:cNvSpPr>
            <a:spLocks noGrp="1"/>
          </p:cNvSpPr>
          <p:nvPr>
            <p:ph type="title"/>
          </p:nvPr>
        </p:nvSpPr>
        <p:spPr>
          <a:xfrm>
            <a:off x="457200" y="160337"/>
            <a:ext cx="8229600" cy="1143000"/>
          </a:xfrm>
        </p:spPr>
        <p:txBody>
          <a:bodyPr>
            <a:normAutofit/>
          </a:bodyPr>
          <a:lstStyle/>
          <a:p>
            <a:r>
              <a:rPr lang="fr-FR" sz="3200" dirty="0"/>
              <a:t>Contrôle des concentrations </a:t>
            </a:r>
            <a:r>
              <a:rPr lang="fr-FR" sz="2400" dirty="0"/>
              <a:t>(10/17)</a:t>
            </a:r>
            <a:r>
              <a:rPr lang="fr-FR" sz="3200" dirty="0"/>
              <a:t/>
            </a:r>
            <a:br>
              <a:rPr lang="fr-FR" sz="3200" dirty="0"/>
            </a:br>
            <a:r>
              <a:rPr lang="fr-FR" sz="3200" dirty="0"/>
              <a:t>Rachat d’Instagram par Facebook</a:t>
            </a:r>
          </a:p>
        </p:txBody>
      </p:sp>
      <p:sp>
        <p:nvSpPr>
          <p:cNvPr id="3" name="Espace réservé du contenu 2">
            <a:extLst>
              <a:ext uri="{FF2B5EF4-FFF2-40B4-BE49-F238E27FC236}">
                <a16:creationId xmlns:a16="http://schemas.microsoft.com/office/drawing/2014/main" id="{13E6A101-503D-4678-AB3B-20E816DC44ED}"/>
              </a:ext>
            </a:extLst>
          </p:cNvPr>
          <p:cNvSpPr>
            <a:spLocks noGrp="1"/>
          </p:cNvSpPr>
          <p:nvPr>
            <p:ph idx="1"/>
          </p:nvPr>
        </p:nvSpPr>
        <p:spPr/>
        <p:txBody>
          <a:bodyPr>
            <a:normAutofit fontScale="92500" lnSpcReduction="10000"/>
          </a:bodyPr>
          <a:lstStyle/>
          <a:p>
            <a:r>
              <a:rPr lang="fr-FR" dirty="0"/>
              <a:t>Li et </a:t>
            </a:r>
            <a:r>
              <a:rPr lang="fr-FR" dirty="0" err="1"/>
              <a:t>Agarwal</a:t>
            </a:r>
            <a:r>
              <a:rPr lang="fr-FR" dirty="0"/>
              <a:t> (2017), Management Science</a:t>
            </a:r>
          </a:p>
          <a:p>
            <a:r>
              <a:rPr lang="fr-FR" dirty="0"/>
              <a:t>Effet de l’intégration d’Instagram sur les téléchargements des applis de partage de photo.</a:t>
            </a:r>
          </a:p>
          <a:p>
            <a:r>
              <a:rPr lang="fr-FR" dirty="0"/>
              <a:t>Effet positif sur la croissance du marché</a:t>
            </a:r>
          </a:p>
          <a:p>
            <a:r>
              <a:rPr lang="fr-FR" dirty="0"/>
              <a:t>Orientation plus forte vers les applis les plus populaires.</a:t>
            </a:r>
          </a:p>
          <a:p>
            <a:r>
              <a:rPr lang="fr-FR" dirty="0"/>
              <a:t>Les applis les plus populaires ont bénéficié du rachat (mesuré après quelques mois), les applis les moins populaires ont subi un impact négatif</a:t>
            </a:r>
          </a:p>
        </p:txBody>
      </p:sp>
    </p:spTree>
    <p:extLst>
      <p:ext uri="{BB962C8B-B14F-4D97-AF65-F5344CB8AC3E}">
        <p14:creationId xmlns:p14="http://schemas.microsoft.com/office/powerpoint/2010/main" val="288391597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8DC7F2-471C-4F71-AD07-777D8C908D8E}"/>
              </a:ext>
            </a:extLst>
          </p:cNvPr>
          <p:cNvSpPr>
            <a:spLocks noGrp="1"/>
          </p:cNvSpPr>
          <p:nvPr>
            <p:ph type="title"/>
          </p:nvPr>
        </p:nvSpPr>
        <p:spPr/>
        <p:txBody>
          <a:bodyPr>
            <a:normAutofit/>
          </a:bodyPr>
          <a:lstStyle/>
          <a:p>
            <a:r>
              <a:rPr lang="fr-FR" sz="3200" dirty="0"/>
              <a:t>Contrôle des concentrations</a:t>
            </a:r>
            <a:br>
              <a:rPr lang="fr-FR" sz="3200" dirty="0"/>
            </a:br>
            <a:r>
              <a:rPr lang="fr-FR" sz="3200" dirty="0"/>
              <a:t>Direction de la recherche</a:t>
            </a:r>
          </a:p>
        </p:txBody>
      </p:sp>
      <p:sp>
        <p:nvSpPr>
          <p:cNvPr id="3" name="Espace réservé du contenu 2">
            <a:extLst>
              <a:ext uri="{FF2B5EF4-FFF2-40B4-BE49-F238E27FC236}">
                <a16:creationId xmlns:a16="http://schemas.microsoft.com/office/drawing/2014/main" id="{E2B7ED18-E250-4484-A19C-54137403024B}"/>
              </a:ext>
            </a:extLst>
          </p:cNvPr>
          <p:cNvSpPr>
            <a:spLocks noGrp="1"/>
          </p:cNvSpPr>
          <p:nvPr>
            <p:ph idx="1"/>
          </p:nvPr>
        </p:nvSpPr>
        <p:spPr/>
        <p:txBody>
          <a:bodyPr/>
          <a:lstStyle/>
          <a:p>
            <a:r>
              <a:rPr lang="fr-FR" dirty="0"/>
              <a:t>Une start up cherche à maximiser le prix auquel elle sera achetée.</a:t>
            </a:r>
          </a:p>
          <a:p>
            <a:r>
              <a:rPr lang="fr-FR" dirty="0"/>
              <a:t>Doit elle développer des produits complémentaires ? Plus de valeurs après achat</a:t>
            </a:r>
          </a:p>
          <a:p>
            <a:r>
              <a:rPr lang="fr-FR" dirty="0"/>
              <a:t>Ou développer des produits concurrents ? Plus de pouvoir de nuisance en l’absence d’achat.</a:t>
            </a:r>
          </a:p>
          <a:p>
            <a:r>
              <a:rPr lang="fr-FR" dirty="0"/>
              <a:t>Réponse : dépend des cas.</a:t>
            </a:r>
          </a:p>
        </p:txBody>
      </p:sp>
    </p:spTree>
    <p:extLst>
      <p:ext uri="{BB962C8B-B14F-4D97-AF65-F5344CB8AC3E}">
        <p14:creationId xmlns:p14="http://schemas.microsoft.com/office/powerpoint/2010/main" val="359263820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F4558D-C8B4-4128-8F56-2A16D8148EA3}"/>
              </a:ext>
            </a:extLst>
          </p:cNvPr>
          <p:cNvSpPr>
            <a:spLocks noGrp="1"/>
          </p:cNvSpPr>
          <p:nvPr>
            <p:ph type="title"/>
          </p:nvPr>
        </p:nvSpPr>
        <p:spPr/>
        <p:txBody>
          <a:bodyPr>
            <a:normAutofit/>
          </a:bodyPr>
          <a:lstStyle/>
          <a:p>
            <a:r>
              <a:rPr lang="fr-FR" sz="3200" dirty="0"/>
              <a:t>Contrôle des concentrations </a:t>
            </a:r>
            <a:r>
              <a:rPr lang="fr-FR" sz="2400" dirty="0"/>
              <a:t>(12/17)</a:t>
            </a:r>
            <a:r>
              <a:rPr lang="fr-FR" sz="3200" dirty="0"/>
              <a:t/>
            </a:r>
            <a:br>
              <a:rPr lang="fr-FR" sz="3200" dirty="0"/>
            </a:br>
            <a:r>
              <a:rPr lang="fr-FR" sz="3200" dirty="0"/>
              <a:t>Acquisition de données</a:t>
            </a:r>
          </a:p>
        </p:txBody>
      </p:sp>
      <p:sp>
        <p:nvSpPr>
          <p:cNvPr id="3" name="Espace réservé du contenu 2">
            <a:extLst>
              <a:ext uri="{FF2B5EF4-FFF2-40B4-BE49-F238E27FC236}">
                <a16:creationId xmlns:a16="http://schemas.microsoft.com/office/drawing/2014/main" id="{38F27491-AD8E-4820-AD0D-26E92CF893F0}"/>
              </a:ext>
            </a:extLst>
          </p:cNvPr>
          <p:cNvSpPr>
            <a:spLocks noGrp="1"/>
          </p:cNvSpPr>
          <p:nvPr>
            <p:ph idx="1"/>
          </p:nvPr>
        </p:nvSpPr>
        <p:spPr/>
        <p:txBody>
          <a:bodyPr>
            <a:normAutofit fontScale="92500" lnSpcReduction="20000"/>
          </a:bodyPr>
          <a:lstStyle/>
          <a:p>
            <a:r>
              <a:rPr lang="fr-FR" dirty="0"/>
              <a:t>Chen, </a:t>
            </a:r>
            <a:r>
              <a:rPr lang="fr-FR" dirty="0" err="1"/>
              <a:t>Choe</a:t>
            </a:r>
            <a:r>
              <a:rPr lang="fr-FR" dirty="0"/>
              <a:t>, </a:t>
            </a:r>
            <a:r>
              <a:rPr lang="fr-FR" dirty="0" err="1"/>
              <a:t>Cong</a:t>
            </a:r>
            <a:r>
              <a:rPr lang="fr-FR" dirty="0"/>
              <a:t> et Matsushima (2002), Rand</a:t>
            </a:r>
          </a:p>
          <a:p>
            <a:r>
              <a:rPr lang="fr-FR" dirty="0"/>
              <a:t>Inspiré du rachat de </a:t>
            </a:r>
            <a:r>
              <a:rPr lang="fr-FR" dirty="0" err="1"/>
              <a:t>Fitbit</a:t>
            </a:r>
            <a:r>
              <a:rPr lang="fr-FR" dirty="0"/>
              <a:t> par Google</a:t>
            </a:r>
          </a:p>
          <a:p>
            <a:r>
              <a:rPr lang="fr-FR" dirty="0"/>
              <a:t>Deux marchés, Hotelling sur chacun</a:t>
            </a:r>
          </a:p>
          <a:p>
            <a:r>
              <a:rPr lang="fr-FR" dirty="0"/>
              <a:t>Après la fusion, baisse des prix sur le marché où les données sont collectées.</a:t>
            </a:r>
          </a:p>
          <a:p>
            <a:r>
              <a:rPr lang="fr-FR" dirty="0"/>
              <a:t>Sur l’autre marché, possibilité de segmenter la demande entre les clients de </a:t>
            </a:r>
            <a:r>
              <a:rPr lang="fr-FR" dirty="0" err="1"/>
              <a:t>Fitbit</a:t>
            </a:r>
            <a:r>
              <a:rPr lang="fr-FR" dirty="0"/>
              <a:t> et les autres. Les non clients bénéficient de prix plus faibles. Les autres obtiennent des services meilleurs, mais paient plus cher. Le sens de la variation de leur surplus net dépend de leur localisation.</a:t>
            </a:r>
          </a:p>
        </p:txBody>
      </p:sp>
    </p:spTree>
    <p:extLst>
      <p:ext uri="{BB962C8B-B14F-4D97-AF65-F5344CB8AC3E}">
        <p14:creationId xmlns:p14="http://schemas.microsoft.com/office/powerpoint/2010/main" val="386408314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5A624F-9CB2-40B7-9366-202019D99B53}"/>
              </a:ext>
            </a:extLst>
          </p:cNvPr>
          <p:cNvSpPr>
            <a:spLocks noGrp="1"/>
          </p:cNvSpPr>
          <p:nvPr>
            <p:ph type="title"/>
          </p:nvPr>
        </p:nvSpPr>
        <p:spPr/>
        <p:txBody>
          <a:bodyPr>
            <a:normAutofit/>
          </a:bodyPr>
          <a:lstStyle/>
          <a:p>
            <a:r>
              <a:rPr lang="fr-FR" sz="3200" dirty="0"/>
              <a:t>Contrôle des concentrations</a:t>
            </a:r>
            <a:br>
              <a:rPr lang="fr-FR" sz="3200" dirty="0"/>
            </a:br>
            <a:r>
              <a:rPr lang="fr-FR" sz="3200" dirty="0"/>
              <a:t>Acquisition de données</a:t>
            </a:r>
          </a:p>
        </p:txBody>
      </p:sp>
      <p:sp>
        <p:nvSpPr>
          <p:cNvPr id="3" name="Espace réservé du contenu 2">
            <a:extLst>
              <a:ext uri="{FF2B5EF4-FFF2-40B4-BE49-F238E27FC236}">
                <a16:creationId xmlns:a16="http://schemas.microsoft.com/office/drawing/2014/main" id="{6C8B5872-015A-4302-B7AD-A1FA8063972D}"/>
              </a:ext>
            </a:extLst>
          </p:cNvPr>
          <p:cNvSpPr>
            <a:spLocks noGrp="1"/>
          </p:cNvSpPr>
          <p:nvPr>
            <p:ph idx="1"/>
          </p:nvPr>
        </p:nvSpPr>
        <p:spPr/>
        <p:txBody>
          <a:bodyPr/>
          <a:lstStyle/>
          <a:p>
            <a:r>
              <a:rPr lang="fr-FR" dirty="0"/>
              <a:t>De Cornière et Taylor (2024), Management Science</a:t>
            </a:r>
          </a:p>
          <a:p>
            <a:r>
              <a:rPr lang="fr-FR" dirty="0"/>
              <a:t>Possibilité de vendre les données en l’absence de fusion ?</a:t>
            </a:r>
          </a:p>
          <a:p>
            <a:r>
              <a:rPr lang="fr-FR" dirty="0"/>
              <a:t>Les données servent à améliorer la qualité ? Personnaliser les prix ?</a:t>
            </a:r>
          </a:p>
          <a:p>
            <a:r>
              <a:rPr lang="fr-FR" dirty="0"/>
              <a:t>En croisant les deux critères : 4 cas</a:t>
            </a:r>
          </a:p>
          <a:p>
            <a:pPr marL="0" indent="0">
              <a:buNone/>
            </a:pPr>
            <a:r>
              <a:rPr lang="fr-FR" dirty="0"/>
              <a:t> </a:t>
            </a:r>
          </a:p>
        </p:txBody>
      </p:sp>
    </p:spTree>
    <p:extLst>
      <p:ext uri="{BB962C8B-B14F-4D97-AF65-F5344CB8AC3E}">
        <p14:creationId xmlns:p14="http://schemas.microsoft.com/office/powerpoint/2010/main" val="349485269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656711-E339-4462-8AA9-AE50307B8767}"/>
              </a:ext>
            </a:extLst>
          </p:cNvPr>
          <p:cNvSpPr>
            <a:spLocks noGrp="1"/>
          </p:cNvSpPr>
          <p:nvPr>
            <p:ph type="title"/>
          </p:nvPr>
        </p:nvSpPr>
        <p:spPr/>
        <p:txBody>
          <a:bodyPr>
            <a:normAutofit/>
          </a:bodyPr>
          <a:lstStyle/>
          <a:p>
            <a:r>
              <a:rPr lang="fr-FR" sz="3200" dirty="0"/>
              <a:t>Contrôle des concentrations</a:t>
            </a:r>
            <a:br>
              <a:rPr lang="fr-FR" sz="3200" dirty="0"/>
            </a:br>
            <a:r>
              <a:rPr lang="fr-FR" sz="3200" dirty="0"/>
              <a:t>Acquisition de données</a:t>
            </a:r>
          </a:p>
        </p:txBody>
      </p:sp>
      <p:sp>
        <p:nvSpPr>
          <p:cNvPr id="3" name="Espace réservé du contenu 2">
            <a:extLst>
              <a:ext uri="{FF2B5EF4-FFF2-40B4-BE49-F238E27FC236}">
                <a16:creationId xmlns:a16="http://schemas.microsoft.com/office/drawing/2014/main" id="{6220B868-6268-4BE4-82DD-D15716612932}"/>
              </a:ext>
            </a:extLst>
          </p:cNvPr>
          <p:cNvSpPr>
            <a:spLocks noGrp="1"/>
          </p:cNvSpPr>
          <p:nvPr>
            <p:ph idx="1"/>
          </p:nvPr>
        </p:nvSpPr>
        <p:spPr/>
        <p:txBody>
          <a:bodyPr>
            <a:normAutofit fontScale="92500" lnSpcReduction="10000"/>
          </a:bodyPr>
          <a:lstStyle/>
          <a:p>
            <a:r>
              <a:rPr lang="fr-FR" dirty="0"/>
              <a:t>Si les données servent à augmenter la qualité, plus de données sont collectées en l’absence de fusion si les données peuvent être vendues.</a:t>
            </a:r>
          </a:p>
          <a:p>
            <a:r>
              <a:rPr lang="fr-FR" dirty="0"/>
              <a:t>Les données sont vendues à une seule firme de l’autre marché aux enchères. Les données permettent d’augmenter le profit de la firme qui les obtient. Elles permettent aussi de réduire le profit de l’autre firme. Ce second effet fait augmenter le prix des enchères en l’absence de fusion, mais pas d’impact en cas de fusion</a:t>
            </a:r>
          </a:p>
        </p:txBody>
      </p:sp>
    </p:spTree>
    <p:extLst>
      <p:ext uri="{BB962C8B-B14F-4D97-AF65-F5344CB8AC3E}">
        <p14:creationId xmlns:p14="http://schemas.microsoft.com/office/powerpoint/2010/main" val="97844072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F3BEA5-B8E6-4801-A37B-B99BC24B120D}"/>
              </a:ext>
            </a:extLst>
          </p:cNvPr>
          <p:cNvSpPr>
            <a:spLocks noGrp="1"/>
          </p:cNvSpPr>
          <p:nvPr>
            <p:ph type="title"/>
          </p:nvPr>
        </p:nvSpPr>
        <p:spPr/>
        <p:txBody>
          <a:bodyPr>
            <a:normAutofit/>
          </a:bodyPr>
          <a:lstStyle/>
          <a:p>
            <a:r>
              <a:rPr lang="fr-FR" sz="3200" dirty="0"/>
              <a:t>Contrôle des concentrations </a:t>
            </a:r>
            <a:r>
              <a:rPr lang="fr-FR" sz="2400" dirty="0"/>
              <a:t>(15/17)</a:t>
            </a:r>
            <a:r>
              <a:rPr lang="fr-FR" sz="3200" dirty="0"/>
              <a:t/>
            </a:r>
            <a:br>
              <a:rPr lang="fr-FR" sz="3200" dirty="0"/>
            </a:br>
            <a:r>
              <a:rPr lang="fr-FR" sz="3200" dirty="0"/>
              <a:t>Acquisition de données</a:t>
            </a:r>
          </a:p>
        </p:txBody>
      </p:sp>
      <p:sp>
        <p:nvSpPr>
          <p:cNvPr id="3" name="Espace réservé du contenu 2">
            <a:extLst>
              <a:ext uri="{FF2B5EF4-FFF2-40B4-BE49-F238E27FC236}">
                <a16:creationId xmlns:a16="http://schemas.microsoft.com/office/drawing/2014/main" id="{63C16250-785D-43AA-924C-618CCA269438}"/>
              </a:ext>
            </a:extLst>
          </p:cNvPr>
          <p:cNvSpPr>
            <a:spLocks noGrp="1"/>
          </p:cNvSpPr>
          <p:nvPr>
            <p:ph idx="1"/>
          </p:nvPr>
        </p:nvSpPr>
        <p:spPr/>
        <p:txBody>
          <a:bodyPr>
            <a:normAutofit lnSpcReduction="10000"/>
          </a:bodyPr>
          <a:lstStyle/>
          <a:p>
            <a:r>
              <a:rPr lang="fr-FR" dirty="0"/>
              <a:t>La fusion réduit la collecte de données</a:t>
            </a:r>
          </a:p>
          <a:p>
            <a:r>
              <a:rPr lang="fr-FR" dirty="0"/>
              <a:t>Donc, les prix sont plus élevés sur le marché où les données sont collectées</a:t>
            </a:r>
          </a:p>
          <a:p>
            <a:r>
              <a:rPr lang="fr-FR" dirty="0"/>
              <a:t>La qualité de l’un des biens est plus faible sur le marché où les données sont utilisées</a:t>
            </a:r>
          </a:p>
          <a:p>
            <a:r>
              <a:rPr lang="fr-FR" dirty="0"/>
              <a:t>La fusion réduit le bien être des consommateurs.</a:t>
            </a:r>
          </a:p>
          <a:p>
            <a:r>
              <a:rPr lang="fr-FR" dirty="0"/>
              <a:t>Les effets de la fusion sont inversés si les données ne peuvent pas être vendues.</a:t>
            </a:r>
          </a:p>
        </p:txBody>
      </p:sp>
    </p:spTree>
    <p:extLst>
      <p:ext uri="{BB962C8B-B14F-4D97-AF65-F5344CB8AC3E}">
        <p14:creationId xmlns:p14="http://schemas.microsoft.com/office/powerpoint/2010/main" val="102583648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E77705-0B83-460C-AABD-70A4AAF98AB4}"/>
              </a:ext>
            </a:extLst>
          </p:cNvPr>
          <p:cNvSpPr>
            <a:spLocks noGrp="1"/>
          </p:cNvSpPr>
          <p:nvPr>
            <p:ph type="title"/>
          </p:nvPr>
        </p:nvSpPr>
        <p:spPr/>
        <p:txBody>
          <a:bodyPr>
            <a:normAutofit/>
          </a:bodyPr>
          <a:lstStyle/>
          <a:p>
            <a:r>
              <a:rPr lang="fr-FR" sz="3200" dirty="0"/>
              <a:t>Contrôle des concentrations</a:t>
            </a:r>
            <a:br>
              <a:rPr lang="fr-FR" sz="3200" dirty="0"/>
            </a:br>
            <a:r>
              <a:rPr lang="fr-FR" sz="3200" dirty="0"/>
              <a:t>Acquisition de données</a:t>
            </a:r>
          </a:p>
        </p:txBody>
      </p:sp>
      <p:sp>
        <p:nvSpPr>
          <p:cNvPr id="3" name="Espace réservé du contenu 2">
            <a:extLst>
              <a:ext uri="{FF2B5EF4-FFF2-40B4-BE49-F238E27FC236}">
                <a16:creationId xmlns:a16="http://schemas.microsoft.com/office/drawing/2014/main" id="{A7F1AAC9-9F22-40BC-A6ED-8BB9756B7076}"/>
              </a:ext>
            </a:extLst>
          </p:cNvPr>
          <p:cNvSpPr>
            <a:spLocks noGrp="1"/>
          </p:cNvSpPr>
          <p:nvPr>
            <p:ph idx="1"/>
          </p:nvPr>
        </p:nvSpPr>
        <p:spPr/>
        <p:txBody>
          <a:bodyPr/>
          <a:lstStyle/>
          <a:p>
            <a:r>
              <a:rPr lang="fr-FR" dirty="0"/>
              <a:t>Si les données servent à personnaliser les prix</a:t>
            </a:r>
          </a:p>
          <a:p>
            <a:r>
              <a:rPr lang="fr-FR" dirty="0"/>
              <a:t>Une fusion incite à collecter plus de données, (que la vente de données soit possible ou non)</a:t>
            </a:r>
          </a:p>
          <a:p>
            <a:r>
              <a:rPr lang="fr-FR" dirty="0"/>
              <a:t>Le surplus des consommateurs sur le marché où les données sont collectées augmente, il baisse sur l’autre marché.</a:t>
            </a:r>
          </a:p>
        </p:txBody>
      </p:sp>
    </p:spTree>
    <p:extLst>
      <p:ext uri="{BB962C8B-B14F-4D97-AF65-F5344CB8AC3E}">
        <p14:creationId xmlns:p14="http://schemas.microsoft.com/office/powerpoint/2010/main" val="307949728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1AE7A4-D229-4075-8598-E94DCA57CE87}"/>
              </a:ext>
            </a:extLst>
          </p:cNvPr>
          <p:cNvSpPr>
            <a:spLocks noGrp="1"/>
          </p:cNvSpPr>
          <p:nvPr>
            <p:ph type="title"/>
          </p:nvPr>
        </p:nvSpPr>
        <p:spPr/>
        <p:txBody>
          <a:bodyPr>
            <a:normAutofit/>
          </a:bodyPr>
          <a:lstStyle/>
          <a:p>
            <a:r>
              <a:rPr lang="fr-FR" sz="3200" dirty="0"/>
              <a:t>Contrôle des concentrations </a:t>
            </a:r>
            <a:r>
              <a:rPr lang="fr-FR" sz="2400" dirty="0"/>
              <a:t>(17/17)</a:t>
            </a:r>
            <a:r>
              <a:rPr lang="fr-FR" sz="3200" dirty="0"/>
              <a:t/>
            </a:r>
            <a:br>
              <a:rPr lang="fr-FR" sz="3200" dirty="0"/>
            </a:br>
            <a:r>
              <a:rPr lang="fr-FR" sz="3200" dirty="0"/>
              <a:t>Acquisition de données</a:t>
            </a:r>
          </a:p>
        </p:txBody>
      </p:sp>
      <p:sp>
        <p:nvSpPr>
          <p:cNvPr id="3" name="Espace réservé du contenu 2">
            <a:extLst>
              <a:ext uri="{FF2B5EF4-FFF2-40B4-BE49-F238E27FC236}">
                <a16:creationId xmlns:a16="http://schemas.microsoft.com/office/drawing/2014/main" id="{B60B1992-78D6-4F0E-8EB6-F94E6BE28128}"/>
              </a:ext>
            </a:extLst>
          </p:cNvPr>
          <p:cNvSpPr>
            <a:spLocks noGrp="1"/>
          </p:cNvSpPr>
          <p:nvPr>
            <p:ph idx="1"/>
          </p:nvPr>
        </p:nvSpPr>
        <p:spPr/>
        <p:txBody>
          <a:bodyPr/>
          <a:lstStyle/>
          <a:p>
            <a:r>
              <a:rPr lang="fr-FR" dirty="0"/>
              <a:t>Fang, Goyal, He et Zhang (2025), WP</a:t>
            </a:r>
          </a:p>
          <a:p>
            <a:r>
              <a:rPr lang="fr-FR" dirty="0"/>
              <a:t>Etude empirique. USA, 2009-2019</a:t>
            </a:r>
          </a:p>
          <a:p>
            <a:r>
              <a:rPr lang="fr-FR" dirty="0"/>
              <a:t>Les firmes intensives en IA/ capacités d’analyse des données ont une probabilité plus forte d’acheter des firmes intensives en données.</a:t>
            </a:r>
          </a:p>
          <a:p>
            <a:endParaRPr lang="fr-FR" dirty="0"/>
          </a:p>
        </p:txBody>
      </p:sp>
    </p:spTree>
    <p:extLst>
      <p:ext uri="{BB962C8B-B14F-4D97-AF65-F5344CB8AC3E}">
        <p14:creationId xmlns:p14="http://schemas.microsoft.com/office/powerpoint/2010/main" val="2198041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59A896-12E1-4A43-9A94-10A28A8CDAE9}"/>
              </a:ext>
            </a:extLst>
          </p:cNvPr>
          <p:cNvSpPr>
            <a:spLocks noGrp="1"/>
          </p:cNvSpPr>
          <p:nvPr>
            <p:ph type="title"/>
          </p:nvPr>
        </p:nvSpPr>
        <p:spPr/>
        <p:txBody>
          <a:bodyPr>
            <a:normAutofit fontScale="90000"/>
          </a:bodyPr>
          <a:lstStyle/>
          <a:p>
            <a:r>
              <a:rPr lang="fr-FR" dirty="0"/>
              <a:t>Importance et concentration des industries numériques (émergents)</a:t>
            </a:r>
          </a:p>
        </p:txBody>
      </p:sp>
      <p:sp>
        <p:nvSpPr>
          <p:cNvPr id="3" name="Espace réservé du contenu 2">
            <a:extLst>
              <a:ext uri="{FF2B5EF4-FFF2-40B4-BE49-F238E27FC236}">
                <a16:creationId xmlns:a16="http://schemas.microsoft.com/office/drawing/2014/main" id="{7293C300-CB6F-4ADB-90F1-1203EB5F6281}"/>
              </a:ext>
            </a:extLst>
          </p:cNvPr>
          <p:cNvSpPr>
            <a:spLocks noGrp="1"/>
          </p:cNvSpPr>
          <p:nvPr>
            <p:ph idx="1"/>
          </p:nvPr>
        </p:nvSpPr>
        <p:spPr/>
        <p:txBody>
          <a:bodyPr/>
          <a:lstStyle/>
          <a:p>
            <a:r>
              <a:rPr lang="fr-FR" dirty="0" err="1"/>
              <a:t>iShares</a:t>
            </a:r>
            <a:r>
              <a:rPr lang="fr-FR" dirty="0"/>
              <a:t> MSCI EM (829 sociétés). </a:t>
            </a:r>
          </a:p>
          <a:p>
            <a:r>
              <a:rPr lang="fr-FR" dirty="0"/>
              <a:t>(1) TSMC (13,83%), (2) Samsung (5,93%), (3) SK </a:t>
            </a:r>
            <a:r>
              <a:rPr lang="fr-FR" dirty="0" err="1"/>
              <a:t>Hynix</a:t>
            </a:r>
            <a:r>
              <a:rPr lang="fr-FR" dirty="0"/>
              <a:t> (3,63%), (4) </a:t>
            </a:r>
            <a:r>
              <a:rPr lang="fr-FR" dirty="0" err="1"/>
              <a:t>Tencent</a:t>
            </a:r>
            <a:r>
              <a:rPr lang="fr-FR" dirty="0"/>
              <a:t> (3,58%), (5) ETF Chine, (6) Alibaba (2,53%)</a:t>
            </a:r>
          </a:p>
          <a:p>
            <a:r>
              <a:rPr lang="fr-FR" dirty="0"/>
              <a:t>Technologie de l’information : 33,36%</a:t>
            </a:r>
          </a:p>
          <a:p>
            <a:r>
              <a:rPr lang="fr-FR" dirty="0"/>
              <a:t>Communication : 7,18%</a:t>
            </a:r>
          </a:p>
        </p:txBody>
      </p:sp>
    </p:spTree>
    <p:extLst>
      <p:ext uri="{BB962C8B-B14F-4D97-AF65-F5344CB8AC3E}">
        <p14:creationId xmlns:p14="http://schemas.microsoft.com/office/powerpoint/2010/main" val="59453122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Partie 4</a:t>
            </a:r>
          </a:p>
        </p:txBody>
      </p:sp>
      <p:sp>
        <p:nvSpPr>
          <p:cNvPr id="3" name="Espace réservé du contenu 2"/>
          <p:cNvSpPr>
            <a:spLocks noGrp="1"/>
          </p:cNvSpPr>
          <p:nvPr>
            <p:ph idx="1"/>
          </p:nvPr>
        </p:nvSpPr>
        <p:spPr/>
        <p:txBody>
          <a:bodyPr>
            <a:normAutofit/>
          </a:bodyPr>
          <a:lstStyle/>
          <a:p>
            <a:pPr algn="ctr">
              <a:buNone/>
            </a:pPr>
            <a:endParaRPr lang="fr-FR" sz="3600" dirty="0"/>
          </a:p>
          <a:p>
            <a:pPr algn="ctr">
              <a:buNone/>
            </a:pPr>
            <a:r>
              <a:rPr lang="fr-FR" sz="6600" dirty="0"/>
              <a:t>Algorithmes </a:t>
            </a:r>
          </a:p>
          <a:p>
            <a:pPr algn="ctr">
              <a:buNone/>
            </a:pPr>
            <a:r>
              <a:rPr lang="fr-FR" sz="6600" dirty="0"/>
              <a:t>et collusion</a:t>
            </a:r>
          </a:p>
        </p:txBody>
      </p:sp>
    </p:spTree>
    <p:extLst>
      <p:ext uri="{BB962C8B-B14F-4D97-AF65-F5344CB8AC3E}">
        <p14:creationId xmlns:p14="http://schemas.microsoft.com/office/powerpoint/2010/main" val="231317925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0F4647-8750-4AFE-8616-03C63BC8F4AA}"/>
              </a:ext>
            </a:extLst>
          </p:cNvPr>
          <p:cNvSpPr>
            <a:spLocks noGrp="1"/>
          </p:cNvSpPr>
          <p:nvPr>
            <p:ph type="title"/>
          </p:nvPr>
        </p:nvSpPr>
        <p:spPr/>
        <p:txBody>
          <a:bodyPr>
            <a:normAutofit/>
          </a:bodyPr>
          <a:lstStyle/>
          <a:p>
            <a:r>
              <a:rPr lang="fr-FR" sz="3200" dirty="0"/>
              <a:t>Algorithmes et collusion</a:t>
            </a:r>
          </a:p>
        </p:txBody>
      </p:sp>
      <p:sp>
        <p:nvSpPr>
          <p:cNvPr id="3" name="Espace réservé du contenu 2">
            <a:extLst>
              <a:ext uri="{FF2B5EF4-FFF2-40B4-BE49-F238E27FC236}">
                <a16:creationId xmlns:a16="http://schemas.microsoft.com/office/drawing/2014/main" id="{9EDF4DA9-F224-43CF-B3E3-F63698C31B82}"/>
              </a:ext>
            </a:extLst>
          </p:cNvPr>
          <p:cNvSpPr>
            <a:spLocks noGrp="1"/>
          </p:cNvSpPr>
          <p:nvPr>
            <p:ph idx="1"/>
          </p:nvPr>
        </p:nvSpPr>
        <p:spPr>
          <a:xfrm>
            <a:off x="457200" y="1417638"/>
            <a:ext cx="8229600" cy="4708525"/>
          </a:xfrm>
        </p:spPr>
        <p:txBody>
          <a:bodyPr>
            <a:normAutofit lnSpcReduction="10000"/>
          </a:bodyPr>
          <a:lstStyle/>
          <a:p>
            <a:r>
              <a:rPr lang="fr-FR" dirty="0"/>
              <a:t>Les algorithmes peuvent être programmés pour aller vérifier très régulièrement les prix pratiqués en ligne par les autres firmes.</a:t>
            </a:r>
          </a:p>
          <a:p>
            <a:r>
              <a:rPr lang="fr-FR" dirty="0"/>
              <a:t>Ces vérifications automatisées permettent de détecter très rapidement une potentielle déviation.</a:t>
            </a:r>
          </a:p>
          <a:p>
            <a:r>
              <a:rPr lang="fr-FR" dirty="0"/>
              <a:t>L'algorithme est aussi généralement programmé pour modifier les prix de la firme afin de répondre au mieux aux déviations observées.</a:t>
            </a:r>
          </a:p>
        </p:txBody>
      </p:sp>
    </p:spTree>
    <p:extLst>
      <p:ext uri="{BB962C8B-B14F-4D97-AF65-F5344CB8AC3E}">
        <p14:creationId xmlns:p14="http://schemas.microsoft.com/office/powerpoint/2010/main" val="28583342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0F4647-8750-4AFE-8616-03C63BC8F4AA}"/>
              </a:ext>
            </a:extLst>
          </p:cNvPr>
          <p:cNvSpPr>
            <a:spLocks noGrp="1"/>
          </p:cNvSpPr>
          <p:nvPr>
            <p:ph type="title"/>
          </p:nvPr>
        </p:nvSpPr>
        <p:spPr/>
        <p:txBody>
          <a:bodyPr>
            <a:normAutofit/>
          </a:bodyPr>
          <a:lstStyle/>
          <a:p>
            <a:r>
              <a:rPr lang="fr-FR" sz="3200" dirty="0"/>
              <a:t>Algorithmes et collusion</a:t>
            </a:r>
          </a:p>
        </p:txBody>
      </p:sp>
      <p:sp>
        <p:nvSpPr>
          <p:cNvPr id="3" name="Espace réservé du contenu 2">
            <a:extLst>
              <a:ext uri="{FF2B5EF4-FFF2-40B4-BE49-F238E27FC236}">
                <a16:creationId xmlns:a16="http://schemas.microsoft.com/office/drawing/2014/main" id="{9EDF4DA9-F224-43CF-B3E3-F63698C31B82}"/>
              </a:ext>
            </a:extLst>
          </p:cNvPr>
          <p:cNvSpPr>
            <a:spLocks noGrp="1"/>
          </p:cNvSpPr>
          <p:nvPr>
            <p:ph idx="1"/>
          </p:nvPr>
        </p:nvSpPr>
        <p:spPr>
          <a:xfrm>
            <a:off x="457200" y="1417638"/>
            <a:ext cx="8229600" cy="4708525"/>
          </a:xfrm>
        </p:spPr>
        <p:txBody>
          <a:bodyPr>
            <a:normAutofit/>
          </a:bodyPr>
          <a:lstStyle/>
          <a:p>
            <a:r>
              <a:rPr lang="fr-FR" dirty="0"/>
              <a:t>Aux USA, un individu, David </a:t>
            </a:r>
            <a:r>
              <a:rPr lang="fr-FR" dirty="0" err="1"/>
              <a:t>Topkins</a:t>
            </a:r>
            <a:r>
              <a:rPr lang="fr-FR" dirty="0"/>
              <a:t>, a été condamné pour avoir mis en œuvre un algorithme de ce type sur la </a:t>
            </a:r>
            <a:r>
              <a:rPr lang="fr-FR" i="1" dirty="0"/>
              <a:t>marketplace </a:t>
            </a:r>
            <a:r>
              <a:rPr lang="fr-FR" dirty="0"/>
              <a:t>d’Amazon</a:t>
            </a:r>
            <a:r>
              <a:rPr lang="fr-FR" i="1" dirty="0"/>
              <a:t>.</a:t>
            </a:r>
          </a:p>
          <a:p>
            <a:r>
              <a:rPr lang="fr-FR" dirty="0"/>
              <a:t>Ce type d'algorithmes peut être sanctionné dans le cadre existant de la politique de la concurrence. La collusion est intentionnelle collusion et les lignes de code fournissent des preuves de cette intention.</a:t>
            </a:r>
          </a:p>
        </p:txBody>
      </p:sp>
    </p:spTree>
    <p:extLst>
      <p:ext uri="{BB962C8B-B14F-4D97-AF65-F5344CB8AC3E}">
        <p14:creationId xmlns:p14="http://schemas.microsoft.com/office/powerpoint/2010/main" val="319850620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0F4647-8750-4AFE-8616-03C63BC8F4AA}"/>
              </a:ext>
            </a:extLst>
          </p:cNvPr>
          <p:cNvSpPr>
            <a:spLocks noGrp="1"/>
          </p:cNvSpPr>
          <p:nvPr>
            <p:ph type="title"/>
          </p:nvPr>
        </p:nvSpPr>
        <p:spPr/>
        <p:txBody>
          <a:bodyPr>
            <a:normAutofit/>
          </a:bodyPr>
          <a:lstStyle/>
          <a:p>
            <a:r>
              <a:rPr lang="fr-FR" sz="3200" dirty="0"/>
              <a:t>Algorithmes et collusion</a:t>
            </a:r>
          </a:p>
        </p:txBody>
      </p:sp>
      <p:sp>
        <p:nvSpPr>
          <p:cNvPr id="3" name="Espace réservé du contenu 2">
            <a:extLst>
              <a:ext uri="{FF2B5EF4-FFF2-40B4-BE49-F238E27FC236}">
                <a16:creationId xmlns:a16="http://schemas.microsoft.com/office/drawing/2014/main" id="{9EDF4DA9-F224-43CF-B3E3-F63698C31B82}"/>
              </a:ext>
            </a:extLst>
          </p:cNvPr>
          <p:cNvSpPr>
            <a:spLocks noGrp="1"/>
          </p:cNvSpPr>
          <p:nvPr>
            <p:ph idx="1"/>
          </p:nvPr>
        </p:nvSpPr>
        <p:spPr>
          <a:xfrm>
            <a:off x="457200" y="1417638"/>
            <a:ext cx="8229600" cy="4708525"/>
          </a:xfrm>
        </p:spPr>
        <p:txBody>
          <a:bodyPr>
            <a:normAutofit/>
          </a:bodyPr>
          <a:lstStyle/>
          <a:p>
            <a:r>
              <a:rPr lang="fr-FR" dirty="0"/>
              <a:t>En revanche, une autre forme de collusion pourrait poser plus de problèmes aux autorités de la concurrence. Un débat s'est ouvert sur la possibilité pour des IA de mettre en place un accord de collusion tacite sans que leurs concepteurs ne leur aient explicitement demandé de le faire.</a:t>
            </a:r>
          </a:p>
        </p:txBody>
      </p:sp>
    </p:spTree>
    <p:extLst>
      <p:ext uri="{BB962C8B-B14F-4D97-AF65-F5344CB8AC3E}">
        <p14:creationId xmlns:p14="http://schemas.microsoft.com/office/powerpoint/2010/main" val="215866276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0F4647-8750-4AFE-8616-03C63BC8F4AA}"/>
              </a:ext>
            </a:extLst>
          </p:cNvPr>
          <p:cNvSpPr>
            <a:spLocks noGrp="1"/>
          </p:cNvSpPr>
          <p:nvPr>
            <p:ph type="title"/>
          </p:nvPr>
        </p:nvSpPr>
        <p:spPr/>
        <p:txBody>
          <a:bodyPr>
            <a:normAutofit/>
          </a:bodyPr>
          <a:lstStyle/>
          <a:p>
            <a:r>
              <a:rPr lang="fr-FR" sz="3200" dirty="0"/>
              <a:t>Algorithmes et collusion</a:t>
            </a:r>
          </a:p>
        </p:txBody>
      </p:sp>
      <p:sp>
        <p:nvSpPr>
          <p:cNvPr id="3" name="Espace réservé du contenu 2">
            <a:extLst>
              <a:ext uri="{FF2B5EF4-FFF2-40B4-BE49-F238E27FC236}">
                <a16:creationId xmlns:a16="http://schemas.microsoft.com/office/drawing/2014/main" id="{9EDF4DA9-F224-43CF-B3E3-F63698C31B82}"/>
              </a:ext>
            </a:extLst>
          </p:cNvPr>
          <p:cNvSpPr>
            <a:spLocks noGrp="1"/>
          </p:cNvSpPr>
          <p:nvPr>
            <p:ph idx="1"/>
          </p:nvPr>
        </p:nvSpPr>
        <p:spPr>
          <a:xfrm>
            <a:off x="457200" y="1417638"/>
            <a:ext cx="8229600" cy="4708525"/>
          </a:xfrm>
        </p:spPr>
        <p:txBody>
          <a:bodyPr>
            <a:normAutofit/>
          </a:bodyPr>
          <a:lstStyle/>
          <a:p>
            <a:r>
              <a:rPr lang="it-IT" dirty="0"/>
              <a:t>Calvano, Calzolari, Denicolo et Pastorello (AER, 2020) et Klein (Rand, 2021) </a:t>
            </a:r>
            <a:r>
              <a:rPr lang="fr-FR" dirty="0"/>
              <a:t>ont développé des modèles théoriques où les IA parviennent à mettre en œuvre des équilibres de collusion tacite (donc sans avoir à communiquer entre elles).</a:t>
            </a:r>
          </a:p>
        </p:txBody>
      </p:sp>
    </p:spTree>
    <p:extLst>
      <p:ext uri="{BB962C8B-B14F-4D97-AF65-F5344CB8AC3E}">
        <p14:creationId xmlns:p14="http://schemas.microsoft.com/office/powerpoint/2010/main" val="369214134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0F4647-8750-4AFE-8616-03C63BC8F4AA}"/>
              </a:ext>
            </a:extLst>
          </p:cNvPr>
          <p:cNvSpPr>
            <a:spLocks noGrp="1"/>
          </p:cNvSpPr>
          <p:nvPr>
            <p:ph type="title"/>
          </p:nvPr>
        </p:nvSpPr>
        <p:spPr/>
        <p:txBody>
          <a:bodyPr>
            <a:normAutofit/>
          </a:bodyPr>
          <a:lstStyle/>
          <a:p>
            <a:r>
              <a:rPr lang="fr-FR" sz="3200" dirty="0"/>
              <a:t>Algorithmes et collusion</a:t>
            </a:r>
          </a:p>
        </p:txBody>
      </p:sp>
      <p:sp>
        <p:nvSpPr>
          <p:cNvPr id="3" name="Espace réservé du contenu 2">
            <a:extLst>
              <a:ext uri="{FF2B5EF4-FFF2-40B4-BE49-F238E27FC236}">
                <a16:creationId xmlns:a16="http://schemas.microsoft.com/office/drawing/2014/main" id="{9EDF4DA9-F224-43CF-B3E3-F63698C31B82}"/>
              </a:ext>
            </a:extLst>
          </p:cNvPr>
          <p:cNvSpPr>
            <a:spLocks noGrp="1"/>
          </p:cNvSpPr>
          <p:nvPr>
            <p:ph idx="1"/>
          </p:nvPr>
        </p:nvSpPr>
        <p:spPr>
          <a:xfrm>
            <a:off x="457200" y="1417638"/>
            <a:ext cx="8229600" cy="4708525"/>
          </a:xfrm>
        </p:spPr>
        <p:txBody>
          <a:bodyPr>
            <a:normAutofit/>
          </a:bodyPr>
          <a:lstStyle/>
          <a:p>
            <a:r>
              <a:rPr lang="fr-FR" dirty="0"/>
              <a:t>Miklós-Thal et Tucker (2019) avancent que les  IA peuvent réduire les possibilités de collusion lorsque la demande est aléatoire. Les IA prédisent mieux la demande future. Elles identifient donc mieux les pics de demande, or c'est à ces moments là que les incitations à dévier sont les plus élevées.</a:t>
            </a:r>
          </a:p>
        </p:txBody>
      </p:sp>
    </p:spTree>
    <p:extLst>
      <p:ext uri="{BB962C8B-B14F-4D97-AF65-F5344CB8AC3E}">
        <p14:creationId xmlns:p14="http://schemas.microsoft.com/office/powerpoint/2010/main" val="85919126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0F4647-8750-4AFE-8616-03C63BC8F4AA}"/>
              </a:ext>
            </a:extLst>
          </p:cNvPr>
          <p:cNvSpPr>
            <a:spLocks noGrp="1"/>
          </p:cNvSpPr>
          <p:nvPr>
            <p:ph type="title"/>
          </p:nvPr>
        </p:nvSpPr>
        <p:spPr/>
        <p:txBody>
          <a:bodyPr>
            <a:normAutofit/>
          </a:bodyPr>
          <a:lstStyle/>
          <a:p>
            <a:r>
              <a:rPr lang="fr-FR" sz="3200" dirty="0"/>
              <a:t>Algorithmes et collusion</a:t>
            </a:r>
          </a:p>
        </p:txBody>
      </p:sp>
      <p:sp>
        <p:nvSpPr>
          <p:cNvPr id="3" name="Espace réservé du contenu 2">
            <a:extLst>
              <a:ext uri="{FF2B5EF4-FFF2-40B4-BE49-F238E27FC236}">
                <a16:creationId xmlns:a16="http://schemas.microsoft.com/office/drawing/2014/main" id="{9EDF4DA9-F224-43CF-B3E3-F63698C31B82}"/>
              </a:ext>
            </a:extLst>
          </p:cNvPr>
          <p:cNvSpPr>
            <a:spLocks noGrp="1"/>
          </p:cNvSpPr>
          <p:nvPr>
            <p:ph idx="1"/>
          </p:nvPr>
        </p:nvSpPr>
        <p:spPr>
          <a:xfrm>
            <a:off x="457200" y="1417638"/>
            <a:ext cx="8229600" cy="4708525"/>
          </a:xfrm>
        </p:spPr>
        <p:txBody>
          <a:bodyPr>
            <a:normAutofit/>
          </a:bodyPr>
          <a:lstStyle/>
          <a:p>
            <a:r>
              <a:rPr lang="fr-FR" dirty="0"/>
              <a:t>Assad, Clark, </a:t>
            </a:r>
            <a:r>
              <a:rPr lang="fr-FR" dirty="0" err="1"/>
              <a:t>Ershov</a:t>
            </a:r>
            <a:r>
              <a:rPr lang="fr-FR" dirty="0"/>
              <a:t> et Xu (2024) ont observé que la délégation des prix à des algorithmes dans les stations services allemandes avait provoqué une hausse des prix dans certaines configurations de marchés (dans les duopoles, mais pas dans les monopoles).</a:t>
            </a:r>
          </a:p>
        </p:txBody>
      </p:sp>
    </p:spTree>
    <p:extLst>
      <p:ext uri="{BB962C8B-B14F-4D97-AF65-F5344CB8AC3E}">
        <p14:creationId xmlns:p14="http://schemas.microsoft.com/office/powerpoint/2010/main" val="1880713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0F4647-8750-4AFE-8616-03C63BC8F4AA}"/>
              </a:ext>
            </a:extLst>
          </p:cNvPr>
          <p:cNvSpPr>
            <a:spLocks noGrp="1"/>
          </p:cNvSpPr>
          <p:nvPr>
            <p:ph type="title"/>
          </p:nvPr>
        </p:nvSpPr>
        <p:spPr/>
        <p:txBody>
          <a:bodyPr>
            <a:normAutofit/>
          </a:bodyPr>
          <a:lstStyle/>
          <a:p>
            <a:r>
              <a:rPr lang="fr-FR" sz="3200" dirty="0"/>
              <a:t>Algorithmes et collusion</a:t>
            </a:r>
          </a:p>
        </p:txBody>
      </p:sp>
      <p:sp>
        <p:nvSpPr>
          <p:cNvPr id="3" name="Espace réservé du contenu 2">
            <a:extLst>
              <a:ext uri="{FF2B5EF4-FFF2-40B4-BE49-F238E27FC236}">
                <a16:creationId xmlns:a16="http://schemas.microsoft.com/office/drawing/2014/main" id="{9EDF4DA9-F224-43CF-B3E3-F63698C31B82}"/>
              </a:ext>
            </a:extLst>
          </p:cNvPr>
          <p:cNvSpPr>
            <a:spLocks noGrp="1"/>
          </p:cNvSpPr>
          <p:nvPr>
            <p:ph idx="1"/>
          </p:nvPr>
        </p:nvSpPr>
        <p:spPr>
          <a:xfrm>
            <a:off x="457200" y="1417638"/>
            <a:ext cx="8229600" cy="4708525"/>
          </a:xfrm>
        </p:spPr>
        <p:txBody>
          <a:bodyPr>
            <a:normAutofit/>
          </a:bodyPr>
          <a:lstStyle/>
          <a:p>
            <a:r>
              <a:rPr lang="fr-FR" dirty="0"/>
              <a:t>L’IA peut aussi être utilisée par les autorités de la concurrence pour détecter des évolutions de prix laissant soupçonner l'existence d'accords de collusion.</a:t>
            </a:r>
          </a:p>
        </p:txBody>
      </p:sp>
    </p:spTree>
    <p:extLst>
      <p:ext uri="{BB962C8B-B14F-4D97-AF65-F5344CB8AC3E}">
        <p14:creationId xmlns:p14="http://schemas.microsoft.com/office/powerpoint/2010/main" val="397906999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Partie 5</a:t>
            </a:r>
          </a:p>
        </p:txBody>
      </p:sp>
      <p:sp>
        <p:nvSpPr>
          <p:cNvPr id="3" name="Espace réservé du contenu 2"/>
          <p:cNvSpPr>
            <a:spLocks noGrp="1"/>
          </p:cNvSpPr>
          <p:nvPr>
            <p:ph idx="1"/>
          </p:nvPr>
        </p:nvSpPr>
        <p:spPr/>
        <p:txBody>
          <a:bodyPr>
            <a:normAutofit/>
          </a:bodyPr>
          <a:lstStyle/>
          <a:p>
            <a:pPr algn="ctr">
              <a:buNone/>
            </a:pPr>
            <a:endParaRPr lang="fr-FR" sz="3600" dirty="0"/>
          </a:p>
          <a:p>
            <a:pPr algn="ctr">
              <a:buNone/>
            </a:pPr>
            <a:r>
              <a:rPr lang="fr-FR" sz="6600" dirty="0"/>
              <a:t>Digital </a:t>
            </a:r>
            <a:r>
              <a:rPr lang="fr-FR" sz="6600" dirty="0" err="1"/>
              <a:t>Markets</a:t>
            </a:r>
            <a:r>
              <a:rPr lang="fr-FR" sz="6600" dirty="0"/>
              <a:t> </a:t>
            </a:r>
            <a:r>
              <a:rPr lang="fr-FR" sz="6600" dirty="0" err="1"/>
              <a:t>Act</a:t>
            </a:r>
            <a:endParaRPr lang="fr-FR" sz="6600" dirty="0"/>
          </a:p>
          <a:p>
            <a:pPr algn="ctr">
              <a:buNone/>
            </a:pPr>
            <a:r>
              <a:rPr lang="fr-FR" dirty="0"/>
              <a:t>(basé sur </a:t>
            </a:r>
            <a:r>
              <a:rPr lang="fr-FR" dirty="0" err="1"/>
              <a:t>wikipédia</a:t>
            </a:r>
            <a:r>
              <a:rPr lang="fr-FR" dirty="0"/>
              <a:t>)</a:t>
            </a:r>
          </a:p>
        </p:txBody>
      </p:sp>
    </p:spTree>
    <p:extLst>
      <p:ext uri="{BB962C8B-B14F-4D97-AF65-F5344CB8AC3E}">
        <p14:creationId xmlns:p14="http://schemas.microsoft.com/office/powerpoint/2010/main" val="211785683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AA0A83-45CF-4D5B-8681-FBE89DA5E5E7}"/>
              </a:ext>
            </a:extLst>
          </p:cNvPr>
          <p:cNvSpPr>
            <a:spLocks noGrp="1"/>
          </p:cNvSpPr>
          <p:nvPr>
            <p:ph type="title"/>
          </p:nvPr>
        </p:nvSpPr>
        <p:spPr>
          <a:xfrm>
            <a:off x="457200" y="274638"/>
            <a:ext cx="8229600" cy="778098"/>
          </a:xfrm>
        </p:spPr>
        <p:txBody>
          <a:bodyPr>
            <a:noAutofit/>
          </a:bodyPr>
          <a:lstStyle/>
          <a:p>
            <a:r>
              <a:rPr lang="fr-FR" sz="3200" dirty="0"/>
              <a:t>DMA (Règlement sur les marchés numériques)</a:t>
            </a:r>
          </a:p>
        </p:txBody>
      </p:sp>
      <p:sp>
        <p:nvSpPr>
          <p:cNvPr id="3" name="Espace réservé du contenu 2">
            <a:extLst>
              <a:ext uri="{FF2B5EF4-FFF2-40B4-BE49-F238E27FC236}">
                <a16:creationId xmlns:a16="http://schemas.microsoft.com/office/drawing/2014/main" id="{B76866EB-875E-413F-865B-58C170027947}"/>
              </a:ext>
            </a:extLst>
          </p:cNvPr>
          <p:cNvSpPr>
            <a:spLocks noGrp="1"/>
          </p:cNvSpPr>
          <p:nvPr>
            <p:ph idx="1"/>
          </p:nvPr>
        </p:nvSpPr>
        <p:spPr>
          <a:xfrm>
            <a:off x="457200" y="1268760"/>
            <a:ext cx="8229600" cy="4857403"/>
          </a:xfrm>
        </p:spPr>
        <p:txBody>
          <a:bodyPr/>
          <a:lstStyle/>
          <a:p>
            <a:r>
              <a:rPr lang="fr-FR" dirty="0"/>
              <a:t>Règlement sur les marchés numériques (</a:t>
            </a:r>
            <a:r>
              <a:rPr lang="fr-FR" i="1" dirty="0"/>
              <a:t>Digital </a:t>
            </a:r>
            <a:r>
              <a:rPr lang="fr-FR" i="1" dirty="0" err="1"/>
              <a:t>Markets</a:t>
            </a:r>
            <a:r>
              <a:rPr lang="fr-FR" i="1" dirty="0"/>
              <a:t> </a:t>
            </a:r>
            <a:r>
              <a:rPr lang="fr-FR" i="1" dirty="0" err="1"/>
              <a:t>Act</a:t>
            </a:r>
            <a:r>
              <a:rPr lang="fr-FR" dirty="0"/>
              <a:t>) a été adopté en 2022</a:t>
            </a:r>
          </a:p>
          <a:p>
            <a:r>
              <a:rPr lang="fr-FR" dirty="0"/>
              <a:t>Il vise à contrôler le comportement des grandes plateformes numériques constituant des « contrôleurs d’accès » (</a:t>
            </a:r>
            <a:r>
              <a:rPr lang="fr-FR" i="1" dirty="0" err="1"/>
              <a:t>gatekeepers</a:t>
            </a:r>
            <a:r>
              <a:rPr lang="fr-FR" dirty="0"/>
              <a:t>).</a:t>
            </a:r>
          </a:p>
          <a:p>
            <a:r>
              <a:rPr lang="fr-FR" dirty="0"/>
              <a:t>La commission européenne publie une liste nominative des entreprises concernées</a:t>
            </a:r>
          </a:p>
          <a:p>
            <a:pPr marL="0" indent="0">
              <a:buNone/>
            </a:pPr>
            <a:endParaRPr lang="fr-FR" dirty="0"/>
          </a:p>
        </p:txBody>
      </p:sp>
    </p:spTree>
    <p:extLst>
      <p:ext uri="{BB962C8B-B14F-4D97-AF65-F5344CB8AC3E}">
        <p14:creationId xmlns:p14="http://schemas.microsoft.com/office/powerpoint/2010/main" val="406923622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2561</TotalTime>
  <Words>5356</Words>
  <Application>Microsoft Office PowerPoint</Application>
  <PresentationFormat>Affichage à l'écran (4:3)</PresentationFormat>
  <Paragraphs>461</Paragraphs>
  <Slides>104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104</vt:i4>
      </vt:variant>
    </vt:vector>
  </HeadingPairs>
  <TitlesOfParts>
    <vt:vector size="108" baseType="lpstr">
      <vt:lpstr>Arial</vt:lpstr>
      <vt:lpstr>Calibri</vt:lpstr>
      <vt:lpstr>Wingdings</vt:lpstr>
      <vt:lpstr>Thème Office</vt:lpstr>
      <vt:lpstr>Politique de la concurrence et économie numérique</vt:lpstr>
      <vt:lpstr>Présentation PowerPoint</vt:lpstr>
      <vt:lpstr>Ce qu’il faut savoir de l’intervenant</vt:lpstr>
      <vt:lpstr>Bibliographie</vt:lpstr>
      <vt:lpstr>Bibliographie</vt:lpstr>
      <vt:lpstr>Plan</vt:lpstr>
      <vt:lpstr>Présentation PowerPoint</vt:lpstr>
      <vt:lpstr>Importance et concentration des industries numériques </vt:lpstr>
      <vt:lpstr>Importance et concentration des industries numériques (émergents)</vt:lpstr>
      <vt:lpstr>Europe ?</vt:lpstr>
      <vt:lpstr>Emergence de l’IA et changement de nature de ces industries</vt:lpstr>
      <vt:lpstr>Partie 1</vt:lpstr>
      <vt:lpstr>Industries numériques</vt:lpstr>
      <vt:lpstr>Industries numériques rendements d’échelle croissants</vt:lpstr>
      <vt:lpstr>Industries numériques externalités de réseau</vt:lpstr>
      <vt:lpstr>Industries numériques externalités de réseau directes</vt:lpstr>
      <vt:lpstr>Industries numériques externalités de réseau directes</vt:lpstr>
      <vt:lpstr>Industries numériques externalités de réseau indirectes</vt:lpstr>
      <vt:lpstr>Industries numériques Importance des données</vt:lpstr>
      <vt:lpstr>Industries numériques Importance des données</vt:lpstr>
      <vt:lpstr>Industries numériques Importance des innovations</vt:lpstr>
      <vt:lpstr>Partie 2</vt:lpstr>
      <vt:lpstr>Abus de position dominante</vt:lpstr>
      <vt:lpstr>Abus de position dominante</vt:lpstr>
      <vt:lpstr>Partie 2.A</vt:lpstr>
      <vt:lpstr>Abus position dominante : parité prix</vt:lpstr>
      <vt:lpstr>Abus position dominante : parité prix</vt:lpstr>
      <vt:lpstr>Abus position dominante : parité prix</vt:lpstr>
      <vt:lpstr>Abus position dominante : parité prix</vt:lpstr>
      <vt:lpstr>Abus position dominante : parité prix</vt:lpstr>
      <vt:lpstr>Abus position dominante : parité prix</vt:lpstr>
      <vt:lpstr>Abus position dominante : parité prix</vt:lpstr>
      <vt:lpstr>Abus position dominante : parité prix</vt:lpstr>
      <vt:lpstr>Abus position dominante : parité prix</vt:lpstr>
      <vt:lpstr>Abus position dominante : parité prix</vt:lpstr>
      <vt:lpstr>Abus position dominante : parité prix</vt:lpstr>
      <vt:lpstr>Partie 2.B</vt:lpstr>
      <vt:lpstr>Abus position dominante : biais</vt:lpstr>
      <vt:lpstr>Abus position dominante : biais</vt:lpstr>
      <vt:lpstr>Abus position dominante : biais</vt:lpstr>
      <vt:lpstr>Abus position dominante : biais</vt:lpstr>
      <vt:lpstr>Abus position dominante : biais</vt:lpstr>
      <vt:lpstr>Abus position dominante : biais</vt:lpstr>
      <vt:lpstr>Abus position dominante : biais</vt:lpstr>
      <vt:lpstr>Abus position dominante : biais</vt:lpstr>
      <vt:lpstr>Abus position dominante : biais</vt:lpstr>
      <vt:lpstr>Abus position dominante : biais</vt:lpstr>
      <vt:lpstr>Abus position dominante : biais</vt:lpstr>
      <vt:lpstr>Abus position dominante : biais</vt:lpstr>
      <vt:lpstr>Abus position dominante : steering</vt:lpstr>
      <vt:lpstr>Abus position dominante : steering</vt:lpstr>
      <vt:lpstr>Abus position dominante : steering</vt:lpstr>
      <vt:lpstr>Abus position dominante : steering</vt:lpstr>
      <vt:lpstr>Abus position dominante : steering</vt:lpstr>
      <vt:lpstr>Abus position dominante : steering</vt:lpstr>
      <vt:lpstr>Abus position dominante : steering</vt:lpstr>
      <vt:lpstr>Abus position dominante : steering</vt:lpstr>
      <vt:lpstr>Abus : plateforme duale</vt:lpstr>
      <vt:lpstr>Abus : plateforme duale</vt:lpstr>
      <vt:lpstr>Abus : plateforme duale</vt:lpstr>
      <vt:lpstr>Abus : plateforme duale</vt:lpstr>
      <vt:lpstr>Abus : plateforme duale</vt:lpstr>
      <vt:lpstr>Abus : plateforme duale</vt:lpstr>
      <vt:lpstr>Abus : plateforme duale</vt:lpstr>
      <vt:lpstr>Abus : plateforme duale</vt:lpstr>
      <vt:lpstr>Abus : plateforme duale</vt:lpstr>
      <vt:lpstr>Abus : plateforme duale</vt:lpstr>
      <vt:lpstr>Abus : plateforme duale</vt:lpstr>
      <vt:lpstr>Abus : plateforme duale</vt:lpstr>
      <vt:lpstr>Abus : plateforme duale</vt:lpstr>
      <vt:lpstr>Abus : plateforme duale</vt:lpstr>
      <vt:lpstr>Partie 3</vt:lpstr>
      <vt:lpstr>Contrôle des concentrations (1/17)</vt:lpstr>
      <vt:lpstr>Contrôle des concentrations (2/17)</vt:lpstr>
      <vt:lpstr>Contrôle des concentrations</vt:lpstr>
      <vt:lpstr>Contrôle des concentrations</vt:lpstr>
      <vt:lpstr>Contrôle des concentrations (5/17)</vt:lpstr>
      <vt:lpstr>Contrôle des concentrations Concurrence potentielle</vt:lpstr>
      <vt:lpstr>Contrôle des concentrations Acquisitions tueuses ?</vt:lpstr>
      <vt:lpstr>Contrôle des concentrations (8/17) Emergence des éco-systèmes</vt:lpstr>
      <vt:lpstr>Contrôle des concentrations Emergence des éco-systèmes</vt:lpstr>
      <vt:lpstr>Contrôle des concentrations (10/17) Rachat d’Instagram par Facebook</vt:lpstr>
      <vt:lpstr>Contrôle des concentrations Direction de la recherche</vt:lpstr>
      <vt:lpstr>Contrôle des concentrations (12/17) Acquisition de données</vt:lpstr>
      <vt:lpstr>Contrôle des concentrations Acquisition de données</vt:lpstr>
      <vt:lpstr>Contrôle des concentrations Acquisition de données</vt:lpstr>
      <vt:lpstr>Contrôle des concentrations (15/17) Acquisition de données</vt:lpstr>
      <vt:lpstr>Contrôle des concentrations Acquisition de données</vt:lpstr>
      <vt:lpstr>Contrôle des concentrations (17/17) Acquisition de données</vt:lpstr>
      <vt:lpstr>Partie 4</vt:lpstr>
      <vt:lpstr>Algorithmes et collusion</vt:lpstr>
      <vt:lpstr>Algorithmes et collusion</vt:lpstr>
      <vt:lpstr>Algorithmes et collusion</vt:lpstr>
      <vt:lpstr>Algorithmes et collusion</vt:lpstr>
      <vt:lpstr>Algorithmes et collusion</vt:lpstr>
      <vt:lpstr>Algorithmes et collusion</vt:lpstr>
      <vt:lpstr>Algorithmes et collusion</vt:lpstr>
      <vt:lpstr>Partie 5</vt:lpstr>
      <vt:lpstr>DMA (Règlement sur les marchés numériques)</vt:lpstr>
      <vt:lpstr>DMA</vt:lpstr>
      <vt:lpstr>DMA</vt:lpstr>
      <vt:lpstr>DMA</vt:lpstr>
      <vt:lpstr>Présentation PowerPoint</vt:lpstr>
      <vt:lpstr>SAV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Concurrence imparfaite</dc:title>
  <dc:creator>user</dc:creator>
  <cp:lastModifiedBy>Géry</cp:lastModifiedBy>
  <cp:revision>176</cp:revision>
  <dcterms:created xsi:type="dcterms:W3CDTF">2019-04-16T06:42:36Z</dcterms:created>
  <dcterms:modified xsi:type="dcterms:W3CDTF">2026-06-09T13:58:29Z</dcterms:modified>
</cp:coreProperties>
</file>