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8" r:id="rId3"/>
    <p:sldId id="317" r:id="rId4"/>
    <p:sldId id="315" r:id="rId5"/>
    <p:sldId id="305" r:id="rId6"/>
    <p:sldId id="314" r:id="rId7"/>
    <p:sldId id="308" r:id="rId8"/>
    <p:sldId id="347" r:id="rId9"/>
    <p:sldId id="259" r:id="rId10"/>
    <p:sldId id="320" r:id="rId11"/>
    <p:sldId id="316" r:id="rId12"/>
    <p:sldId id="260" r:id="rId13"/>
    <p:sldId id="261" r:id="rId14"/>
    <p:sldId id="265" r:id="rId15"/>
    <p:sldId id="262" r:id="rId16"/>
    <p:sldId id="263" r:id="rId17"/>
    <p:sldId id="312" r:id="rId18"/>
    <p:sldId id="311" r:id="rId19"/>
    <p:sldId id="266" r:id="rId20"/>
    <p:sldId id="267" r:id="rId21"/>
    <p:sldId id="268" r:id="rId22"/>
    <p:sldId id="309" r:id="rId23"/>
    <p:sldId id="310"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3969" autoAdjust="0"/>
  </p:normalViewPr>
  <p:slideViewPr>
    <p:cSldViewPr snapToGrid="0">
      <p:cViewPr varScale="1">
        <p:scale>
          <a:sx n="69" d="100"/>
          <a:sy n="69" d="100"/>
        </p:scale>
        <p:origin x="780"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DEC405-5074-4CCB-8749-0BC66D467687}"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fr-FR"/>
        </a:p>
      </dgm:t>
    </dgm:pt>
    <dgm:pt modelId="{01E22D69-2C88-48DC-BD4C-51D98AED2223}">
      <dgm:prSet phldrT="[Texte]"/>
      <dgm:spPr/>
      <dgm:t>
        <a:bodyPr/>
        <a:lstStyle/>
        <a:p>
          <a:r>
            <a:rPr lang="fr-FR" dirty="0"/>
            <a:t>Objectifs de formation</a:t>
          </a:r>
        </a:p>
      </dgm:t>
    </dgm:pt>
    <dgm:pt modelId="{F7EDA693-3A7A-4F3A-96BF-3B086FD92267}" type="parTrans" cxnId="{B513E725-2870-41B3-8DB3-3F601E74D379}">
      <dgm:prSet/>
      <dgm:spPr/>
      <dgm:t>
        <a:bodyPr/>
        <a:lstStyle/>
        <a:p>
          <a:endParaRPr lang="fr-FR"/>
        </a:p>
      </dgm:t>
    </dgm:pt>
    <dgm:pt modelId="{2BD3F99C-4CCA-49E0-BD7A-1AA5027BF5D8}" type="sibTrans" cxnId="{B513E725-2870-41B3-8DB3-3F601E74D379}">
      <dgm:prSet/>
      <dgm:spPr/>
      <dgm:t>
        <a:bodyPr/>
        <a:lstStyle/>
        <a:p>
          <a:endParaRPr lang="fr-FR"/>
        </a:p>
      </dgm:t>
    </dgm:pt>
    <dgm:pt modelId="{197FBC03-04CC-44B0-9028-809F1A79FAFD}">
      <dgm:prSet phldrT="[Texte]"/>
      <dgm:spPr/>
      <dgm:t>
        <a:bodyPr/>
        <a:lstStyle/>
        <a:p>
          <a:r>
            <a:rPr lang="fr-FR" dirty="0"/>
            <a:t>Capacités</a:t>
          </a:r>
        </a:p>
      </dgm:t>
    </dgm:pt>
    <dgm:pt modelId="{A8EE3EF6-F296-44E3-BF3C-CAF96297714F}" type="parTrans" cxnId="{938A89FE-6B75-4FB0-878E-DCE0C8ACD226}">
      <dgm:prSet/>
      <dgm:spPr/>
      <dgm:t>
        <a:bodyPr/>
        <a:lstStyle/>
        <a:p>
          <a:endParaRPr lang="fr-FR"/>
        </a:p>
      </dgm:t>
    </dgm:pt>
    <dgm:pt modelId="{BCA8FAD5-35B2-433F-B581-B2AEE2103253}" type="sibTrans" cxnId="{938A89FE-6B75-4FB0-878E-DCE0C8ACD226}">
      <dgm:prSet/>
      <dgm:spPr/>
      <dgm:t>
        <a:bodyPr/>
        <a:lstStyle/>
        <a:p>
          <a:endParaRPr lang="fr-FR"/>
        </a:p>
      </dgm:t>
    </dgm:pt>
    <dgm:pt modelId="{F220317F-214A-4E2B-9BF5-2D6F21DB149E}">
      <dgm:prSet phldrT="[Texte]"/>
      <dgm:spPr/>
      <dgm:t>
        <a:bodyPr/>
        <a:lstStyle/>
        <a:p>
          <a:r>
            <a:rPr lang="fr-FR" dirty="0"/>
            <a:t>Compétences</a:t>
          </a:r>
        </a:p>
      </dgm:t>
    </dgm:pt>
    <dgm:pt modelId="{6B1FC515-BA30-48DB-AA2A-D51E0D750874}" type="parTrans" cxnId="{362DB048-9ED0-4377-A16C-56E1320B4E9C}">
      <dgm:prSet/>
      <dgm:spPr/>
      <dgm:t>
        <a:bodyPr/>
        <a:lstStyle/>
        <a:p>
          <a:endParaRPr lang="fr-FR"/>
        </a:p>
      </dgm:t>
    </dgm:pt>
    <dgm:pt modelId="{EF601A3E-A259-4E36-9D44-14A6FC18DEF4}" type="sibTrans" cxnId="{362DB048-9ED0-4377-A16C-56E1320B4E9C}">
      <dgm:prSet/>
      <dgm:spPr/>
      <dgm:t>
        <a:bodyPr/>
        <a:lstStyle/>
        <a:p>
          <a:endParaRPr lang="fr-FR"/>
        </a:p>
      </dgm:t>
    </dgm:pt>
    <dgm:pt modelId="{805F4B22-E0EC-4C43-8909-5B6328036BAB}" type="pres">
      <dgm:prSet presAssocID="{B8DEC405-5074-4CCB-8749-0BC66D467687}" presName="Name0" presStyleCnt="0">
        <dgm:presLayoutVars>
          <dgm:chMax val="7"/>
          <dgm:chPref val="7"/>
          <dgm:dir/>
          <dgm:animLvl val="lvl"/>
        </dgm:presLayoutVars>
      </dgm:prSet>
      <dgm:spPr/>
    </dgm:pt>
    <dgm:pt modelId="{9C1B5153-D7FA-4755-8482-186559AFCE19}" type="pres">
      <dgm:prSet presAssocID="{01E22D69-2C88-48DC-BD4C-51D98AED2223}" presName="Accent1" presStyleCnt="0"/>
      <dgm:spPr/>
    </dgm:pt>
    <dgm:pt modelId="{F13D3B0B-953E-4612-B25E-2C3D3314947E}" type="pres">
      <dgm:prSet presAssocID="{01E22D69-2C88-48DC-BD4C-51D98AED2223}" presName="Accent" presStyleLbl="node1" presStyleIdx="0" presStyleCnt="3"/>
      <dgm:spPr>
        <a:solidFill>
          <a:srgbClr val="00B0F0"/>
        </a:solidFill>
      </dgm:spPr>
    </dgm:pt>
    <dgm:pt modelId="{C3AD5AF2-5939-4B8C-87EE-C0EAD1C4B38A}" type="pres">
      <dgm:prSet presAssocID="{01E22D69-2C88-48DC-BD4C-51D98AED2223}" presName="Parent1" presStyleLbl="revTx" presStyleIdx="0" presStyleCnt="3">
        <dgm:presLayoutVars>
          <dgm:chMax val="1"/>
          <dgm:chPref val="1"/>
          <dgm:bulletEnabled val="1"/>
        </dgm:presLayoutVars>
      </dgm:prSet>
      <dgm:spPr/>
    </dgm:pt>
    <dgm:pt modelId="{C06B90EB-8325-4D6F-8136-228BC42C0F02}" type="pres">
      <dgm:prSet presAssocID="{197FBC03-04CC-44B0-9028-809F1A79FAFD}" presName="Accent2" presStyleCnt="0"/>
      <dgm:spPr/>
    </dgm:pt>
    <dgm:pt modelId="{DC27A778-3239-4A7C-9C68-CB9339BBB4DB}" type="pres">
      <dgm:prSet presAssocID="{197FBC03-04CC-44B0-9028-809F1A79FAFD}" presName="Accent" presStyleLbl="node1" presStyleIdx="1" presStyleCnt="3"/>
      <dgm:spPr>
        <a:solidFill>
          <a:srgbClr val="00B0F0"/>
        </a:solidFill>
      </dgm:spPr>
    </dgm:pt>
    <dgm:pt modelId="{EBC9389E-CEC4-4736-8932-86297D686933}" type="pres">
      <dgm:prSet presAssocID="{197FBC03-04CC-44B0-9028-809F1A79FAFD}" presName="Parent2" presStyleLbl="revTx" presStyleIdx="1" presStyleCnt="3">
        <dgm:presLayoutVars>
          <dgm:chMax val="1"/>
          <dgm:chPref val="1"/>
          <dgm:bulletEnabled val="1"/>
        </dgm:presLayoutVars>
      </dgm:prSet>
      <dgm:spPr/>
    </dgm:pt>
    <dgm:pt modelId="{853FE9BA-5756-4518-8EFD-D82F1DEBFF74}" type="pres">
      <dgm:prSet presAssocID="{F220317F-214A-4E2B-9BF5-2D6F21DB149E}" presName="Accent3" presStyleCnt="0"/>
      <dgm:spPr/>
    </dgm:pt>
    <dgm:pt modelId="{323299DE-B3D4-464E-86CA-0F5A6E7DD574}" type="pres">
      <dgm:prSet presAssocID="{F220317F-214A-4E2B-9BF5-2D6F21DB149E}" presName="Accent" presStyleLbl="node1" presStyleIdx="2" presStyleCnt="3"/>
      <dgm:spPr>
        <a:solidFill>
          <a:srgbClr val="00B0F0"/>
        </a:solidFill>
      </dgm:spPr>
    </dgm:pt>
    <dgm:pt modelId="{7E261DDE-6D92-4F38-A85E-A0168CFFADE3}" type="pres">
      <dgm:prSet presAssocID="{F220317F-214A-4E2B-9BF5-2D6F21DB149E}" presName="Parent3" presStyleLbl="revTx" presStyleIdx="2" presStyleCnt="3">
        <dgm:presLayoutVars>
          <dgm:chMax val="1"/>
          <dgm:chPref val="1"/>
          <dgm:bulletEnabled val="1"/>
        </dgm:presLayoutVars>
      </dgm:prSet>
      <dgm:spPr/>
    </dgm:pt>
  </dgm:ptLst>
  <dgm:cxnLst>
    <dgm:cxn modelId="{0B0FFB1A-528B-48C5-AFF2-94C1D5E4D094}" type="presOf" srcId="{197FBC03-04CC-44B0-9028-809F1A79FAFD}" destId="{EBC9389E-CEC4-4736-8932-86297D686933}" srcOrd="0" destOrd="0" presId="urn:microsoft.com/office/officeart/2009/layout/CircleArrowProcess"/>
    <dgm:cxn modelId="{B513E725-2870-41B3-8DB3-3F601E74D379}" srcId="{B8DEC405-5074-4CCB-8749-0BC66D467687}" destId="{01E22D69-2C88-48DC-BD4C-51D98AED2223}" srcOrd="0" destOrd="0" parTransId="{F7EDA693-3A7A-4F3A-96BF-3B086FD92267}" sibTransId="{2BD3F99C-4CCA-49E0-BD7A-1AA5027BF5D8}"/>
    <dgm:cxn modelId="{B4839232-E20A-4EFA-9EB2-685CFC49712C}" type="presOf" srcId="{F220317F-214A-4E2B-9BF5-2D6F21DB149E}" destId="{7E261DDE-6D92-4F38-A85E-A0168CFFADE3}" srcOrd="0" destOrd="0" presId="urn:microsoft.com/office/officeart/2009/layout/CircleArrowProcess"/>
    <dgm:cxn modelId="{362DB048-9ED0-4377-A16C-56E1320B4E9C}" srcId="{B8DEC405-5074-4CCB-8749-0BC66D467687}" destId="{F220317F-214A-4E2B-9BF5-2D6F21DB149E}" srcOrd="2" destOrd="0" parTransId="{6B1FC515-BA30-48DB-AA2A-D51E0D750874}" sibTransId="{EF601A3E-A259-4E36-9D44-14A6FC18DEF4}"/>
    <dgm:cxn modelId="{5E979396-30B9-4440-9055-DF9770831690}" type="presOf" srcId="{B8DEC405-5074-4CCB-8749-0BC66D467687}" destId="{805F4B22-E0EC-4C43-8909-5B6328036BAB}" srcOrd="0" destOrd="0" presId="urn:microsoft.com/office/officeart/2009/layout/CircleArrowProcess"/>
    <dgm:cxn modelId="{D60CB5D0-7029-492D-8341-B461F9E71931}" type="presOf" srcId="{01E22D69-2C88-48DC-BD4C-51D98AED2223}" destId="{C3AD5AF2-5939-4B8C-87EE-C0EAD1C4B38A}" srcOrd="0" destOrd="0" presId="urn:microsoft.com/office/officeart/2009/layout/CircleArrowProcess"/>
    <dgm:cxn modelId="{938A89FE-6B75-4FB0-878E-DCE0C8ACD226}" srcId="{B8DEC405-5074-4CCB-8749-0BC66D467687}" destId="{197FBC03-04CC-44B0-9028-809F1A79FAFD}" srcOrd="1" destOrd="0" parTransId="{A8EE3EF6-F296-44E3-BF3C-CAF96297714F}" sibTransId="{BCA8FAD5-35B2-433F-B581-B2AEE2103253}"/>
    <dgm:cxn modelId="{46B06D74-ACF4-42F1-A515-9CCD973AD958}" type="presParOf" srcId="{805F4B22-E0EC-4C43-8909-5B6328036BAB}" destId="{9C1B5153-D7FA-4755-8482-186559AFCE19}" srcOrd="0" destOrd="0" presId="urn:microsoft.com/office/officeart/2009/layout/CircleArrowProcess"/>
    <dgm:cxn modelId="{3B869C38-8D8E-4BEB-B0D5-B542DA2D2319}" type="presParOf" srcId="{9C1B5153-D7FA-4755-8482-186559AFCE19}" destId="{F13D3B0B-953E-4612-B25E-2C3D3314947E}" srcOrd="0" destOrd="0" presId="urn:microsoft.com/office/officeart/2009/layout/CircleArrowProcess"/>
    <dgm:cxn modelId="{A54652F2-6E44-4E58-ABD7-274ED9213F47}" type="presParOf" srcId="{805F4B22-E0EC-4C43-8909-5B6328036BAB}" destId="{C3AD5AF2-5939-4B8C-87EE-C0EAD1C4B38A}" srcOrd="1" destOrd="0" presId="urn:microsoft.com/office/officeart/2009/layout/CircleArrowProcess"/>
    <dgm:cxn modelId="{FD46A7FD-CAD4-4331-9827-992C912B4F9F}" type="presParOf" srcId="{805F4B22-E0EC-4C43-8909-5B6328036BAB}" destId="{C06B90EB-8325-4D6F-8136-228BC42C0F02}" srcOrd="2" destOrd="0" presId="urn:microsoft.com/office/officeart/2009/layout/CircleArrowProcess"/>
    <dgm:cxn modelId="{859B36BB-F490-491A-83FF-644D8C919043}" type="presParOf" srcId="{C06B90EB-8325-4D6F-8136-228BC42C0F02}" destId="{DC27A778-3239-4A7C-9C68-CB9339BBB4DB}" srcOrd="0" destOrd="0" presId="urn:microsoft.com/office/officeart/2009/layout/CircleArrowProcess"/>
    <dgm:cxn modelId="{E3A64253-225A-4217-BA36-C64CC3D93B90}" type="presParOf" srcId="{805F4B22-E0EC-4C43-8909-5B6328036BAB}" destId="{EBC9389E-CEC4-4736-8932-86297D686933}" srcOrd="3" destOrd="0" presId="urn:microsoft.com/office/officeart/2009/layout/CircleArrowProcess"/>
    <dgm:cxn modelId="{1BB4ECE8-F523-46DB-8258-B90B37211910}" type="presParOf" srcId="{805F4B22-E0EC-4C43-8909-5B6328036BAB}" destId="{853FE9BA-5756-4518-8EFD-D82F1DEBFF74}" srcOrd="4" destOrd="0" presId="urn:microsoft.com/office/officeart/2009/layout/CircleArrowProcess"/>
    <dgm:cxn modelId="{1DA4CF8F-57D1-48DF-A344-8F371A69FCDA}" type="presParOf" srcId="{853FE9BA-5756-4518-8EFD-D82F1DEBFF74}" destId="{323299DE-B3D4-464E-86CA-0F5A6E7DD574}" srcOrd="0" destOrd="0" presId="urn:microsoft.com/office/officeart/2009/layout/CircleArrowProcess"/>
    <dgm:cxn modelId="{567C3429-0BFB-41E3-B029-056A0BC70611}" type="presParOf" srcId="{805F4B22-E0EC-4C43-8909-5B6328036BAB}" destId="{7E261DDE-6D92-4F38-A85E-A0168CFFADE3}"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AD6938-A41C-485F-9E3A-E3622C13B21C}" type="doc">
      <dgm:prSet loTypeId="urn:microsoft.com/office/officeart/2005/8/layout/target3" loCatId="relationship" qsTypeId="urn:microsoft.com/office/officeart/2005/8/quickstyle/3d1" qsCatId="3D" csTypeId="urn:microsoft.com/office/officeart/2005/8/colors/accent4_4" csCatId="accent4" phldr="1"/>
      <dgm:spPr/>
      <dgm:t>
        <a:bodyPr/>
        <a:lstStyle/>
        <a:p>
          <a:endParaRPr lang="fr-FR"/>
        </a:p>
      </dgm:t>
    </dgm:pt>
    <dgm:pt modelId="{B92B6BC7-0E2E-4655-800F-009E117CC08C}">
      <dgm:prSet phldrT="[Texte]" custT="1"/>
      <dgm:spPr/>
      <dgm:t>
        <a:bodyPr/>
        <a:lstStyle/>
        <a:p>
          <a:r>
            <a:rPr lang="fr-FR" sz="2400" b="1" dirty="0"/>
            <a:t>Apprentissages en profondeur, qui perdurent dans le temps</a:t>
          </a:r>
        </a:p>
      </dgm:t>
    </dgm:pt>
    <dgm:pt modelId="{CED6EC17-DADD-483E-A72D-88CA5E7BAD4E}" type="parTrans" cxnId="{5E8E93D2-EFEF-4B8C-B8AF-6622E6444353}">
      <dgm:prSet/>
      <dgm:spPr/>
      <dgm:t>
        <a:bodyPr/>
        <a:lstStyle/>
        <a:p>
          <a:endParaRPr lang="fr-FR"/>
        </a:p>
      </dgm:t>
    </dgm:pt>
    <dgm:pt modelId="{4C919708-8F31-4491-A612-5862146E84E8}" type="sibTrans" cxnId="{5E8E93D2-EFEF-4B8C-B8AF-6622E6444353}">
      <dgm:prSet/>
      <dgm:spPr/>
      <dgm:t>
        <a:bodyPr/>
        <a:lstStyle/>
        <a:p>
          <a:endParaRPr lang="fr-FR"/>
        </a:p>
      </dgm:t>
    </dgm:pt>
    <dgm:pt modelId="{A04DADB9-46FE-4DDA-A2BA-8D11AFC0DC6E}">
      <dgm:prSet phldrT="[Texte]"/>
      <dgm:spPr/>
      <dgm:t>
        <a:bodyPr/>
        <a:lstStyle/>
        <a:p>
          <a:r>
            <a:rPr lang="fr-FR" dirty="0"/>
            <a:t>Emergence d’un changement conceptuel, en lien avec des situations réelles</a:t>
          </a:r>
        </a:p>
      </dgm:t>
    </dgm:pt>
    <dgm:pt modelId="{39C89F83-F892-4489-BF50-3C7AA30EA3C1}" type="parTrans" cxnId="{C065B11E-1034-4DAA-A0B4-5916B7ABFE6B}">
      <dgm:prSet/>
      <dgm:spPr/>
      <dgm:t>
        <a:bodyPr/>
        <a:lstStyle/>
        <a:p>
          <a:endParaRPr lang="fr-FR"/>
        </a:p>
      </dgm:t>
    </dgm:pt>
    <dgm:pt modelId="{E31F1944-ABAE-424D-A6C5-3053A46C4EE7}" type="sibTrans" cxnId="{C065B11E-1034-4DAA-A0B4-5916B7ABFE6B}">
      <dgm:prSet/>
      <dgm:spPr/>
      <dgm:t>
        <a:bodyPr/>
        <a:lstStyle/>
        <a:p>
          <a:endParaRPr lang="fr-FR"/>
        </a:p>
      </dgm:t>
    </dgm:pt>
    <dgm:pt modelId="{DA913D25-2C7F-4E59-83C2-7DF9A8EBE7AD}">
      <dgm:prSet phldrT="[Texte]"/>
      <dgm:spPr/>
      <dgm:t>
        <a:bodyPr/>
        <a:lstStyle/>
        <a:p>
          <a:r>
            <a:rPr lang="fr-FR" dirty="0"/>
            <a:t>Engagement élevé de l’élève</a:t>
          </a:r>
        </a:p>
      </dgm:t>
    </dgm:pt>
    <dgm:pt modelId="{B2346C51-99B9-4668-B3ED-62F7B83047B7}" type="parTrans" cxnId="{605D1143-A9E0-41C4-B1F7-4DDD76B11EEA}">
      <dgm:prSet/>
      <dgm:spPr/>
      <dgm:t>
        <a:bodyPr/>
        <a:lstStyle/>
        <a:p>
          <a:endParaRPr lang="fr-FR"/>
        </a:p>
      </dgm:t>
    </dgm:pt>
    <dgm:pt modelId="{FB2F263F-1678-42D9-A076-A28D69724AE6}" type="sibTrans" cxnId="{605D1143-A9E0-41C4-B1F7-4DDD76B11EEA}">
      <dgm:prSet/>
      <dgm:spPr/>
      <dgm:t>
        <a:bodyPr/>
        <a:lstStyle/>
        <a:p>
          <a:endParaRPr lang="fr-FR"/>
        </a:p>
      </dgm:t>
    </dgm:pt>
    <dgm:pt modelId="{7E307298-F338-4B02-AD8B-81D8AC641069}">
      <dgm:prSet phldrT="[Texte]" custT="1"/>
      <dgm:spPr/>
      <dgm:t>
        <a:bodyPr/>
        <a:lstStyle/>
        <a:p>
          <a:r>
            <a:rPr lang="fr-FR" sz="2400" b="1" dirty="0"/>
            <a:t>Apprentissages pour une rétention de connaissances à moyen-terme</a:t>
          </a:r>
        </a:p>
      </dgm:t>
    </dgm:pt>
    <dgm:pt modelId="{654BE1AB-4E60-418C-8FA0-D6AD8BE27826}" type="parTrans" cxnId="{F69F42EB-11BE-45D1-B0E9-EE74E8312196}">
      <dgm:prSet/>
      <dgm:spPr/>
      <dgm:t>
        <a:bodyPr/>
        <a:lstStyle/>
        <a:p>
          <a:endParaRPr lang="fr-FR"/>
        </a:p>
      </dgm:t>
    </dgm:pt>
    <dgm:pt modelId="{AB6ECB1F-1C7F-49FA-A96A-0F8810A3BC47}" type="sibTrans" cxnId="{F69F42EB-11BE-45D1-B0E9-EE74E8312196}">
      <dgm:prSet/>
      <dgm:spPr/>
      <dgm:t>
        <a:bodyPr/>
        <a:lstStyle/>
        <a:p>
          <a:endParaRPr lang="fr-FR"/>
        </a:p>
      </dgm:t>
    </dgm:pt>
    <dgm:pt modelId="{4F28AA7D-C134-4F98-AEE9-9624B52A6A0E}">
      <dgm:prSet phldrT="[Texte]"/>
      <dgm:spPr/>
      <dgm:t>
        <a:bodyPr/>
        <a:lstStyle/>
        <a:p>
          <a:r>
            <a:rPr lang="fr-FR" dirty="0"/>
            <a:t>Mise en relation entre la théorie et la pratique</a:t>
          </a:r>
        </a:p>
      </dgm:t>
    </dgm:pt>
    <dgm:pt modelId="{D125544E-B5B5-439A-A982-49B1231AF00A}" type="parTrans" cxnId="{05D78ED8-B070-42DA-81E3-38533C7F7250}">
      <dgm:prSet/>
      <dgm:spPr/>
      <dgm:t>
        <a:bodyPr/>
        <a:lstStyle/>
        <a:p>
          <a:endParaRPr lang="fr-FR"/>
        </a:p>
      </dgm:t>
    </dgm:pt>
    <dgm:pt modelId="{03A31F67-AC40-4840-9959-3C34382E995C}" type="sibTrans" cxnId="{05D78ED8-B070-42DA-81E3-38533C7F7250}">
      <dgm:prSet/>
      <dgm:spPr/>
      <dgm:t>
        <a:bodyPr/>
        <a:lstStyle/>
        <a:p>
          <a:endParaRPr lang="fr-FR"/>
        </a:p>
      </dgm:t>
    </dgm:pt>
    <dgm:pt modelId="{1945C085-1AAB-45B8-AFF2-D5B53AD201E5}">
      <dgm:prSet phldrT="[Texte]"/>
      <dgm:spPr/>
      <dgm:t>
        <a:bodyPr/>
        <a:lstStyle/>
        <a:p>
          <a:r>
            <a:rPr lang="fr-FR" dirty="0"/>
            <a:t>Engagement modéré de l’élève</a:t>
          </a:r>
        </a:p>
      </dgm:t>
    </dgm:pt>
    <dgm:pt modelId="{0CD7693B-50AA-4429-BB23-2752E1EAB360}" type="parTrans" cxnId="{03A7ECAE-CD9C-4869-AE36-E8063E11720E}">
      <dgm:prSet/>
      <dgm:spPr/>
      <dgm:t>
        <a:bodyPr/>
        <a:lstStyle/>
        <a:p>
          <a:endParaRPr lang="fr-FR"/>
        </a:p>
      </dgm:t>
    </dgm:pt>
    <dgm:pt modelId="{DC5FA93A-0335-400F-800B-CE3FA0060A78}" type="sibTrans" cxnId="{03A7ECAE-CD9C-4869-AE36-E8063E11720E}">
      <dgm:prSet/>
      <dgm:spPr/>
      <dgm:t>
        <a:bodyPr/>
        <a:lstStyle/>
        <a:p>
          <a:endParaRPr lang="fr-FR"/>
        </a:p>
      </dgm:t>
    </dgm:pt>
    <dgm:pt modelId="{FC2DB68C-FDCE-4644-B45D-2EE6DDAE5D0F}">
      <dgm:prSet phldrT="[Texte]" custT="1"/>
      <dgm:spPr/>
      <dgm:t>
        <a:bodyPr/>
        <a:lstStyle/>
        <a:p>
          <a:r>
            <a:rPr lang="fr-FR" sz="2400" b="1" dirty="0"/>
            <a:t>Apprentissages « de surface », pour une restitution à court-terme</a:t>
          </a:r>
        </a:p>
      </dgm:t>
    </dgm:pt>
    <dgm:pt modelId="{B532F2E5-3E4E-4D54-BC8F-20D09C7BA56D}" type="parTrans" cxnId="{C1387920-A65E-4CA2-8426-AE6976E830B6}">
      <dgm:prSet/>
      <dgm:spPr/>
      <dgm:t>
        <a:bodyPr/>
        <a:lstStyle/>
        <a:p>
          <a:endParaRPr lang="fr-FR"/>
        </a:p>
      </dgm:t>
    </dgm:pt>
    <dgm:pt modelId="{5AFEBD8F-1DF1-4894-B14F-2C26FAD04099}" type="sibTrans" cxnId="{C1387920-A65E-4CA2-8426-AE6976E830B6}">
      <dgm:prSet/>
      <dgm:spPr/>
      <dgm:t>
        <a:bodyPr/>
        <a:lstStyle/>
        <a:p>
          <a:endParaRPr lang="fr-FR"/>
        </a:p>
      </dgm:t>
    </dgm:pt>
    <dgm:pt modelId="{544FD6B4-1E61-44CF-8BD4-065396F1AF87}">
      <dgm:prSet phldrT="[Texte]"/>
      <dgm:spPr/>
      <dgm:t>
        <a:bodyPr/>
        <a:lstStyle/>
        <a:p>
          <a:r>
            <a:rPr lang="fr-FR" dirty="0"/>
            <a:t>Acquisition de savoirs dans un contexte théorique</a:t>
          </a:r>
        </a:p>
      </dgm:t>
    </dgm:pt>
    <dgm:pt modelId="{596977C8-D89F-4D03-95DE-03D964979B28}" type="parTrans" cxnId="{8C0ADE0F-AF5B-4FFA-8D14-70D6185B36EA}">
      <dgm:prSet/>
      <dgm:spPr/>
      <dgm:t>
        <a:bodyPr/>
        <a:lstStyle/>
        <a:p>
          <a:endParaRPr lang="fr-FR"/>
        </a:p>
      </dgm:t>
    </dgm:pt>
    <dgm:pt modelId="{99002336-83F7-4A9C-9232-763711A85B8F}" type="sibTrans" cxnId="{8C0ADE0F-AF5B-4FFA-8D14-70D6185B36EA}">
      <dgm:prSet/>
      <dgm:spPr/>
      <dgm:t>
        <a:bodyPr/>
        <a:lstStyle/>
        <a:p>
          <a:endParaRPr lang="fr-FR"/>
        </a:p>
      </dgm:t>
    </dgm:pt>
    <dgm:pt modelId="{8EA38A23-B0E5-406F-8B69-908DEB0FBEBB}">
      <dgm:prSet phldrT="[Texte]"/>
      <dgm:spPr/>
      <dgm:t>
        <a:bodyPr/>
        <a:lstStyle/>
        <a:p>
          <a:r>
            <a:rPr lang="fr-FR" dirty="0"/>
            <a:t>Engagement moindre de l’élève</a:t>
          </a:r>
        </a:p>
      </dgm:t>
    </dgm:pt>
    <dgm:pt modelId="{25B3DA17-CA16-4398-BF17-87308AA2DA68}" type="parTrans" cxnId="{353D9201-0A58-4810-82D9-283B38D628CB}">
      <dgm:prSet/>
      <dgm:spPr/>
      <dgm:t>
        <a:bodyPr/>
        <a:lstStyle/>
        <a:p>
          <a:endParaRPr lang="fr-FR"/>
        </a:p>
      </dgm:t>
    </dgm:pt>
    <dgm:pt modelId="{AD237C26-C138-4DC3-869F-7B04396CA15B}" type="sibTrans" cxnId="{353D9201-0A58-4810-82D9-283B38D628CB}">
      <dgm:prSet/>
      <dgm:spPr/>
      <dgm:t>
        <a:bodyPr/>
        <a:lstStyle/>
        <a:p>
          <a:endParaRPr lang="fr-FR"/>
        </a:p>
      </dgm:t>
    </dgm:pt>
    <dgm:pt modelId="{DD1E1EB9-9E4D-4F7E-A2D9-8D7B5A189D9E}" type="pres">
      <dgm:prSet presAssocID="{11AD6938-A41C-485F-9E3A-E3622C13B21C}" presName="Name0" presStyleCnt="0">
        <dgm:presLayoutVars>
          <dgm:chMax val="7"/>
          <dgm:dir/>
          <dgm:animLvl val="lvl"/>
          <dgm:resizeHandles val="exact"/>
        </dgm:presLayoutVars>
      </dgm:prSet>
      <dgm:spPr/>
    </dgm:pt>
    <dgm:pt modelId="{1044196E-556B-443F-9376-43ED1184DAA2}" type="pres">
      <dgm:prSet presAssocID="{B92B6BC7-0E2E-4655-800F-009E117CC08C}" presName="circle1" presStyleLbl="node1" presStyleIdx="0" presStyleCnt="3"/>
      <dgm:spPr/>
    </dgm:pt>
    <dgm:pt modelId="{95AA11D4-09E6-4670-8759-DB206A9716B6}" type="pres">
      <dgm:prSet presAssocID="{B92B6BC7-0E2E-4655-800F-009E117CC08C}" presName="space" presStyleCnt="0"/>
      <dgm:spPr/>
    </dgm:pt>
    <dgm:pt modelId="{AB5BCAB6-69A2-4CD1-927D-336DD61033E5}" type="pres">
      <dgm:prSet presAssocID="{B92B6BC7-0E2E-4655-800F-009E117CC08C}" presName="rect1" presStyleLbl="alignAcc1" presStyleIdx="0" presStyleCnt="3"/>
      <dgm:spPr/>
    </dgm:pt>
    <dgm:pt modelId="{61B0E740-B0ED-4D4A-96A8-8A9E755C7A68}" type="pres">
      <dgm:prSet presAssocID="{7E307298-F338-4B02-AD8B-81D8AC641069}" presName="vertSpace2" presStyleLbl="node1" presStyleIdx="0" presStyleCnt="3"/>
      <dgm:spPr/>
    </dgm:pt>
    <dgm:pt modelId="{C99DD282-B909-4328-A140-8BF36352B013}" type="pres">
      <dgm:prSet presAssocID="{7E307298-F338-4B02-AD8B-81D8AC641069}" presName="circle2" presStyleLbl="node1" presStyleIdx="1" presStyleCnt="3"/>
      <dgm:spPr/>
    </dgm:pt>
    <dgm:pt modelId="{1AFCDA6A-F6CB-4C76-AB5A-8B703BF553B9}" type="pres">
      <dgm:prSet presAssocID="{7E307298-F338-4B02-AD8B-81D8AC641069}" presName="rect2" presStyleLbl="alignAcc1" presStyleIdx="1" presStyleCnt="3"/>
      <dgm:spPr/>
    </dgm:pt>
    <dgm:pt modelId="{89D80383-990D-4C38-9C77-6785720CF68B}" type="pres">
      <dgm:prSet presAssocID="{FC2DB68C-FDCE-4644-B45D-2EE6DDAE5D0F}" presName="vertSpace3" presStyleLbl="node1" presStyleIdx="1" presStyleCnt="3"/>
      <dgm:spPr/>
    </dgm:pt>
    <dgm:pt modelId="{5255CCCA-88B3-4622-A37B-78176DE06F22}" type="pres">
      <dgm:prSet presAssocID="{FC2DB68C-FDCE-4644-B45D-2EE6DDAE5D0F}" presName="circle3" presStyleLbl="node1" presStyleIdx="2" presStyleCnt="3"/>
      <dgm:spPr/>
    </dgm:pt>
    <dgm:pt modelId="{56073720-5F94-4588-9A52-544911F53382}" type="pres">
      <dgm:prSet presAssocID="{FC2DB68C-FDCE-4644-B45D-2EE6DDAE5D0F}" presName="rect3" presStyleLbl="alignAcc1" presStyleIdx="2" presStyleCnt="3"/>
      <dgm:spPr/>
    </dgm:pt>
    <dgm:pt modelId="{78D2FD14-640B-4042-BA9F-1771DF6D6319}" type="pres">
      <dgm:prSet presAssocID="{B92B6BC7-0E2E-4655-800F-009E117CC08C}" presName="rect1ParTx" presStyleLbl="alignAcc1" presStyleIdx="2" presStyleCnt="3">
        <dgm:presLayoutVars>
          <dgm:chMax val="1"/>
          <dgm:bulletEnabled val="1"/>
        </dgm:presLayoutVars>
      </dgm:prSet>
      <dgm:spPr/>
    </dgm:pt>
    <dgm:pt modelId="{F94B31EB-A7AA-4F75-B725-C01C5B30673E}" type="pres">
      <dgm:prSet presAssocID="{B92B6BC7-0E2E-4655-800F-009E117CC08C}" presName="rect1ChTx" presStyleLbl="alignAcc1" presStyleIdx="2" presStyleCnt="3">
        <dgm:presLayoutVars>
          <dgm:bulletEnabled val="1"/>
        </dgm:presLayoutVars>
      </dgm:prSet>
      <dgm:spPr/>
    </dgm:pt>
    <dgm:pt modelId="{3375DA29-66B6-43C0-93FA-6B75FDD24EE6}" type="pres">
      <dgm:prSet presAssocID="{7E307298-F338-4B02-AD8B-81D8AC641069}" presName="rect2ParTx" presStyleLbl="alignAcc1" presStyleIdx="2" presStyleCnt="3">
        <dgm:presLayoutVars>
          <dgm:chMax val="1"/>
          <dgm:bulletEnabled val="1"/>
        </dgm:presLayoutVars>
      </dgm:prSet>
      <dgm:spPr/>
    </dgm:pt>
    <dgm:pt modelId="{574489E1-5C00-46D5-B83B-7EE36438CB9E}" type="pres">
      <dgm:prSet presAssocID="{7E307298-F338-4B02-AD8B-81D8AC641069}" presName="rect2ChTx" presStyleLbl="alignAcc1" presStyleIdx="2" presStyleCnt="3">
        <dgm:presLayoutVars>
          <dgm:bulletEnabled val="1"/>
        </dgm:presLayoutVars>
      </dgm:prSet>
      <dgm:spPr/>
    </dgm:pt>
    <dgm:pt modelId="{AA7FCBE2-62AD-4206-9BE4-FB19785E2408}" type="pres">
      <dgm:prSet presAssocID="{FC2DB68C-FDCE-4644-B45D-2EE6DDAE5D0F}" presName="rect3ParTx" presStyleLbl="alignAcc1" presStyleIdx="2" presStyleCnt="3">
        <dgm:presLayoutVars>
          <dgm:chMax val="1"/>
          <dgm:bulletEnabled val="1"/>
        </dgm:presLayoutVars>
      </dgm:prSet>
      <dgm:spPr/>
    </dgm:pt>
    <dgm:pt modelId="{895ABBA3-9C22-4BA6-8921-BABEA53C47D3}" type="pres">
      <dgm:prSet presAssocID="{FC2DB68C-FDCE-4644-B45D-2EE6DDAE5D0F}" presName="rect3ChTx" presStyleLbl="alignAcc1" presStyleIdx="2" presStyleCnt="3">
        <dgm:presLayoutVars>
          <dgm:bulletEnabled val="1"/>
        </dgm:presLayoutVars>
      </dgm:prSet>
      <dgm:spPr/>
    </dgm:pt>
  </dgm:ptLst>
  <dgm:cxnLst>
    <dgm:cxn modelId="{353D9201-0A58-4810-82D9-283B38D628CB}" srcId="{FC2DB68C-FDCE-4644-B45D-2EE6DDAE5D0F}" destId="{8EA38A23-B0E5-406F-8B69-908DEB0FBEBB}" srcOrd="1" destOrd="0" parTransId="{25B3DA17-CA16-4398-BF17-87308AA2DA68}" sibTransId="{AD237C26-C138-4DC3-869F-7B04396CA15B}"/>
    <dgm:cxn modelId="{8C0ADE0F-AF5B-4FFA-8D14-70D6185B36EA}" srcId="{FC2DB68C-FDCE-4644-B45D-2EE6DDAE5D0F}" destId="{544FD6B4-1E61-44CF-8BD4-065396F1AF87}" srcOrd="0" destOrd="0" parTransId="{596977C8-D89F-4D03-95DE-03D964979B28}" sibTransId="{99002336-83F7-4A9C-9232-763711A85B8F}"/>
    <dgm:cxn modelId="{C3DF5D1E-6867-4359-9687-B3495352FA0D}" type="presOf" srcId="{FC2DB68C-FDCE-4644-B45D-2EE6DDAE5D0F}" destId="{56073720-5F94-4588-9A52-544911F53382}" srcOrd="0" destOrd="0" presId="urn:microsoft.com/office/officeart/2005/8/layout/target3"/>
    <dgm:cxn modelId="{C065B11E-1034-4DAA-A0B4-5916B7ABFE6B}" srcId="{B92B6BC7-0E2E-4655-800F-009E117CC08C}" destId="{A04DADB9-46FE-4DDA-A2BA-8D11AFC0DC6E}" srcOrd="0" destOrd="0" parTransId="{39C89F83-F892-4489-BF50-3C7AA30EA3C1}" sibTransId="{E31F1944-ABAE-424D-A6C5-3053A46C4EE7}"/>
    <dgm:cxn modelId="{C1387920-A65E-4CA2-8426-AE6976E830B6}" srcId="{11AD6938-A41C-485F-9E3A-E3622C13B21C}" destId="{FC2DB68C-FDCE-4644-B45D-2EE6DDAE5D0F}" srcOrd="2" destOrd="0" parTransId="{B532F2E5-3E4E-4D54-BC8F-20D09C7BA56D}" sibTransId="{5AFEBD8F-1DF1-4894-B14F-2C26FAD04099}"/>
    <dgm:cxn modelId="{3D33C621-D5C2-4535-9985-EC805A8026DB}" type="presOf" srcId="{11AD6938-A41C-485F-9E3A-E3622C13B21C}" destId="{DD1E1EB9-9E4D-4F7E-A2D9-8D7B5A189D9E}" srcOrd="0" destOrd="0" presId="urn:microsoft.com/office/officeart/2005/8/layout/target3"/>
    <dgm:cxn modelId="{BA15F033-0852-405C-9C25-2E41670D9E57}" type="presOf" srcId="{FC2DB68C-FDCE-4644-B45D-2EE6DDAE5D0F}" destId="{AA7FCBE2-62AD-4206-9BE4-FB19785E2408}" srcOrd="1" destOrd="0" presId="urn:microsoft.com/office/officeart/2005/8/layout/target3"/>
    <dgm:cxn modelId="{605D1143-A9E0-41C4-B1F7-4DDD76B11EEA}" srcId="{B92B6BC7-0E2E-4655-800F-009E117CC08C}" destId="{DA913D25-2C7F-4E59-83C2-7DF9A8EBE7AD}" srcOrd="1" destOrd="0" parTransId="{B2346C51-99B9-4668-B3ED-62F7B83047B7}" sibTransId="{FB2F263F-1678-42D9-A076-A28D69724AE6}"/>
    <dgm:cxn modelId="{AA4A324D-468E-4C9E-8F2F-E17446D70B90}" type="presOf" srcId="{7E307298-F338-4B02-AD8B-81D8AC641069}" destId="{3375DA29-66B6-43C0-93FA-6B75FDD24EE6}" srcOrd="1" destOrd="0" presId="urn:microsoft.com/office/officeart/2005/8/layout/target3"/>
    <dgm:cxn modelId="{FB7B6E56-EAB5-4A56-84EE-91855015E459}" type="presOf" srcId="{A04DADB9-46FE-4DDA-A2BA-8D11AFC0DC6E}" destId="{F94B31EB-A7AA-4F75-B725-C01C5B30673E}" srcOrd="0" destOrd="0" presId="urn:microsoft.com/office/officeart/2005/8/layout/target3"/>
    <dgm:cxn modelId="{3831D487-D1B1-4678-9968-283C04C26D86}" type="presOf" srcId="{4F28AA7D-C134-4F98-AEE9-9624B52A6A0E}" destId="{574489E1-5C00-46D5-B83B-7EE36438CB9E}" srcOrd="0" destOrd="0" presId="urn:microsoft.com/office/officeart/2005/8/layout/target3"/>
    <dgm:cxn modelId="{E11ED892-5AB7-408E-89A9-7F2110843681}" type="presOf" srcId="{8EA38A23-B0E5-406F-8B69-908DEB0FBEBB}" destId="{895ABBA3-9C22-4BA6-8921-BABEA53C47D3}" srcOrd="0" destOrd="1" presId="urn:microsoft.com/office/officeart/2005/8/layout/target3"/>
    <dgm:cxn modelId="{D958DB93-FD62-41FF-8A17-9C9EFD7F6F55}" type="presOf" srcId="{B92B6BC7-0E2E-4655-800F-009E117CC08C}" destId="{78D2FD14-640B-4042-BA9F-1771DF6D6319}" srcOrd="1" destOrd="0" presId="urn:microsoft.com/office/officeart/2005/8/layout/target3"/>
    <dgm:cxn modelId="{1C3CACA3-37D1-42E2-83E2-073B9A999E82}" type="presOf" srcId="{DA913D25-2C7F-4E59-83C2-7DF9A8EBE7AD}" destId="{F94B31EB-A7AA-4F75-B725-C01C5B30673E}" srcOrd="0" destOrd="1" presId="urn:microsoft.com/office/officeart/2005/8/layout/target3"/>
    <dgm:cxn modelId="{03A7ECAE-CD9C-4869-AE36-E8063E11720E}" srcId="{7E307298-F338-4B02-AD8B-81D8AC641069}" destId="{1945C085-1AAB-45B8-AFF2-D5B53AD201E5}" srcOrd="1" destOrd="0" parTransId="{0CD7693B-50AA-4429-BB23-2752E1EAB360}" sibTransId="{DC5FA93A-0335-400F-800B-CE3FA0060A78}"/>
    <dgm:cxn modelId="{58E0BBB9-4EA5-4810-A80C-5AAEE6F19B9B}" type="presOf" srcId="{B92B6BC7-0E2E-4655-800F-009E117CC08C}" destId="{AB5BCAB6-69A2-4CD1-927D-336DD61033E5}" srcOrd="0" destOrd="0" presId="urn:microsoft.com/office/officeart/2005/8/layout/target3"/>
    <dgm:cxn modelId="{32EDF7C7-6204-40BF-A31F-256830FA8D66}" type="presOf" srcId="{1945C085-1AAB-45B8-AFF2-D5B53AD201E5}" destId="{574489E1-5C00-46D5-B83B-7EE36438CB9E}" srcOrd="0" destOrd="1" presId="urn:microsoft.com/office/officeart/2005/8/layout/target3"/>
    <dgm:cxn modelId="{5E8E93D2-EFEF-4B8C-B8AF-6622E6444353}" srcId="{11AD6938-A41C-485F-9E3A-E3622C13B21C}" destId="{B92B6BC7-0E2E-4655-800F-009E117CC08C}" srcOrd="0" destOrd="0" parTransId="{CED6EC17-DADD-483E-A72D-88CA5E7BAD4E}" sibTransId="{4C919708-8F31-4491-A612-5862146E84E8}"/>
    <dgm:cxn modelId="{05D78ED8-B070-42DA-81E3-38533C7F7250}" srcId="{7E307298-F338-4B02-AD8B-81D8AC641069}" destId="{4F28AA7D-C134-4F98-AEE9-9624B52A6A0E}" srcOrd="0" destOrd="0" parTransId="{D125544E-B5B5-439A-A982-49B1231AF00A}" sibTransId="{03A31F67-AC40-4840-9959-3C34382E995C}"/>
    <dgm:cxn modelId="{DD45E1E2-19C6-4D93-AD7F-B098D172B8DA}" type="presOf" srcId="{7E307298-F338-4B02-AD8B-81D8AC641069}" destId="{1AFCDA6A-F6CB-4C76-AB5A-8B703BF553B9}" srcOrd="0" destOrd="0" presId="urn:microsoft.com/office/officeart/2005/8/layout/target3"/>
    <dgm:cxn modelId="{410BAFE3-ABDF-4F8A-9592-FE96A117E3D1}" type="presOf" srcId="{544FD6B4-1E61-44CF-8BD4-065396F1AF87}" destId="{895ABBA3-9C22-4BA6-8921-BABEA53C47D3}" srcOrd="0" destOrd="0" presId="urn:microsoft.com/office/officeart/2005/8/layout/target3"/>
    <dgm:cxn modelId="{F69F42EB-11BE-45D1-B0E9-EE74E8312196}" srcId="{11AD6938-A41C-485F-9E3A-E3622C13B21C}" destId="{7E307298-F338-4B02-AD8B-81D8AC641069}" srcOrd="1" destOrd="0" parTransId="{654BE1AB-4E60-418C-8FA0-D6AD8BE27826}" sibTransId="{AB6ECB1F-1C7F-49FA-A96A-0F8810A3BC47}"/>
    <dgm:cxn modelId="{592F3ABC-FA56-4354-B01C-AA04BE0A6889}" type="presParOf" srcId="{DD1E1EB9-9E4D-4F7E-A2D9-8D7B5A189D9E}" destId="{1044196E-556B-443F-9376-43ED1184DAA2}" srcOrd="0" destOrd="0" presId="urn:microsoft.com/office/officeart/2005/8/layout/target3"/>
    <dgm:cxn modelId="{F190CD34-2E29-4088-93C1-870EC38AECAB}" type="presParOf" srcId="{DD1E1EB9-9E4D-4F7E-A2D9-8D7B5A189D9E}" destId="{95AA11D4-09E6-4670-8759-DB206A9716B6}" srcOrd="1" destOrd="0" presId="urn:microsoft.com/office/officeart/2005/8/layout/target3"/>
    <dgm:cxn modelId="{3E8D6369-BD2D-482C-8245-D20A398D491F}" type="presParOf" srcId="{DD1E1EB9-9E4D-4F7E-A2D9-8D7B5A189D9E}" destId="{AB5BCAB6-69A2-4CD1-927D-336DD61033E5}" srcOrd="2" destOrd="0" presId="urn:microsoft.com/office/officeart/2005/8/layout/target3"/>
    <dgm:cxn modelId="{CF319F51-EBC4-448E-B7FD-D27ABD9ED0AF}" type="presParOf" srcId="{DD1E1EB9-9E4D-4F7E-A2D9-8D7B5A189D9E}" destId="{61B0E740-B0ED-4D4A-96A8-8A9E755C7A68}" srcOrd="3" destOrd="0" presId="urn:microsoft.com/office/officeart/2005/8/layout/target3"/>
    <dgm:cxn modelId="{560E47B0-47E4-42F5-943F-5C52657AB2C5}" type="presParOf" srcId="{DD1E1EB9-9E4D-4F7E-A2D9-8D7B5A189D9E}" destId="{C99DD282-B909-4328-A140-8BF36352B013}" srcOrd="4" destOrd="0" presId="urn:microsoft.com/office/officeart/2005/8/layout/target3"/>
    <dgm:cxn modelId="{59FC9C2D-19C5-4B86-9D41-ED65E2142947}" type="presParOf" srcId="{DD1E1EB9-9E4D-4F7E-A2D9-8D7B5A189D9E}" destId="{1AFCDA6A-F6CB-4C76-AB5A-8B703BF553B9}" srcOrd="5" destOrd="0" presId="urn:microsoft.com/office/officeart/2005/8/layout/target3"/>
    <dgm:cxn modelId="{B7A6B6E6-EADA-4D65-A42B-B67AB0FA21C5}" type="presParOf" srcId="{DD1E1EB9-9E4D-4F7E-A2D9-8D7B5A189D9E}" destId="{89D80383-990D-4C38-9C77-6785720CF68B}" srcOrd="6" destOrd="0" presId="urn:microsoft.com/office/officeart/2005/8/layout/target3"/>
    <dgm:cxn modelId="{BC814EC4-5CAD-4FFB-9D61-F6BD25F17A7D}" type="presParOf" srcId="{DD1E1EB9-9E4D-4F7E-A2D9-8D7B5A189D9E}" destId="{5255CCCA-88B3-4622-A37B-78176DE06F22}" srcOrd="7" destOrd="0" presId="urn:microsoft.com/office/officeart/2005/8/layout/target3"/>
    <dgm:cxn modelId="{9BC84415-3C35-4A8B-B6E6-6FD3BE1B8548}" type="presParOf" srcId="{DD1E1EB9-9E4D-4F7E-A2D9-8D7B5A189D9E}" destId="{56073720-5F94-4588-9A52-544911F53382}" srcOrd="8" destOrd="0" presId="urn:microsoft.com/office/officeart/2005/8/layout/target3"/>
    <dgm:cxn modelId="{D24518A9-2F77-4615-91E6-201759433AF6}" type="presParOf" srcId="{DD1E1EB9-9E4D-4F7E-A2D9-8D7B5A189D9E}" destId="{78D2FD14-640B-4042-BA9F-1771DF6D6319}" srcOrd="9" destOrd="0" presId="urn:microsoft.com/office/officeart/2005/8/layout/target3"/>
    <dgm:cxn modelId="{BA18208F-5465-4F3C-8933-38D6BFAF22EB}" type="presParOf" srcId="{DD1E1EB9-9E4D-4F7E-A2D9-8D7B5A189D9E}" destId="{F94B31EB-A7AA-4F75-B725-C01C5B30673E}" srcOrd="10" destOrd="0" presId="urn:microsoft.com/office/officeart/2005/8/layout/target3"/>
    <dgm:cxn modelId="{FF418F96-2A01-4A8E-BC1C-EF600FC3A9A9}" type="presParOf" srcId="{DD1E1EB9-9E4D-4F7E-A2D9-8D7B5A189D9E}" destId="{3375DA29-66B6-43C0-93FA-6B75FDD24EE6}" srcOrd="11" destOrd="0" presId="urn:microsoft.com/office/officeart/2005/8/layout/target3"/>
    <dgm:cxn modelId="{3EB34E88-BB7D-4105-93F7-4A8AFB8A64C8}" type="presParOf" srcId="{DD1E1EB9-9E4D-4F7E-A2D9-8D7B5A189D9E}" destId="{574489E1-5C00-46D5-B83B-7EE36438CB9E}" srcOrd="12" destOrd="0" presId="urn:microsoft.com/office/officeart/2005/8/layout/target3"/>
    <dgm:cxn modelId="{BFA81BF2-81D5-453A-B521-CF6B8CBE351A}" type="presParOf" srcId="{DD1E1EB9-9E4D-4F7E-A2D9-8D7B5A189D9E}" destId="{AA7FCBE2-62AD-4206-9BE4-FB19785E2408}" srcOrd="13" destOrd="0" presId="urn:microsoft.com/office/officeart/2005/8/layout/target3"/>
    <dgm:cxn modelId="{5D5D0F29-3791-40EC-B9D9-987E58B983BE}" type="presParOf" srcId="{DD1E1EB9-9E4D-4F7E-A2D9-8D7B5A189D9E}" destId="{895ABBA3-9C22-4BA6-8921-BABEA53C47D3}" srcOrd="14"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3D3B0B-953E-4612-B25E-2C3D3314947E}">
      <dsp:nvSpPr>
        <dsp:cNvPr id="0" name=""/>
        <dsp:cNvSpPr/>
      </dsp:nvSpPr>
      <dsp:spPr>
        <a:xfrm>
          <a:off x="4501450" y="0"/>
          <a:ext cx="2094415" cy="2094734"/>
        </a:xfrm>
        <a:prstGeom prst="circularArrow">
          <a:avLst>
            <a:gd name="adj1" fmla="val 10980"/>
            <a:gd name="adj2" fmla="val 1142322"/>
            <a:gd name="adj3" fmla="val 4500000"/>
            <a:gd name="adj4" fmla="val 10800000"/>
            <a:gd name="adj5" fmla="val 12500"/>
          </a:avLst>
        </a:prstGeom>
        <a:solidFill>
          <a:srgbClr val="00B0F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AD5AF2-5939-4B8C-87EE-C0EAD1C4B38A}">
      <dsp:nvSpPr>
        <dsp:cNvPr id="0" name=""/>
        <dsp:cNvSpPr/>
      </dsp:nvSpPr>
      <dsp:spPr>
        <a:xfrm>
          <a:off x="4964385" y="756262"/>
          <a:ext cx="1163826" cy="5817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t>Objectifs de formation</a:t>
          </a:r>
        </a:p>
      </dsp:txBody>
      <dsp:txXfrm>
        <a:off x="4964385" y="756262"/>
        <a:ext cx="1163826" cy="581773"/>
      </dsp:txXfrm>
    </dsp:sp>
    <dsp:sp modelId="{DC27A778-3239-4A7C-9C68-CB9339BBB4DB}">
      <dsp:nvSpPr>
        <dsp:cNvPr id="0" name=""/>
        <dsp:cNvSpPr/>
      </dsp:nvSpPr>
      <dsp:spPr>
        <a:xfrm>
          <a:off x="3919734" y="1203580"/>
          <a:ext cx="2094415" cy="2094734"/>
        </a:xfrm>
        <a:prstGeom prst="leftCircularArrow">
          <a:avLst>
            <a:gd name="adj1" fmla="val 10980"/>
            <a:gd name="adj2" fmla="val 1142322"/>
            <a:gd name="adj3" fmla="val 6300000"/>
            <a:gd name="adj4" fmla="val 18900000"/>
            <a:gd name="adj5" fmla="val 12500"/>
          </a:avLst>
        </a:prstGeom>
        <a:solidFill>
          <a:srgbClr val="00B0F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C9389E-CEC4-4736-8932-86297D686933}">
      <dsp:nvSpPr>
        <dsp:cNvPr id="0" name=""/>
        <dsp:cNvSpPr/>
      </dsp:nvSpPr>
      <dsp:spPr>
        <a:xfrm>
          <a:off x="4385028" y="1966804"/>
          <a:ext cx="1163826" cy="5817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t>Capacités</a:t>
          </a:r>
        </a:p>
      </dsp:txBody>
      <dsp:txXfrm>
        <a:off x="4385028" y="1966804"/>
        <a:ext cx="1163826" cy="581773"/>
      </dsp:txXfrm>
    </dsp:sp>
    <dsp:sp modelId="{323299DE-B3D4-464E-86CA-0F5A6E7DD574}">
      <dsp:nvSpPr>
        <dsp:cNvPr id="0" name=""/>
        <dsp:cNvSpPr/>
      </dsp:nvSpPr>
      <dsp:spPr>
        <a:xfrm>
          <a:off x="4650517" y="2551189"/>
          <a:ext cx="1799427" cy="1800148"/>
        </a:xfrm>
        <a:prstGeom prst="blockArc">
          <a:avLst>
            <a:gd name="adj1" fmla="val 13500000"/>
            <a:gd name="adj2" fmla="val 10800000"/>
            <a:gd name="adj3" fmla="val 12740"/>
          </a:avLst>
        </a:prstGeom>
        <a:solidFill>
          <a:srgbClr val="00B0F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261DDE-6D92-4F38-A85E-A0168CFFADE3}">
      <dsp:nvSpPr>
        <dsp:cNvPr id="0" name=""/>
        <dsp:cNvSpPr/>
      </dsp:nvSpPr>
      <dsp:spPr>
        <a:xfrm>
          <a:off x="4967138" y="3179087"/>
          <a:ext cx="1163826" cy="5817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t>Compétences</a:t>
          </a:r>
        </a:p>
      </dsp:txBody>
      <dsp:txXfrm>
        <a:off x="4967138" y="3179087"/>
        <a:ext cx="1163826" cy="58177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44196E-556B-443F-9376-43ED1184DAA2}">
      <dsp:nvSpPr>
        <dsp:cNvPr id="0" name=""/>
        <dsp:cNvSpPr/>
      </dsp:nvSpPr>
      <dsp:spPr>
        <a:xfrm>
          <a:off x="0" y="0"/>
          <a:ext cx="4767679" cy="4767679"/>
        </a:xfrm>
        <a:prstGeom prst="pie">
          <a:avLst>
            <a:gd name="adj1" fmla="val 5400000"/>
            <a:gd name="adj2" fmla="val 16200000"/>
          </a:avLst>
        </a:prstGeom>
        <a:gradFill rotWithShape="0">
          <a:gsLst>
            <a:gs pos="0">
              <a:schemeClr val="accent4">
                <a:shade val="50000"/>
                <a:hueOff val="0"/>
                <a:satOff val="0"/>
                <a:lumOff val="0"/>
                <a:alphaOff val="0"/>
                <a:satMod val="103000"/>
                <a:lumMod val="102000"/>
                <a:tint val="94000"/>
              </a:schemeClr>
            </a:gs>
            <a:gs pos="50000">
              <a:schemeClr val="accent4">
                <a:shade val="50000"/>
                <a:hueOff val="0"/>
                <a:satOff val="0"/>
                <a:lumOff val="0"/>
                <a:alphaOff val="0"/>
                <a:satMod val="110000"/>
                <a:lumMod val="100000"/>
                <a:shade val="100000"/>
              </a:schemeClr>
            </a:gs>
            <a:gs pos="100000">
              <a:schemeClr val="accent4">
                <a:shade val="5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AB5BCAB6-69A2-4CD1-927D-336DD61033E5}">
      <dsp:nvSpPr>
        <dsp:cNvPr id="0" name=""/>
        <dsp:cNvSpPr/>
      </dsp:nvSpPr>
      <dsp:spPr>
        <a:xfrm>
          <a:off x="2383839" y="0"/>
          <a:ext cx="8665160" cy="4767679"/>
        </a:xfrm>
        <a:prstGeom prst="rect">
          <a:avLst/>
        </a:prstGeom>
        <a:solidFill>
          <a:schemeClr val="lt1">
            <a:alpha val="90000"/>
            <a:hueOff val="0"/>
            <a:satOff val="0"/>
            <a:lumOff val="0"/>
            <a:alphaOff val="0"/>
          </a:schemeClr>
        </a:solidFill>
        <a:ln w="12700" cap="flat" cmpd="sng" algn="ctr">
          <a:solidFill>
            <a:schemeClr val="accent4">
              <a:shade val="5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b="1" kern="1200" dirty="0"/>
            <a:t>Apprentissages en profondeur, qui perdurent dans le temps</a:t>
          </a:r>
        </a:p>
      </dsp:txBody>
      <dsp:txXfrm>
        <a:off x="2383839" y="0"/>
        <a:ext cx="4332580" cy="1430307"/>
      </dsp:txXfrm>
    </dsp:sp>
    <dsp:sp modelId="{C99DD282-B909-4328-A140-8BF36352B013}">
      <dsp:nvSpPr>
        <dsp:cNvPr id="0" name=""/>
        <dsp:cNvSpPr/>
      </dsp:nvSpPr>
      <dsp:spPr>
        <a:xfrm>
          <a:off x="834345" y="1430307"/>
          <a:ext cx="3098988" cy="3098988"/>
        </a:xfrm>
        <a:prstGeom prst="pie">
          <a:avLst>
            <a:gd name="adj1" fmla="val 5400000"/>
            <a:gd name="adj2" fmla="val 16200000"/>
          </a:avLst>
        </a:prstGeom>
        <a:gradFill rotWithShape="0">
          <a:gsLst>
            <a:gs pos="0">
              <a:schemeClr val="accent4">
                <a:shade val="50000"/>
                <a:hueOff val="406356"/>
                <a:satOff val="-23479"/>
                <a:lumOff val="32489"/>
                <a:alphaOff val="0"/>
                <a:satMod val="103000"/>
                <a:lumMod val="102000"/>
                <a:tint val="94000"/>
              </a:schemeClr>
            </a:gs>
            <a:gs pos="50000">
              <a:schemeClr val="accent4">
                <a:shade val="50000"/>
                <a:hueOff val="406356"/>
                <a:satOff val="-23479"/>
                <a:lumOff val="32489"/>
                <a:alphaOff val="0"/>
                <a:satMod val="110000"/>
                <a:lumMod val="100000"/>
                <a:shade val="100000"/>
              </a:schemeClr>
            </a:gs>
            <a:gs pos="100000">
              <a:schemeClr val="accent4">
                <a:shade val="50000"/>
                <a:hueOff val="406356"/>
                <a:satOff val="-23479"/>
                <a:lumOff val="32489"/>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1AFCDA6A-F6CB-4C76-AB5A-8B703BF553B9}">
      <dsp:nvSpPr>
        <dsp:cNvPr id="0" name=""/>
        <dsp:cNvSpPr/>
      </dsp:nvSpPr>
      <dsp:spPr>
        <a:xfrm>
          <a:off x="2383839" y="1430307"/>
          <a:ext cx="8665160" cy="3098988"/>
        </a:xfrm>
        <a:prstGeom prst="rect">
          <a:avLst/>
        </a:prstGeom>
        <a:solidFill>
          <a:schemeClr val="lt1">
            <a:alpha val="90000"/>
            <a:hueOff val="0"/>
            <a:satOff val="0"/>
            <a:lumOff val="0"/>
            <a:alphaOff val="0"/>
          </a:schemeClr>
        </a:solidFill>
        <a:ln w="12700" cap="flat" cmpd="sng" algn="ctr">
          <a:solidFill>
            <a:schemeClr val="accent4">
              <a:shade val="50000"/>
              <a:hueOff val="406356"/>
              <a:satOff val="-23479"/>
              <a:lumOff val="32489"/>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b="1" kern="1200" dirty="0"/>
            <a:t>Apprentissages pour une rétention de connaissances à moyen-terme</a:t>
          </a:r>
        </a:p>
      </dsp:txBody>
      <dsp:txXfrm>
        <a:off x="2383839" y="1430307"/>
        <a:ext cx="4332580" cy="1430302"/>
      </dsp:txXfrm>
    </dsp:sp>
    <dsp:sp modelId="{5255CCCA-88B3-4622-A37B-78176DE06F22}">
      <dsp:nvSpPr>
        <dsp:cNvPr id="0" name=""/>
        <dsp:cNvSpPr/>
      </dsp:nvSpPr>
      <dsp:spPr>
        <a:xfrm>
          <a:off x="1668688" y="2860609"/>
          <a:ext cx="1430302" cy="1430302"/>
        </a:xfrm>
        <a:prstGeom prst="pie">
          <a:avLst>
            <a:gd name="adj1" fmla="val 5400000"/>
            <a:gd name="adj2" fmla="val 16200000"/>
          </a:avLst>
        </a:prstGeom>
        <a:gradFill rotWithShape="0">
          <a:gsLst>
            <a:gs pos="0">
              <a:schemeClr val="accent4">
                <a:shade val="50000"/>
                <a:hueOff val="406356"/>
                <a:satOff val="-23479"/>
                <a:lumOff val="32489"/>
                <a:alphaOff val="0"/>
                <a:satMod val="103000"/>
                <a:lumMod val="102000"/>
                <a:tint val="94000"/>
              </a:schemeClr>
            </a:gs>
            <a:gs pos="50000">
              <a:schemeClr val="accent4">
                <a:shade val="50000"/>
                <a:hueOff val="406356"/>
                <a:satOff val="-23479"/>
                <a:lumOff val="32489"/>
                <a:alphaOff val="0"/>
                <a:satMod val="110000"/>
                <a:lumMod val="100000"/>
                <a:shade val="100000"/>
              </a:schemeClr>
            </a:gs>
            <a:gs pos="100000">
              <a:schemeClr val="accent4">
                <a:shade val="50000"/>
                <a:hueOff val="406356"/>
                <a:satOff val="-23479"/>
                <a:lumOff val="32489"/>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56073720-5F94-4588-9A52-544911F53382}">
      <dsp:nvSpPr>
        <dsp:cNvPr id="0" name=""/>
        <dsp:cNvSpPr/>
      </dsp:nvSpPr>
      <dsp:spPr>
        <a:xfrm>
          <a:off x="2383839" y="2860609"/>
          <a:ext cx="8665160" cy="1430302"/>
        </a:xfrm>
        <a:prstGeom prst="rect">
          <a:avLst/>
        </a:prstGeom>
        <a:solidFill>
          <a:schemeClr val="lt1">
            <a:alpha val="90000"/>
            <a:hueOff val="0"/>
            <a:satOff val="0"/>
            <a:lumOff val="0"/>
            <a:alphaOff val="0"/>
          </a:schemeClr>
        </a:solidFill>
        <a:ln w="12700" cap="flat" cmpd="sng" algn="ctr">
          <a:solidFill>
            <a:schemeClr val="accent4">
              <a:shade val="50000"/>
              <a:hueOff val="406356"/>
              <a:satOff val="-23479"/>
              <a:lumOff val="32489"/>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b="1" kern="1200" dirty="0"/>
            <a:t>Apprentissages « de surface », pour une restitution à court-terme</a:t>
          </a:r>
        </a:p>
      </dsp:txBody>
      <dsp:txXfrm>
        <a:off x="2383839" y="2860609"/>
        <a:ext cx="4332580" cy="1430302"/>
      </dsp:txXfrm>
    </dsp:sp>
    <dsp:sp modelId="{F94B31EB-A7AA-4F75-B725-C01C5B30673E}">
      <dsp:nvSpPr>
        <dsp:cNvPr id="0" name=""/>
        <dsp:cNvSpPr/>
      </dsp:nvSpPr>
      <dsp:spPr>
        <a:xfrm>
          <a:off x="6716420" y="0"/>
          <a:ext cx="4332580" cy="1430307"/>
        </a:xfrm>
        <a:prstGeom prst="rect">
          <a:avLst/>
        </a:prstGeom>
        <a:noFill/>
        <a:ln w="12700" cap="flat" cmpd="sng" algn="ctr">
          <a:noFill/>
          <a:prstDash val="solid"/>
          <a:miter lim="800000"/>
        </a:ln>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80010" tIns="80010" rIns="80010" bIns="80010" numCol="1" spcCol="1270" anchor="ctr" anchorCtr="0">
          <a:noAutofit/>
        </a:bodyPr>
        <a:lstStyle/>
        <a:p>
          <a:pPr marL="228600" lvl="1" indent="-228600" algn="l" defTabSz="933450">
            <a:lnSpc>
              <a:spcPct val="90000"/>
            </a:lnSpc>
            <a:spcBef>
              <a:spcPct val="0"/>
            </a:spcBef>
            <a:spcAft>
              <a:spcPct val="15000"/>
            </a:spcAft>
            <a:buChar char="•"/>
          </a:pPr>
          <a:r>
            <a:rPr lang="fr-FR" sz="2100" kern="1200" dirty="0"/>
            <a:t>Emergence d’un changement conceptuel, en lien avec des situations réelles</a:t>
          </a:r>
        </a:p>
        <a:p>
          <a:pPr marL="228600" lvl="1" indent="-228600" algn="l" defTabSz="933450">
            <a:lnSpc>
              <a:spcPct val="90000"/>
            </a:lnSpc>
            <a:spcBef>
              <a:spcPct val="0"/>
            </a:spcBef>
            <a:spcAft>
              <a:spcPct val="15000"/>
            </a:spcAft>
            <a:buChar char="•"/>
          </a:pPr>
          <a:r>
            <a:rPr lang="fr-FR" sz="2100" kern="1200" dirty="0"/>
            <a:t>Engagement élevé de l’élève</a:t>
          </a:r>
        </a:p>
      </dsp:txBody>
      <dsp:txXfrm>
        <a:off x="6716420" y="0"/>
        <a:ext cx="4332580" cy="1430307"/>
      </dsp:txXfrm>
    </dsp:sp>
    <dsp:sp modelId="{574489E1-5C00-46D5-B83B-7EE36438CB9E}">
      <dsp:nvSpPr>
        <dsp:cNvPr id="0" name=""/>
        <dsp:cNvSpPr/>
      </dsp:nvSpPr>
      <dsp:spPr>
        <a:xfrm>
          <a:off x="6716420" y="1430307"/>
          <a:ext cx="4332580" cy="1430302"/>
        </a:xfrm>
        <a:prstGeom prst="rect">
          <a:avLst/>
        </a:prstGeom>
        <a:noFill/>
        <a:ln w="12700" cap="flat" cmpd="sng" algn="ctr">
          <a:noFill/>
          <a:prstDash val="solid"/>
          <a:miter lim="800000"/>
        </a:ln>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80010" tIns="80010" rIns="80010" bIns="80010" numCol="1" spcCol="1270" anchor="ctr" anchorCtr="0">
          <a:noAutofit/>
        </a:bodyPr>
        <a:lstStyle/>
        <a:p>
          <a:pPr marL="228600" lvl="1" indent="-228600" algn="l" defTabSz="933450">
            <a:lnSpc>
              <a:spcPct val="90000"/>
            </a:lnSpc>
            <a:spcBef>
              <a:spcPct val="0"/>
            </a:spcBef>
            <a:spcAft>
              <a:spcPct val="15000"/>
            </a:spcAft>
            <a:buChar char="•"/>
          </a:pPr>
          <a:r>
            <a:rPr lang="fr-FR" sz="2100" kern="1200" dirty="0"/>
            <a:t>Mise en relation entre la théorie et la pratique</a:t>
          </a:r>
        </a:p>
        <a:p>
          <a:pPr marL="228600" lvl="1" indent="-228600" algn="l" defTabSz="933450">
            <a:lnSpc>
              <a:spcPct val="90000"/>
            </a:lnSpc>
            <a:spcBef>
              <a:spcPct val="0"/>
            </a:spcBef>
            <a:spcAft>
              <a:spcPct val="15000"/>
            </a:spcAft>
            <a:buChar char="•"/>
          </a:pPr>
          <a:r>
            <a:rPr lang="fr-FR" sz="2100" kern="1200" dirty="0"/>
            <a:t>Engagement modéré de l’élève</a:t>
          </a:r>
        </a:p>
      </dsp:txBody>
      <dsp:txXfrm>
        <a:off x="6716420" y="1430307"/>
        <a:ext cx="4332580" cy="1430302"/>
      </dsp:txXfrm>
    </dsp:sp>
    <dsp:sp modelId="{895ABBA3-9C22-4BA6-8921-BABEA53C47D3}">
      <dsp:nvSpPr>
        <dsp:cNvPr id="0" name=""/>
        <dsp:cNvSpPr/>
      </dsp:nvSpPr>
      <dsp:spPr>
        <a:xfrm>
          <a:off x="6716420" y="2860609"/>
          <a:ext cx="4332580" cy="1430302"/>
        </a:xfrm>
        <a:prstGeom prst="rect">
          <a:avLst/>
        </a:prstGeom>
        <a:noFill/>
        <a:ln w="12700" cap="flat" cmpd="sng" algn="ctr">
          <a:noFill/>
          <a:prstDash val="solid"/>
          <a:miter lim="800000"/>
        </a:ln>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80010" tIns="80010" rIns="80010" bIns="80010" numCol="1" spcCol="1270" anchor="ctr" anchorCtr="0">
          <a:noAutofit/>
        </a:bodyPr>
        <a:lstStyle/>
        <a:p>
          <a:pPr marL="228600" lvl="1" indent="-228600" algn="l" defTabSz="933450">
            <a:lnSpc>
              <a:spcPct val="90000"/>
            </a:lnSpc>
            <a:spcBef>
              <a:spcPct val="0"/>
            </a:spcBef>
            <a:spcAft>
              <a:spcPct val="15000"/>
            </a:spcAft>
            <a:buChar char="•"/>
          </a:pPr>
          <a:r>
            <a:rPr lang="fr-FR" sz="2100" kern="1200" dirty="0"/>
            <a:t>Acquisition de savoirs dans un contexte théorique</a:t>
          </a:r>
        </a:p>
        <a:p>
          <a:pPr marL="228600" lvl="1" indent="-228600" algn="l" defTabSz="933450">
            <a:lnSpc>
              <a:spcPct val="90000"/>
            </a:lnSpc>
            <a:spcBef>
              <a:spcPct val="0"/>
            </a:spcBef>
            <a:spcAft>
              <a:spcPct val="15000"/>
            </a:spcAft>
            <a:buChar char="•"/>
          </a:pPr>
          <a:r>
            <a:rPr lang="fr-FR" sz="2100" kern="1200" dirty="0"/>
            <a:t>Engagement moindre de l’élève</a:t>
          </a:r>
        </a:p>
      </dsp:txBody>
      <dsp:txXfrm>
        <a:off x="6716420" y="2860609"/>
        <a:ext cx="4332580" cy="1430302"/>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C24E70-CD5A-4015-A9F0-F653EC2CDEDD}" type="datetimeFigureOut">
              <a:rPr lang="fr-FR" smtClean="0"/>
              <a:pPr/>
              <a:t>29/03/2026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282676-80A9-4140-B68C-CC1662EB65A3}" type="slidenum">
              <a:rPr lang="fr-FR" smtClean="0"/>
              <a:pPr/>
              <a:t>‹N°›</a:t>
            </a:fld>
            <a:endParaRPr lang="fr-FR"/>
          </a:p>
        </p:txBody>
      </p:sp>
    </p:spTree>
    <p:extLst>
      <p:ext uri="{BB962C8B-B14F-4D97-AF65-F5344CB8AC3E}">
        <p14:creationId xmlns:p14="http://schemas.microsoft.com/office/powerpoint/2010/main" val="1544732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CA6CDA-8919-84D9-8E35-D7D2FE4C9E2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D47BDB24-B78E-FBBC-D920-8AAEB5A2D7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3D749BD-B1F8-9B76-F162-1FC6158798D8}"/>
              </a:ext>
            </a:extLst>
          </p:cNvPr>
          <p:cNvSpPr>
            <a:spLocks noGrp="1"/>
          </p:cNvSpPr>
          <p:nvPr>
            <p:ph type="dt" sz="half" idx="10"/>
          </p:nvPr>
        </p:nvSpPr>
        <p:spPr/>
        <p:txBody>
          <a:bodyPr/>
          <a:lstStyle/>
          <a:p>
            <a:fld id="{A35ED7E9-9E32-4197-BA94-76315C717960}" type="datetimeFigureOut">
              <a:rPr lang="fr-FR" smtClean="0"/>
              <a:pPr/>
              <a:t>29/03/2026</a:t>
            </a:fld>
            <a:endParaRPr lang="fr-FR"/>
          </a:p>
        </p:txBody>
      </p:sp>
      <p:sp>
        <p:nvSpPr>
          <p:cNvPr id="5" name="Espace réservé du pied de page 4">
            <a:extLst>
              <a:ext uri="{FF2B5EF4-FFF2-40B4-BE49-F238E27FC236}">
                <a16:creationId xmlns:a16="http://schemas.microsoft.com/office/drawing/2014/main" id="{44273035-71FA-1841-5AA0-5E3A80EBF7E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F520D1F-C473-6007-02F0-747F90DCF531}"/>
              </a:ext>
            </a:extLst>
          </p:cNvPr>
          <p:cNvSpPr>
            <a:spLocks noGrp="1"/>
          </p:cNvSpPr>
          <p:nvPr>
            <p:ph type="sldNum" sz="quarter" idx="12"/>
          </p:nvPr>
        </p:nvSpPr>
        <p:spPr/>
        <p:txBody>
          <a:bodyPr/>
          <a:lstStyle/>
          <a:p>
            <a:fld id="{009F882D-7D8B-461D-9DBF-F207C1C6D817}" type="slidenum">
              <a:rPr lang="fr-FR" smtClean="0"/>
              <a:pPr/>
              <a:t>‹N°›</a:t>
            </a:fld>
            <a:endParaRPr lang="fr-FR"/>
          </a:p>
        </p:txBody>
      </p:sp>
    </p:spTree>
    <p:extLst>
      <p:ext uri="{BB962C8B-B14F-4D97-AF65-F5344CB8AC3E}">
        <p14:creationId xmlns:p14="http://schemas.microsoft.com/office/powerpoint/2010/main" val="1740500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D9C255-F26A-1290-D6C6-FC7700A63C8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4AD6DFC1-8A61-E37C-2BFE-98479CA4589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0E8F12D-EE75-8F4D-3F8A-F7BF7EFE9E43}"/>
              </a:ext>
            </a:extLst>
          </p:cNvPr>
          <p:cNvSpPr>
            <a:spLocks noGrp="1"/>
          </p:cNvSpPr>
          <p:nvPr>
            <p:ph type="dt" sz="half" idx="10"/>
          </p:nvPr>
        </p:nvSpPr>
        <p:spPr/>
        <p:txBody>
          <a:bodyPr/>
          <a:lstStyle/>
          <a:p>
            <a:fld id="{A35ED7E9-9E32-4197-BA94-76315C717960}" type="datetimeFigureOut">
              <a:rPr lang="fr-FR" smtClean="0"/>
              <a:pPr/>
              <a:t>29/03/2026</a:t>
            </a:fld>
            <a:endParaRPr lang="fr-FR"/>
          </a:p>
        </p:txBody>
      </p:sp>
      <p:sp>
        <p:nvSpPr>
          <p:cNvPr id="5" name="Espace réservé du pied de page 4">
            <a:extLst>
              <a:ext uri="{FF2B5EF4-FFF2-40B4-BE49-F238E27FC236}">
                <a16:creationId xmlns:a16="http://schemas.microsoft.com/office/drawing/2014/main" id="{893D3A53-A967-EC2E-D908-DE2A380F77C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BCB4787-607C-ACEE-0389-B271202F919B}"/>
              </a:ext>
            </a:extLst>
          </p:cNvPr>
          <p:cNvSpPr>
            <a:spLocks noGrp="1"/>
          </p:cNvSpPr>
          <p:nvPr>
            <p:ph type="sldNum" sz="quarter" idx="12"/>
          </p:nvPr>
        </p:nvSpPr>
        <p:spPr/>
        <p:txBody>
          <a:bodyPr/>
          <a:lstStyle/>
          <a:p>
            <a:fld id="{009F882D-7D8B-461D-9DBF-F207C1C6D817}" type="slidenum">
              <a:rPr lang="fr-FR" smtClean="0"/>
              <a:pPr/>
              <a:t>‹N°›</a:t>
            </a:fld>
            <a:endParaRPr lang="fr-FR"/>
          </a:p>
        </p:txBody>
      </p:sp>
    </p:spTree>
    <p:extLst>
      <p:ext uri="{BB962C8B-B14F-4D97-AF65-F5344CB8AC3E}">
        <p14:creationId xmlns:p14="http://schemas.microsoft.com/office/powerpoint/2010/main" val="4229951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0BEC501-214E-3C5B-1B60-DFDBD32EFB48}"/>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51C3335-6702-378C-2FDA-7F147FF0527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01B6A77-28FA-C3DA-FD87-E4B1ABAD86EF}"/>
              </a:ext>
            </a:extLst>
          </p:cNvPr>
          <p:cNvSpPr>
            <a:spLocks noGrp="1"/>
          </p:cNvSpPr>
          <p:nvPr>
            <p:ph type="dt" sz="half" idx="10"/>
          </p:nvPr>
        </p:nvSpPr>
        <p:spPr/>
        <p:txBody>
          <a:bodyPr/>
          <a:lstStyle/>
          <a:p>
            <a:fld id="{A35ED7E9-9E32-4197-BA94-76315C717960}" type="datetimeFigureOut">
              <a:rPr lang="fr-FR" smtClean="0"/>
              <a:pPr/>
              <a:t>29/03/2026</a:t>
            </a:fld>
            <a:endParaRPr lang="fr-FR"/>
          </a:p>
        </p:txBody>
      </p:sp>
      <p:sp>
        <p:nvSpPr>
          <p:cNvPr id="5" name="Espace réservé du pied de page 4">
            <a:extLst>
              <a:ext uri="{FF2B5EF4-FFF2-40B4-BE49-F238E27FC236}">
                <a16:creationId xmlns:a16="http://schemas.microsoft.com/office/drawing/2014/main" id="{8FBE967D-00D7-0B9F-F32A-2025CB50270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9A759D0-CF1B-146E-685B-BF3B6DE90693}"/>
              </a:ext>
            </a:extLst>
          </p:cNvPr>
          <p:cNvSpPr>
            <a:spLocks noGrp="1"/>
          </p:cNvSpPr>
          <p:nvPr>
            <p:ph type="sldNum" sz="quarter" idx="12"/>
          </p:nvPr>
        </p:nvSpPr>
        <p:spPr/>
        <p:txBody>
          <a:bodyPr/>
          <a:lstStyle/>
          <a:p>
            <a:fld id="{009F882D-7D8B-461D-9DBF-F207C1C6D817}" type="slidenum">
              <a:rPr lang="fr-FR" smtClean="0"/>
              <a:pPr/>
              <a:t>‹N°›</a:t>
            </a:fld>
            <a:endParaRPr lang="fr-FR"/>
          </a:p>
        </p:txBody>
      </p:sp>
    </p:spTree>
    <p:extLst>
      <p:ext uri="{BB962C8B-B14F-4D97-AF65-F5344CB8AC3E}">
        <p14:creationId xmlns:p14="http://schemas.microsoft.com/office/powerpoint/2010/main" val="1437463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A7EBC2-F351-10E3-45C3-AB39CA06C2B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6D8E4B3-B5C2-3201-6B43-C02EB796F08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E691112-83A5-41C7-FCCE-511D4872F0E5}"/>
              </a:ext>
            </a:extLst>
          </p:cNvPr>
          <p:cNvSpPr>
            <a:spLocks noGrp="1"/>
          </p:cNvSpPr>
          <p:nvPr>
            <p:ph type="dt" sz="half" idx="10"/>
          </p:nvPr>
        </p:nvSpPr>
        <p:spPr/>
        <p:txBody>
          <a:bodyPr/>
          <a:lstStyle/>
          <a:p>
            <a:fld id="{A35ED7E9-9E32-4197-BA94-76315C717960}" type="datetimeFigureOut">
              <a:rPr lang="fr-FR" smtClean="0"/>
              <a:pPr/>
              <a:t>29/03/2026</a:t>
            </a:fld>
            <a:endParaRPr lang="fr-FR"/>
          </a:p>
        </p:txBody>
      </p:sp>
      <p:sp>
        <p:nvSpPr>
          <p:cNvPr id="5" name="Espace réservé du pied de page 4">
            <a:extLst>
              <a:ext uri="{FF2B5EF4-FFF2-40B4-BE49-F238E27FC236}">
                <a16:creationId xmlns:a16="http://schemas.microsoft.com/office/drawing/2014/main" id="{E521E9F1-BBCF-E286-7581-431749E7A61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D24B0BC-FF8C-D7AA-C304-A494586AF3FF}"/>
              </a:ext>
            </a:extLst>
          </p:cNvPr>
          <p:cNvSpPr>
            <a:spLocks noGrp="1"/>
          </p:cNvSpPr>
          <p:nvPr>
            <p:ph type="sldNum" sz="quarter" idx="12"/>
          </p:nvPr>
        </p:nvSpPr>
        <p:spPr/>
        <p:txBody>
          <a:bodyPr/>
          <a:lstStyle/>
          <a:p>
            <a:fld id="{009F882D-7D8B-461D-9DBF-F207C1C6D817}" type="slidenum">
              <a:rPr lang="fr-FR" smtClean="0"/>
              <a:pPr/>
              <a:t>‹N°›</a:t>
            </a:fld>
            <a:endParaRPr lang="fr-FR"/>
          </a:p>
        </p:txBody>
      </p:sp>
    </p:spTree>
    <p:extLst>
      <p:ext uri="{BB962C8B-B14F-4D97-AF65-F5344CB8AC3E}">
        <p14:creationId xmlns:p14="http://schemas.microsoft.com/office/powerpoint/2010/main" val="3492349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73644D-D860-D46F-6492-C84D10F0A1B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5CA8060-A050-B66C-6AD8-54DE0B71114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4CCD4A2-E328-78B4-9D68-D3515CCF179D}"/>
              </a:ext>
            </a:extLst>
          </p:cNvPr>
          <p:cNvSpPr>
            <a:spLocks noGrp="1"/>
          </p:cNvSpPr>
          <p:nvPr>
            <p:ph type="dt" sz="half" idx="10"/>
          </p:nvPr>
        </p:nvSpPr>
        <p:spPr/>
        <p:txBody>
          <a:bodyPr/>
          <a:lstStyle/>
          <a:p>
            <a:fld id="{A35ED7E9-9E32-4197-BA94-76315C717960}" type="datetimeFigureOut">
              <a:rPr lang="fr-FR" smtClean="0"/>
              <a:pPr/>
              <a:t>29/03/2026</a:t>
            </a:fld>
            <a:endParaRPr lang="fr-FR"/>
          </a:p>
        </p:txBody>
      </p:sp>
      <p:sp>
        <p:nvSpPr>
          <p:cNvPr id="5" name="Espace réservé du pied de page 4">
            <a:extLst>
              <a:ext uri="{FF2B5EF4-FFF2-40B4-BE49-F238E27FC236}">
                <a16:creationId xmlns:a16="http://schemas.microsoft.com/office/drawing/2014/main" id="{CC809E25-071C-2EA1-8F23-B0A7E7AFA7D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297B9D8-7756-4BB2-0F33-EB703DF81694}"/>
              </a:ext>
            </a:extLst>
          </p:cNvPr>
          <p:cNvSpPr>
            <a:spLocks noGrp="1"/>
          </p:cNvSpPr>
          <p:nvPr>
            <p:ph type="sldNum" sz="quarter" idx="12"/>
          </p:nvPr>
        </p:nvSpPr>
        <p:spPr/>
        <p:txBody>
          <a:bodyPr/>
          <a:lstStyle/>
          <a:p>
            <a:fld id="{009F882D-7D8B-461D-9DBF-F207C1C6D817}" type="slidenum">
              <a:rPr lang="fr-FR" smtClean="0"/>
              <a:pPr/>
              <a:t>‹N°›</a:t>
            </a:fld>
            <a:endParaRPr lang="fr-FR"/>
          </a:p>
        </p:txBody>
      </p:sp>
    </p:spTree>
    <p:extLst>
      <p:ext uri="{BB962C8B-B14F-4D97-AF65-F5344CB8AC3E}">
        <p14:creationId xmlns:p14="http://schemas.microsoft.com/office/powerpoint/2010/main" val="2309772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B61BF4-2A51-0EAF-DCEB-041270768CE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0ADAD5D-7975-EB37-887E-9BD1F33D4C1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6CDB21A-2E22-914C-2FBA-F10E26C3A38E}"/>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236111FF-B2FA-EFF2-2BAE-336F0114FDA9}"/>
              </a:ext>
            </a:extLst>
          </p:cNvPr>
          <p:cNvSpPr>
            <a:spLocks noGrp="1"/>
          </p:cNvSpPr>
          <p:nvPr>
            <p:ph type="dt" sz="half" idx="10"/>
          </p:nvPr>
        </p:nvSpPr>
        <p:spPr/>
        <p:txBody>
          <a:bodyPr/>
          <a:lstStyle/>
          <a:p>
            <a:fld id="{A35ED7E9-9E32-4197-BA94-76315C717960}" type="datetimeFigureOut">
              <a:rPr lang="fr-FR" smtClean="0"/>
              <a:pPr/>
              <a:t>29/03/2026</a:t>
            </a:fld>
            <a:endParaRPr lang="fr-FR"/>
          </a:p>
        </p:txBody>
      </p:sp>
      <p:sp>
        <p:nvSpPr>
          <p:cNvPr id="6" name="Espace réservé du pied de page 5">
            <a:extLst>
              <a:ext uri="{FF2B5EF4-FFF2-40B4-BE49-F238E27FC236}">
                <a16:creationId xmlns:a16="http://schemas.microsoft.com/office/drawing/2014/main" id="{82243BCC-AE83-6BFF-B4F0-EDABF117CA2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B5E8A5F-361F-525A-6F0F-B15BCD2EE230}"/>
              </a:ext>
            </a:extLst>
          </p:cNvPr>
          <p:cNvSpPr>
            <a:spLocks noGrp="1"/>
          </p:cNvSpPr>
          <p:nvPr>
            <p:ph type="sldNum" sz="quarter" idx="12"/>
          </p:nvPr>
        </p:nvSpPr>
        <p:spPr/>
        <p:txBody>
          <a:bodyPr/>
          <a:lstStyle/>
          <a:p>
            <a:fld id="{009F882D-7D8B-461D-9DBF-F207C1C6D817}" type="slidenum">
              <a:rPr lang="fr-FR" smtClean="0"/>
              <a:pPr/>
              <a:t>‹N°›</a:t>
            </a:fld>
            <a:endParaRPr lang="fr-FR"/>
          </a:p>
        </p:txBody>
      </p:sp>
    </p:spTree>
    <p:extLst>
      <p:ext uri="{BB962C8B-B14F-4D97-AF65-F5344CB8AC3E}">
        <p14:creationId xmlns:p14="http://schemas.microsoft.com/office/powerpoint/2010/main" val="880857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D241B6-EA56-27A8-2881-0C769ADD24B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F2748100-9759-4FD3-B8DA-049BC71B96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374E4A9-BE3F-60C8-32AB-572FF4EB7FB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9BD7B04-D018-F0E0-7FF2-E577E8B5A5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B9341EF-767E-490C-8EE9-4C91130A29B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6DB0232-E5FB-2935-6BE4-6CE7169F8DD0}"/>
              </a:ext>
            </a:extLst>
          </p:cNvPr>
          <p:cNvSpPr>
            <a:spLocks noGrp="1"/>
          </p:cNvSpPr>
          <p:nvPr>
            <p:ph type="dt" sz="half" idx="10"/>
          </p:nvPr>
        </p:nvSpPr>
        <p:spPr/>
        <p:txBody>
          <a:bodyPr/>
          <a:lstStyle/>
          <a:p>
            <a:fld id="{A35ED7E9-9E32-4197-BA94-76315C717960}" type="datetimeFigureOut">
              <a:rPr lang="fr-FR" smtClean="0"/>
              <a:pPr/>
              <a:t>29/03/2026</a:t>
            </a:fld>
            <a:endParaRPr lang="fr-FR"/>
          </a:p>
        </p:txBody>
      </p:sp>
      <p:sp>
        <p:nvSpPr>
          <p:cNvPr id="8" name="Espace réservé du pied de page 7">
            <a:extLst>
              <a:ext uri="{FF2B5EF4-FFF2-40B4-BE49-F238E27FC236}">
                <a16:creationId xmlns:a16="http://schemas.microsoft.com/office/drawing/2014/main" id="{E582254F-37D1-3DDF-5CB1-07C8BE6C07E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1625EBAE-3592-AF46-1B20-25355EDA13A9}"/>
              </a:ext>
            </a:extLst>
          </p:cNvPr>
          <p:cNvSpPr>
            <a:spLocks noGrp="1"/>
          </p:cNvSpPr>
          <p:nvPr>
            <p:ph type="sldNum" sz="quarter" idx="12"/>
          </p:nvPr>
        </p:nvSpPr>
        <p:spPr/>
        <p:txBody>
          <a:bodyPr/>
          <a:lstStyle/>
          <a:p>
            <a:fld id="{009F882D-7D8B-461D-9DBF-F207C1C6D817}" type="slidenum">
              <a:rPr lang="fr-FR" smtClean="0"/>
              <a:pPr/>
              <a:t>‹N°›</a:t>
            </a:fld>
            <a:endParaRPr lang="fr-FR"/>
          </a:p>
        </p:txBody>
      </p:sp>
    </p:spTree>
    <p:extLst>
      <p:ext uri="{BB962C8B-B14F-4D97-AF65-F5344CB8AC3E}">
        <p14:creationId xmlns:p14="http://schemas.microsoft.com/office/powerpoint/2010/main" val="2845348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C2EAF-DE08-F169-FC40-06ECEC1CD74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620CD8C-9116-1735-0589-ECC2142EE4D2}"/>
              </a:ext>
            </a:extLst>
          </p:cNvPr>
          <p:cNvSpPr>
            <a:spLocks noGrp="1"/>
          </p:cNvSpPr>
          <p:nvPr>
            <p:ph type="dt" sz="half" idx="10"/>
          </p:nvPr>
        </p:nvSpPr>
        <p:spPr/>
        <p:txBody>
          <a:bodyPr/>
          <a:lstStyle/>
          <a:p>
            <a:fld id="{A35ED7E9-9E32-4197-BA94-76315C717960}" type="datetimeFigureOut">
              <a:rPr lang="fr-FR" smtClean="0"/>
              <a:pPr/>
              <a:t>29/03/2026</a:t>
            </a:fld>
            <a:endParaRPr lang="fr-FR"/>
          </a:p>
        </p:txBody>
      </p:sp>
      <p:sp>
        <p:nvSpPr>
          <p:cNvPr id="4" name="Espace réservé du pied de page 3">
            <a:extLst>
              <a:ext uri="{FF2B5EF4-FFF2-40B4-BE49-F238E27FC236}">
                <a16:creationId xmlns:a16="http://schemas.microsoft.com/office/drawing/2014/main" id="{02822AAF-AE73-E53C-3EE5-8653246641E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36963DFC-85B7-7FD8-CBBF-C4189201FA10}"/>
              </a:ext>
            </a:extLst>
          </p:cNvPr>
          <p:cNvSpPr>
            <a:spLocks noGrp="1"/>
          </p:cNvSpPr>
          <p:nvPr>
            <p:ph type="sldNum" sz="quarter" idx="12"/>
          </p:nvPr>
        </p:nvSpPr>
        <p:spPr/>
        <p:txBody>
          <a:bodyPr/>
          <a:lstStyle/>
          <a:p>
            <a:fld id="{009F882D-7D8B-461D-9DBF-F207C1C6D817}" type="slidenum">
              <a:rPr lang="fr-FR" smtClean="0"/>
              <a:pPr/>
              <a:t>‹N°›</a:t>
            </a:fld>
            <a:endParaRPr lang="fr-FR"/>
          </a:p>
        </p:txBody>
      </p:sp>
    </p:spTree>
    <p:extLst>
      <p:ext uri="{BB962C8B-B14F-4D97-AF65-F5344CB8AC3E}">
        <p14:creationId xmlns:p14="http://schemas.microsoft.com/office/powerpoint/2010/main" val="2707362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B7AFF34-0D54-5FEA-7FB4-E7685C58A697}"/>
              </a:ext>
            </a:extLst>
          </p:cNvPr>
          <p:cNvSpPr>
            <a:spLocks noGrp="1"/>
          </p:cNvSpPr>
          <p:nvPr>
            <p:ph type="dt" sz="half" idx="10"/>
          </p:nvPr>
        </p:nvSpPr>
        <p:spPr/>
        <p:txBody>
          <a:bodyPr/>
          <a:lstStyle/>
          <a:p>
            <a:fld id="{A35ED7E9-9E32-4197-BA94-76315C717960}" type="datetimeFigureOut">
              <a:rPr lang="fr-FR" smtClean="0"/>
              <a:pPr/>
              <a:t>29/03/2026</a:t>
            </a:fld>
            <a:endParaRPr lang="fr-FR"/>
          </a:p>
        </p:txBody>
      </p:sp>
      <p:sp>
        <p:nvSpPr>
          <p:cNvPr id="3" name="Espace réservé du pied de page 2">
            <a:extLst>
              <a:ext uri="{FF2B5EF4-FFF2-40B4-BE49-F238E27FC236}">
                <a16:creationId xmlns:a16="http://schemas.microsoft.com/office/drawing/2014/main" id="{8D08381C-BD61-F93D-1A2E-E77319F9ECE7}"/>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A4C03080-BDFD-A2B7-B4D2-23ED48D2942F}"/>
              </a:ext>
            </a:extLst>
          </p:cNvPr>
          <p:cNvSpPr>
            <a:spLocks noGrp="1"/>
          </p:cNvSpPr>
          <p:nvPr>
            <p:ph type="sldNum" sz="quarter" idx="12"/>
          </p:nvPr>
        </p:nvSpPr>
        <p:spPr/>
        <p:txBody>
          <a:bodyPr/>
          <a:lstStyle/>
          <a:p>
            <a:fld id="{009F882D-7D8B-461D-9DBF-F207C1C6D817}" type="slidenum">
              <a:rPr lang="fr-FR" smtClean="0"/>
              <a:pPr/>
              <a:t>‹N°›</a:t>
            </a:fld>
            <a:endParaRPr lang="fr-FR"/>
          </a:p>
        </p:txBody>
      </p:sp>
    </p:spTree>
    <p:extLst>
      <p:ext uri="{BB962C8B-B14F-4D97-AF65-F5344CB8AC3E}">
        <p14:creationId xmlns:p14="http://schemas.microsoft.com/office/powerpoint/2010/main" val="648649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62EAA5-5F70-9719-6E4C-2503F01E153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D8334DB-6084-1B75-9561-2CC2E9CCBF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281E011-FCCA-4EC5-4AFB-A0F07F9C95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36FF8BE-A330-418B-0289-EB39D7D8A2E7}"/>
              </a:ext>
            </a:extLst>
          </p:cNvPr>
          <p:cNvSpPr>
            <a:spLocks noGrp="1"/>
          </p:cNvSpPr>
          <p:nvPr>
            <p:ph type="dt" sz="half" idx="10"/>
          </p:nvPr>
        </p:nvSpPr>
        <p:spPr/>
        <p:txBody>
          <a:bodyPr/>
          <a:lstStyle/>
          <a:p>
            <a:fld id="{A35ED7E9-9E32-4197-BA94-76315C717960}" type="datetimeFigureOut">
              <a:rPr lang="fr-FR" smtClean="0"/>
              <a:pPr/>
              <a:t>29/03/2026</a:t>
            </a:fld>
            <a:endParaRPr lang="fr-FR"/>
          </a:p>
        </p:txBody>
      </p:sp>
      <p:sp>
        <p:nvSpPr>
          <p:cNvPr id="6" name="Espace réservé du pied de page 5">
            <a:extLst>
              <a:ext uri="{FF2B5EF4-FFF2-40B4-BE49-F238E27FC236}">
                <a16:creationId xmlns:a16="http://schemas.microsoft.com/office/drawing/2014/main" id="{A253DF06-8953-244F-25A8-EEFD1467653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1D78A66-8F55-DD0E-04FE-B22951B58D2E}"/>
              </a:ext>
            </a:extLst>
          </p:cNvPr>
          <p:cNvSpPr>
            <a:spLocks noGrp="1"/>
          </p:cNvSpPr>
          <p:nvPr>
            <p:ph type="sldNum" sz="quarter" idx="12"/>
          </p:nvPr>
        </p:nvSpPr>
        <p:spPr/>
        <p:txBody>
          <a:bodyPr/>
          <a:lstStyle/>
          <a:p>
            <a:fld id="{009F882D-7D8B-461D-9DBF-F207C1C6D817}" type="slidenum">
              <a:rPr lang="fr-FR" smtClean="0"/>
              <a:pPr/>
              <a:t>‹N°›</a:t>
            </a:fld>
            <a:endParaRPr lang="fr-FR"/>
          </a:p>
        </p:txBody>
      </p:sp>
    </p:spTree>
    <p:extLst>
      <p:ext uri="{BB962C8B-B14F-4D97-AF65-F5344CB8AC3E}">
        <p14:creationId xmlns:p14="http://schemas.microsoft.com/office/powerpoint/2010/main" val="284189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EBEDA0-3DFC-213A-9F0C-93750764225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D2E6373-FFCD-00C9-FC8C-86612C610C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8051E9C5-CFE9-31C6-346B-E0A3830DFC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7F95BEA-9323-C6ED-2C59-C21A0FEB4D04}"/>
              </a:ext>
            </a:extLst>
          </p:cNvPr>
          <p:cNvSpPr>
            <a:spLocks noGrp="1"/>
          </p:cNvSpPr>
          <p:nvPr>
            <p:ph type="dt" sz="half" idx="10"/>
          </p:nvPr>
        </p:nvSpPr>
        <p:spPr/>
        <p:txBody>
          <a:bodyPr/>
          <a:lstStyle/>
          <a:p>
            <a:fld id="{A35ED7E9-9E32-4197-BA94-76315C717960}" type="datetimeFigureOut">
              <a:rPr lang="fr-FR" smtClean="0"/>
              <a:pPr/>
              <a:t>29/03/2026</a:t>
            </a:fld>
            <a:endParaRPr lang="fr-FR"/>
          </a:p>
        </p:txBody>
      </p:sp>
      <p:sp>
        <p:nvSpPr>
          <p:cNvPr id="6" name="Espace réservé du pied de page 5">
            <a:extLst>
              <a:ext uri="{FF2B5EF4-FFF2-40B4-BE49-F238E27FC236}">
                <a16:creationId xmlns:a16="http://schemas.microsoft.com/office/drawing/2014/main" id="{59434690-9407-9261-815B-93C741FAD1C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C6E84AE-871A-2749-45D1-0A86A6E3BC0A}"/>
              </a:ext>
            </a:extLst>
          </p:cNvPr>
          <p:cNvSpPr>
            <a:spLocks noGrp="1"/>
          </p:cNvSpPr>
          <p:nvPr>
            <p:ph type="sldNum" sz="quarter" idx="12"/>
          </p:nvPr>
        </p:nvSpPr>
        <p:spPr/>
        <p:txBody>
          <a:bodyPr/>
          <a:lstStyle/>
          <a:p>
            <a:fld id="{009F882D-7D8B-461D-9DBF-F207C1C6D817}" type="slidenum">
              <a:rPr lang="fr-FR" smtClean="0"/>
              <a:pPr/>
              <a:t>‹N°›</a:t>
            </a:fld>
            <a:endParaRPr lang="fr-FR"/>
          </a:p>
        </p:txBody>
      </p:sp>
    </p:spTree>
    <p:extLst>
      <p:ext uri="{BB962C8B-B14F-4D97-AF65-F5344CB8AC3E}">
        <p14:creationId xmlns:p14="http://schemas.microsoft.com/office/powerpoint/2010/main" val="2366419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A2D4F6C-1357-4868-666A-83614C3508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9041386D-33B7-1A38-2064-C53391FC28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63CACC0-F213-BC83-56B5-5A80A3F4F2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ED7E9-9E32-4197-BA94-76315C717960}" type="datetimeFigureOut">
              <a:rPr lang="fr-FR" smtClean="0"/>
              <a:pPr/>
              <a:t>29/03/2026</a:t>
            </a:fld>
            <a:endParaRPr lang="fr-FR"/>
          </a:p>
        </p:txBody>
      </p:sp>
      <p:sp>
        <p:nvSpPr>
          <p:cNvPr id="5" name="Espace réservé du pied de page 4">
            <a:extLst>
              <a:ext uri="{FF2B5EF4-FFF2-40B4-BE49-F238E27FC236}">
                <a16:creationId xmlns:a16="http://schemas.microsoft.com/office/drawing/2014/main" id="{645B1CF5-92E3-8C45-FA57-0A0474854E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4A85AA7-3A11-8EE6-D71C-F64A93F4A4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09F882D-7D8B-461D-9DBF-F207C1C6D817}" type="slidenum">
              <a:rPr lang="fr-FR" smtClean="0"/>
              <a:pPr/>
              <a:t>‹N°›</a:t>
            </a:fld>
            <a:endParaRPr lang="fr-FR"/>
          </a:p>
        </p:txBody>
      </p:sp>
    </p:spTree>
    <p:extLst>
      <p:ext uri="{BB962C8B-B14F-4D97-AF65-F5344CB8AC3E}">
        <p14:creationId xmlns:p14="http://schemas.microsoft.com/office/powerpoint/2010/main" val="448544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elina.nitschelm@ac-strasbourg.f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youtu.be/Y0Y6qBiKkCk?si=Bhn24RGwJ87ATGL2"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www.youtube.com/watch?v=r7vCg6FN-Lc" TargetMode="Externa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Antoine.Clain@ac-reunion.f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ED8EB5-F70B-2C98-6C2E-012BFAEDE1A4}"/>
              </a:ext>
            </a:extLst>
          </p:cNvPr>
          <p:cNvSpPr>
            <a:spLocks noGrp="1"/>
          </p:cNvSpPr>
          <p:nvPr>
            <p:ph type="ctrTitle"/>
          </p:nvPr>
        </p:nvSpPr>
        <p:spPr>
          <a:xfrm>
            <a:off x="443346" y="1797467"/>
            <a:ext cx="11055928" cy="2387600"/>
          </a:xfrm>
        </p:spPr>
        <p:txBody>
          <a:bodyPr>
            <a:normAutofit/>
          </a:bodyPr>
          <a:lstStyle/>
          <a:p>
            <a:r>
              <a:rPr lang="fr-FR" sz="4800" b="1" dirty="0">
                <a:solidFill>
                  <a:schemeClr val="accent4"/>
                </a:solidFill>
              </a:rPr>
              <a:t>La mise en activité des élèves dans les apprentissages</a:t>
            </a:r>
          </a:p>
        </p:txBody>
      </p:sp>
      <p:sp>
        <p:nvSpPr>
          <p:cNvPr id="3" name="Sous-titre 2">
            <a:extLst>
              <a:ext uri="{FF2B5EF4-FFF2-40B4-BE49-F238E27FC236}">
                <a16:creationId xmlns:a16="http://schemas.microsoft.com/office/drawing/2014/main" id="{8A7BBA0A-DC73-E4B0-A3B1-7D8C15DE9023}"/>
              </a:ext>
            </a:extLst>
          </p:cNvPr>
          <p:cNvSpPr>
            <a:spLocks noGrp="1"/>
          </p:cNvSpPr>
          <p:nvPr>
            <p:ph type="subTitle" idx="1"/>
          </p:nvPr>
        </p:nvSpPr>
        <p:spPr>
          <a:xfrm>
            <a:off x="692726" y="4185067"/>
            <a:ext cx="10293927" cy="1958300"/>
          </a:xfrm>
        </p:spPr>
        <p:txBody>
          <a:bodyPr>
            <a:normAutofit fontScale="92500" lnSpcReduction="20000"/>
          </a:bodyPr>
          <a:lstStyle/>
          <a:p>
            <a:endParaRPr lang="fr-FR" sz="3000" b="1" dirty="0"/>
          </a:p>
          <a:p>
            <a:pPr algn="r"/>
            <a:r>
              <a:rPr lang="fr-FR" sz="3000" b="1" dirty="0"/>
              <a:t>Formation du mercredi 18 mars 2026</a:t>
            </a:r>
          </a:p>
          <a:p>
            <a:pPr algn="r"/>
            <a:endParaRPr lang="fr-FR" dirty="0"/>
          </a:p>
          <a:p>
            <a:pPr algn="r"/>
            <a:r>
              <a:rPr lang="fr-FR" dirty="0"/>
              <a:t>Elina Nitschelm, IA-IPR de sciences médico-sociales</a:t>
            </a:r>
          </a:p>
          <a:p>
            <a:pPr algn="r"/>
            <a:r>
              <a:rPr lang="fr-FR" dirty="0">
                <a:hlinkClick r:id="rId2"/>
              </a:rPr>
              <a:t>elina.nitschelm@ac-strasbourg.fr</a:t>
            </a:r>
            <a:r>
              <a:rPr lang="fr-FR" dirty="0"/>
              <a:t> </a:t>
            </a:r>
          </a:p>
          <a:p>
            <a:endParaRPr lang="fr-FR" dirty="0"/>
          </a:p>
        </p:txBody>
      </p:sp>
      <p:pic>
        <p:nvPicPr>
          <p:cNvPr id="6" name="Image 5">
            <a:extLst>
              <a:ext uri="{FF2B5EF4-FFF2-40B4-BE49-F238E27FC236}">
                <a16:creationId xmlns:a16="http://schemas.microsoft.com/office/drawing/2014/main" id="{6D9B3796-EE58-4236-7F4A-59134481054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0892" y="0"/>
            <a:ext cx="2664500" cy="2664500"/>
          </a:xfrm>
          <a:prstGeom prst="rect">
            <a:avLst/>
          </a:prstGeom>
        </p:spPr>
      </p:pic>
    </p:spTree>
    <p:extLst>
      <p:ext uri="{BB962C8B-B14F-4D97-AF65-F5344CB8AC3E}">
        <p14:creationId xmlns:p14="http://schemas.microsoft.com/office/powerpoint/2010/main" val="4197907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57960"/>
            <a:ext cx="11049000" cy="1325563"/>
          </a:xfrm>
        </p:spPr>
        <p:txBody>
          <a:bodyPr>
            <a:normAutofit/>
          </a:bodyPr>
          <a:lstStyle/>
          <a:p>
            <a:r>
              <a:rPr lang="fr-FR" sz="3600" b="1" dirty="0">
                <a:solidFill>
                  <a:schemeClr val="accent4"/>
                </a:solidFill>
              </a:rPr>
              <a:t>Quelques rappels : objectifs, capacités et compétences</a:t>
            </a:r>
          </a:p>
        </p:txBody>
      </p:sp>
      <p:graphicFrame>
        <p:nvGraphicFramePr>
          <p:cNvPr id="5" name="Espace réservé du contenu 4"/>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9" name="Connecteur droit avec flèche 8"/>
          <p:cNvCxnSpPr/>
          <p:nvPr/>
        </p:nvCxnSpPr>
        <p:spPr>
          <a:xfrm flipH="1">
            <a:off x="7283116" y="2310063"/>
            <a:ext cx="1327484" cy="2887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ZoneTexte 9"/>
          <p:cNvSpPr txBox="1"/>
          <p:nvPr/>
        </p:nvSpPr>
        <p:spPr>
          <a:xfrm>
            <a:off x="8610600" y="1646238"/>
            <a:ext cx="2743200" cy="1200329"/>
          </a:xfrm>
          <a:prstGeom prst="rect">
            <a:avLst/>
          </a:prstGeom>
          <a:noFill/>
        </p:spPr>
        <p:txBody>
          <a:bodyPr wrap="square" rtlCol="0">
            <a:spAutoFit/>
          </a:bodyPr>
          <a:lstStyle/>
          <a:p>
            <a:r>
              <a:rPr lang="fr-FR" dirty="0"/>
              <a:t>Ce que le professeur détermine comme objectifs pour ses séquences et ses séances</a:t>
            </a:r>
          </a:p>
        </p:txBody>
      </p:sp>
      <p:sp>
        <p:nvSpPr>
          <p:cNvPr id="11" name="Bulle ronde 10"/>
          <p:cNvSpPr/>
          <p:nvPr/>
        </p:nvSpPr>
        <p:spPr>
          <a:xfrm>
            <a:off x="10138611" y="3025954"/>
            <a:ext cx="1748589" cy="975340"/>
          </a:xfrm>
          <a:prstGeom prst="wedgeEllipseCallout">
            <a:avLst>
              <a:gd name="adj1" fmla="val -66194"/>
              <a:gd name="adj2" fmla="val -65792"/>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Propre au professeur</a:t>
            </a:r>
          </a:p>
        </p:txBody>
      </p:sp>
      <p:sp>
        <p:nvSpPr>
          <p:cNvPr id="12" name="ZoneTexte 11"/>
          <p:cNvSpPr txBox="1"/>
          <p:nvPr/>
        </p:nvSpPr>
        <p:spPr>
          <a:xfrm>
            <a:off x="838200" y="3240506"/>
            <a:ext cx="3208421" cy="1754326"/>
          </a:xfrm>
          <a:prstGeom prst="rect">
            <a:avLst/>
          </a:prstGeom>
          <a:noFill/>
        </p:spPr>
        <p:txBody>
          <a:bodyPr wrap="square" rtlCol="0">
            <a:spAutoFit/>
          </a:bodyPr>
          <a:lstStyle/>
          <a:p>
            <a:r>
              <a:rPr lang="fr-FR" dirty="0"/>
              <a:t>Activités intellectuelles stabilisées et reproductibles, attendues à la fin du cycle terminal. Appui sur la mobilisation des contenus des programmes</a:t>
            </a:r>
          </a:p>
        </p:txBody>
      </p:sp>
      <p:cxnSp>
        <p:nvCxnSpPr>
          <p:cNvPr id="14" name="Connecteur droit avec flèche 13"/>
          <p:cNvCxnSpPr/>
          <p:nvPr/>
        </p:nvCxnSpPr>
        <p:spPr>
          <a:xfrm>
            <a:off x="3689684" y="4001294"/>
            <a:ext cx="105877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Bulle ronde 14"/>
          <p:cNvSpPr/>
          <p:nvPr/>
        </p:nvSpPr>
        <p:spPr>
          <a:xfrm>
            <a:off x="2077452" y="1690688"/>
            <a:ext cx="1969169" cy="1009151"/>
          </a:xfrm>
          <a:prstGeom prst="wedgeEllipseCallout">
            <a:avLst>
              <a:gd name="adj1" fmla="val -46796"/>
              <a:gd name="adj2" fmla="val 89252"/>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Listées dans le programme</a:t>
            </a:r>
          </a:p>
        </p:txBody>
      </p:sp>
      <p:sp>
        <p:nvSpPr>
          <p:cNvPr id="16" name="ZoneTexte 15"/>
          <p:cNvSpPr txBox="1"/>
          <p:nvPr/>
        </p:nvSpPr>
        <p:spPr>
          <a:xfrm>
            <a:off x="8572500" y="4763801"/>
            <a:ext cx="3048000" cy="646331"/>
          </a:xfrm>
          <a:prstGeom prst="rect">
            <a:avLst/>
          </a:prstGeom>
          <a:noFill/>
        </p:spPr>
        <p:txBody>
          <a:bodyPr wrap="square" rtlCol="0">
            <a:spAutoFit/>
          </a:bodyPr>
          <a:lstStyle/>
          <a:p>
            <a:r>
              <a:rPr lang="fr-FR" dirty="0"/>
              <a:t>Compétences disciplinaires et compétences transversales</a:t>
            </a:r>
          </a:p>
        </p:txBody>
      </p:sp>
      <p:cxnSp>
        <p:nvCxnSpPr>
          <p:cNvPr id="18" name="Connecteur droit avec flèche 17"/>
          <p:cNvCxnSpPr/>
          <p:nvPr/>
        </p:nvCxnSpPr>
        <p:spPr>
          <a:xfrm flipH="1">
            <a:off x="7283116" y="5128013"/>
            <a:ext cx="112294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Bulle ronde 18"/>
          <p:cNvSpPr/>
          <p:nvPr/>
        </p:nvSpPr>
        <p:spPr>
          <a:xfrm>
            <a:off x="7972926" y="5746135"/>
            <a:ext cx="3096127" cy="975340"/>
          </a:xfrm>
          <a:prstGeom prst="wedgeEllipseCallout">
            <a:avLst>
              <a:gd name="adj1" fmla="val 25577"/>
              <a:gd name="adj2" fmla="val -87174"/>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Attendus pour la poursuite d’études dans le supérieur</a:t>
            </a:r>
          </a:p>
        </p:txBody>
      </p:sp>
      <p:sp>
        <p:nvSpPr>
          <p:cNvPr id="20" name="Espace réservé du numéro de diapositive 19"/>
          <p:cNvSpPr>
            <a:spLocks noGrp="1"/>
          </p:cNvSpPr>
          <p:nvPr>
            <p:ph type="sldNum" sz="quarter" idx="12"/>
          </p:nvPr>
        </p:nvSpPr>
        <p:spPr/>
        <p:txBody>
          <a:bodyPr/>
          <a:lstStyle/>
          <a:p>
            <a:fld id="{FA520068-C596-428C-9E10-14B349527C69}" type="slidenum">
              <a:rPr lang="fr-FR" smtClean="0"/>
              <a:pPr/>
              <a:t>10</a:t>
            </a:fld>
            <a:endParaRPr lang="fr-FR"/>
          </a:p>
        </p:txBody>
      </p:sp>
    </p:spTree>
    <p:extLst>
      <p:ext uri="{BB962C8B-B14F-4D97-AF65-F5344CB8AC3E}">
        <p14:creationId xmlns:p14="http://schemas.microsoft.com/office/powerpoint/2010/main" val="1307740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A8FC70-7413-573F-96C2-2F9E34372165}"/>
              </a:ext>
            </a:extLst>
          </p:cNvPr>
          <p:cNvSpPr>
            <a:spLocks noGrp="1"/>
          </p:cNvSpPr>
          <p:nvPr>
            <p:ph type="title"/>
          </p:nvPr>
        </p:nvSpPr>
        <p:spPr/>
        <p:txBody>
          <a:bodyPr>
            <a:normAutofit/>
          </a:bodyPr>
          <a:lstStyle/>
          <a:p>
            <a:r>
              <a:rPr lang="fr-FR" sz="3600" b="1" dirty="0">
                <a:solidFill>
                  <a:schemeClr val="accent4"/>
                </a:solidFill>
              </a:rPr>
              <a:t>Les constats d’enseignants </a:t>
            </a:r>
          </a:p>
        </p:txBody>
      </p:sp>
      <p:sp>
        <p:nvSpPr>
          <p:cNvPr id="4" name="Bulle narrative : rectangle à coins arrondis 3">
            <a:extLst>
              <a:ext uri="{FF2B5EF4-FFF2-40B4-BE49-F238E27FC236}">
                <a16:creationId xmlns:a16="http://schemas.microsoft.com/office/drawing/2014/main" id="{55F75578-8C1C-60BF-D85B-FF63E90CAD8F}"/>
              </a:ext>
            </a:extLst>
          </p:cNvPr>
          <p:cNvSpPr/>
          <p:nvPr/>
        </p:nvSpPr>
        <p:spPr>
          <a:xfrm>
            <a:off x="637309" y="1602311"/>
            <a:ext cx="3782291" cy="1565564"/>
          </a:xfrm>
          <a:prstGeom prst="wedgeRoundRectCallout">
            <a:avLst>
              <a:gd name="adj1" fmla="val -57829"/>
              <a:gd name="adj2" fmla="val -42810"/>
              <a:gd name="adj3" fmla="val 16667"/>
            </a:avLst>
          </a:prstGeom>
          <a:solidFill>
            <a:schemeClr val="tx2">
              <a:lumMod val="50000"/>
              <a:lumOff val="50000"/>
            </a:schemeClr>
          </a:solid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 Difficultés des élèves à pleinement réussir l’épreuve de spécialité de STSS, notamment la première partie sans documents »</a:t>
            </a:r>
          </a:p>
        </p:txBody>
      </p:sp>
      <p:sp>
        <p:nvSpPr>
          <p:cNvPr id="6" name="Bulle narrative : rectangle à coins arrondis 5">
            <a:extLst>
              <a:ext uri="{FF2B5EF4-FFF2-40B4-BE49-F238E27FC236}">
                <a16:creationId xmlns:a16="http://schemas.microsoft.com/office/drawing/2014/main" id="{A2482237-C75E-FC9B-4717-9CD6C78EA47B}"/>
              </a:ext>
            </a:extLst>
          </p:cNvPr>
          <p:cNvSpPr/>
          <p:nvPr/>
        </p:nvSpPr>
        <p:spPr>
          <a:xfrm>
            <a:off x="6982691" y="1285118"/>
            <a:ext cx="3782291" cy="1794379"/>
          </a:xfrm>
          <a:prstGeom prst="wedgeRoundRectCallout">
            <a:avLst>
              <a:gd name="adj1" fmla="val 59387"/>
              <a:gd name="adj2" fmla="val -21571"/>
              <a:gd name="adj3" fmla="val 16667"/>
            </a:avLst>
          </a:prstGeom>
          <a:solidFill>
            <a:schemeClr val="tx2">
              <a:lumMod val="50000"/>
              <a:lumOff val="50000"/>
            </a:schemeClr>
          </a:solid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 Les élèves ont du mal à mémoriser sur le long terme les notions et les concepts. Quand on revient sur des notions, c’est comme s’ils les découvraient ou ils se rappellent, mais c’est lointain…»</a:t>
            </a:r>
          </a:p>
        </p:txBody>
      </p:sp>
      <p:sp>
        <p:nvSpPr>
          <p:cNvPr id="7" name="Bulle narrative : rectangle à coins arrondis 6">
            <a:extLst>
              <a:ext uri="{FF2B5EF4-FFF2-40B4-BE49-F238E27FC236}">
                <a16:creationId xmlns:a16="http://schemas.microsoft.com/office/drawing/2014/main" id="{DF1D840F-685E-B39D-AD98-952C7B12C1D2}"/>
              </a:ext>
            </a:extLst>
          </p:cNvPr>
          <p:cNvSpPr/>
          <p:nvPr/>
        </p:nvSpPr>
        <p:spPr>
          <a:xfrm>
            <a:off x="387928" y="4904507"/>
            <a:ext cx="3782291" cy="1565564"/>
          </a:xfrm>
          <a:prstGeom prst="wedgeRoundRectCallout">
            <a:avLst>
              <a:gd name="adj1" fmla="val -5814"/>
              <a:gd name="adj2" fmla="val -69359"/>
              <a:gd name="adj3" fmla="val 16667"/>
            </a:avLst>
          </a:prstGeom>
          <a:solidFill>
            <a:schemeClr val="tx2">
              <a:lumMod val="50000"/>
              <a:lumOff val="50000"/>
            </a:schemeClr>
          </a:solid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 Quand je leur demande d’analyser, par exemple, dans une évaluation de fin de trimestre, c’est pauvre, l’analyse est peu aboutie car il y a peu de connaissances  »</a:t>
            </a:r>
          </a:p>
        </p:txBody>
      </p:sp>
      <p:sp>
        <p:nvSpPr>
          <p:cNvPr id="10" name="Bulle narrative : rectangle à coins arrondis 9">
            <a:extLst>
              <a:ext uri="{FF2B5EF4-FFF2-40B4-BE49-F238E27FC236}">
                <a16:creationId xmlns:a16="http://schemas.microsoft.com/office/drawing/2014/main" id="{39E71416-FE54-FE07-1205-6374B2552F03}"/>
              </a:ext>
            </a:extLst>
          </p:cNvPr>
          <p:cNvSpPr/>
          <p:nvPr/>
        </p:nvSpPr>
        <p:spPr>
          <a:xfrm>
            <a:off x="8271163" y="4675692"/>
            <a:ext cx="3782291" cy="1794379"/>
          </a:xfrm>
          <a:prstGeom prst="wedgeRoundRectCallout">
            <a:avLst>
              <a:gd name="adj1" fmla="val -48672"/>
              <a:gd name="adj2" fmla="val 70221"/>
              <a:gd name="adj3" fmla="val 16667"/>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indent="0">
              <a:buNone/>
            </a:pPr>
            <a:r>
              <a:rPr lang="fr-FR" dirty="0"/>
              <a:t>« Et pourtant, la majorité de mes élèves travaillent régulièrement et avec sérieux »</a:t>
            </a:r>
          </a:p>
        </p:txBody>
      </p:sp>
      <p:sp>
        <p:nvSpPr>
          <p:cNvPr id="11" name="Bulle narrative : rectangle à coins arrondis 10">
            <a:extLst>
              <a:ext uri="{FF2B5EF4-FFF2-40B4-BE49-F238E27FC236}">
                <a16:creationId xmlns:a16="http://schemas.microsoft.com/office/drawing/2014/main" id="{2E7BCDA1-B5B8-C327-7CEF-BF783E0BCBB1}"/>
              </a:ext>
            </a:extLst>
          </p:cNvPr>
          <p:cNvSpPr/>
          <p:nvPr/>
        </p:nvSpPr>
        <p:spPr>
          <a:xfrm>
            <a:off x="4398818" y="3429000"/>
            <a:ext cx="3782291" cy="1565564"/>
          </a:xfrm>
          <a:prstGeom prst="wedgeRoundRectCallout">
            <a:avLst>
              <a:gd name="adj1" fmla="val 2610"/>
              <a:gd name="adj2" fmla="val -65819"/>
              <a:gd name="adj3" fmla="val 16667"/>
            </a:avLst>
          </a:prstGeom>
          <a:solidFill>
            <a:schemeClr val="tx2">
              <a:lumMod val="50000"/>
              <a:lumOff val="50000"/>
            </a:schemeClr>
          </a:solid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dirty="0"/>
              <a:t>« Les élèves n’arrivent pas à mobiliser les notions à bon escient, on dirait que cela ne fait pas sens pour eux… »</a:t>
            </a:r>
          </a:p>
        </p:txBody>
      </p:sp>
    </p:spTree>
    <p:extLst>
      <p:ext uri="{BB962C8B-B14F-4D97-AF65-F5344CB8AC3E}">
        <p14:creationId xmlns:p14="http://schemas.microsoft.com/office/powerpoint/2010/main" val="2407293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4095F4-7767-12EC-263C-3511EC26B5FE}"/>
              </a:ext>
            </a:extLst>
          </p:cNvPr>
          <p:cNvSpPr>
            <a:spLocks noGrp="1"/>
          </p:cNvSpPr>
          <p:nvPr>
            <p:ph type="title"/>
          </p:nvPr>
        </p:nvSpPr>
        <p:spPr/>
        <p:txBody>
          <a:bodyPr>
            <a:normAutofit/>
          </a:bodyPr>
          <a:lstStyle/>
          <a:p>
            <a:r>
              <a:rPr lang="fr-FR" sz="3600" b="1" dirty="0">
                <a:solidFill>
                  <a:schemeClr val="accent4"/>
                </a:solidFill>
              </a:rPr>
              <a:t>Partons de votre expérience</a:t>
            </a:r>
          </a:p>
        </p:txBody>
      </p:sp>
      <p:sp>
        <p:nvSpPr>
          <p:cNvPr id="3" name="Espace réservé du contenu 2">
            <a:extLst>
              <a:ext uri="{FF2B5EF4-FFF2-40B4-BE49-F238E27FC236}">
                <a16:creationId xmlns:a16="http://schemas.microsoft.com/office/drawing/2014/main" id="{918A7608-8708-9637-2C1A-E1DA61FB0D18}"/>
              </a:ext>
            </a:extLst>
          </p:cNvPr>
          <p:cNvSpPr>
            <a:spLocks noGrp="1"/>
          </p:cNvSpPr>
          <p:nvPr>
            <p:ph idx="1"/>
          </p:nvPr>
        </p:nvSpPr>
        <p:spPr/>
        <p:txBody>
          <a:bodyPr>
            <a:normAutofit/>
          </a:bodyPr>
          <a:lstStyle/>
          <a:p>
            <a:pPr marL="0" indent="0" algn="ctr">
              <a:buNone/>
            </a:pPr>
            <a:r>
              <a:rPr lang="fr-FR" sz="2400" dirty="0"/>
              <a:t>Comment rendez-vous l’élève acteur </a:t>
            </a:r>
          </a:p>
          <a:p>
            <a:pPr marL="0" indent="0" algn="ctr">
              <a:buNone/>
            </a:pPr>
            <a:r>
              <a:rPr lang="fr-FR" sz="2400" dirty="0"/>
              <a:t>en Sciences et techniques sanitaires et sociales ? </a:t>
            </a:r>
          </a:p>
        </p:txBody>
      </p:sp>
      <p:cxnSp>
        <p:nvCxnSpPr>
          <p:cNvPr id="5" name="Connecteur droit 4">
            <a:extLst>
              <a:ext uri="{FF2B5EF4-FFF2-40B4-BE49-F238E27FC236}">
                <a16:creationId xmlns:a16="http://schemas.microsoft.com/office/drawing/2014/main" id="{75315A5D-A788-025C-8C61-38E258BFD69D}"/>
              </a:ext>
            </a:extLst>
          </p:cNvPr>
          <p:cNvCxnSpPr>
            <a:cxnSpLocks/>
          </p:cNvCxnSpPr>
          <p:nvPr/>
        </p:nvCxnSpPr>
        <p:spPr>
          <a:xfrm flipH="1">
            <a:off x="3685309" y="2881745"/>
            <a:ext cx="1731818" cy="1119549"/>
          </a:xfrm>
          <a:prstGeom prst="line">
            <a:avLst/>
          </a:prstGeom>
        </p:spPr>
        <p:style>
          <a:lnRef idx="2">
            <a:schemeClr val="accent1"/>
          </a:lnRef>
          <a:fillRef idx="0">
            <a:schemeClr val="accent1"/>
          </a:fillRef>
          <a:effectRef idx="1">
            <a:schemeClr val="accent1"/>
          </a:effectRef>
          <a:fontRef idx="minor">
            <a:schemeClr val="tx1"/>
          </a:fontRef>
        </p:style>
      </p:cxnSp>
      <p:sp>
        <p:nvSpPr>
          <p:cNvPr id="6" name="ZoneTexte 5">
            <a:extLst>
              <a:ext uri="{FF2B5EF4-FFF2-40B4-BE49-F238E27FC236}">
                <a16:creationId xmlns:a16="http://schemas.microsoft.com/office/drawing/2014/main" id="{FA35584B-7C5E-2749-9C45-22B4ABF71B00}"/>
              </a:ext>
            </a:extLst>
          </p:cNvPr>
          <p:cNvSpPr txBox="1"/>
          <p:nvPr/>
        </p:nvSpPr>
        <p:spPr>
          <a:xfrm>
            <a:off x="2230581" y="4074185"/>
            <a:ext cx="4253346" cy="461665"/>
          </a:xfrm>
          <a:prstGeom prst="rect">
            <a:avLst/>
          </a:prstGeom>
          <a:noFill/>
        </p:spPr>
        <p:txBody>
          <a:bodyPr wrap="square" rtlCol="0">
            <a:spAutoFit/>
          </a:bodyPr>
          <a:lstStyle/>
          <a:p>
            <a:r>
              <a:rPr lang="fr-FR" sz="2400" dirty="0"/>
              <a:t>En classe entière ? </a:t>
            </a:r>
          </a:p>
        </p:txBody>
      </p:sp>
      <p:cxnSp>
        <p:nvCxnSpPr>
          <p:cNvPr id="9" name="Connecteur droit 8">
            <a:extLst>
              <a:ext uri="{FF2B5EF4-FFF2-40B4-BE49-F238E27FC236}">
                <a16:creationId xmlns:a16="http://schemas.microsoft.com/office/drawing/2014/main" id="{CDB1256C-C951-0698-C2C9-D6C8C0627D97}"/>
              </a:ext>
            </a:extLst>
          </p:cNvPr>
          <p:cNvCxnSpPr>
            <a:cxnSpLocks/>
          </p:cNvCxnSpPr>
          <p:nvPr/>
        </p:nvCxnSpPr>
        <p:spPr>
          <a:xfrm>
            <a:off x="6729846" y="2881745"/>
            <a:ext cx="1814945" cy="1119549"/>
          </a:xfrm>
          <a:prstGeom prst="line">
            <a:avLst/>
          </a:prstGeom>
        </p:spPr>
        <p:style>
          <a:lnRef idx="2">
            <a:schemeClr val="accent1"/>
          </a:lnRef>
          <a:fillRef idx="0">
            <a:schemeClr val="accent1"/>
          </a:fillRef>
          <a:effectRef idx="1">
            <a:schemeClr val="accent1"/>
          </a:effectRef>
          <a:fontRef idx="minor">
            <a:schemeClr val="tx1"/>
          </a:fontRef>
        </p:style>
      </p:cxnSp>
      <p:sp>
        <p:nvSpPr>
          <p:cNvPr id="12" name="ZoneTexte 11">
            <a:extLst>
              <a:ext uri="{FF2B5EF4-FFF2-40B4-BE49-F238E27FC236}">
                <a16:creationId xmlns:a16="http://schemas.microsoft.com/office/drawing/2014/main" id="{85848608-E4E8-EA2D-F8A2-5BA57E9EF443}"/>
              </a:ext>
            </a:extLst>
          </p:cNvPr>
          <p:cNvSpPr txBox="1"/>
          <p:nvPr/>
        </p:nvSpPr>
        <p:spPr>
          <a:xfrm>
            <a:off x="7408717" y="4074184"/>
            <a:ext cx="4253346" cy="461665"/>
          </a:xfrm>
          <a:prstGeom prst="rect">
            <a:avLst/>
          </a:prstGeom>
          <a:noFill/>
        </p:spPr>
        <p:txBody>
          <a:bodyPr wrap="square" rtlCol="0">
            <a:spAutoFit/>
          </a:bodyPr>
          <a:lstStyle/>
          <a:p>
            <a:r>
              <a:rPr lang="fr-FR" sz="2400" dirty="0"/>
              <a:t>En demi-classe ? </a:t>
            </a:r>
          </a:p>
        </p:txBody>
      </p:sp>
      <p:sp>
        <p:nvSpPr>
          <p:cNvPr id="13" name="Accolade fermante 12">
            <a:extLst>
              <a:ext uri="{FF2B5EF4-FFF2-40B4-BE49-F238E27FC236}">
                <a16:creationId xmlns:a16="http://schemas.microsoft.com/office/drawing/2014/main" id="{BBBB7536-708B-8C61-1410-5895413CCB09}"/>
              </a:ext>
            </a:extLst>
          </p:cNvPr>
          <p:cNvSpPr/>
          <p:nvPr/>
        </p:nvSpPr>
        <p:spPr>
          <a:xfrm rot="5400000">
            <a:off x="5495492" y="2871788"/>
            <a:ext cx="865909" cy="4486275"/>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dirty="0"/>
          </a:p>
        </p:txBody>
      </p:sp>
      <p:sp>
        <p:nvSpPr>
          <p:cNvPr id="14" name="ZoneTexte 13">
            <a:extLst>
              <a:ext uri="{FF2B5EF4-FFF2-40B4-BE49-F238E27FC236}">
                <a16:creationId xmlns:a16="http://schemas.microsoft.com/office/drawing/2014/main" id="{16EEA01B-FB23-C6D4-D9FA-60E80E16CC33}"/>
              </a:ext>
            </a:extLst>
          </p:cNvPr>
          <p:cNvSpPr txBox="1"/>
          <p:nvPr/>
        </p:nvSpPr>
        <p:spPr>
          <a:xfrm>
            <a:off x="4331709" y="5661544"/>
            <a:ext cx="3193473" cy="461665"/>
          </a:xfrm>
          <a:prstGeom prst="rect">
            <a:avLst/>
          </a:prstGeom>
          <a:noFill/>
        </p:spPr>
        <p:txBody>
          <a:bodyPr wrap="square" rtlCol="0">
            <a:spAutoFit/>
          </a:bodyPr>
          <a:lstStyle/>
          <a:p>
            <a:pPr algn="ctr"/>
            <a:r>
              <a:rPr lang="fr-FR" sz="2400" dirty="0"/>
              <a:t>Quelle différence ? </a:t>
            </a:r>
          </a:p>
        </p:txBody>
      </p:sp>
    </p:spTree>
    <p:extLst>
      <p:ext uri="{BB962C8B-B14F-4D97-AF65-F5344CB8AC3E}">
        <p14:creationId xmlns:p14="http://schemas.microsoft.com/office/powerpoint/2010/main" val="2671397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8EDC8D-635D-D5D4-648F-F7381CF56A56}"/>
              </a:ext>
            </a:extLst>
          </p:cNvPr>
          <p:cNvSpPr>
            <a:spLocks noGrp="1"/>
          </p:cNvSpPr>
          <p:nvPr>
            <p:ph type="title"/>
          </p:nvPr>
        </p:nvSpPr>
        <p:spPr>
          <a:xfrm>
            <a:off x="443345" y="365125"/>
            <a:ext cx="11236037" cy="1325563"/>
          </a:xfrm>
        </p:spPr>
        <p:txBody>
          <a:bodyPr>
            <a:normAutofit/>
          </a:bodyPr>
          <a:lstStyle/>
          <a:p>
            <a:r>
              <a:rPr lang="fr-FR" sz="3600" b="1" i="1" dirty="0">
                <a:solidFill>
                  <a:schemeClr val="accent4"/>
                </a:solidFill>
              </a:rPr>
              <a:t>« Mettre l’élève en activité = lui faire faire des activités ? » </a:t>
            </a:r>
            <a:endParaRPr lang="fr-FR" sz="3600" dirty="0"/>
          </a:p>
        </p:txBody>
      </p:sp>
      <p:sp>
        <p:nvSpPr>
          <p:cNvPr id="3" name="Espace réservé du contenu 2">
            <a:extLst>
              <a:ext uri="{FF2B5EF4-FFF2-40B4-BE49-F238E27FC236}">
                <a16:creationId xmlns:a16="http://schemas.microsoft.com/office/drawing/2014/main" id="{1BEF42FA-7360-402D-12FB-71D7EB22C6F9}"/>
              </a:ext>
            </a:extLst>
          </p:cNvPr>
          <p:cNvSpPr>
            <a:spLocks noGrp="1"/>
          </p:cNvSpPr>
          <p:nvPr>
            <p:ph idx="1"/>
          </p:nvPr>
        </p:nvSpPr>
        <p:spPr>
          <a:xfrm>
            <a:off x="838200" y="1825625"/>
            <a:ext cx="4412673" cy="4351338"/>
          </a:xfrm>
        </p:spPr>
        <p:txBody>
          <a:bodyPr>
            <a:normAutofit/>
          </a:bodyPr>
          <a:lstStyle/>
          <a:p>
            <a:r>
              <a:rPr lang="fr-FR" sz="2400" b="1" dirty="0"/>
              <a:t>Rendre l’élève acteur : </a:t>
            </a:r>
          </a:p>
          <a:p>
            <a:pPr>
              <a:buFontTx/>
              <a:buChar char="-"/>
            </a:pPr>
            <a:r>
              <a:rPr lang="fr-FR" sz="2400" dirty="0"/>
              <a:t>Comprendre en faisant</a:t>
            </a:r>
          </a:p>
          <a:p>
            <a:pPr>
              <a:buFontTx/>
              <a:buChar char="-"/>
            </a:pPr>
            <a:r>
              <a:rPr lang="fr-FR" sz="2400" dirty="0"/>
              <a:t>Comprendre par l’erreur </a:t>
            </a:r>
          </a:p>
          <a:p>
            <a:pPr>
              <a:buFontTx/>
              <a:buChar char="-"/>
            </a:pPr>
            <a:r>
              <a:rPr lang="fr-FR" sz="2400" dirty="0"/>
              <a:t>Source de motivation</a:t>
            </a:r>
          </a:p>
          <a:p>
            <a:pPr>
              <a:buFontTx/>
              <a:buChar char="-"/>
            </a:pPr>
            <a:r>
              <a:rPr lang="fr-FR" sz="2400" dirty="0"/>
              <a:t>S’obliger à trouver des solutions à un problème </a:t>
            </a:r>
          </a:p>
          <a:p>
            <a:pPr>
              <a:buFontTx/>
              <a:buChar char="-"/>
            </a:pPr>
            <a:r>
              <a:rPr lang="fr-FR" sz="2400" dirty="0"/>
              <a:t>S’habituer à réfléchir par soi-même</a:t>
            </a:r>
          </a:p>
          <a:p>
            <a:pPr>
              <a:buFontTx/>
              <a:buChar char="-"/>
            </a:pPr>
            <a:r>
              <a:rPr lang="fr-FR" sz="2400" dirty="0"/>
              <a:t>Rendre la séance plus attractive </a:t>
            </a:r>
          </a:p>
        </p:txBody>
      </p:sp>
      <p:sp>
        <p:nvSpPr>
          <p:cNvPr id="4" name="Espace réservé du contenu 2">
            <a:extLst>
              <a:ext uri="{FF2B5EF4-FFF2-40B4-BE49-F238E27FC236}">
                <a16:creationId xmlns:a16="http://schemas.microsoft.com/office/drawing/2014/main" id="{EBCF00DA-9B11-62AE-D0F2-EA711455D774}"/>
              </a:ext>
            </a:extLst>
          </p:cNvPr>
          <p:cNvSpPr txBox="1">
            <a:spLocks/>
          </p:cNvSpPr>
          <p:nvPr/>
        </p:nvSpPr>
        <p:spPr>
          <a:xfrm>
            <a:off x="6096000" y="1825625"/>
            <a:ext cx="5417128" cy="4351338"/>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400" b="1" dirty="0"/>
              <a:t>Pour autant, faut-il que l’élève réalise tout le temps des activités ?</a:t>
            </a:r>
          </a:p>
          <a:p>
            <a:pPr>
              <a:buFontTx/>
              <a:buChar char="-"/>
            </a:pPr>
            <a:r>
              <a:rPr lang="fr-FR" sz="2400" dirty="0"/>
              <a:t>Problématique de la répétition </a:t>
            </a:r>
            <a:r>
              <a:rPr lang="fr-FR" sz="2400" i="1" dirty="0"/>
              <a:t>(toujours travailler sur un document et répondre à des questions : peu motivant)</a:t>
            </a:r>
          </a:p>
          <a:p>
            <a:pPr>
              <a:buFontTx/>
              <a:buChar char="-"/>
            </a:pPr>
            <a:r>
              <a:rPr lang="fr-FR" sz="2400" i="1" dirty="0"/>
              <a:t>L</a:t>
            </a:r>
            <a:r>
              <a:rPr lang="fr-FR" sz="2400" dirty="0"/>
              <a:t>’activité ne se suffit pas à elle-même </a:t>
            </a:r>
            <a:r>
              <a:rPr lang="fr-FR" sz="2400" i="1" dirty="0"/>
              <a:t>(sans stabilisation de la connaissance, comment l’élève peut-il savoir ce qu’il faut retenir de la règle, à partir d’un exemple)</a:t>
            </a:r>
          </a:p>
          <a:p>
            <a:pPr>
              <a:buFontTx/>
              <a:buChar char="-"/>
            </a:pPr>
            <a:r>
              <a:rPr lang="fr-FR" sz="2400" dirty="0"/>
              <a:t>Faire des activités pour faire des activités, ce n’est pas rendre l’élève acteur ! L’activité doit avoir du sens…</a:t>
            </a:r>
          </a:p>
        </p:txBody>
      </p:sp>
    </p:spTree>
    <p:extLst>
      <p:ext uri="{BB962C8B-B14F-4D97-AF65-F5344CB8AC3E}">
        <p14:creationId xmlns:p14="http://schemas.microsoft.com/office/powerpoint/2010/main" val="33586404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E757D5-DE79-BD27-3D8E-3DDCFD06E3E2}"/>
              </a:ext>
            </a:extLst>
          </p:cNvPr>
          <p:cNvSpPr>
            <a:spLocks noGrp="1"/>
          </p:cNvSpPr>
          <p:nvPr>
            <p:ph type="title"/>
          </p:nvPr>
        </p:nvSpPr>
        <p:spPr/>
        <p:txBody>
          <a:bodyPr>
            <a:normAutofit/>
          </a:bodyPr>
          <a:lstStyle/>
          <a:p>
            <a:r>
              <a:rPr lang="fr-FR" sz="3600" b="1" dirty="0">
                <a:solidFill>
                  <a:schemeClr val="accent4"/>
                </a:solidFill>
              </a:rPr>
              <a:t>Différentes activités </a:t>
            </a:r>
          </a:p>
        </p:txBody>
      </p:sp>
      <p:sp>
        <p:nvSpPr>
          <p:cNvPr id="3" name="Espace réservé du contenu 2">
            <a:extLst>
              <a:ext uri="{FF2B5EF4-FFF2-40B4-BE49-F238E27FC236}">
                <a16:creationId xmlns:a16="http://schemas.microsoft.com/office/drawing/2014/main" id="{4832A92C-EB8B-B5A3-A7BE-1F28872B8582}"/>
              </a:ext>
            </a:extLst>
          </p:cNvPr>
          <p:cNvSpPr>
            <a:spLocks noGrp="1"/>
          </p:cNvSpPr>
          <p:nvPr>
            <p:ph idx="1"/>
          </p:nvPr>
        </p:nvSpPr>
        <p:spPr>
          <a:xfrm>
            <a:off x="838200" y="1825625"/>
            <a:ext cx="6615545" cy="4351338"/>
          </a:xfrm>
        </p:spPr>
        <p:txBody>
          <a:bodyPr>
            <a:normAutofit lnSpcReduction="10000"/>
          </a:bodyPr>
          <a:lstStyle/>
          <a:p>
            <a:r>
              <a:rPr lang="fr-FR" sz="2400" dirty="0"/>
              <a:t>Les activités découverte pour rentrer dans un sujet (souvent en début de séquence)</a:t>
            </a:r>
          </a:p>
          <a:p>
            <a:r>
              <a:rPr lang="fr-FR" sz="2400" dirty="0"/>
              <a:t>Les activités pour comprendre une notion ou un mécanisme ou encore pour travailler sur un exemple</a:t>
            </a:r>
          </a:p>
          <a:p>
            <a:r>
              <a:rPr lang="fr-FR" sz="2400" dirty="0"/>
              <a:t>Les activités technologiques qui sont des activités souvent longues, qui se basent sur le terrain, et qui partent d’un constat (problème, photographie d’une situation ou d’un territoire) pour aller vers les réponses qui sont apportées</a:t>
            </a:r>
          </a:p>
          <a:p>
            <a:r>
              <a:rPr lang="fr-FR" sz="2400" dirty="0"/>
              <a:t>Les activités d’évaluation</a:t>
            </a:r>
          </a:p>
        </p:txBody>
      </p:sp>
      <p:sp>
        <p:nvSpPr>
          <p:cNvPr id="4" name="ZoneTexte 3">
            <a:extLst>
              <a:ext uri="{FF2B5EF4-FFF2-40B4-BE49-F238E27FC236}">
                <a16:creationId xmlns:a16="http://schemas.microsoft.com/office/drawing/2014/main" id="{B6813164-4411-D590-6EC6-11A5DD3AB409}"/>
              </a:ext>
            </a:extLst>
          </p:cNvPr>
          <p:cNvSpPr txBox="1"/>
          <p:nvPr/>
        </p:nvSpPr>
        <p:spPr>
          <a:xfrm>
            <a:off x="8347363" y="2365952"/>
            <a:ext cx="3269673" cy="3046988"/>
          </a:xfrm>
          <a:prstGeom prst="rect">
            <a:avLst/>
          </a:prstGeom>
          <a:noFill/>
        </p:spPr>
        <p:txBody>
          <a:bodyPr wrap="square" rtlCol="0">
            <a:spAutoFit/>
          </a:bodyPr>
          <a:lstStyle/>
          <a:p>
            <a:r>
              <a:rPr lang="fr-FR" sz="2400" dirty="0">
                <a:solidFill>
                  <a:schemeClr val="accent4"/>
                </a:solidFill>
              </a:rPr>
              <a:t>Tout ne peut se résumer au point 2 ! </a:t>
            </a:r>
          </a:p>
          <a:p>
            <a:endParaRPr lang="fr-FR" sz="2400" dirty="0">
              <a:solidFill>
                <a:schemeClr val="accent4"/>
              </a:solidFill>
            </a:endParaRPr>
          </a:p>
          <a:p>
            <a:r>
              <a:rPr lang="fr-FR" sz="2400" dirty="0">
                <a:solidFill>
                  <a:schemeClr val="accent4"/>
                </a:solidFill>
              </a:rPr>
              <a:t>Les activités d’évaluation doivent être en cohérence avec les activités travaillées en classe</a:t>
            </a:r>
          </a:p>
        </p:txBody>
      </p:sp>
      <p:sp>
        <p:nvSpPr>
          <p:cNvPr id="6" name="Accolade fermante 5">
            <a:extLst>
              <a:ext uri="{FF2B5EF4-FFF2-40B4-BE49-F238E27FC236}">
                <a16:creationId xmlns:a16="http://schemas.microsoft.com/office/drawing/2014/main" id="{3DEF9BAD-A7A8-33BB-D283-67149DE9F207}"/>
              </a:ext>
            </a:extLst>
          </p:cNvPr>
          <p:cNvSpPr/>
          <p:nvPr/>
        </p:nvSpPr>
        <p:spPr>
          <a:xfrm>
            <a:off x="7453745" y="1825625"/>
            <a:ext cx="748146" cy="4187248"/>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dirty="0"/>
          </a:p>
        </p:txBody>
      </p:sp>
    </p:spTree>
    <p:extLst>
      <p:ext uri="{BB962C8B-B14F-4D97-AF65-F5344CB8AC3E}">
        <p14:creationId xmlns:p14="http://schemas.microsoft.com/office/powerpoint/2010/main" val="746169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CB2B1C-0B77-BBC8-9F10-6DCE859F10A9}"/>
              </a:ext>
            </a:extLst>
          </p:cNvPr>
          <p:cNvSpPr>
            <a:spLocks noGrp="1"/>
          </p:cNvSpPr>
          <p:nvPr>
            <p:ph type="title"/>
          </p:nvPr>
        </p:nvSpPr>
        <p:spPr/>
        <p:txBody>
          <a:bodyPr>
            <a:normAutofit/>
          </a:bodyPr>
          <a:lstStyle/>
          <a:p>
            <a:r>
              <a:rPr lang="fr-FR" sz="3600" b="1" dirty="0">
                <a:solidFill>
                  <a:schemeClr val="accent4"/>
                </a:solidFill>
              </a:rPr>
              <a:t>Rendre l’élève acteur en classe entière…</a:t>
            </a:r>
          </a:p>
        </p:txBody>
      </p:sp>
      <p:sp>
        <p:nvSpPr>
          <p:cNvPr id="3" name="Espace réservé du contenu 2">
            <a:extLst>
              <a:ext uri="{FF2B5EF4-FFF2-40B4-BE49-F238E27FC236}">
                <a16:creationId xmlns:a16="http://schemas.microsoft.com/office/drawing/2014/main" id="{109FA4C4-BA7C-25FF-1825-60502E9A2276}"/>
              </a:ext>
            </a:extLst>
          </p:cNvPr>
          <p:cNvSpPr>
            <a:spLocks noGrp="1"/>
          </p:cNvSpPr>
          <p:nvPr>
            <p:ph idx="1"/>
          </p:nvPr>
        </p:nvSpPr>
        <p:spPr>
          <a:xfrm>
            <a:off x="838200" y="1640609"/>
            <a:ext cx="5049983" cy="4852266"/>
          </a:xfrm>
        </p:spPr>
        <p:txBody>
          <a:bodyPr>
            <a:normAutofit/>
          </a:bodyPr>
          <a:lstStyle/>
          <a:p>
            <a:pPr marL="0" indent="0">
              <a:buNone/>
            </a:pPr>
            <a:r>
              <a:rPr lang="fr-FR" sz="2400" b="1" dirty="0"/>
              <a:t>Les préalables  : </a:t>
            </a:r>
          </a:p>
          <a:p>
            <a:r>
              <a:rPr lang="fr-FR" sz="2400" dirty="0"/>
              <a:t>Méthode inductive à mettre en œuvre </a:t>
            </a:r>
            <a:br>
              <a:rPr lang="fr-FR" sz="2400" dirty="0"/>
            </a:br>
            <a:r>
              <a:rPr lang="fr-FR" sz="2400" dirty="0">
                <a:sym typeface="Wingdings" panose="05000000000000000000" pitchFamily="2" charset="2"/>
              </a:rPr>
              <a:t> </a:t>
            </a:r>
            <a:r>
              <a:rPr lang="fr-FR" sz="2400" i="1" dirty="0"/>
              <a:t>Aller de l’exemple à la règle</a:t>
            </a:r>
          </a:p>
          <a:p>
            <a:r>
              <a:rPr lang="fr-FR" sz="2400" dirty="0"/>
              <a:t>Nécessité pour les élèves de « stabiliser » les connaissances du cours</a:t>
            </a:r>
            <a:br>
              <a:rPr lang="fr-FR" sz="2400" dirty="0"/>
            </a:br>
            <a:r>
              <a:rPr lang="fr-FR" sz="2400" dirty="0">
                <a:sym typeface="Wingdings" panose="05000000000000000000" pitchFamily="2" charset="2"/>
              </a:rPr>
              <a:t> </a:t>
            </a:r>
            <a:r>
              <a:rPr lang="fr-FR" sz="2400" i="1" dirty="0"/>
              <a:t>Faire cours » : ce n’est pas un gros mot en STSS !</a:t>
            </a:r>
          </a:p>
          <a:p>
            <a:r>
              <a:rPr lang="fr-FR" sz="2400" dirty="0"/>
              <a:t>Intérêt d’une séance rythmée</a:t>
            </a:r>
            <a:br>
              <a:rPr lang="fr-FR" sz="2400" dirty="0"/>
            </a:br>
            <a:r>
              <a:rPr lang="fr-FR" sz="2400" dirty="0">
                <a:sym typeface="Wingdings" panose="05000000000000000000" pitchFamily="2" charset="2"/>
              </a:rPr>
              <a:t> </a:t>
            </a:r>
            <a:r>
              <a:rPr lang="fr-FR" sz="2400" i="1" dirty="0">
                <a:sym typeface="Wingdings" panose="05000000000000000000" pitchFamily="2" charset="2"/>
              </a:rPr>
              <a:t>Intérêt des élèves à venir en cours, à participer à l’oral =&gt; source de persévérance scolaire</a:t>
            </a:r>
          </a:p>
        </p:txBody>
      </p:sp>
      <p:sp>
        <p:nvSpPr>
          <p:cNvPr id="4" name="Espace réservé du contenu 2">
            <a:extLst>
              <a:ext uri="{FF2B5EF4-FFF2-40B4-BE49-F238E27FC236}">
                <a16:creationId xmlns:a16="http://schemas.microsoft.com/office/drawing/2014/main" id="{0244F7FD-E04C-FC58-8DF2-6A6CB2FD85F6}"/>
              </a:ext>
            </a:extLst>
          </p:cNvPr>
          <p:cNvSpPr txBox="1">
            <a:spLocks/>
          </p:cNvSpPr>
          <p:nvPr/>
        </p:nvSpPr>
        <p:spPr>
          <a:xfrm>
            <a:off x="6511634" y="1640609"/>
            <a:ext cx="5049983" cy="485226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fr-FR" sz="2400" b="1" dirty="0"/>
          </a:p>
          <a:p>
            <a:pPr marL="0" indent="0">
              <a:buFont typeface="Arial" panose="020B0604020202020204" pitchFamily="34" charset="0"/>
              <a:buNone/>
            </a:pPr>
            <a:endParaRPr lang="fr-FR" sz="2400" b="1" dirty="0"/>
          </a:p>
          <a:p>
            <a:pPr marL="0" indent="0" algn="ctr">
              <a:buFont typeface="Arial" panose="020B0604020202020204" pitchFamily="34" charset="0"/>
              <a:buNone/>
            </a:pPr>
            <a:r>
              <a:rPr lang="fr-FR" sz="2400" b="1" dirty="0"/>
              <a:t>Comment faire cours en rendant les élèves acteurs ?</a:t>
            </a:r>
          </a:p>
          <a:p>
            <a:pPr marL="0" indent="0" algn="ctr">
              <a:buFont typeface="Arial" panose="020B0604020202020204" pitchFamily="34" charset="0"/>
              <a:buNone/>
            </a:pPr>
            <a:endParaRPr lang="fr-FR" sz="2400" b="1" dirty="0"/>
          </a:p>
          <a:p>
            <a:pPr marL="0" indent="0" algn="ctr">
              <a:buFont typeface="Arial" panose="020B0604020202020204" pitchFamily="34" charset="0"/>
              <a:buNone/>
            </a:pPr>
            <a:r>
              <a:rPr lang="fr-FR" sz="2400" i="1" dirty="0">
                <a:solidFill>
                  <a:schemeClr val="accent4"/>
                </a:solidFill>
              </a:rPr>
              <a:t>Réflexion collective</a:t>
            </a:r>
          </a:p>
        </p:txBody>
      </p:sp>
      <p:sp>
        <p:nvSpPr>
          <p:cNvPr id="5" name="Flèche : droite 4">
            <a:extLst>
              <a:ext uri="{FF2B5EF4-FFF2-40B4-BE49-F238E27FC236}">
                <a16:creationId xmlns:a16="http://schemas.microsoft.com/office/drawing/2014/main" id="{D1E7D85A-A313-941B-4A90-31B03CACFDE4}"/>
              </a:ext>
            </a:extLst>
          </p:cNvPr>
          <p:cNvSpPr/>
          <p:nvPr/>
        </p:nvSpPr>
        <p:spPr>
          <a:xfrm>
            <a:off x="5680367" y="3560618"/>
            <a:ext cx="831267" cy="51261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14657425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4A7FA1-00BF-C234-C472-716863BCD6DD}"/>
              </a:ext>
            </a:extLst>
          </p:cNvPr>
          <p:cNvSpPr>
            <a:spLocks noGrp="1"/>
          </p:cNvSpPr>
          <p:nvPr>
            <p:ph type="title"/>
          </p:nvPr>
        </p:nvSpPr>
        <p:spPr/>
        <p:txBody>
          <a:bodyPr>
            <a:normAutofit/>
          </a:bodyPr>
          <a:lstStyle/>
          <a:p>
            <a:r>
              <a:rPr lang="fr-FR" sz="3600" b="1" dirty="0">
                <a:solidFill>
                  <a:schemeClr val="accent4"/>
                </a:solidFill>
              </a:rPr>
              <a:t>Comment faire cours en rendant les élèves acteurs ?</a:t>
            </a:r>
            <a:endParaRPr lang="fr-FR" sz="3600" dirty="0">
              <a:solidFill>
                <a:schemeClr val="accent4"/>
              </a:solidFill>
            </a:endParaRPr>
          </a:p>
        </p:txBody>
      </p:sp>
      <p:sp>
        <p:nvSpPr>
          <p:cNvPr id="3" name="Espace réservé du contenu 2">
            <a:extLst>
              <a:ext uri="{FF2B5EF4-FFF2-40B4-BE49-F238E27FC236}">
                <a16:creationId xmlns:a16="http://schemas.microsoft.com/office/drawing/2014/main" id="{F87ED7DE-F76E-64BD-BD5C-532F10D85A6E}"/>
              </a:ext>
            </a:extLst>
          </p:cNvPr>
          <p:cNvSpPr>
            <a:spLocks noGrp="1"/>
          </p:cNvSpPr>
          <p:nvPr>
            <p:ph idx="1"/>
          </p:nvPr>
        </p:nvSpPr>
        <p:spPr>
          <a:xfrm>
            <a:off x="838200" y="1825625"/>
            <a:ext cx="10744200" cy="1325563"/>
          </a:xfrm>
        </p:spPr>
        <p:txBody>
          <a:bodyPr/>
          <a:lstStyle/>
          <a:p>
            <a:r>
              <a:rPr lang="fr-FR" sz="2400" b="1" dirty="0">
                <a:solidFill>
                  <a:schemeClr val="accent4"/>
                </a:solidFill>
              </a:rPr>
              <a:t>Structuration du cours </a:t>
            </a:r>
            <a:r>
              <a:rPr lang="fr-FR" sz="2400" dirty="0"/>
              <a:t>: aide pour les élèves pour comprendre les enchainements et pour apprendre....</a:t>
            </a:r>
          </a:p>
          <a:p>
            <a:r>
              <a:rPr lang="fr-FR" sz="2400" b="1" dirty="0">
                <a:solidFill>
                  <a:schemeClr val="accent4"/>
                </a:solidFill>
              </a:rPr>
              <a:t>Mais pas de cours magistral</a:t>
            </a:r>
            <a:endParaRPr lang="fr-FR" sz="2400" dirty="0"/>
          </a:p>
          <a:p>
            <a:endParaRPr lang="fr-FR" dirty="0"/>
          </a:p>
        </p:txBody>
      </p:sp>
      <p:sp>
        <p:nvSpPr>
          <p:cNvPr id="4" name="ZoneTexte 3">
            <a:extLst>
              <a:ext uri="{FF2B5EF4-FFF2-40B4-BE49-F238E27FC236}">
                <a16:creationId xmlns:a16="http://schemas.microsoft.com/office/drawing/2014/main" id="{59F42DBE-6D6F-BE35-B0E9-500D6D9F4DF8}"/>
              </a:ext>
            </a:extLst>
          </p:cNvPr>
          <p:cNvSpPr txBox="1"/>
          <p:nvPr/>
        </p:nvSpPr>
        <p:spPr>
          <a:xfrm>
            <a:off x="935183" y="3640314"/>
            <a:ext cx="9331036" cy="3046988"/>
          </a:xfrm>
          <a:prstGeom prst="rect">
            <a:avLst/>
          </a:prstGeom>
          <a:noFill/>
        </p:spPr>
        <p:txBody>
          <a:bodyPr wrap="square" rtlCol="0">
            <a:spAutoFit/>
          </a:bodyPr>
          <a:lstStyle/>
          <a:p>
            <a:pPr marL="342900" indent="-342900">
              <a:buFontTx/>
              <a:buChar char="-"/>
            </a:pPr>
            <a:r>
              <a:rPr lang="fr-FR" sz="2400" dirty="0"/>
              <a:t>Alterner activités (découvertes, travail de notions ou exemples…) et stabilisation de la connaissance</a:t>
            </a:r>
          </a:p>
          <a:p>
            <a:pPr marL="342900" indent="-342900">
              <a:buFontTx/>
              <a:buChar char="-"/>
            </a:pPr>
            <a:r>
              <a:rPr lang="fr-FR" sz="2400" dirty="0"/>
              <a:t>Varier les activités : étude de documents écrits ou visuels, jeux de rôle, métaphores racontées pour expliquer un phénomène complexe, questions posées aux élèves sur leurs connaissances d’un système ou d’une institution, parfois apports de connaissances </a:t>
            </a:r>
            <a:r>
              <a:rPr lang="fr-FR" sz="2000" i="1" dirty="0"/>
              <a:t>(liste non exhaustive)</a:t>
            </a:r>
          </a:p>
          <a:p>
            <a:pPr marL="342900" indent="-342900">
              <a:buFontTx/>
              <a:buChar char="-"/>
            </a:pPr>
            <a:r>
              <a:rPr lang="fr-FR" sz="2400" dirty="0" err="1"/>
              <a:t>Co-construire</a:t>
            </a:r>
            <a:r>
              <a:rPr lang="fr-FR" sz="2400" dirty="0"/>
              <a:t> le cours avec les élèves, à partir des activités menées, mais aussi de leurs connaissances </a:t>
            </a:r>
          </a:p>
        </p:txBody>
      </p:sp>
      <p:sp>
        <p:nvSpPr>
          <p:cNvPr id="5" name="Flèche : bas 4">
            <a:extLst>
              <a:ext uri="{FF2B5EF4-FFF2-40B4-BE49-F238E27FC236}">
                <a16:creationId xmlns:a16="http://schemas.microsoft.com/office/drawing/2014/main" id="{940A789B-3557-272D-3993-EB0A1D3199DA}"/>
              </a:ext>
            </a:extLst>
          </p:cNvPr>
          <p:cNvSpPr/>
          <p:nvPr/>
        </p:nvSpPr>
        <p:spPr>
          <a:xfrm>
            <a:off x="5971309" y="3006435"/>
            <a:ext cx="734291" cy="63387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2EDCB76B-06AA-C30F-C7A6-8C55A33524E6}"/>
              </a:ext>
            </a:extLst>
          </p:cNvPr>
          <p:cNvSpPr txBox="1"/>
          <p:nvPr/>
        </p:nvSpPr>
        <p:spPr>
          <a:xfrm rot="5400000">
            <a:off x="9376608" y="5228547"/>
            <a:ext cx="3298753" cy="461665"/>
          </a:xfrm>
          <a:prstGeom prst="rect">
            <a:avLst/>
          </a:prstGeom>
          <a:noFill/>
        </p:spPr>
        <p:txBody>
          <a:bodyPr wrap="square" rtlCol="0">
            <a:spAutoFit/>
          </a:bodyPr>
          <a:lstStyle/>
          <a:p>
            <a:r>
              <a:rPr lang="fr-FR" sz="2400" dirty="0">
                <a:solidFill>
                  <a:schemeClr val="accent4"/>
                </a:solidFill>
              </a:rPr>
              <a:t>Méthode inductive</a:t>
            </a:r>
          </a:p>
        </p:txBody>
      </p:sp>
      <p:sp>
        <p:nvSpPr>
          <p:cNvPr id="7" name="Flèche : bas 6">
            <a:extLst>
              <a:ext uri="{FF2B5EF4-FFF2-40B4-BE49-F238E27FC236}">
                <a16:creationId xmlns:a16="http://schemas.microsoft.com/office/drawing/2014/main" id="{8C24088C-B9B2-C45A-6D72-8DB85CD828DC}"/>
              </a:ext>
            </a:extLst>
          </p:cNvPr>
          <p:cNvSpPr/>
          <p:nvPr/>
        </p:nvSpPr>
        <p:spPr>
          <a:xfrm>
            <a:off x="10392140" y="3810003"/>
            <a:ext cx="277091" cy="2682872"/>
          </a:xfrm>
          <a:prstGeom prst="downArrow">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1784126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5E97D0-C84E-AEA3-0BA2-2D41AB576C5C}"/>
              </a:ext>
            </a:extLst>
          </p:cNvPr>
          <p:cNvSpPr>
            <a:spLocks noGrp="1"/>
          </p:cNvSpPr>
          <p:nvPr>
            <p:ph type="title"/>
          </p:nvPr>
        </p:nvSpPr>
        <p:spPr/>
        <p:txBody>
          <a:bodyPr>
            <a:normAutofit/>
          </a:bodyPr>
          <a:lstStyle/>
          <a:p>
            <a:r>
              <a:rPr lang="fr-FR" sz="3600" b="1" dirty="0">
                <a:solidFill>
                  <a:schemeClr val="accent4"/>
                </a:solidFill>
              </a:rPr>
              <a:t>Mémorisation : compréhension et transfert</a:t>
            </a:r>
          </a:p>
        </p:txBody>
      </p:sp>
      <p:pic>
        <p:nvPicPr>
          <p:cNvPr id="5" name="Espace réservé du contenu 4">
            <a:hlinkClick r:id="rId2"/>
            <a:extLst>
              <a:ext uri="{FF2B5EF4-FFF2-40B4-BE49-F238E27FC236}">
                <a16:creationId xmlns:a16="http://schemas.microsoft.com/office/drawing/2014/main" id="{E9DAE929-57D9-025C-0895-0445C35D1879}"/>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6239530" y="2354264"/>
            <a:ext cx="5114270" cy="2863991"/>
          </a:xfrm>
        </p:spPr>
      </p:pic>
      <p:sp>
        <p:nvSpPr>
          <p:cNvPr id="6" name="ZoneTexte 5">
            <a:extLst>
              <a:ext uri="{FF2B5EF4-FFF2-40B4-BE49-F238E27FC236}">
                <a16:creationId xmlns:a16="http://schemas.microsoft.com/office/drawing/2014/main" id="{2308976A-A959-DA67-6D66-F2FFC353025A}"/>
              </a:ext>
            </a:extLst>
          </p:cNvPr>
          <p:cNvSpPr txBox="1"/>
          <p:nvPr/>
        </p:nvSpPr>
        <p:spPr>
          <a:xfrm>
            <a:off x="8796665" y="5383412"/>
            <a:ext cx="2565033" cy="646331"/>
          </a:xfrm>
          <a:prstGeom prst="rect">
            <a:avLst/>
          </a:prstGeom>
          <a:noFill/>
        </p:spPr>
        <p:txBody>
          <a:bodyPr wrap="square" rtlCol="0">
            <a:spAutoFit/>
          </a:bodyPr>
          <a:lstStyle/>
          <a:p>
            <a:r>
              <a:rPr lang="fr-FR" i="1" dirty="0"/>
              <a:t>Capsules réalisées par l’ENS et le réseau Canopé</a:t>
            </a:r>
          </a:p>
        </p:txBody>
      </p:sp>
      <p:pic>
        <p:nvPicPr>
          <p:cNvPr id="4" name="Image 3">
            <a:hlinkClick r:id="rId4"/>
            <a:extLst>
              <a:ext uri="{FF2B5EF4-FFF2-40B4-BE49-F238E27FC236}">
                <a16:creationId xmlns:a16="http://schemas.microsoft.com/office/drawing/2014/main" id="{ECCA2409-0224-7B15-DF66-422A4FA7B862}"/>
              </a:ext>
            </a:extLst>
          </p:cNvPr>
          <p:cNvPicPr>
            <a:picLocks noChangeAspect="1"/>
          </p:cNvPicPr>
          <p:nvPr/>
        </p:nvPicPr>
        <p:blipFill>
          <a:blip r:embed="rId5" cstate="print"/>
          <a:stretch>
            <a:fillRect/>
          </a:stretch>
        </p:blipFill>
        <p:spPr>
          <a:xfrm>
            <a:off x="479909" y="2312618"/>
            <a:ext cx="5325146" cy="3070794"/>
          </a:xfrm>
          <a:prstGeom prst="rect">
            <a:avLst/>
          </a:prstGeom>
        </p:spPr>
      </p:pic>
    </p:spTree>
    <p:extLst>
      <p:ext uri="{BB962C8B-B14F-4D97-AF65-F5344CB8AC3E}">
        <p14:creationId xmlns:p14="http://schemas.microsoft.com/office/powerpoint/2010/main" val="39259013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a:solidFill>
                  <a:schemeClr val="accent4"/>
                </a:solidFill>
              </a:rPr>
              <a:t>Les différents types d’apprentissage</a:t>
            </a:r>
          </a:p>
        </p:txBody>
      </p:sp>
      <p:graphicFrame>
        <p:nvGraphicFramePr>
          <p:cNvPr id="5" name="Espace réservé du contenu 4"/>
          <p:cNvGraphicFramePr>
            <a:graphicFrameLocks noGrp="1"/>
          </p:cNvGraphicFramePr>
          <p:nvPr>
            <p:ph idx="1"/>
          </p:nvPr>
        </p:nvGraphicFramePr>
        <p:xfrm>
          <a:off x="838200" y="1825625"/>
          <a:ext cx="11049000" cy="4767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FA520068-C596-428C-9E10-14B349527C69}" type="slidenum">
              <a:rPr lang="fr-FR" smtClean="0"/>
              <a:pPr/>
              <a:t>18</a:t>
            </a:fld>
            <a:endParaRPr lang="fr-FR"/>
          </a:p>
        </p:txBody>
      </p:sp>
      <p:sp>
        <p:nvSpPr>
          <p:cNvPr id="6" name="ZoneTexte 5"/>
          <p:cNvSpPr txBox="1"/>
          <p:nvPr/>
        </p:nvSpPr>
        <p:spPr>
          <a:xfrm>
            <a:off x="5775158" y="6281874"/>
            <a:ext cx="5149516" cy="369332"/>
          </a:xfrm>
          <a:prstGeom prst="rect">
            <a:avLst/>
          </a:prstGeom>
          <a:noFill/>
        </p:spPr>
        <p:txBody>
          <a:bodyPr wrap="square" rtlCol="0">
            <a:spAutoFit/>
          </a:bodyPr>
          <a:lstStyle/>
          <a:p>
            <a:r>
              <a:rPr lang="fr-FR" dirty="0"/>
              <a:t>D’après le jeu sérieux sur l’alignement pédagogique </a:t>
            </a:r>
          </a:p>
        </p:txBody>
      </p:sp>
      <p:sp>
        <p:nvSpPr>
          <p:cNvPr id="7" name="Bulle ronde 6"/>
          <p:cNvSpPr/>
          <p:nvPr/>
        </p:nvSpPr>
        <p:spPr>
          <a:xfrm>
            <a:off x="8193505" y="365125"/>
            <a:ext cx="3577390" cy="1460500"/>
          </a:xfrm>
          <a:prstGeom prst="wedgeEllipseCallout">
            <a:avLst>
              <a:gd name="adj1" fmla="val -86304"/>
              <a:gd name="adj2" fmla="val 50418"/>
            </a:avLst>
          </a:prstGeom>
          <a:solidFill>
            <a:srgbClr val="00B0F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Ce vers quoi tendre</a:t>
            </a:r>
          </a:p>
        </p:txBody>
      </p:sp>
    </p:spTree>
    <p:extLst>
      <p:ext uri="{BB962C8B-B14F-4D97-AF65-F5344CB8AC3E}">
        <p14:creationId xmlns:p14="http://schemas.microsoft.com/office/powerpoint/2010/main" val="1892673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EFE41A-6727-2628-0E44-1505640BD5B4}"/>
              </a:ext>
            </a:extLst>
          </p:cNvPr>
          <p:cNvSpPr>
            <a:spLocks noGrp="1"/>
          </p:cNvSpPr>
          <p:nvPr>
            <p:ph type="title"/>
          </p:nvPr>
        </p:nvSpPr>
        <p:spPr/>
        <p:txBody>
          <a:bodyPr>
            <a:normAutofit/>
          </a:bodyPr>
          <a:lstStyle/>
          <a:p>
            <a:r>
              <a:rPr lang="fr-FR" sz="3600" b="1" dirty="0">
                <a:solidFill>
                  <a:schemeClr val="accent4"/>
                </a:solidFill>
              </a:rPr>
              <a:t>La plus-value des demi-groupes</a:t>
            </a:r>
          </a:p>
        </p:txBody>
      </p:sp>
      <p:sp>
        <p:nvSpPr>
          <p:cNvPr id="3" name="Espace réservé du contenu 2">
            <a:extLst>
              <a:ext uri="{FF2B5EF4-FFF2-40B4-BE49-F238E27FC236}">
                <a16:creationId xmlns:a16="http://schemas.microsoft.com/office/drawing/2014/main" id="{73585C59-5FDE-F6C7-879C-F2BFC72AA9BE}"/>
              </a:ext>
            </a:extLst>
          </p:cNvPr>
          <p:cNvSpPr>
            <a:spLocks noGrp="1"/>
          </p:cNvSpPr>
          <p:nvPr>
            <p:ph idx="1"/>
          </p:nvPr>
        </p:nvSpPr>
        <p:spPr/>
        <p:txBody>
          <a:bodyPr>
            <a:normAutofit fontScale="92500"/>
          </a:bodyPr>
          <a:lstStyle/>
          <a:p>
            <a:pPr marL="0" indent="0">
              <a:buNone/>
            </a:pPr>
            <a:r>
              <a:rPr lang="fr-FR" sz="2400" b="1" i="1" dirty="0"/>
              <a:t>Postulat de départ </a:t>
            </a:r>
            <a:r>
              <a:rPr lang="fr-FR" sz="2400" i="1" dirty="0"/>
              <a:t>: si la classe est divisée en deux, c’est que les activités seront différentes de la classe entière</a:t>
            </a:r>
          </a:p>
          <a:p>
            <a:pPr marL="0" indent="0">
              <a:buNone/>
            </a:pPr>
            <a:endParaRPr lang="fr-FR" sz="2400" i="1" dirty="0"/>
          </a:p>
          <a:p>
            <a:r>
              <a:rPr lang="fr-FR" sz="2400" dirty="0"/>
              <a:t>Mettre les élèves en activité, en réflexion</a:t>
            </a:r>
          </a:p>
          <a:p>
            <a:endParaRPr lang="fr-FR" sz="2400" dirty="0"/>
          </a:p>
          <a:p>
            <a:r>
              <a:rPr lang="fr-FR" sz="2400" dirty="0"/>
              <a:t>Permettre à l’enseignant d’être plus à l’écoute des élèves, dans leur diversité</a:t>
            </a:r>
          </a:p>
          <a:p>
            <a:endParaRPr lang="fr-FR" sz="2400" dirty="0"/>
          </a:p>
          <a:p>
            <a:r>
              <a:rPr lang="fr-FR" sz="2400" dirty="0"/>
              <a:t>Diversifier les types d’activités et les modalités d’apprentissage</a:t>
            </a:r>
          </a:p>
          <a:p>
            <a:endParaRPr lang="fr-FR" sz="2400" dirty="0"/>
          </a:p>
          <a:p>
            <a:r>
              <a:rPr lang="fr-FR" sz="2400" dirty="0"/>
              <a:t>Favoriser les activités plus longues, notamment les activités technologiques</a:t>
            </a:r>
          </a:p>
          <a:p>
            <a:endParaRPr lang="fr-FR" sz="2400" dirty="0"/>
          </a:p>
        </p:txBody>
      </p:sp>
    </p:spTree>
    <p:extLst>
      <p:ext uri="{BB962C8B-B14F-4D97-AF65-F5344CB8AC3E}">
        <p14:creationId xmlns:p14="http://schemas.microsoft.com/office/powerpoint/2010/main" val="2205737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FFD787-3BBC-26EE-FA5D-FB638DB67DD6}"/>
              </a:ext>
            </a:extLst>
          </p:cNvPr>
          <p:cNvSpPr>
            <a:spLocks noGrp="1"/>
          </p:cNvSpPr>
          <p:nvPr>
            <p:ph type="title"/>
          </p:nvPr>
        </p:nvSpPr>
        <p:spPr/>
        <p:txBody>
          <a:bodyPr>
            <a:normAutofit/>
          </a:bodyPr>
          <a:lstStyle/>
          <a:p>
            <a:r>
              <a:rPr lang="fr-FR" sz="3600" b="1" dirty="0">
                <a:solidFill>
                  <a:schemeClr val="accent4"/>
                </a:solidFill>
              </a:rPr>
              <a:t>Ordre du jour </a:t>
            </a:r>
          </a:p>
        </p:txBody>
      </p:sp>
      <p:sp>
        <p:nvSpPr>
          <p:cNvPr id="3" name="Espace réservé du contenu 2">
            <a:extLst>
              <a:ext uri="{FF2B5EF4-FFF2-40B4-BE49-F238E27FC236}">
                <a16:creationId xmlns:a16="http://schemas.microsoft.com/office/drawing/2014/main" id="{23334B4F-B079-2741-B60C-D8353A870809}"/>
              </a:ext>
            </a:extLst>
          </p:cNvPr>
          <p:cNvSpPr>
            <a:spLocks noGrp="1"/>
          </p:cNvSpPr>
          <p:nvPr>
            <p:ph idx="1"/>
          </p:nvPr>
        </p:nvSpPr>
        <p:spPr/>
        <p:txBody>
          <a:bodyPr/>
          <a:lstStyle/>
          <a:p>
            <a:endParaRPr lang="fr-FR" dirty="0"/>
          </a:p>
          <a:p>
            <a:endParaRPr lang="fr-FR" dirty="0"/>
          </a:p>
          <a:p>
            <a:r>
              <a:rPr lang="fr-FR" dirty="0"/>
              <a:t>Actualités de la discipline</a:t>
            </a:r>
          </a:p>
          <a:p>
            <a:pPr marL="0" indent="0">
              <a:buNone/>
            </a:pPr>
            <a:endParaRPr lang="fr-FR" dirty="0"/>
          </a:p>
          <a:p>
            <a:r>
              <a:rPr lang="fr-FR" dirty="0"/>
              <a:t>Place de l’élève dans les apprentissages</a:t>
            </a:r>
          </a:p>
          <a:p>
            <a:endParaRPr lang="fr-FR" dirty="0"/>
          </a:p>
          <a:p>
            <a:pPr marL="0" indent="0">
              <a:buNone/>
            </a:pPr>
            <a:endParaRPr lang="fr-FR" dirty="0"/>
          </a:p>
          <a:p>
            <a:endParaRPr lang="fr-FR" dirty="0"/>
          </a:p>
          <a:p>
            <a:endParaRPr lang="fr-FR" dirty="0"/>
          </a:p>
        </p:txBody>
      </p:sp>
    </p:spTree>
    <p:extLst>
      <p:ext uri="{BB962C8B-B14F-4D97-AF65-F5344CB8AC3E}">
        <p14:creationId xmlns:p14="http://schemas.microsoft.com/office/powerpoint/2010/main" val="17723816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AD8D0-FA97-15CA-B1AC-D0E0FEF5F51E}"/>
              </a:ext>
            </a:extLst>
          </p:cNvPr>
          <p:cNvSpPr>
            <a:spLocks noGrp="1"/>
          </p:cNvSpPr>
          <p:nvPr>
            <p:ph type="title"/>
          </p:nvPr>
        </p:nvSpPr>
        <p:spPr>
          <a:xfrm>
            <a:off x="838200" y="365125"/>
            <a:ext cx="10515600" cy="1325563"/>
          </a:xfrm>
        </p:spPr>
        <p:txBody>
          <a:bodyPr>
            <a:normAutofit/>
          </a:bodyPr>
          <a:lstStyle/>
          <a:p>
            <a:r>
              <a:rPr lang="fr-FR" sz="3600" b="1" dirty="0">
                <a:solidFill>
                  <a:schemeClr val="accent4"/>
                </a:solidFill>
              </a:rPr>
              <a:t>Quels choix pédagogiques pour une séance en demi-groupe ? </a:t>
            </a:r>
          </a:p>
        </p:txBody>
      </p:sp>
      <p:sp>
        <p:nvSpPr>
          <p:cNvPr id="3" name="Espace réservé du contenu 2">
            <a:extLst>
              <a:ext uri="{FF2B5EF4-FFF2-40B4-BE49-F238E27FC236}">
                <a16:creationId xmlns:a16="http://schemas.microsoft.com/office/drawing/2014/main" id="{712EE882-F10A-FCF9-4912-0D130552F166}"/>
              </a:ext>
            </a:extLst>
          </p:cNvPr>
          <p:cNvSpPr>
            <a:spLocks noGrp="1"/>
          </p:cNvSpPr>
          <p:nvPr>
            <p:ph idx="1"/>
          </p:nvPr>
        </p:nvSpPr>
        <p:spPr>
          <a:xfrm>
            <a:off x="838200" y="1825625"/>
            <a:ext cx="6366164" cy="4852266"/>
          </a:xfrm>
        </p:spPr>
        <p:txBody>
          <a:bodyPr>
            <a:normAutofit/>
          </a:bodyPr>
          <a:lstStyle/>
          <a:p>
            <a:pPr marL="0" indent="0">
              <a:buNone/>
            </a:pPr>
            <a:r>
              <a:rPr lang="fr-FR" sz="2400" b="1" dirty="0"/>
              <a:t>Modalité pédagogique en fonction de </a:t>
            </a:r>
            <a:r>
              <a:rPr lang="fr-FR" sz="2400" b="1" u="sng" dirty="0"/>
              <a:t>l’objectif ou des objectifs posés pour la séance </a:t>
            </a:r>
            <a:r>
              <a:rPr lang="fr-FR" sz="2400" b="1" dirty="0"/>
              <a:t>: </a:t>
            </a:r>
            <a:r>
              <a:rPr lang="fr-FR" sz="2400" dirty="0"/>
              <a:t>des choix à opérer, pouvant être différents d’une séance à l’autre</a:t>
            </a:r>
          </a:p>
          <a:p>
            <a:pPr>
              <a:buFont typeface="Symbol" panose="05050102010706020507" pitchFamily="18" charset="2"/>
              <a:buChar char="Þ"/>
            </a:pPr>
            <a:r>
              <a:rPr lang="fr-FR" sz="2400" dirty="0"/>
              <a:t> Travail en groupe ou travail individuel ? </a:t>
            </a:r>
          </a:p>
          <a:p>
            <a:pPr>
              <a:buFont typeface="Symbol" panose="05050102010706020507" pitchFamily="18" charset="2"/>
              <a:buChar char="Þ"/>
            </a:pPr>
            <a:r>
              <a:rPr lang="fr-FR" sz="2400" dirty="0"/>
              <a:t> Activité technologique ou activité plus réduite ? </a:t>
            </a:r>
          </a:p>
          <a:p>
            <a:pPr>
              <a:buFont typeface="Symbol" panose="05050102010706020507" pitchFamily="18" charset="2"/>
              <a:buChar char="Þ"/>
            </a:pPr>
            <a:r>
              <a:rPr lang="fr-FR" sz="2400" dirty="0"/>
              <a:t> Sur postes informatiques ou non ? </a:t>
            </a:r>
          </a:p>
          <a:p>
            <a:pPr>
              <a:buFont typeface="Symbol" panose="05050102010706020507" pitchFamily="18" charset="2"/>
              <a:buChar char="Þ"/>
            </a:pPr>
            <a:r>
              <a:rPr lang="fr-FR" sz="2400" dirty="0"/>
              <a:t> Ressources fournies aux élèves ou à rechercher par les élèves ? </a:t>
            </a:r>
          </a:p>
          <a:p>
            <a:pPr>
              <a:buFont typeface="Symbol" panose="05050102010706020507" pitchFamily="18" charset="2"/>
              <a:buChar char="Þ"/>
            </a:pPr>
            <a:r>
              <a:rPr lang="fr-FR" sz="2400" dirty="0"/>
              <a:t> Travail en classe ou hors la classe ? </a:t>
            </a:r>
          </a:p>
          <a:p>
            <a:pPr>
              <a:buFont typeface="Symbol" panose="05050102010706020507" pitchFamily="18" charset="2"/>
              <a:buChar char="Þ"/>
            </a:pPr>
            <a:r>
              <a:rPr lang="fr-FR" sz="2400" dirty="0"/>
              <a:t> Intervention de professionnels ? </a:t>
            </a:r>
          </a:p>
          <a:p>
            <a:pPr marL="0" indent="0">
              <a:buNone/>
            </a:pPr>
            <a:endParaRPr lang="fr-FR" sz="2400" dirty="0"/>
          </a:p>
        </p:txBody>
      </p:sp>
      <p:sp>
        <p:nvSpPr>
          <p:cNvPr id="4" name="ZoneTexte 3">
            <a:extLst>
              <a:ext uri="{FF2B5EF4-FFF2-40B4-BE49-F238E27FC236}">
                <a16:creationId xmlns:a16="http://schemas.microsoft.com/office/drawing/2014/main" id="{4C68173A-C639-D40E-9CF3-EEA632336BE7}"/>
              </a:ext>
            </a:extLst>
          </p:cNvPr>
          <p:cNvSpPr txBox="1"/>
          <p:nvPr/>
        </p:nvSpPr>
        <p:spPr>
          <a:xfrm>
            <a:off x="7204364" y="1798349"/>
            <a:ext cx="4599709" cy="3046988"/>
          </a:xfrm>
          <a:prstGeom prst="rect">
            <a:avLst/>
          </a:prstGeom>
          <a:noFill/>
        </p:spPr>
        <p:txBody>
          <a:bodyPr wrap="square" rtlCol="0">
            <a:spAutoFit/>
          </a:bodyPr>
          <a:lstStyle/>
          <a:p>
            <a:r>
              <a:rPr lang="fr-FR" sz="2400" b="1" dirty="0"/>
              <a:t>Modalités de la mise en commun : </a:t>
            </a:r>
          </a:p>
          <a:p>
            <a:pPr>
              <a:buFont typeface="Symbol" panose="05050102010706020507" pitchFamily="18" charset="2"/>
              <a:buChar char="Þ"/>
            </a:pPr>
            <a:endParaRPr lang="fr-FR" sz="2400" dirty="0"/>
          </a:p>
          <a:p>
            <a:pPr>
              <a:buFont typeface="Symbol" panose="05050102010706020507" pitchFamily="18" charset="2"/>
              <a:buChar char="Þ"/>
            </a:pPr>
            <a:r>
              <a:rPr lang="fr-FR" sz="2400" dirty="0"/>
              <a:t> Correction collective ou non ? </a:t>
            </a:r>
          </a:p>
          <a:p>
            <a:pPr>
              <a:buFont typeface="Symbol" panose="05050102010706020507" pitchFamily="18" charset="2"/>
              <a:buChar char="Þ"/>
            </a:pPr>
            <a:r>
              <a:rPr lang="fr-FR" sz="2400" dirty="0"/>
              <a:t> Apports par l’enseignant et/ou  prise en compte des réponses des élèves ? </a:t>
            </a:r>
          </a:p>
          <a:p>
            <a:pPr>
              <a:buFont typeface="Symbol" panose="05050102010706020507" pitchFamily="18" charset="2"/>
              <a:buChar char="Þ"/>
            </a:pPr>
            <a:r>
              <a:rPr lang="fr-FR" sz="2400" dirty="0"/>
              <a:t> Correction déjà prévue ou coconstruite avec les élèves ? </a:t>
            </a:r>
          </a:p>
        </p:txBody>
      </p:sp>
      <p:sp>
        <p:nvSpPr>
          <p:cNvPr id="5" name="Ellipse 4">
            <a:extLst>
              <a:ext uri="{FF2B5EF4-FFF2-40B4-BE49-F238E27FC236}">
                <a16:creationId xmlns:a16="http://schemas.microsoft.com/office/drawing/2014/main" id="{9F9B57C2-CA21-0B9A-B931-F1DF7726F4DE}"/>
              </a:ext>
            </a:extLst>
          </p:cNvPr>
          <p:cNvSpPr/>
          <p:nvPr/>
        </p:nvSpPr>
        <p:spPr>
          <a:xfrm>
            <a:off x="7536873" y="5027323"/>
            <a:ext cx="3934691" cy="1468582"/>
          </a:xfrm>
          <a:prstGeom prst="ellipse">
            <a:avLst/>
          </a:prstGeom>
          <a:solidFill>
            <a:schemeClr val="accent2">
              <a:lumMod val="75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Systématiquement se questionner sur les choix à prendre en amont de chaque séance </a:t>
            </a:r>
          </a:p>
        </p:txBody>
      </p:sp>
    </p:spTree>
    <p:extLst>
      <p:ext uri="{BB962C8B-B14F-4D97-AF65-F5344CB8AC3E}">
        <p14:creationId xmlns:p14="http://schemas.microsoft.com/office/powerpoint/2010/main" val="11186875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856680-F7F7-348F-4DBB-8B5635B5E93A}"/>
              </a:ext>
            </a:extLst>
          </p:cNvPr>
          <p:cNvSpPr>
            <a:spLocks noGrp="1"/>
          </p:cNvSpPr>
          <p:nvPr>
            <p:ph type="title"/>
          </p:nvPr>
        </p:nvSpPr>
        <p:spPr/>
        <p:txBody>
          <a:bodyPr>
            <a:normAutofit/>
          </a:bodyPr>
          <a:lstStyle/>
          <a:p>
            <a:r>
              <a:rPr lang="fr-FR" sz="3600" b="1" dirty="0">
                <a:solidFill>
                  <a:schemeClr val="accent4"/>
                </a:solidFill>
              </a:rPr>
              <a:t>Activité technologique </a:t>
            </a:r>
          </a:p>
        </p:txBody>
      </p:sp>
      <p:sp>
        <p:nvSpPr>
          <p:cNvPr id="6" name="ZoneTexte 5">
            <a:extLst>
              <a:ext uri="{FF2B5EF4-FFF2-40B4-BE49-F238E27FC236}">
                <a16:creationId xmlns:a16="http://schemas.microsoft.com/office/drawing/2014/main" id="{D57D5C2F-DDB9-5B16-8A4A-239886A55476}"/>
              </a:ext>
            </a:extLst>
          </p:cNvPr>
          <p:cNvSpPr txBox="1"/>
          <p:nvPr/>
        </p:nvSpPr>
        <p:spPr>
          <a:xfrm>
            <a:off x="581891" y="1681509"/>
            <a:ext cx="3089564" cy="1015663"/>
          </a:xfrm>
          <a:prstGeom prst="rect">
            <a:avLst/>
          </a:prstGeom>
          <a:solidFill>
            <a:schemeClr val="accent2">
              <a:lumMod val="20000"/>
              <a:lumOff val="80000"/>
            </a:schemeClr>
          </a:solidFill>
        </p:spPr>
        <p:txBody>
          <a:bodyPr wrap="square" rtlCol="0">
            <a:spAutoFit/>
          </a:bodyPr>
          <a:lstStyle/>
          <a:p>
            <a:r>
              <a:rPr lang="fr-FR" sz="2000" dirty="0"/>
              <a:t>Constats en santé et bien-être social – déterminants - problèmes</a:t>
            </a:r>
          </a:p>
        </p:txBody>
      </p:sp>
      <p:sp>
        <p:nvSpPr>
          <p:cNvPr id="7" name="ZoneTexte 6">
            <a:extLst>
              <a:ext uri="{FF2B5EF4-FFF2-40B4-BE49-F238E27FC236}">
                <a16:creationId xmlns:a16="http://schemas.microsoft.com/office/drawing/2014/main" id="{58163A53-2861-ABB2-FB97-452B5F578D7E}"/>
              </a:ext>
            </a:extLst>
          </p:cNvPr>
          <p:cNvSpPr txBox="1"/>
          <p:nvPr/>
        </p:nvSpPr>
        <p:spPr>
          <a:xfrm>
            <a:off x="4281055" y="1681509"/>
            <a:ext cx="3089564" cy="1015663"/>
          </a:xfrm>
          <a:prstGeom prst="rect">
            <a:avLst/>
          </a:prstGeom>
          <a:solidFill>
            <a:schemeClr val="accent2">
              <a:lumMod val="20000"/>
              <a:lumOff val="80000"/>
            </a:schemeClr>
          </a:solidFill>
        </p:spPr>
        <p:txBody>
          <a:bodyPr wrap="square" rtlCol="0">
            <a:spAutoFit/>
          </a:bodyPr>
          <a:lstStyle/>
          <a:p>
            <a:r>
              <a:rPr lang="fr-FR" sz="2000" dirty="0"/>
              <a:t>Réponses apportées par la collectivité – politiques publiques – projets</a:t>
            </a:r>
          </a:p>
        </p:txBody>
      </p:sp>
      <p:sp>
        <p:nvSpPr>
          <p:cNvPr id="9" name="Flèche : droite 8">
            <a:extLst>
              <a:ext uri="{FF2B5EF4-FFF2-40B4-BE49-F238E27FC236}">
                <a16:creationId xmlns:a16="http://schemas.microsoft.com/office/drawing/2014/main" id="{6CABCAF9-D068-C134-BB62-5790FE34516C}"/>
              </a:ext>
            </a:extLst>
          </p:cNvPr>
          <p:cNvSpPr/>
          <p:nvPr/>
        </p:nvSpPr>
        <p:spPr>
          <a:xfrm>
            <a:off x="3671455" y="1958310"/>
            <a:ext cx="623455" cy="332509"/>
          </a:xfrm>
          <a:prstGeom prst="rightArrow">
            <a:avLst/>
          </a:prstGeom>
          <a:solidFill>
            <a:schemeClr val="accent2">
              <a:lumMod val="60000"/>
              <a:lumOff val="4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a:extLst>
              <a:ext uri="{FF2B5EF4-FFF2-40B4-BE49-F238E27FC236}">
                <a16:creationId xmlns:a16="http://schemas.microsoft.com/office/drawing/2014/main" id="{29EF2000-3F76-150E-7964-92FA7D839275}"/>
              </a:ext>
            </a:extLst>
          </p:cNvPr>
          <p:cNvSpPr txBox="1"/>
          <p:nvPr/>
        </p:nvSpPr>
        <p:spPr>
          <a:xfrm>
            <a:off x="2923307" y="3514336"/>
            <a:ext cx="3089564" cy="400110"/>
          </a:xfrm>
          <a:prstGeom prst="rect">
            <a:avLst/>
          </a:prstGeom>
          <a:noFill/>
        </p:spPr>
        <p:txBody>
          <a:bodyPr wrap="square" rtlCol="0">
            <a:spAutoFit/>
          </a:bodyPr>
          <a:lstStyle/>
          <a:p>
            <a:r>
              <a:rPr lang="fr-FR" sz="2000" dirty="0"/>
              <a:t>Ancrage sur le terrain</a:t>
            </a:r>
          </a:p>
        </p:txBody>
      </p:sp>
      <p:sp>
        <p:nvSpPr>
          <p:cNvPr id="11" name="ZoneTexte 10">
            <a:extLst>
              <a:ext uri="{FF2B5EF4-FFF2-40B4-BE49-F238E27FC236}">
                <a16:creationId xmlns:a16="http://schemas.microsoft.com/office/drawing/2014/main" id="{EF874118-5A2D-FCE0-E44C-FF50F4CE8842}"/>
              </a:ext>
            </a:extLst>
          </p:cNvPr>
          <p:cNvSpPr txBox="1"/>
          <p:nvPr/>
        </p:nvSpPr>
        <p:spPr>
          <a:xfrm>
            <a:off x="8042096" y="1754170"/>
            <a:ext cx="3089564" cy="923330"/>
          </a:xfrm>
          <a:prstGeom prst="rect">
            <a:avLst/>
          </a:prstGeom>
          <a:noFill/>
        </p:spPr>
        <p:txBody>
          <a:bodyPr wrap="square" rtlCol="0">
            <a:spAutoFit/>
          </a:bodyPr>
          <a:lstStyle/>
          <a:p>
            <a:r>
              <a:rPr lang="fr-FR" dirty="0"/>
              <a:t>Comprendre le monde qui nous entoure, les choix réalisés, les politiques menées</a:t>
            </a:r>
          </a:p>
        </p:txBody>
      </p:sp>
      <p:sp>
        <p:nvSpPr>
          <p:cNvPr id="12" name="Accolade fermante 11">
            <a:extLst>
              <a:ext uri="{FF2B5EF4-FFF2-40B4-BE49-F238E27FC236}">
                <a16:creationId xmlns:a16="http://schemas.microsoft.com/office/drawing/2014/main" id="{A5607066-5C63-E752-9619-ADDD10A31E4E}"/>
              </a:ext>
            </a:extLst>
          </p:cNvPr>
          <p:cNvSpPr/>
          <p:nvPr/>
        </p:nvSpPr>
        <p:spPr>
          <a:xfrm rot="5400000">
            <a:off x="3668003" y="-182160"/>
            <a:ext cx="602646" cy="6788727"/>
          </a:xfrm>
          <a:prstGeom prst="rightBrace">
            <a:avLst>
              <a:gd name="adj1" fmla="val 0"/>
              <a:gd name="adj2" fmla="val 50000"/>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14" name="Parenthèse fermante 13">
            <a:extLst>
              <a:ext uri="{FF2B5EF4-FFF2-40B4-BE49-F238E27FC236}">
                <a16:creationId xmlns:a16="http://schemas.microsoft.com/office/drawing/2014/main" id="{9D919C08-6865-6B21-4F36-DA580A4C2CF0}"/>
              </a:ext>
            </a:extLst>
          </p:cNvPr>
          <p:cNvSpPr/>
          <p:nvPr/>
        </p:nvSpPr>
        <p:spPr>
          <a:xfrm>
            <a:off x="7674950" y="1654027"/>
            <a:ext cx="207819" cy="1027239"/>
          </a:xfrm>
          <a:prstGeom prst="rightBracket">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15" name="Ellipse 14">
            <a:extLst>
              <a:ext uri="{FF2B5EF4-FFF2-40B4-BE49-F238E27FC236}">
                <a16:creationId xmlns:a16="http://schemas.microsoft.com/office/drawing/2014/main" id="{ED88DA73-138C-FFB7-3B6E-5758F144984D}"/>
              </a:ext>
            </a:extLst>
          </p:cNvPr>
          <p:cNvSpPr/>
          <p:nvPr/>
        </p:nvSpPr>
        <p:spPr>
          <a:xfrm>
            <a:off x="5306291" y="4107304"/>
            <a:ext cx="2466109" cy="1191491"/>
          </a:xfrm>
          <a:prstGeom prst="ellipse">
            <a:avLst/>
          </a:prstGeom>
          <a:solidFill>
            <a:schemeClr val="accent2">
              <a:lumMod val="60000"/>
              <a:lumOff val="4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1"/>
                </a:solidFill>
              </a:rPr>
              <a:t>Mise en activité des élèves </a:t>
            </a:r>
          </a:p>
        </p:txBody>
      </p:sp>
      <p:cxnSp>
        <p:nvCxnSpPr>
          <p:cNvPr id="17" name="Connecteur droit 16">
            <a:extLst>
              <a:ext uri="{FF2B5EF4-FFF2-40B4-BE49-F238E27FC236}">
                <a16:creationId xmlns:a16="http://schemas.microsoft.com/office/drawing/2014/main" id="{E47AC53C-F599-5646-4782-23DAF83C8146}"/>
              </a:ext>
            </a:extLst>
          </p:cNvPr>
          <p:cNvCxnSpPr>
            <a:stCxn id="15" idx="7"/>
          </p:cNvCxnSpPr>
          <p:nvPr/>
        </p:nvCxnSpPr>
        <p:spPr>
          <a:xfrm flipV="1">
            <a:off x="7411247" y="3578960"/>
            <a:ext cx="943044" cy="702834"/>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Connecteur droit 18">
            <a:extLst>
              <a:ext uri="{FF2B5EF4-FFF2-40B4-BE49-F238E27FC236}">
                <a16:creationId xmlns:a16="http://schemas.microsoft.com/office/drawing/2014/main" id="{44498FD0-300C-62EA-30E2-7406B5572E1E}"/>
              </a:ext>
            </a:extLst>
          </p:cNvPr>
          <p:cNvCxnSpPr>
            <a:stCxn id="15" idx="5"/>
          </p:cNvCxnSpPr>
          <p:nvPr/>
        </p:nvCxnSpPr>
        <p:spPr>
          <a:xfrm>
            <a:off x="7411247" y="5124305"/>
            <a:ext cx="984608" cy="525069"/>
          </a:xfrm>
          <a:prstGeom prst="line">
            <a:avLst/>
          </a:prstGeom>
        </p:spPr>
        <p:style>
          <a:lnRef idx="2">
            <a:schemeClr val="accent1"/>
          </a:lnRef>
          <a:fillRef idx="0">
            <a:schemeClr val="accent1"/>
          </a:fillRef>
          <a:effectRef idx="1">
            <a:schemeClr val="accent1"/>
          </a:effectRef>
          <a:fontRef idx="minor">
            <a:schemeClr val="tx1"/>
          </a:fontRef>
        </p:style>
      </p:cxnSp>
      <p:sp>
        <p:nvSpPr>
          <p:cNvPr id="20" name="ZoneTexte 19">
            <a:extLst>
              <a:ext uri="{FF2B5EF4-FFF2-40B4-BE49-F238E27FC236}">
                <a16:creationId xmlns:a16="http://schemas.microsoft.com/office/drawing/2014/main" id="{E34E4F5B-C64B-9833-6249-E361F78D4D3B}"/>
              </a:ext>
            </a:extLst>
          </p:cNvPr>
          <p:cNvSpPr txBox="1"/>
          <p:nvPr/>
        </p:nvSpPr>
        <p:spPr>
          <a:xfrm>
            <a:off x="8423561" y="3328781"/>
            <a:ext cx="3325093" cy="923330"/>
          </a:xfrm>
          <a:prstGeom prst="rect">
            <a:avLst/>
          </a:prstGeom>
          <a:noFill/>
        </p:spPr>
        <p:txBody>
          <a:bodyPr wrap="square" rtlCol="0">
            <a:spAutoFit/>
          </a:bodyPr>
          <a:lstStyle/>
          <a:p>
            <a:r>
              <a:rPr lang="fr-FR" dirty="0"/>
              <a:t>Soit en amont du cours pour comprendre un fait et en tirer ensuite des généralités</a:t>
            </a:r>
          </a:p>
        </p:txBody>
      </p:sp>
      <p:sp>
        <p:nvSpPr>
          <p:cNvPr id="21" name="ZoneTexte 20">
            <a:extLst>
              <a:ext uri="{FF2B5EF4-FFF2-40B4-BE49-F238E27FC236}">
                <a16:creationId xmlns:a16="http://schemas.microsoft.com/office/drawing/2014/main" id="{66BC3B56-8F92-59FA-7788-6A0471B92E3F}"/>
              </a:ext>
            </a:extLst>
          </p:cNvPr>
          <p:cNvSpPr txBox="1"/>
          <p:nvPr/>
        </p:nvSpPr>
        <p:spPr>
          <a:xfrm>
            <a:off x="8423562" y="5025406"/>
            <a:ext cx="3325093" cy="1477328"/>
          </a:xfrm>
          <a:prstGeom prst="rect">
            <a:avLst/>
          </a:prstGeom>
          <a:noFill/>
        </p:spPr>
        <p:txBody>
          <a:bodyPr wrap="square" rtlCol="0">
            <a:spAutoFit/>
          </a:bodyPr>
          <a:lstStyle/>
          <a:p>
            <a:r>
              <a:rPr lang="fr-FR" dirty="0"/>
              <a:t>Soit pour illustrer ce qui a été dit en cours, pour mieux comprendre une notion, un contexte, une situation par l’exemple</a:t>
            </a:r>
          </a:p>
        </p:txBody>
      </p:sp>
      <p:sp>
        <p:nvSpPr>
          <p:cNvPr id="3" name="Flèche : droite à entaille 2">
            <a:extLst>
              <a:ext uri="{FF2B5EF4-FFF2-40B4-BE49-F238E27FC236}">
                <a16:creationId xmlns:a16="http://schemas.microsoft.com/office/drawing/2014/main" id="{DBC0F1F6-CA2B-4046-6699-5D9647C9CA83}"/>
              </a:ext>
            </a:extLst>
          </p:cNvPr>
          <p:cNvSpPr/>
          <p:nvPr/>
        </p:nvSpPr>
        <p:spPr>
          <a:xfrm>
            <a:off x="1364673" y="5491653"/>
            <a:ext cx="4613563" cy="1080655"/>
          </a:xfrm>
          <a:prstGeom prst="notch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S’inscrire dans la démarche technologique</a:t>
            </a:r>
          </a:p>
        </p:txBody>
      </p:sp>
    </p:spTree>
    <p:extLst>
      <p:ext uri="{BB962C8B-B14F-4D97-AF65-F5344CB8AC3E}">
        <p14:creationId xmlns:p14="http://schemas.microsoft.com/office/powerpoint/2010/main" val="23064518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D32FC4-2997-77DA-C262-23239D1B6DD8}"/>
              </a:ext>
            </a:extLst>
          </p:cNvPr>
          <p:cNvSpPr>
            <a:spLocks noGrp="1"/>
          </p:cNvSpPr>
          <p:nvPr>
            <p:ph type="title"/>
          </p:nvPr>
        </p:nvSpPr>
        <p:spPr/>
        <p:txBody>
          <a:bodyPr>
            <a:normAutofit fontScale="90000"/>
          </a:bodyPr>
          <a:lstStyle/>
          <a:p>
            <a:r>
              <a:rPr lang="fr-FR" sz="3600" b="1" dirty="0">
                <a:solidFill>
                  <a:schemeClr val="accent4"/>
                </a:solidFill>
              </a:rPr>
              <a:t>Réfléchissons ensemble à la place de l’enseignant pendant les séances en demi-groupe</a:t>
            </a:r>
          </a:p>
        </p:txBody>
      </p:sp>
      <p:sp>
        <p:nvSpPr>
          <p:cNvPr id="4" name="Rectangle : coins arrondis 3">
            <a:extLst>
              <a:ext uri="{FF2B5EF4-FFF2-40B4-BE49-F238E27FC236}">
                <a16:creationId xmlns:a16="http://schemas.microsoft.com/office/drawing/2014/main" id="{A1D8859D-3FF3-2A6A-0846-BD6C14A2A9C8}"/>
              </a:ext>
            </a:extLst>
          </p:cNvPr>
          <p:cNvSpPr/>
          <p:nvPr/>
        </p:nvSpPr>
        <p:spPr>
          <a:xfrm>
            <a:off x="1911927" y="2336945"/>
            <a:ext cx="3297382" cy="132556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800" dirty="0"/>
              <a:t>Où se situe le professeur dans la salle ? </a:t>
            </a:r>
          </a:p>
        </p:txBody>
      </p:sp>
      <p:sp>
        <p:nvSpPr>
          <p:cNvPr id="5" name="Rectangle : coins arrondis 4">
            <a:extLst>
              <a:ext uri="{FF2B5EF4-FFF2-40B4-BE49-F238E27FC236}">
                <a16:creationId xmlns:a16="http://schemas.microsoft.com/office/drawing/2014/main" id="{5F08174D-3FBA-C7D5-5C4E-1558313CB0C8}"/>
              </a:ext>
            </a:extLst>
          </p:cNvPr>
          <p:cNvSpPr/>
          <p:nvPr/>
        </p:nvSpPr>
        <p:spPr>
          <a:xfrm>
            <a:off x="6352311" y="2336944"/>
            <a:ext cx="3089564" cy="132556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800" dirty="0"/>
              <a:t>Que fait-il ? Pourquoi ? </a:t>
            </a:r>
          </a:p>
        </p:txBody>
      </p:sp>
      <p:sp>
        <p:nvSpPr>
          <p:cNvPr id="6" name="Rectangle : coins arrondis 5">
            <a:extLst>
              <a:ext uri="{FF2B5EF4-FFF2-40B4-BE49-F238E27FC236}">
                <a16:creationId xmlns:a16="http://schemas.microsoft.com/office/drawing/2014/main" id="{F1B21D86-5BA7-CB17-2190-D3AEA9B6716F}"/>
              </a:ext>
            </a:extLst>
          </p:cNvPr>
          <p:cNvSpPr/>
          <p:nvPr/>
        </p:nvSpPr>
        <p:spPr>
          <a:xfrm>
            <a:off x="4447309" y="4521055"/>
            <a:ext cx="3297382" cy="132556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800" dirty="0"/>
              <a:t>Est-il avec les élèves pendant tout le temps de travail sur l’activité ? </a:t>
            </a:r>
          </a:p>
        </p:txBody>
      </p:sp>
    </p:spTree>
    <p:extLst>
      <p:ext uri="{BB962C8B-B14F-4D97-AF65-F5344CB8AC3E}">
        <p14:creationId xmlns:p14="http://schemas.microsoft.com/office/powerpoint/2010/main" val="33514085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EDF769-DAB0-7C52-C81C-5139216B207F}"/>
              </a:ext>
            </a:extLst>
          </p:cNvPr>
          <p:cNvSpPr>
            <a:spLocks noGrp="1"/>
          </p:cNvSpPr>
          <p:nvPr>
            <p:ph type="title"/>
          </p:nvPr>
        </p:nvSpPr>
        <p:spPr/>
        <p:txBody>
          <a:bodyPr>
            <a:normAutofit/>
          </a:bodyPr>
          <a:lstStyle/>
          <a:p>
            <a:r>
              <a:rPr lang="fr-FR" sz="3600" b="1" dirty="0">
                <a:solidFill>
                  <a:schemeClr val="accent4"/>
                </a:solidFill>
              </a:rPr>
              <a:t>En résumé, nécessité d’une analyse réflexive sur sa pratique dans la classe</a:t>
            </a:r>
          </a:p>
        </p:txBody>
      </p:sp>
      <p:sp>
        <p:nvSpPr>
          <p:cNvPr id="3" name="Espace réservé du contenu 2">
            <a:extLst>
              <a:ext uri="{FF2B5EF4-FFF2-40B4-BE49-F238E27FC236}">
                <a16:creationId xmlns:a16="http://schemas.microsoft.com/office/drawing/2014/main" id="{AB7EBEDE-BF75-3EC8-BE02-6F963A7CF27F}"/>
              </a:ext>
            </a:extLst>
          </p:cNvPr>
          <p:cNvSpPr>
            <a:spLocks noGrp="1"/>
          </p:cNvSpPr>
          <p:nvPr>
            <p:ph idx="1"/>
          </p:nvPr>
        </p:nvSpPr>
        <p:spPr>
          <a:xfrm>
            <a:off x="838200" y="1825625"/>
            <a:ext cx="10515600" cy="4667250"/>
          </a:xfrm>
        </p:spPr>
        <p:txBody>
          <a:bodyPr>
            <a:normAutofit fontScale="92500"/>
          </a:bodyPr>
          <a:lstStyle/>
          <a:p>
            <a:r>
              <a:rPr lang="fr-FR" sz="2400" b="1" dirty="0"/>
              <a:t>Réflexion en amont de la séance </a:t>
            </a:r>
            <a:r>
              <a:rPr lang="fr-FR" sz="2400" dirty="0"/>
              <a:t>sur les objectifs, le déroulement de la séance, les contenus, les modalités pédagogiques avec mise en activité des élèves </a:t>
            </a:r>
          </a:p>
          <a:p>
            <a:endParaRPr lang="fr-FR" sz="2400" dirty="0"/>
          </a:p>
          <a:p>
            <a:r>
              <a:rPr lang="fr-FR" sz="2400" b="1" dirty="0"/>
              <a:t>Réflexion pendant la séance </a:t>
            </a:r>
            <a:r>
              <a:rPr lang="fr-FR" sz="2400" dirty="0"/>
              <a:t>pour d’éventuels réajustements pédagogiques, prise en compte de la parole de l’élève (quand et comment ?)</a:t>
            </a:r>
          </a:p>
          <a:p>
            <a:endParaRPr lang="fr-FR" sz="2400" dirty="0"/>
          </a:p>
          <a:p>
            <a:r>
              <a:rPr lang="fr-FR" sz="2400" b="1" dirty="0"/>
              <a:t>Réflexion après la séance </a:t>
            </a:r>
            <a:r>
              <a:rPr lang="fr-FR" sz="2400" dirty="0"/>
              <a:t>pour évaluer si la séance s’est déroulée comme pensée initialement ou s’il a fallu adapter ce qui avait été préparé</a:t>
            </a:r>
          </a:p>
          <a:p>
            <a:endParaRPr lang="fr-FR" sz="2400" dirty="0"/>
          </a:p>
          <a:p>
            <a:r>
              <a:rPr lang="fr-FR" sz="2400" b="1" dirty="0"/>
              <a:t>Réflexion entre la séance vécue et la prochaine </a:t>
            </a:r>
            <a:r>
              <a:rPr lang="fr-FR" sz="2400" dirty="0"/>
              <a:t>: faut-il revenir sur certains points abordés ? Comment préparer la séance prochaine dans une logique spiralaire ? …</a:t>
            </a:r>
          </a:p>
        </p:txBody>
      </p:sp>
    </p:spTree>
    <p:extLst>
      <p:ext uri="{BB962C8B-B14F-4D97-AF65-F5344CB8AC3E}">
        <p14:creationId xmlns:p14="http://schemas.microsoft.com/office/powerpoint/2010/main" val="1625875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CB719B-81AF-7343-AC69-60EB02BDC13B}"/>
              </a:ext>
            </a:extLst>
          </p:cNvPr>
          <p:cNvSpPr>
            <a:spLocks noGrp="1"/>
          </p:cNvSpPr>
          <p:nvPr>
            <p:ph type="title"/>
          </p:nvPr>
        </p:nvSpPr>
        <p:spPr>
          <a:xfrm>
            <a:off x="838200" y="2872798"/>
            <a:ext cx="10515600" cy="1325563"/>
          </a:xfrm>
        </p:spPr>
        <p:txBody>
          <a:bodyPr>
            <a:normAutofit/>
          </a:bodyPr>
          <a:lstStyle/>
          <a:p>
            <a:pPr algn="ctr"/>
            <a:r>
              <a:rPr lang="fr-FR" b="1" dirty="0">
                <a:solidFill>
                  <a:schemeClr val="accent4"/>
                </a:solidFill>
              </a:rPr>
              <a:t>Actualités de la discipline</a:t>
            </a:r>
          </a:p>
        </p:txBody>
      </p:sp>
    </p:spTree>
    <p:extLst>
      <p:ext uri="{BB962C8B-B14F-4D97-AF65-F5344CB8AC3E}">
        <p14:creationId xmlns:p14="http://schemas.microsoft.com/office/powerpoint/2010/main" val="123886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DE0F3B-BFBE-C86F-E902-3B9E34370036}"/>
              </a:ext>
            </a:extLst>
          </p:cNvPr>
          <p:cNvSpPr>
            <a:spLocks noGrp="1"/>
          </p:cNvSpPr>
          <p:nvPr>
            <p:ph type="title"/>
          </p:nvPr>
        </p:nvSpPr>
        <p:spPr/>
        <p:txBody>
          <a:bodyPr>
            <a:normAutofit/>
          </a:bodyPr>
          <a:lstStyle/>
          <a:p>
            <a:r>
              <a:rPr lang="fr-FR" sz="3600" b="1" dirty="0">
                <a:solidFill>
                  <a:schemeClr val="accent4"/>
                </a:solidFill>
              </a:rPr>
              <a:t>Point d’actualité sur les concours</a:t>
            </a:r>
          </a:p>
        </p:txBody>
      </p:sp>
      <p:sp>
        <p:nvSpPr>
          <p:cNvPr id="3" name="Espace réservé du contenu 2">
            <a:extLst>
              <a:ext uri="{FF2B5EF4-FFF2-40B4-BE49-F238E27FC236}">
                <a16:creationId xmlns:a16="http://schemas.microsoft.com/office/drawing/2014/main" id="{20170591-AC83-2BF0-D37A-2BF0C66980C4}"/>
              </a:ext>
            </a:extLst>
          </p:cNvPr>
          <p:cNvSpPr>
            <a:spLocks noGrp="1"/>
          </p:cNvSpPr>
          <p:nvPr>
            <p:ph idx="1"/>
          </p:nvPr>
        </p:nvSpPr>
        <p:spPr/>
        <p:txBody>
          <a:bodyPr>
            <a:normAutofit/>
          </a:bodyPr>
          <a:lstStyle/>
          <a:p>
            <a:endParaRPr lang="fr-FR" sz="2400" dirty="0"/>
          </a:p>
          <a:p>
            <a:r>
              <a:rPr lang="fr-FR" sz="2400" dirty="0"/>
              <a:t>Pas de changements pour les concours de l’agrégation interne et externe, ni pour le CAPET interne</a:t>
            </a:r>
          </a:p>
          <a:p>
            <a:endParaRPr lang="fr-FR" sz="2400" dirty="0"/>
          </a:p>
          <a:p>
            <a:r>
              <a:rPr lang="fr-FR" sz="2400" dirty="0"/>
              <a:t>Par contre, évolution pour le CAPET externe : Niveau L3</a:t>
            </a:r>
          </a:p>
          <a:p>
            <a:pPr>
              <a:buFontTx/>
              <a:buChar char="-"/>
            </a:pPr>
            <a:r>
              <a:rPr lang="fr-FR" sz="2400" dirty="0"/>
              <a:t>Après réussite au concours, étude des dossiers de chaque lauréat au niveau national puis académique, pour déterminer son parcours : M1 M2E, M2 M2E, stagiaire</a:t>
            </a:r>
          </a:p>
          <a:p>
            <a:pPr>
              <a:buFontTx/>
              <a:buChar char="-"/>
            </a:pPr>
            <a:r>
              <a:rPr lang="fr-FR" sz="2400" dirty="0"/>
              <a:t>Plus de concours de niveau M2</a:t>
            </a:r>
          </a:p>
          <a:p>
            <a:pPr>
              <a:buFontTx/>
              <a:buChar char="-"/>
            </a:pPr>
            <a:endParaRPr lang="fr-FR" sz="2400" dirty="0"/>
          </a:p>
        </p:txBody>
      </p:sp>
    </p:spTree>
    <p:extLst>
      <p:ext uri="{BB962C8B-B14F-4D97-AF65-F5344CB8AC3E}">
        <p14:creationId xmlns:p14="http://schemas.microsoft.com/office/powerpoint/2010/main" val="2599607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CA999A-446C-B120-8598-4EB5C3356BEB}"/>
              </a:ext>
            </a:extLst>
          </p:cNvPr>
          <p:cNvSpPr>
            <a:spLocks noGrp="1"/>
          </p:cNvSpPr>
          <p:nvPr>
            <p:ph type="title"/>
          </p:nvPr>
        </p:nvSpPr>
        <p:spPr/>
        <p:txBody>
          <a:bodyPr>
            <a:normAutofit/>
          </a:bodyPr>
          <a:lstStyle/>
          <a:p>
            <a:r>
              <a:rPr lang="fr-FR" sz="3600" b="1" dirty="0">
                <a:solidFill>
                  <a:schemeClr val="accent4"/>
                </a:solidFill>
              </a:rPr>
              <a:t>Le site numérique STMS</a:t>
            </a:r>
          </a:p>
        </p:txBody>
      </p:sp>
      <p:sp>
        <p:nvSpPr>
          <p:cNvPr id="5" name="Espace réservé du contenu 4">
            <a:extLst>
              <a:ext uri="{FF2B5EF4-FFF2-40B4-BE49-F238E27FC236}">
                <a16:creationId xmlns:a16="http://schemas.microsoft.com/office/drawing/2014/main" id="{E257E734-DCC9-CB0B-D333-01B660C1DE3C}"/>
              </a:ext>
            </a:extLst>
          </p:cNvPr>
          <p:cNvSpPr>
            <a:spLocks noGrp="1"/>
          </p:cNvSpPr>
          <p:nvPr>
            <p:ph idx="1"/>
          </p:nvPr>
        </p:nvSpPr>
        <p:spPr/>
        <p:txBody>
          <a:bodyPr>
            <a:normAutofit/>
          </a:bodyPr>
          <a:lstStyle/>
          <a:p>
            <a:r>
              <a:rPr lang="fr-FR" sz="2400" dirty="0"/>
              <a:t>Pour rappel, site pour la valorisation de la discipline (« on bouge dans nos établissements », dépôts de ressources disciplinaires par l’inspection et par les enseignants…) =&gt; </a:t>
            </a:r>
            <a:r>
              <a:rPr lang="fr-FR" sz="2400" i="1" dirty="0"/>
              <a:t>« vitrine de l’académie »</a:t>
            </a:r>
          </a:p>
          <a:p>
            <a:endParaRPr lang="fr-FR" sz="2400" dirty="0"/>
          </a:p>
          <a:p>
            <a:r>
              <a:rPr lang="fr-FR" sz="2400" dirty="0"/>
              <a:t>Centralisation des sujets d’examens (EDS STSS, BTS ESF et SP3S pour les épreuves du champ STMS)</a:t>
            </a:r>
          </a:p>
          <a:p>
            <a:endParaRPr lang="fr-FR" sz="2400" dirty="0"/>
          </a:p>
          <a:p>
            <a:r>
              <a:rPr lang="fr-FR" sz="2400" dirty="0"/>
              <a:t>Interlocuteur au numérique et webmestre : </a:t>
            </a:r>
          </a:p>
          <a:p>
            <a:pPr marL="0" indent="0">
              <a:buNone/>
            </a:pPr>
            <a:r>
              <a:rPr lang="fr-FR" sz="2400" dirty="0"/>
              <a:t>   </a:t>
            </a:r>
            <a:r>
              <a:rPr lang="fr-FR" sz="2400" dirty="0" err="1"/>
              <a:t>Giovanny</a:t>
            </a:r>
            <a:r>
              <a:rPr lang="fr-FR" sz="2400" dirty="0"/>
              <a:t> Clain (</a:t>
            </a:r>
            <a:r>
              <a:rPr lang="fr-FR" sz="2400" dirty="0">
                <a:hlinkClick r:id="rId2"/>
              </a:rPr>
              <a:t>Antoine.Clain@ac-reunion.fr</a:t>
            </a:r>
            <a:r>
              <a:rPr lang="fr-FR" sz="2400" dirty="0"/>
              <a:t>) </a:t>
            </a:r>
          </a:p>
        </p:txBody>
      </p:sp>
    </p:spTree>
    <p:extLst>
      <p:ext uri="{BB962C8B-B14F-4D97-AF65-F5344CB8AC3E}">
        <p14:creationId xmlns:p14="http://schemas.microsoft.com/office/powerpoint/2010/main" val="947027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9D0553-B7CB-6B91-CDEC-84F7685E2A9C}"/>
              </a:ext>
            </a:extLst>
          </p:cNvPr>
          <p:cNvSpPr>
            <a:spLocks noGrp="1"/>
          </p:cNvSpPr>
          <p:nvPr>
            <p:ph type="title"/>
          </p:nvPr>
        </p:nvSpPr>
        <p:spPr/>
        <p:txBody>
          <a:bodyPr>
            <a:normAutofit/>
          </a:bodyPr>
          <a:lstStyle/>
          <a:p>
            <a:r>
              <a:rPr lang="fr-FR" sz="3600" b="1" dirty="0">
                <a:solidFill>
                  <a:schemeClr val="accent4"/>
                </a:solidFill>
              </a:rPr>
              <a:t>Laboratoire IA et STMS</a:t>
            </a:r>
          </a:p>
        </p:txBody>
      </p:sp>
      <p:sp>
        <p:nvSpPr>
          <p:cNvPr id="3" name="Espace réservé du contenu 2">
            <a:extLst>
              <a:ext uri="{FF2B5EF4-FFF2-40B4-BE49-F238E27FC236}">
                <a16:creationId xmlns:a16="http://schemas.microsoft.com/office/drawing/2014/main" id="{FC5F1FE2-C098-BF53-5EFE-259FA836B2CF}"/>
              </a:ext>
            </a:extLst>
          </p:cNvPr>
          <p:cNvSpPr>
            <a:spLocks noGrp="1"/>
          </p:cNvSpPr>
          <p:nvPr>
            <p:ph idx="1"/>
          </p:nvPr>
        </p:nvSpPr>
        <p:spPr>
          <a:xfrm>
            <a:off x="838200" y="1825625"/>
            <a:ext cx="10515600" cy="4667250"/>
          </a:xfrm>
        </p:spPr>
        <p:txBody>
          <a:bodyPr>
            <a:normAutofit lnSpcReduction="10000"/>
          </a:bodyPr>
          <a:lstStyle/>
          <a:p>
            <a:r>
              <a:rPr lang="fr-FR" sz="2400" dirty="0"/>
              <a:t>Groupe de travail qui a été constitué depuis la R2025</a:t>
            </a:r>
          </a:p>
          <a:p>
            <a:endParaRPr lang="fr-FR" sz="2400" dirty="0"/>
          </a:p>
          <a:p>
            <a:pPr algn="l"/>
            <a:r>
              <a:rPr lang="fr-FR" sz="2400" dirty="0"/>
              <a:t>Objectif : créer des ressources pédagogiques à l’attention des professeurs de l’académie </a:t>
            </a:r>
            <a:br>
              <a:rPr lang="fr-FR" sz="2400" dirty="0"/>
            </a:br>
            <a:r>
              <a:rPr lang="fr-FR" sz="2400" dirty="0"/>
              <a:t>- pour leur pratique professionnelle</a:t>
            </a:r>
            <a:br>
              <a:rPr lang="fr-FR" sz="2400" dirty="0"/>
            </a:br>
            <a:r>
              <a:rPr lang="fr-FR" sz="2400" dirty="0"/>
              <a:t>- pour travailler l’appropriation de l’outil de l’IA par les élèves et les étudiants lors des apprentissages, de manière raisonnée et proportionnée (cf. esprit critique des élèves et des étudiants)</a:t>
            </a:r>
          </a:p>
          <a:p>
            <a:pPr algn="l"/>
            <a:endParaRPr lang="fr-FR" sz="2400" dirty="0"/>
          </a:p>
          <a:p>
            <a:pPr algn="l"/>
            <a:r>
              <a:rPr lang="fr-FR" sz="2400" dirty="0"/>
              <a:t>Ressources qui seront validées par l’inspection puis déposées sur le site académique STMS de la Réunion</a:t>
            </a:r>
          </a:p>
          <a:p>
            <a:pPr algn="l"/>
            <a:endParaRPr lang="fr-FR" sz="2400" dirty="0"/>
          </a:p>
          <a:p>
            <a:pPr algn="l"/>
            <a:r>
              <a:rPr lang="fr-FR" sz="2400" dirty="0"/>
              <a:t>Quatre réunions dans l’année</a:t>
            </a:r>
          </a:p>
          <a:p>
            <a:pPr marL="0" indent="0" algn="l">
              <a:buNone/>
            </a:pPr>
            <a:endParaRPr lang="fr-FR" sz="2400" dirty="0"/>
          </a:p>
          <a:p>
            <a:pPr algn="l"/>
            <a:endParaRPr lang="fr-FR" sz="2400" b="0" i="0" u="none" strike="noStrike" baseline="0" dirty="0">
              <a:solidFill>
                <a:srgbClr val="000000"/>
              </a:solidFill>
            </a:endParaRPr>
          </a:p>
          <a:p>
            <a:pPr algn="l"/>
            <a:endParaRPr lang="fr-FR" sz="2400" b="0" i="0" u="none" strike="noStrike" baseline="0" dirty="0">
              <a:solidFill>
                <a:srgbClr val="000000"/>
              </a:solidFill>
            </a:endParaRPr>
          </a:p>
          <a:p>
            <a:endParaRPr lang="fr-FR" sz="2400" dirty="0"/>
          </a:p>
          <a:p>
            <a:endParaRPr lang="fr-FR" dirty="0"/>
          </a:p>
        </p:txBody>
      </p:sp>
    </p:spTree>
    <p:extLst>
      <p:ext uri="{BB962C8B-B14F-4D97-AF65-F5344CB8AC3E}">
        <p14:creationId xmlns:p14="http://schemas.microsoft.com/office/powerpoint/2010/main" val="3777429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0A99C0-A1C4-C657-CF82-78136B5EB491}"/>
              </a:ext>
            </a:extLst>
          </p:cNvPr>
          <p:cNvSpPr>
            <a:spLocks noGrp="1"/>
          </p:cNvSpPr>
          <p:nvPr>
            <p:ph type="title"/>
          </p:nvPr>
        </p:nvSpPr>
        <p:spPr/>
        <p:txBody>
          <a:bodyPr>
            <a:normAutofit/>
          </a:bodyPr>
          <a:lstStyle/>
          <a:p>
            <a:r>
              <a:rPr lang="fr-FR" sz="3600" b="1" dirty="0">
                <a:solidFill>
                  <a:schemeClr val="accent4"/>
                </a:solidFill>
              </a:rPr>
              <a:t>Le baccalauréat session 2026</a:t>
            </a:r>
          </a:p>
        </p:txBody>
      </p:sp>
      <p:sp>
        <p:nvSpPr>
          <p:cNvPr id="3" name="Espace réservé du contenu 2">
            <a:extLst>
              <a:ext uri="{FF2B5EF4-FFF2-40B4-BE49-F238E27FC236}">
                <a16:creationId xmlns:a16="http://schemas.microsoft.com/office/drawing/2014/main" id="{78FAB425-75F3-0F47-B12D-52ABF43D0138}"/>
              </a:ext>
            </a:extLst>
          </p:cNvPr>
          <p:cNvSpPr>
            <a:spLocks noGrp="1"/>
          </p:cNvSpPr>
          <p:nvPr>
            <p:ph idx="1"/>
          </p:nvPr>
        </p:nvSpPr>
        <p:spPr/>
        <p:txBody>
          <a:bodyPr>
            <a:normAutofit fontScale="92500" lnSpcReduction="10000"/>
          </a:bodyPr>
          <a:lstStyle/>
          <a:p>
            <a:pPr marL="0" indent="0">
              <a:buNone/>
            </a:pPr>
            <a:r>
              <a:rPr lang="fr-FR" sz="2400" b="1" dirty="0"/>
              <a:t>Épreuves écrites terminales</a:t>
            </a:r>
          </a:p>
          <a:p>
            <a:r>
              <a:rPr lang="fr-FR" sz="2400" dirty="0"/>
              <a:t>Les épreuves de philosophie sont fixées le </a:t>
            </a:r>
            <a:r>
              <a:rPr lang="fr-FR" sz="2400" b="1" dirty="0"/>
              <a:t>lundi 15 juin 2026 matin.</a:t>
            </a:r>
            <a:r>
              <a:rPr lang="fr-FR" sz="2400" dirty="0"/>
              <a:t> </a:t>
            </a:r>
          </a:p>
          <a:p>
            <a:r>
              <a:rPr lang="fr-FR" sz="2400" dirty="0"/>
              <a:t>Les épreuves écrites de spécialités sont fixées les </a:t>
            </a:r>
            <a:r>
              <a:rPr lang="fr-FR" sz="2400" b="1" dirty="0"/>
              <a:t>mardi 16 et  mercredi 17 juin </a:t>
            </a:r>
          </a:p>
          <a:p>
            <a:pPr marL="0" indent="0">
              <a:buNone/>
            </a:pPr>
            <a:endParaRPr lang="fr-FR" sz="2400" dirty="0"/>
          </a:p>
          <a:p>
            <a:pPr marL="0" indent="0">
              <a:buNone/>
            </a:pPr>
            <a:r>
              <a:rPr lang="fr-FR" sz="2400" b="1" dirty="0"/>
              <a:t>Epreuve du Grand oral : </a:t>
            </a:r>
          </a:p>
          <a:p>
            <a:pPr marL="0" indent="0">
              <a:buNone/>
            </a:pPr>
            <a:r>
              <a:rPr lang="fr-FR" sz="2400" dirty="0"/>
              <a:t>A compter du </a:t>
            </a:r>
            <a:r>
              <a:rPr lang="fr-FR" sz="2400" b="1" dirty="0"/>
              <a:t>lundi 22 juin et au plus tard le mercredi 1</a:t>
            </a:r>
            <a:r>
              <a:rPr lang="fr-FR" sz="2400" b="1" baseline="30000" dirty="0"/>
              <a:t>er</a:t>
            </a:r>
            <a:r>
              <a:rPr lang="fr-FR" sz="2400" dirty="0"/>
              <a:t> </a:t>
            </a:r>
            <a:r>
              <a:rPr lang="fr-FR" sz="2400" b="1" dirty="0"/>
              <a:t>juillet</a:t>
            </a:r>
            <a:r>
              <a:rPr lang="fr-FR" sz="2400" dirty="0"/>
              <a:t> </a:t>
            </a:r>
            <a:r>
              <a:rPr lang="fr-FR" sz="2400" b="1" dirty="0"/>
              <a:t>2026</a:t>
            </a:r>
            <a:r>
              <a:rPr lang="fr-FR" sz="2400" dirty="0"/>
              <a:t>, afin de tenir compte des ressources et de l’organisation de chaque académie.</a:t>
            </a:r>
          </a:p>
          <a:p>
            <a:pPr marL="0" indent="0">
              <a:buNone/>
            </a:pPr>
            <a:endParaRPr lang="fr-FR" sz="2400" dirty="0"/>
          </a:p>
          <a:p>
            <a:pPr>
              <a:buFont typeface="Symbol" panose="05050102010706020507" pitchFamily="18" charset="2"/>
              <a:buChar char="Þ"/>
            </a:pPr>
            <a:r>
              <a:rPr lang="fr-FR" sz="2400" dirty="0"/>
              <a:t> Mobilisation de tous pour les corrections et les évaluations du GO. </a:t>
            </a:r>
          </a:p>
          <a:p>
            <a:pPr>
              <a:buFont typeface="Symbol" panose="05050102010706020507" pitchFamily="18" charset="2"/>
              <a:buChar char="Þ"/>
            </a:pPr>
            <a:r>
              <a:rPr lang="fr-FR" sz="2400" dirty="0"/>
              <a:t> Comme l’année précédentes, deux groupes : un groupe de correcteurs et un groupe d’évaluateurs du GO</a:t>
            </a:r>
          </a:p>
        </p:txBody>
      </p:sp>
    </p:spTree>
    <p:extLst>
      <p:ext uri="{BB962C8B-B14F-4D97-AF65-F5344CB8AC3E}">
        <p14:creationId xmlns:p14="http://schemas.microsoft.com/office/powerpoint/2010/main" val="3161771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29FCFC-7A4D-F614-B71E-2C4F95782E1A}"/>
              </a:ext>
            </a:extLst>
          </p:cNvPr>
          <p:cNvSpPr>
            <a:spLocks noGrp="1"/>
          </p:cNvSpPr>
          <p:nvPr>
            <p:ph type="title"/>
          </p:nvPr>
        </p:nvSpPr>
        <p:spPr/>
        <p:txBody>
          <a:bodyPr>
            <a:normAutofit/>
          </a:bodyPr>
          <a:lstStyle/>
          <a:p>
            <a:r>
              <a:rPr lang="fr-FR" sz="3600" b="1" dirty="0">
                <a:solidFill>
                  <a:schemeClr val="accent4"/>
                </a:solidFill>
              </a:rPr>
              <a:t>Zoom sur les convocations </a:t>
            </a:r>
          </a:p>
        </p:txBody>
      </p:sp>
      <p:sp>
        <p:nvSpPr>
          <p:cNvPr id="3" name="Espace réservé du contenu 2">
            <a:extLst>
              <a:ext uri="{FF2B5EF4-FFF2-40B4-BE49-F238E27FC236}">
                <a16:creationId xmlns:a16="http://schemas.microsoft.com/office/drawing/2014/main" id="{523273C1-917F-B998-D1FE-0E2754ACE496}"/>
              </a:ext>
            </a:extLst>
          </p:cNvPr>
          <p:cNvSpPr>
            <a:spLocks noGrp="1"/>
          </p:cNvSpPr>
          <p:nvPr>
            <p:ph idx="1"/>
          </p:nvPr>
        </p:nvSpPr>
        <p:spPr/>
        <p:txBody>
          <a:bodyPr/>
          <a:lstStyle/>
          <a:p>
            <a:endParaRPr lang="fr-FR" sz="2400" dirty="0"/>
          </a:p>
          <a:p>
            <a:r>
              <a:rPr lang="fr-FR" sz="2400" b="1" dirty="0"/>
              <a:t>Correction des copies de l’EDS</a:t>
            </a:r>
            <a:r>
              <a:rPr lang="fr-FR" sz="2400" dirty="0"/>
              <a:t> : 11 professeurs sur une semaine de correction</a:t>
            </a:r>
          </a:p>
          <a:p>
            <a:endParaRPr lang="fr-FR" sz="2400" dirty="0"/>
          </a:p>
          <a:p>
            <a:r>
              <a:rPr lang="fr-FR" sz="2400" b="1" dirty="0"/>
              <a:t>Grand oral : </a:t>
            </a:r>
            <a:r>
              <a:rPr lang="fr-FR" sz="2400" dirty="0"/>
              <a:t>12 candidats par jour </a:t>
            </a:r>
          </a:p>
          <a:p>
            <a:pPr lvl="1">
              <a:buFont typeface="Courier New" panose="02070309020205020404" pitchFamily="49" charset="0"/>
              <a:buChar char="o"/>
            </a:pPr>
            <a:r>
              <a:rPr lang="fr-FR" dirty="0"/>
              <a:t>2 jours + 1 jour d'interrogation (pas 3 jours continus </a:t>
            </a:r>
            <a:r>
              <a:rPr lang="fr-FR"/>
              <a:t>d'évaluation) : </a:t>
            </a:r>
            <a:r>
              <a:rPr lang="fr-FR" dirty="0"/>
              <a:t>soit le lundi-mardi et le jeudi</a:t>
            </a:r>
          </a:p>
          <a:p>
            <a:pPr lvl="1">
              <a:buFont typeface="Courier New" panose="02070309020205020404" pitchFamily="49" charset="0"/>
              <a:buChar char="o"/>
            </a:pPr>
            <a:r>
              <a:rPr lang="fr-FR" dirty="0"/>
              <a:t>En cas d'absence de professeurs titulaires et de suppléants, GO reprogrammé pour le vendredi</a:t>
            </a:r>
          </a:p>
          <a:p>
            <a:endParaRPr lang="fr-FR" dirty="0"/>
          </a:p>
        </p:txBody>
      </p:sp>
    </p:spTree>
    <p:extLst>
      <p:ext uri="{BB962C8B-B14F-4D97-AF65-F5344CB8AC3E}">
        <p14:creationId xmlns:p14="http://schemas.microsoft.com/office/powerpoint/2010/main" val="1591795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09A561-5B7D-B0A6-C909-31B578A70ADA}"/>
              </a:ext>
            </a:extLst>
          </p:cNvPr>
          <p:cNvSpPr>
            <a:spLocks noGrp="1"/>
          </p:cNvSpPr>
          <p:nvPr>
            <p:ph type="title"/>
          </p:nvPr>
        </p:nvSpPr>
        <p:spPr>
          <a:xfrm>
            <a:off x="1073727" y="2225890"/>
            <a:ext cx="10515600" cy="1325563"/>
          </a:xfrm>
        </p:spPr>
        <p:txBody>
          <a:bodyPr>
            <a:normAutofit fontScale="90000"/>
          </a:bodyPr>
          <a:lstStyle/>
          <a:p>
            <a:pPr algn="ctr"/>
            <a:br>
              <a:rPr lang="fr-FR" b="1" dirty="0">
                <a:solidFill>
                  <a:schemeClr val="accent4"/>
                </a:solidFill>
              </a:rPr>
            </a:br>
            <a:r>
              <a:rPr lang="fr-FR" b="1" dirty="0">
                <a:solidFill>
                  <a:schemeClr val="accent4"/>
                </a:solidFill>
              </a:rPr>
              <a:t>La place de l’élève dans les apprentissages </a:t>
            </a:r>
          </a:p>
        </p:txBody>
      </p:sp>
    </p:spTree>
    <p:extLst>
      <p:ext uri="{BB962C8B-B14F-4D97-AF65-F5344CB8AC3E}">
        <p14:creationId xmlns:p14="http://schemas.microsoft.com/office/powerpoint/2010/main" val="104380755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2251</TotalTime>
  <Words>1631</Words>
  <Application>Microsoft Office PowerPoint</Application>
  <PresentationFormat>Grand écran</PresentationFormat>
  <Paragraphs>178</Paragraphs>
  <Slides>23</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23</vt:i4>
      </vt:variant>
    </vt:vector>
  </HeadingPairs>
  <TitlesOfParts>
    <vt:vector size="30" baseType="lpstr">
      <vt:lpstr>Aptos</vt:lpstr>
      <vt:lpstr>Aptos Display</vt:lpstr>
      <vt:lpstr>Arial</vt:lpstr>
      <vt:lpstr>Courier New</vt:lpstr>
      <vt:lpstr>Symbol</vt:lpstr>
      <vt:lpstr>Wingdings</vt:lpstr>
      <vt:lpstr>Thème Office</vt:lpstr>
      <vt:lpstr>La mise en activité des élèves dans les apprentissages</vt:lpstr>
      <vt:lpstr>Ordre du jour </vt:lpstr>
      <vt:lpstr>Actualités de la discipline</vt:lpstr>
      <vt:lpstr>Point d’actualité sur les concours</vt:lpstr>
      <vt:lpstr>Le site numérique STMS</vt:lpstr>
      <vt:lpstr>Laboratoire IA et STMS</vt:lpstr>
      <vt:lpstr>Le baccalauréat session 2026</vt:lpstr>
      <vt:lpstr>Zoom sur les convocations </vt:lpstr>
      <vt:lpstr> La place de l’élève dans les apprentissages </vt:lpstr>
      <vt:lpstr>Quelques rappels : objectifs, capacités et compétences</vt:lpstr>
      <vt:lpstr>Les constats d’enseignants </vt:lpstr>
      <vt:lpstr>Partons de votre expérience</vt:lpstr>
      <vt:lpstr>« Mettre l’élève en activité = lui faire faire des activités ? » </vt:lpstr>
      <vt:lpstr>Différentes activités </vt:lpstr>
      <vt:lpstr>Rendre l’élève acteur en classe entière…</vt:lpstr>
      <vt:lpstr>Comment faire cours en rendant les élèves acteurs ?</vt:lpstr>
      <vt:lpstr>Mémorisation : compréhension et transfert</vt:lpstr>
      <vt:lpstr>Les différents types d’apprentissage</vt:lpstr>
      <vt:lpstr>La plus-value des demi-groupes</vt:lpstr>
      <vt:lpstr>Quels choix pédagogiques pour une séance en demi-groupe ? </vt:lpstr>
      <vt:lpstr>Activité technologique </vt:lpstr>
      <vt:lpstr>Réfléchissons ensemble à la place de l’enseignant pendant les séances en demi-groupe</vt:lpstr>
      <vt:lpstr>En résumé, nécessité d’une analyse réflexive sur sa pratique dans la classe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mise en activité des élèves dans les apprentissages</dc:title>
  <dc:creator>Inspecteurs</dc:creator>
  <cp:lastModifiedBy>Inspecteurs </cp:lastModifiedBy>
  <cp:revision>35</cp:revision>
  <dcterms:created xsi:type="dcterms:W3CDTF">2025-10-12T16:47:52Z</dcterms:created>
  <dcterms:modified xsi:type="dcterms:W3CDTF">2026-03-29T12:51:41Z</dcterms:modified>
</cp:coreProperties>
</file>