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521" r:id="rId3"/>
    <p:sldId id="503" r:id="rId4"/>
    <p:sldId id="514" r:id="rId5"/>
    <p:sldId id="516" r:id="rId6"/>
    <p:sldId id="504" r:id="rId7"/>
    <p:sldId id="515" r:id="rId8"/>
    <p:sldId id="506" r:id="rId9"/>
    <p:sldId id="518" r:id="rId10"/>
    <p:sldId id="519" r:id="rId11"/>
    <p:sldId id="499" r:id="rId12"/>
    <p:sldId id="491" r:id="rId13"/>
    <p:sldId id="431" r:id="rId14"/>
    <p:sldId id="510" r:id="rId15"/>
    <p:sldId id="259" r:id="rId16"/>
    <p:sldId id="497" r:id="rId17"/>
    <p:sldId id="495" r:id="rId18"/>
    <p:sldId id="494" r:id="rId19"/>
    <p:sldId id="522" r:id="rId20"/>
    <p:sldId id="298" r:id="rId21"/>
    <p:sldId id="313" r:id="rId22"/>
    <p:sldId id="287" r:id="rId23"/>
    <p:sldId id="288" r:id="rId24"/>
    <p:sldId id="289" r:id="rId25"/>
    <p:sldId id="275" r:id="rId2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86523-F833-45D8-98BF-528B61CEFD4C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EE40F-71DF-4E02-86AC-5B219A0D8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747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3DC073-1B53-40FA-BFB0-5063E0914322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886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30D3DB-213A-4487-A7B1-E72E229AB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87B087-F6FC-45A6-9525-BF64AD68C9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9119A5-2C02-4386-8905-7378850C2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16CB14-6630-437F-8E9A-E1197F33F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C40C7F-DF86-4EFF-B76E-3DDF59F6F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883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AAB4C9-A4AF-4D64-B743-E576C28CE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67CF7C5-DB82-41A6-ADCE-9D8DA9B8C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C6557F-29F0-4E51-A89B-CA38A3109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02B922-1AA2-42B9-A17A-4584F447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48A25B-FA5C-4E7B-92C8-2A39F0816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89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385B904-AA35-4453-80AC-DF79BBB8C9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4173AD-B680-4572-AB78-035331547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EB7755-717D-45A1-B817-7314C8AA4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5DCC05-A8FD-4CFE-A268-6B7151A9F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21B675-C07C-4483-A246-9DBBFE378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3580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5CC410-4D7F-4333-BD04-DA00EAEB2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C9CB2B-F237-4C25-9831-B07FAB72E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A3D0B4-3D89-4A2C-B5B3-6BA3F13FF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D3EC9C-D17C-444F-BEE9-B1FCF013D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18E46C-E57E-4EAC-8A1B-ED08F94CF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708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58AB6A-7D9D-41B8-8424-FCC896F53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88C8851-ABA1-4E21-B916-08D4A90EE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C5C49E-8C28-46A0-8F00-1E03C347D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65084F-24F3-41AE-99ED-1AE6B58C6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69FCC5-E5A3-4352-9BD3-F3B1898EE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65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359D95-D48A-4043-9EE7-1A7AB09E2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1D5016-7D26-4AF6-B498-2B813CFDD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1544460-ABE5-42B9-AC75-523369E44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11FD20-6F46-4CBF-8B8C-08CC7981A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8E31C5-A1D9-468F-A546-572E4CE34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D85710-9F94-41EB-9575-BBF24FFA2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4296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6E74BA-555B-42C2-ACC2-D9FAB33AB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63BE91-8DAD-4D23-83A9-91F61B549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19A25EB-54E3-4ACF-A768-CE8F2FE6E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8097040-2471-4EFC-A5C6-186D93FFAC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626EFD8-97C3-4932-BAC2-BD881BA7EE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5A85617-9D1E-412A-BA94-1542368AA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4188D8-C958-43F6-AE63-B5C703E48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162FB2E-9404-47F7-90AD-FCBB35C98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823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743F77-6972-4B90-B2BD-3E29D5E66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137A7F9-1452-4D56-8B5A-8674045CB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1D227FA-822E-4220-A3F2-E1E50E363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2D6018F-77A6-4DFF-BB04-427BA1D8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989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161F03F-2651-49A0-8A84-8E46C83D6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383FB56-543B-4560-AE1A-D2571B652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9645427-E637-455D-AE33-AF0596004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880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283D97-81F9-4FC1-879C-CA6967D8C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EF079E-E609-42E2-A805-DF386AEE0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896912-DEEB-4583-9C51-141EF10E1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DBB5AB-4186-48CB-BD24-8D2E29B32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82B24C-DCA1-42E0-9B2F-37D9F61AC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7A4784-AE92-4C01-BC4B-D682A2FD6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2488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F36EEE-0775-4774-9450-393DE87B8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D341D9B-46BA-48DE-AE9F-89D866D75D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A63E6C-94BA-4587-97B8-EFAE08783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D36DB3-3C3E-4D55-93A9-09CCAB2AC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179FC2-26F9-447A-87FA-4C9F36EDD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3DB971-6001-47C0-8258-2702DD7B6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86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9FE4937-5B9B-46AA-802B-ADDAB59D7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37298F-CC90-4045-B434-E5D5D5F4D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D58F6F-641F-4788-A174-7F45E17957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57474-E718-41AB-A185-AAE357BF97C5}" type="datetimeFigureOut">
              <a:rPr lang="fr-FR" smtClean="0"/>
              <a:t>29/03/2026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C429B0-8DDF-4BDD-8F33-5DF35C569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17A267-CD53-43CE-91B3-86CA49E7CB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B2F43-FF52-4093-A3EA-E9C39FAC0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248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9FEE39-84ED-4D39-B661-99A4147B5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1372" y="2180986"/>
            <a:ext cx="9144000" cy="213581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accent5"/>
                </a:solidFill>
              </a:rPr>
              <a:t>Formation sur le BTS ESF</a:t>
            </a:r>
            <a:br>
              <a:rPr lang="fr-FR" b="1" dirty="0">
                <a:solidFill>
                  <a:schemeClr val="accent5"/>
                </a:solidFill>
              </a:rPr>
            </a:br>
            <a:r>
              <a:rPr lang="fr-FR" b="1" dirty="0">
                <a:solidFill>
                  <a:schemeClr val="accent5"/>
                </a:solidFill>
              </a:rPr>
              <a:t>BC4 et BC5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D677244-1DDC-48B1-82BC-AAD90DA06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81482"/>
            <a:ext cx="9144000" cy="1655762"/>
          </a:xfrm>
        </p:spPr>
        <p:txBody>
          <a:bodyPr/>
          <a:lstStyle/>
          <a:p>
            <a:r>
              <a:rPr lang="fr-FR" sz="2800" dirty="0"/>
              <a:t>Mardi 17 mars 2026</a:t>
            </a:r>
          </a:p>
          <a:p>
            <a:endParaRPr lang="fr-FR" dirty="0"/>
          </a:p>
          <a:p>
            <a:r>
              <a:rPr lang="fr-FR" i="1" dirty="0"/>
              <a:t>Elina Nitschelm, IA-IPR SMS-BSE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DD5511A-7055-8436-14FF-9C051B7CA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63" y="0"/>
            <a:ext cx="2639292" cy="263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552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EA8678-50F0-46B9-52FA-BECDC3AE2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Comment construire les activités et le CCF : Les annexes 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95EEA0A-7204-6946-7783-55BF0B3E92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6744392"/>
              </p:ext>
            </p:extLst>
          </p:nvPr>
        </p:nvGraphicFramePr>
        <p:xfrm>
          <a:off x="1039091" y="2535381"/>
          <a:ext cx="10113818" cy="2171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13818">
                  <a:extLst>
                    <a:ext uri="{9D8B030D-6E8A-4147-A177-3AD203B41FA5}">
                      <a16:colId xmlns:a16="http://schemas.microsoft.com/office/drawing/2014/main" val="3559749284"/>
                    </a:ext>
                  </a:extLst>
                </a:gridCol>
              </a:tblGrid>
              <a:tr h="6334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</a:rPr>
                        <a:t>Les annexes permettent de contextualiser le sujet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0650815"/>
                  </a:ext>
                </a:extLst>
              </a:tr>
              <a:tr h="90441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</a:rPr>
                        <a:t>Les annexes apportent des éléments nécessaires pour l’analyse et la conception des outils de communication ainsi que pour les propositions en termes de gestion d’équipe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4895732"/>
                  </a:ext>
                </a:extLst>
              </a:tr>
              <a:tr h="6334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</a:rPr>
                        <a:t>Les annexes sont référencées selon les règles présentées dans le cahier des charges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4971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469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3D8BBE-5E79-40AB-952D-7FA67D295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Finalité et contenu de l’épreuve E4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91221F-D1AF-4AFE-8F32-159D1203F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8633"/>
            <a:ext cx="4224130" cy="4879976"/>
          </a:xfrm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2900" b="1" u="sng" dirty="0"/>
              <a:t>Finalités de l’épreuve </a:t>
            </a:r>
            <a:r>
              <a:rPr lang="fr-FR" sz="2400" b="1" u="sng" dirty="0"/>
              <a:t> </a:t>
            </a:r>
          </a:p>
          <a:p>
            <a:pPr marL="0" indent="0">
              <a:buNone/>
            </a:pPr>
            <a:endParaRPr lang="fr-FR" sz="2400" u="sng" dirty="0"/>
          </a:p>
          <a:p>
            <a:pPr marL="0" indent="0">
              <a:buNone/>
            </a:pPr>
            <a:r>
              <a:rPr lang="fr-FR" dirty="0"/>
              <a:t>Evaluer : </a:t>
            </a:r>
          </a:p>
          <a:p>
            <a:pPr lvl="0">
              <a:lnSpc>
                <a:spcPct val="110000"/>
              </a:lnSpc>
            </a:pPr>
            <a:r>
              <a:rPr lang="fr-FR" dirty="0"/>
              <a:t>L’aptitude du candidat à analyser une situation de communication et à concevoir, réaliser et mettre en place une communication adaptée au public cible, professionnel ou usager</a:t>
            </a:r>
          </a:p>
          <a:p>
            <a:pPr>
              <a:lnSpc>
                <a:spcPct val="110000"/>
              </a:lnSpc>
            </a:pPr>
            <a:r>
              <a:rPr lang="fr-FR" dirty="0"/>
              <a:t>La capacité du candidat à utiliser l’outil numérique au service de la communication professionnelle et de la gestion d’équipe</a:t>
            </a:r>
          </a:p>
          <a:p>
            <a:pPr>
              <a:lnSpc>
                <a:spcPct val="110000"/>
              </a:lnSpc>
            </a:pPr>
            <a:r>
              <a:rPr lang="fr-FR" dirty="0"/>
              <a:t>La capacité du candidat à animer une équipe.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511C1FFA-B05C-4C69-B031-4B7780164ECC}"/>
              </a:ext>
            </a:extLst>
          </p:cNvPr>
          <p:cNvSpPr txBox="1">
            <a:spLocks/>
          </p:cNvSpPr>
          <p:nvPr/>
        </p:nvSpPr>
        <p:spPr>
          <a:xfrm>
            <a:off x="5244548" y="1878633"/>
            <a:ext cx="3793435" cy="487997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b="1" u="sng" dirty="0"/>
              <a:t>Contenu de l’épreuve</a:t>
            </a:r>
            <a:endParaRPr lang="fr-FR" sz="2000" u="sng" dirty="0"/>
          </a:p>
          <a:p>
            <a:pPr marL="0" indent="0">
              <a:lnSpc>
                <a:spcPct val="120000"/>
              </a:lnSpc>
              <a:buNone/>
            </a:pPr>
            <a:r>
              <a:rPr lang="fr-FR" sz="2000" dirty="0"/>
              <a:t>L’épreuve est située dans un contexte professionnel précis. Elle consiste en l’analyse de situations de communication et d’animation d’équipe ouvrant à la conception et la réalisation, la mise en place par le candidat d’une communication professionnelle écrite ou orale adaptée et en la formulation de propositions utiles à l’animation d’équipe dans le contexte présenté.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0548CB0-C1FD-4C62-9C8A-7CC485A92C0C}"/>
              </a:ext>
            </a:extLst>
          </p:cNvPr>
          <p:cNvSpPr txBox="1"/>
          <p:nvPr/>
        </p:nvSpPr>
        <p:spPr>
          <a:xfrm>
            <a:off x="9037983" y="2252870"/>
            <a:ext cx="2703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Nécessité de travailler par contexte pendant les 2 ans</a:t>
            </a:r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BC33254E-6422-4018-AEF3-6F397D114A89}"/>
              </a:ext>
            </a:extLst>
          </p:cNvPr>
          <p:cNvSpPr/>
          <p:nvPr/>
        </p:nvSpPr>
        <p:spPr>
          <a:xfrm>
            <a:off x="8574157" y="2425147"/>
            <a:ext cx="463826" cy="2120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D390614-FA16-41E2-B54A-316429504E89}"/>
              </a:ext>
            </a:extLst>
          </p:cNvPr>
          <p:cNvSpPr txBox="1"/>
          <p:nvPr/>
        </p:nvSpPr>
        <p:spPr>
          <a:xfrm>
            <a:off x="9037983" y="3071478"/>
            <a:ext cx="2703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Analyse de communication et d’animation d’équipe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D7666A9-2AD8-41C8-8E57-0AE9FD8E6876}"/>
              </a:ext>
            </a:extLst>
          </p:cNvPr>
          <p:cNvSpPr txBox="1"/>
          <p:nvPr/>
        </p:nvSpPr>
        <p:spPr>
          <a:xfrm>
            <a:off x="9037983" y="4025049"/>
            <a:ext cx="27034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Conception et réalisation, mise en place d’une communication professionnelle écrite et orale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7A76165-7DFD-4296-85B5-D5FBCC5056D9}"/>
              </a:ext>
            </a:extLst>
          </p:cNvPr>
          <p:cNvSpPr txBox="1"/>
          <p:nvPr/>
        </p:nvSpPr>
        <p:spPr>
          <a:xfrm>
            <a:off x="9011478" y="5850795"/>
            <a:ext cx="2703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Formulation des propositions utiles à l’animation d’équipe</a:t>
            </a:r>
          </a:p>
        </p:txBody>
      </p:sp>
      <p:sp>
        <p:nvSpPr>
          <p:cNvPr id="10" name="Flèche : bas 9">
            <a:extLst>
              <a:ext uri="{FF2B5EF4-FFF2-40B4-BE49-F238E27FC236}">
                <a16:creationId xmlns:a16="http://schemas.microsoft.com/office/drawing/2014/main" id="{E5DDD39E-5B9E-481B-8DE4-2AA49194650F}"/>
              </a:ext>
            </a:extLst>
          </p:cNvPr>
          <p:cNvSpPr/>
          <p:nvPr/>
        </p:nvSpPr>
        <p:spPr>
          <a:xfrm>
            <a:off x="10217426" y="3693299"/>
            <a:ext cx="265044" cy="3935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54DF8413-8281-47DE-8A0E-E9BF93859E04}"/>
              </a:ext>
            </a:extLst>
          </p:cNvPr>
          <p:cNvSpPr/>
          <p:nvPr/>
        </p:nvSpPr>
        <p:spPr>
          <a:xfrm>
            <a:off x="10217426" y="5473022"/>
            <a:ext cx="265044" cy="3935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F7A521F4-257B-4B08-8B99-9A0CB26B7625}"/>
              </a:ext>
            </a:extLst>
          </p:cNvPr>
          <p:cNvSpPr/>
          <p:nvPr/>
        </p:nvSpPr>
        <p:spPr>
          <a:xfrm>
            <a:off x="9203634" y="699903"/>
            <a:ext cx="2054087" cy="1112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 compétences  du bloc</a:t>
            </a:r>
          </a:p>
        </p:txBody>
      </p:sp>
    </p:spTree>
    <p:extLst>
      <p:ext uri="{BB962C8B-B14F-4D97-AF65-F5344CB8AC3E}">
        <p14:creationId xmlns:p14="http://schemas.microsoft.com/office/powerpoint/2010/main" val="3230450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44BD89-642D-4F68-8ADD-E029609FA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Du contexte professionnel au questionnement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875D99-EB60-40DD-A69A-5FB2880D6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97903"/>
            <a:ext cx="10783957" cy="4351338"/>
          </a:xfrm>
        </p:spPr>
        <p:txBody>
          <a:bodyPr>
            <a:normAutofit/>
          </a:bodyPr>
          <a:lstStyle/>
          <a:p>
            <a:r>
              <a:rPr lang="fr-FR" sz="2400" dirty="0"/>
              <a:t>Un </a:t>
            </a:r>
            <a:r>
              <a:rPr lang="fr-FR" sz="2400" b="1" dirty="0"/>
              <a:t>contexte professionnel </a:t>
            </a:r>
            <a:r>
              <a:rPr lang="fr-FR" sz="2400" dirty="0"/>
              <a:t>qui permet de placer le candidat dans une structure</a:t>
            </a:r>
          </a:p>
          <a:p>
            <a:r>
              <a:rPr lang="fr-FR" sz="2400" dirty="0"/>
              <a:t>Des </a:t>
            </a:r>
            <a:r>
              <a:rPr lang="fr-FR" sz="2400" b="1" dirty="0"/>
              <a:t>situations professionnelles </a:t>
            </a:r>
            <a:r>
              <a:rPr lang="fr-FR" sz="2400" dirty="0"/>
              <a:t>introduites par des « contextes intermédiaires » et auxquelles le candidat placé en tant que TS ESF est confronté, menant à des activités à réaliser, avec la même autonomie qu’un professionnel en activité. </a:t>
            </a:r>
          </a:p>
          <a:p>
            <a:r>
              <a:rPr lang="fr-FR" sz="2400" b="1" dirty="0"/>
              <a:t>Evaluation de compétences professionnelles </a:t>
            </a:r>
            <a:r>
              <a:rPr lang="fr-FR" sz="2400" dirty="0"/>
              <a:t>=&gt; ne pas trop accompagner les candidats pour leur permettre d’analyser, d’être le plus proche des situations professionnelles. 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fr-FR" dirty="0"/>
              <a:t> Un nombre réduit de questions </a:t>
            </a:r>
          </a:p>
          <a:p>
            <a:r>
              <a:rPr lang="fr-FR" sz="2400" dirty="0"/>
              <a:t>Pour construire le questionnement, s’appuyer sur les compétences professionnelles à évaluer (et donc sur les indicateurs mobilisés)</a:t>
            </a:r>
          </a:p>
          <a:p>
            <a:pPr marL="0" indent="0">
              <a:buNone/>
            </a:pPr>
            <a:r>
              <a:rPr lang="fr-FR" sz="2400" dirty="0"/>
              <a:t>=&gt; Epreuve pratique conduisant à des réalisations</a:t>
            </a:r>
          </a:p>
          <a:p>
            <a:endParaRPr lang="fr-FR" sz="24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B9F4D0A-4EC1-4853-8F9E-F47184657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897" y="5652812"/>
            <a:ext cx="701813" cy="616226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B68C295-2C34-45A7-8225-CF35B0B42F47}"/>
              </a:ext>
            </a:extLst>
          </p:cNvPr>
          <p:cNvSpPr txBox="1"/>
          <p:nvPr/>
        </p:nvSpPr>
        <p:spPr>
          <a:xfrm>
            <a:off x="8491882" y="5569545"/>
            <a:ext cx="3435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Un indicateur ne peut être évalué qu’une seule fois dans une même situation d’évaluation</a:t>
            </a:r>
          </a:p>
        </p:txBody>
      </p:sp>
    </p:spTree>
    <p:extLst>
      <p:ext uri="{BB962C8B-B14F-4D97-AF65-F5344CB8AC3E}">
        <p14:creationId xmlns:p14="http://schemas.microsoft.com/office/powerpoint/2010/main" val="2295498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D0DB62-C3BC-4644-AF43-973CFE742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Formulation des consignes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E3C8DA-1369-44A6-BC4E-D5B010727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029" y="1825625"/>
            <a:ext cx="11256578" cy="4351338"/>
          </a:xfrm>
        </p:spPr>
        <p:txBody>
          <a:bodyPr/>
          <a:lstStyle/>
          <a:p>
            <a:r>
              <a:rPr lang="fr-FR" sz="2400" dirty="0"/>
              <a:t>Consignes précises, courtes </a:t>
            </a:r>
            <a:r>
              <a:rPr lang="fr-FR" sz="2400" i="1" dirty="0"/>
              <a:t>(prévoir les éléments utiles avant la consigne)</a:t>
            </a:r>
          </a:p>
          <a:p>
            <a:r>
              <a:rPr lang="fr-FR" sz="2400" dirty="0"/>
              <a:t>Avec un verbe à l’infinitif</a:t>
            </a:r>
          </a:p>
          <a:p>
            <a:r>
              <a:rPr lang="fr-FR" sz="2400" dirty="0"/>
              <a:t>Comme une consigne professionnelle </a:t>
            </a:r>
            <a:r>
              <a:rPr lang="fr-FR" sz="2400" i="1" dirty="0"/>
              <a:t>(placer le candidat en situation…)</a:t>
            </a:r>
          </a:p>
          <a:p>
            <a:r>
              <a:rPr lang="fr-FR" sz="2400" dirty="0"/>
              <a:t>Permettant aux candidats d’analyser, d’élaborer une communication, de formuler des propositions sans être guidé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495DD2A-E5DA-4A47-84C4-9A134A29A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85D2-DEDC-45F2-B269-8A173E48FF36}" type="slidenum">
              <a:rPr lang="fr-FR" smtClean="0"/>
              <a:t>13</a:t>
            </a:fld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F6378685-1F2E-4375-9675-F0089421F51D}"/>
              </a:ext>
            </a:extLst>
          </p:cNvPr>
          <p:cNvSpPr/>
          <p:nvPr/>
        </p:nvSpPr>
        <p:spPr>
          <a:xfrm>
            <a:off x="7772400" y="173421"/>
            <a:ext cx="2837793" cy="13255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Bien rester dans le périmètre d’action d’un TS ESF </a:t>
            </a:r>
          </a:p>
          <a:p>
            <a:pPr algn="ctr"/>
            <a:r>
              <a:rPr lang="fr-FR" i="1" dirty="0"/>
              <a:t>(pas DE CES</a:t>
            </a:r>
            <a:r>
              <a:rPr lang="fr-FR" dirty="0"/>
              <a:t>F)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230890D-889C-48A8-9B56-495E237EC6AD}"/>
              </a:ext>
            </a:extLst>
          </p:cNvPr>
          <p:cNvSpPr txBox="1"/>
          <p:nvPr/>
        </p:nvSpPr>
        <p:spPr>
          <a:xfrm>
            <a:off x="3331094" y="4436754"/>
            <a:ext cx="6117706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2 parties dans la situation d’évaluation</a:t>
            </a:r>
          </a:p>
          <a:p>
            <a:pPr algn="ctr"/>
            <a:endParaRPr lang="fr-FR" sz="2400" dirty="0"/>
          </a:p>
          <a:p>
            <a:pPr algn="ctr"/>
            <a:r>
              <a:rPr lang="fr-FR" sz="2400" dirty="0"/>
              <a:t>Mais possibilité de mêler communication et RH en veillant à garder un contexte cohérent</a:t>
            </a:r>
          </a:p>
        </p:txBody>
      </p:sp>
    </p:spTree>
    <p:extLst>
      <p:ext uri="{BB962C8B-B14F-4D97-AF65-F5344CB8AC3E}">
        <p14:creationId xmlns:p14="http://schemas.microsoft.com/office/powerpoint/2010/main" val="478685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BDC6B9-E86B-427F-921C-572E7639E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Place du numérique dans l’épreuve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83A9B7-6FD9-4836-BA9A-2B0D17DC7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Epreuve réalisée impérativement en salle informatique </a:t>
            </a:r>
          </a:p>
          <a:p>
            <a:pPr lvl="1">
              <a:buFont typeface="Wingdings" panose="05000000000000000000" pitchFamily="2" charset="2"/>
              <a:buChar char="è"/>
            </a:pPr>
            <a:r>
              <a:rPr lang="fr-FR" dirty="0">
                <a:sym typeface="Wingdings" panose="05000000000000000000" pitchFamily="2" charset="2"/>
              </a:rPr>
              <a:t> Un poste informatique à disposition de chaque étudiant</a:t>
            </a:r>
          </a:p>
          <a:p>
            <a:pPr lvl="1">
              <a:buFont typeface="Wingdings" panose="05000000000000000000" pitchFamily="2" charset="2"/>
              <a:buChar char="è"/>
            </a:pPr>
            <a:r>
              <a:rPr lang="fr-FR" dirty="0">
                <a:sym typeface="Wingdings" panose="05000000000000000000" pitchFamily="2" charset="2"/>
              </a:rPr>
              <a:t> Mais pas le PC de l’étudiant </a:t>
            </a:r>
          </a:p>
          <a:p>
            <a:r>
              <a:rPr lang="fr-FR" dirty="0"/>
              <a:t>Majeure partie des consignes qui induisent des réalisations s’appuyant sur les outils numériques et des réponses écrites pour argumenter ou justifier des choix opérés</a:t>
            </a:r>
          </a:p>
          <a:p>
            <a:r>
              <a:rPr lang="fr-FR" dirty="0"/>
              <a:t>Toutefois, possibilité, pour une partie de l’épreuve, de prévoir des consignes évaluant la communication orale</a:t>
            </a:r>
          </a:p>
          <a:p>
            <a:pPr marL="457200" lvl="1" indent="0">
              <a:buNone/>
            </a:pPr>
            <a:r>
              <a:rPr lang="fr-FR" dirty="0">
                <a:sym typeface="Wingdings" panose="05000000000000000000" pitchFamily="2" charset="2"/>
              </a:rPr>
              <a:t> Nécessité</a:t>
            </a:r>
            <a:r>
              <a:rPr lang="fr-FR" dirty="0"/>
              <a:t> de veiller à l’organisation temporelle et spatiale le cas échéant</a:t>
            </a:r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b="1" dirty="0">
                <a:solidFill>
                  <a:schemeClr val="accent1"/>
                </a:solidFill>
              </a:rPr>
              <a:t>Outil numérique utilisé en cohérence avec le milieu professionnel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69096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0E430C-DD03-4938-841A-2039AC43A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Les annexes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F07012-1AB5-43E1-9A03-16D5031E7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dirty="0"/>
              <a:t>Ne pas faire de référence aux annexes dans les questions (autonomie similaire à celle d’un professionnel)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dirty="0"/>
              <a:t>Nombre à adapter en fonction de la durée de l’épreuve (laisser du temps aux candidats pour la ou les réalisations, mais aussi pour le temps de réflexion et d’argumentation)</a:t>
            </a:r>
          </a:p>
          <a:p>
            <a:endParaRPr lang="fr-FR" sz="2400" dirty="0"/>
          </a:p>
          <a:p>
            <a:r>
              <a:rPr lang="fr-FR" sz="2400" dirty="0"/>
              <a:t>A numéroter (en fonction de l’ordre d’utilisation de ces consignes)</a:t>
            </a:r>
          </a:p>
          <a:p>
            <a:endParaRPr lang="fr-FR" sz="2400" dirty="0"/>
          </a:p>
          <a:p>
            <a:r>
              <a:rPr lang="fr-FR" sz="2400" dirty="0"/>
              <a:t>Des annexes professionnelles et techniques (de terrain dans la mesure du possible), référencées selon les règles présentées dans le cahier des charges</a:t>
            </a:r>
          </a:p>
          <a:p>
            <a:pPr marL="0" indent="0">
              <a:buNone/>
            </a:pPr>
            <a:endParaRPr lang="fr-FR" sz="2400" dirty="0"/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6CB8D44-5A23-401B-8C22-A152B8145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B85D2-DEDC-45F2-B269-8A173E48FF36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178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B06CB7-01D8-470F-9E3C-C47CECB7F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Construction de la SE et de la grille d’évaluation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6C2046-5786-4278-9AB4-62E57D640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Par les deux enseignants : STMS et économie-gestion</a:t>
            </a:r>
          </a:p>
          <a:p>
            <a:endParaRPr lang="fr-FR" sz="2400" dirty="0"/>
          </a:p>
          <a:p>
            <a:r>
              <a:rPr lang="fr-FR" sz="2400" dirty="0"/>
              <a:t>Construction d’un contexte commun et d’un fil conducteur, pour faire sens dans la situation</a:t>
            </a:r>
          </a:p>
          <a:p>
            <a:endParaRPr lang="fr-FR" sz="2400" dirty="0"/>
          </a:p>
          <a:p>
            <a:r>
              <a:rPr lang="fr-FR" sz="2400" dirty="0"/>
              <a:t>Choix des compétences et des indicateurs à évaluer</a:t>
            </a:r>
          </a:p>
          <a:p>
            <a:endParaRPr lang="fr-FR" sz="2400" dirty="0"/>
          </a:p>
          <a:p>
            <a:r>
              <a:rPr lang="fr-FR" sz="2400" dirty="0"/>
              <a:t>Elaboration du questionnement</a:t>
            </a:r>
          </a:p>
          <a:p>
            <a:endParaRPr lang="fr-FR" dirty="0"/>
          </a:p>
        </p:txBody>
      </p:sp>
      <p:sp>
        <p:nvSpPr>
          <p:cNvPr id="4" name="Flèche : angle droit à deux pointes 3">
            <a:extLst>
              <a:ext uri="{FF2B5EF4-FFF2-40B4-BE49-F238E27FC236}">
                <a16:creationId xmlns:a16="http://schemas.microsoft.com/office/drawing/2014/main" id="{554DE8DA-1733-4F43-9043-2981A7DBF24A}"/>
              </a:ext>
            </a:extLst>
          </p:cNvPr>
          <p:cNvSpPr/>
          <p:nvPr/>
        </p:nvSpPr>
        <p:spPr>
          <a:xfrm rot="18732927">
            <a:off x="7475984" y="4227554"/>
            <a:ext cx="1033670" cy="954156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A5B9372-A5BB-4577-934A-0980E4533673}"/>
              </a:ext>
            </a:extLst>
          </p:cNvPr>
          <p:cNvSpPr txBox="1"/>
          <p:nvPr/>
        </p:nvSpPr>
        <p:spPr>
          <a:xfrm>
            <a:off x="8693427" y="4001293"/>
            <a:ext cx="2994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1" dirty="0"/>
              <a:t>Aller-retour entre les outils d’évaluation et les activités à réaliser </a:t>
            </a:r>
          </a:p>
        </p:txBody>
      </p:sp>
    </p:spTree>
    <p:extLst>
      <p:ext uri="{BB962C8B-B14F-4D97-AF65-F5344CB8AC3E}">
        <p14:creationId xmlns:p14="http://schemas.microsoft.com/office/powerpoint/2010/main" val="1806022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EF3D78-F83B-4978-882A-FEB10F86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Grille d’évaluation (1)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763B2C-B1AC-4F53-8EF6-CECA20C34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4417"/>
            <a:ext cx="10515600" cy="3632546"/>
          </a:xfrm>
        </p:spPr>
        <p:txBody>
          <a:bodyPr>
            <a:normAutofit/>
          </a:bodyPr>
          <a:lstStyle/>
          <a:p>
            <a:r>
              <a:rPr lang="fr-FR" sz="2400" dirty="0"/>
              <a:t>Possibilité de n’évaluer qu’une partie des compétences (</a:t>
            </a:r>
            <a:r>
              <a:rPr lang="fr-FR" sz="2400" i="1" dirty="0"/>
              <a:t>une majorité cependant</a:t>
            </a:r>
            <a:r>
              <a:rPr lang="fr-FR" sz="2400" dirty="0"/>
              <a:t>)</a:t>
            </a:r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id="{9A8E63D3-EF40-4FCF-AA9F-C3707DB5AA00}"/>
              </a:ext>
            </a:extLst>
          </p:cNvPr>
          <p:cNvSpPr/>
          <p:nvPr/>
        </p:nvSpPr>
        <p:spPr>
          <a:xfrm>
            <a:off x="5141844" y="3538420"/>
            <a:ext cx="954156" cy="9939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6F0E10F-B63A-47CE-BB3E-49988CA0B05D}"/>
              </a:ext>
            </a:extLst>
          </p:cNvPr>
          <p:cNvSpPr txBox="1"/>
          <p:nvPr/>
        </p:nvSpPr>
        <p:spPr>
          <a:xfrm>
            <a:off x="3054625" y="4959198"/>
            <a:ext cx="6294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Privilégier le sens à une évaluation exhaustive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68891B7C-9874-4910-B35F-5CC6D8B67307}"/>
              </a:ext>
            </a:extLst>
          </p:cNvPr>
          <p:cNvSpPr/>
          <p:nvPr/>
        </p:nvSpPr>
        <p:spPr>
          <a:xfrm>
            <a:off x="8163339" y="3154017"/>
            <a:ext cx="3008244" cy="14842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Difficile d’évaluer sur une même SE les C4.3, C4.4 et C4.5</a:t>
            </a:r>
          </a:p>
        </p:txBody>
      </p:sp>
    </p:spTree>
    <p:extLst>
      <p:ext uri="{BB962C8B-B14F-4D97-AF65-F5344CB8AC3E}">
        <p14:creationId xmlns:p14="http://schemas.microsoft.com/office/powerpoint/2010/main" val="41939037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C5605F-41C5-4F76-B54D-E0F46301D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Grille d’évaluation (2)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E09380A-A289-4CD4-9207-FE6C2D2D59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20" y="1667703"/>
            <a:ext cx="9512783" cy="4825172"/>
          </a:xfrm>
          <a:prstGeom prst="rect">
            <a:avLst/>
          </a:prstGeom>
        </p:spPr>
      </p:pic>
      <p:sp>
        <p:nvSpPr>
          <p:cNvPr id="5" name="Bulle narrative : ronde 4">
            <a:extLst>
              <a:ext uri="{FF2B5EF4-FFF2-40B4-BE49-F238E27FC236}">
                <a16:creationId xmlns:a16="http://schemas.microsoft.com/office/drawing/2014/main" id="{8B58B099-5EDB-4640-BF48-7A85372F89F0}"/>
              </a:ext>
            </a:extLst>
          </p:cNvPr>
          <p:cNvSpPr/>
          <p:nvPr/>
        </p:nvSpPr>
        <p:spPr>
          <a:xfrm>
            <a:off x="8454887" y="280022"/>
            <a:ext cx="3189425" cy="154318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Griser les indicateurs (et éventuellement les indicateurs) qui ne sont pas évalués</a:t>
            </a:r>
          </a:p>
        </p:txBody>
      </p:sp>
      <p:sp>
        <p:nvSpPr>
          <p:cNvPr id="7" name="Bulle narrative : ronde 6">
            <a:extLst>
              <a:ext uri="{FF2B5EF4-FFF2-40B4-BE49-F238E27FC236}">
                <a16:creationId xmlns:a16="http://schemas.microsoft.com/office/drawing/2014/main" id="{E5FC2BBF-AEF3-4BB1-9BBA-1CD38A8A3DA1}"/>
              </a:ext>
            </a:extLst>
          </p:cNvPr>
          <p:cNvSpPr/>
          <p:nvPr/>
        </p:nvSpPr>
        <p:spPr>
          <a:xfrm>
            <a:off x="10049599" y="3233531"/>
            <a:ext cx="1996627" cy="3443150"/>
          </a:xfrm>
          <a:prstGeom prst="wedgeEllipseCallout">
            <a:avLst>
              <a:gd name="adj1" fmla="val -61984"/>
              <a:gd name="adj2" fmla="val 421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 la fin de chaque compétence, prévoir le total des points de la compétence, pour faire une évaluation par profil</a:t>
            </a:r>
          </a:p>
        </p:txBody>
      </p:sp>
    </p:spTree>
    <p:extLst>
      <p:ext uri="{BB962C8B-B14F-4D97-AF65-F5344CB8AC3E}">
        <p14:creationId xmlns:p14="http://schemas.microsoft.com/office/powerpoint/2010/main" val="1929482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35456D-9210-6F8E-272A-EDF1E09AE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956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b="1" dirty="0">
                <a:solidFill>
                  <a:schemeClr val="accent5"/>
                </a:solidFill>
              </a:rPr>
              <a:t>BC5 </a:t>
            </a:r>
            <a:br>
              <a:rPr lang="fr-FR" sz="4000" b="1" dirty="0">
                <a:solidFill>
                  <a:schemeClr val="accent5"/>
                </a:solidFill>
              </a:rPr>
            </a:br>
            <a:r>
              <a:rPr lang="fr-FR" sz="4000" b="1" dirty="0">
                <a:solidFill>
                  <a:schemeClr val="accent5"/>
                </a:solidFill>
              </a:rPr>
              <a:t>Participer à la dynamique institutionnelle et partenariale </a:t>
            </a:r>
          </a:p>
        </p:txBody>
      </p:sp>
    </p:spTree>
    <p:extLst>
      <p:ext uri="{BB962C8B-B14F-4D97-AF65-F5344CB8AC3E}">
        <p14:creationId xmlns:p14="http://schemas.microsoft.com/office/powerpoint/2010/main" val="101291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35456D-9210-6F8E-272A-EDF1E09AE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95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>
                <a:solidFill>
                  <a:schemeClr val="accent5"/>
                </a:solidFill>
              </a:rPr>
              <a:t>BC4 </a:t>
            </a:r>
            <a:br>
              <a:rPr lang="fr-FR" sz="4000" b="1" dirty="0">
                <a:solidFill>
                  <a:schemeClr val="accent5"/>
                </a:solidFill>
              </a:rPr>
            </a:br>
            <a:r>
              <a:rPr lang="fr-FR" sz="4000" b="1" dirty="0">
                <a:solidFill>
                  <a:schemeClr val="accent5"/>
                </a:solidFill>
              </a:rPr>
              <a:t>Communiquer et animer une équipe </a:t>
            </a:r>
          </a:p>
        </p:txBody>
      </p:sp>
    </p:spTree>
    <p:extLst>
      <p:ext uri="{BB962C8B-B14F-4D97-AF65-F5344CB8AC3E}">
        <p14:creationId xmlns:p14="http://schemas.microsoft.com/office/powerpoint/2010/main" val="1377782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B87FCA-86FA-4B23-9B90-8A688E42D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908" y="365126"/>
            <a:ext cx="10662138" cy="675932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chemeClr val="accent5"/>
                </a:solidFill>
              </a:rPr>
              <a:t>Une épreuve qui évalue deux axes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BD9F451-CA1B-4152-B8F9-C44ACC4E44C5}"/>
              </a:ext>
            </a:extLst>
          </p:cNvPr>
          <p:cNvSpPr txBox="1"/>
          <p:nvPr/>
        </p:nvSpPr>
        <p:spPr>
          <a:xfrm>
            <a:off x="639166" y="1864501"/>
            <a:ext cx="4834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L’épreuve écrite consiste en </a:t>
            </a:r>
            <a:r>
              <a:rPr lang="fr-FR" sz="2000" u="sng" dirty="0"/>
              <a:t>l’analyse d’une situation partenariale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A0A35B8A-6F60-4C35-AB48-0EBFBB5279F0}"/>
              </a:ext>
            </a:extLst>
          </p:cNvPr>
          <p:cNvCxnSpPr/>
          <p:nvPr/>
        </p:nvCxnSpPr>
        <p:spPr>
          <a:xfrm>
            <a:off x="5728000" y="1211312"/>
            <a:ext cx="0" cy="2137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95D69842-F5C3-4EBB-AEDE-6A1B0B46B08B}"/>
              </a:ext>
            </a:extLst>
          </p:cNvPr>
          <p:cNvCxnSpPr/>
          <p:nvPr/>
        </p:nvCxnSpPr>
        <p:spPr>
          <a:xfrm>
            <a:off x="5728000" y="1211312"/>
            <a:ext cx="4819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1B6D6CEB-DEE6-4FF6-AD50-BEBC93E8B4C9}"/>
              </a:ext>
            </a:extLst>
          </p:cNvPr>
          <p:cNvCxnSpPr>
            <a:cxnSpLocks/>
          </p:cNvCxnSpPr>
          <p:nvPr/>
        </p:nvCxnSpPr>
        <p:spPr>
          <a:xfrm>
            <a:off x="5844208" y="255976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5AAFCDD2-8C79-4E33-817C-B24F6D9E9F82}"/>
              </a:ext>
            </a:extLst>
          </p:cNvPr>
          <p:cNvCxnSpPr/>
          <p:nvPr/>
        </p:nvCxnSpPr>
        <p:spPr>
          <a:xfrm>
            <a:off x="5728000" y="2279999"/>
            <a:ext cx="4819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D4B84100-D7F2-4910-8118-DAE49539983F}"/>
              </a:ext>
            </a:extLst>
          </p:cNvPr>
          <p:cNvCxnSpPr>
            <a:cxnSpLocks/>
          </p:cNvCxnSpPr>
          <p:nvPr/>
        </p:nvCxnSpPr>
        <p:spPr>
          <a:xfrm>
            <a:off x="5739948" y="3348686"/>
            <a:ext cx="4700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D0EF360D-FAD7-47BF-B3FA-B8AADF53B4BC}"/>
              </a:ext>
            </a:extLst>
          </p:cNvPr>
          <p:cNvSpPr txBox="1"/>
          <p:nvPr/>
        </p:nvSpPr>
        <p:spPr>
          <a:xfrm>
            <a:off x="6414450" y="902968"/>
            <a:ext cx="4189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La situation partenariale : point de départ et cœur du sujet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8BC4B8A-D360-48F4-8881-5E831B1659C1}"/>
              </a:ext>
            </a:extLst>
          </p:cNvPr>
          <p:cNvSpPr txBox="1"/>
          <p:nvPr/>
        </p:nvSpPr>
        <p:spPr>
          <a:xfrm>
            <a:off x="6414450" y="1770195"/>
            <a:ext cx="48865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Une analyse qui s’appuie sur tout le panel des SA, y compris les  SA relatifs à la dynamique institutionnelle et partenariale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0CE51C50-9373-4168-BE04-8627F9832DBE}"/>
              </a:ext>
            </a:extLst>
          </p:cNvPr>
          <p:cNvSpPr txBox="1"/>
          <p:nvPr/>
        </p:nvSpPr>
        <p:spPr>
          <a:xfrm>
            <a:off x="6414450" y="2926093"/>
            <a:ext cx="4677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Corpus documentaire intégralement en lien avec la situation partenariale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EEB8DD4F-BBDE-4DF3-95A5-B55B216F3C31}"/>
              </a:ext>
            </a:extLst>
          </p:cNvPr>
          <p:cNvSpPr txBox="1"/>
          <p:nvPr/>
        </p:nvSpPr>
        <p:spPr>
          <a:xfrm>
            <a:off x="682565" y="4285614"/>
            <a:ext cx="464870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et en la </a:t>
            </a:r>
            <a:r>
              <a:rPr lang="fr-FR" sz="2000" u="sng" dirty="0"/>
              <a:t>formulation de propositions </a:t>
            </a:r>
            <a:r>
              <a:rPr lang="fr-FR" sz="2000" dirty="0"/>
              <a:t>pour </a:t>
            </a:r>
            <a:r>
              <a:rPr lang="fr-FR" sz="2000" u="sng" dirty="0"/>
              <a:t>faire vivre la dynamique partenariale engagée</a:t>
            </a:r>
            <a:r>
              <a:rPr lang="fr-FR" sz="2000" dirty="0"/>
              <a:t> en situant les enjeux</a:t>
            </a:r>
            <a:r>
              <a:rPr lang="fr-FR" sz="2400" dirty="0"/>
              <a:t>.</a:t>
            </a:r>
          </a:p>
          <a:p>
            <a:endParaRPr lang="fr-FR" dirty="0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644EE89D-A542-4246-9D0A-87642F4D1C07}"/>
              </a:ext>
            </a:extLst>
          </p:cNvPr>
          <p:cNvCxnSpPr/>
          <p:nvPr/>
        </p:nvCxnSpPr>
        <p:spPr>
          <a:xfrm>
            <a:off x="5716054" y="3886737"/>
            <a:ext cx="0" cy="2137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D5190672-33DD-4A14-B5EF-570A8D40D1C0}"/>
              </a:ext>
            </a:extLst>
          </p:cNvPr>
          <p:cNvCxnSpPr/>
          <p:nvPr/>
        </p:nvCxnSpPr>
        <p:spPr>
          <a:xfrm>
            <a:off x="5716054" y="3886737"/>
            <a:ext cx="4819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D4D27228-AF64-4E81-9422-3A9B079722C1}"/>
              </a:ext>
            </a:extLst>
          </p:cNvPr>
          <p:cNvCxnSpPr/>
          <p:nvPr/>
        </p:nvCxnSpPr>
        <p:spPr>
          <a:xfrm>
            <a:off x="5716054" y="4955424"/>
            <a:ext cx="4819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576742F6-9BAE-4E0E-892E-1E5773BA22D9}"/>
              </a:ext>
            </a:extLst>
          </p:cNvPr>
          <p:cNvCxnSpPr>
            <a:cxnSpLocks/>
          </p:cNvCxnSpPr>
          <p:nvPr/>
        </p:nvCxnSpPr>
        <p:spPr>
          <a:xfrm>
            <a:off x="5728002" y="6024111"/>
            <a:ext cx="4700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89044FF3-20CD-4453-A9DA-5E3C91C5E7FE}"/>
              </a:ext>
            </a:extLst>
          </p:cNvPr>
          <p:cNvSpPr txBox="1"/>
          <p:nvPr/>
        </p:nvSpPr>
        <p:spPr>
          <a:xfrm>
            <a:off x="6414452" y="3709221"/>
            <a:ext cx="4886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Candidat positionné en tant que TS ESF, force de proposition dans son champ de compétence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913794B-EC1A-42CC-A486-0AAF9E4DBC18}"/>
              </a:ext>
            </a:extLst>
          </p:cNvPr>
          <p:cNvSpPr txBox="1"/>
          <p:nvPr/>
        </p:nvSpPr>
        <p:spPr>
          <a:xfrm>
            <a:off x="6414452" y="4557342"/>
            <a:ext cx="46283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Propositions d’actions en lien avec les objectifs du partenariat et en conformité avec les missions de l’institution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F49F361F-D87A-47E3-89CE-0EAF15B1FEE9}"/>
              </a:ext>
            </a:extLst>
          </p:cNvPr>
          <p:cNvSpPr txBox="1"/>
          <p:nvPr/>
        </p:nvSpPr>
        <p:spPr>
          <a:xfrm>
            <a:off x="6445191" y="5682462"/>
            <a:ext cx="47442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Proposer des outils, des démarches, des méthodes visant à développer / pérenniser / renforcer le partenariat engagé 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D3A3F8E2-2D81-4F17-AAB8-707E4762C2A8}"/>
              </a:ext>
            </a:extLst>
          </p:cNvPr>
          <p:cNvSpPr txBox="1"/>
          <p:nvPr/>
        </p:nvSpPr>
        <p:spPr>
          <a:xfrm rot="5400000">
            <a:off x="10335954" y="5534704"/>
            <a:ext cx="2277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Partenariat existant</a:t>
            </a:r>
          </a:p>
        </p:txBody>
      </p:sp>
    </p:spTree>
    <p:extLst>
      <p:ext uri="{BB962C8B-B14F-4D97-AF65-F5344CB8AC3E}">
        <p14:creationId xmlns:p14="http://schemas.microsoft.com/office/powerpoint/2010/main" val="15290449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41AF32-EECE-41F7-A705-20BD7C15A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L’architecture du sujet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1A8CB83-DF93-425B-A728-3528CD083DD9}"/>
              </a:ext>
            </a:extLst>
          </p:cNvPr>
          <p:cNvSpPr txBox="1"/>
          <p:nvPr/>
        </p:nvSpPr>
        <p:spPr>
          <a:xfrm>
            <a:off x="993912" y="1690688"/>
            <a:ext cx="10359887" cy="6719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propos introductif (« Chapeau »)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Présentation de la situation partenariale au cœur du sujet</a:t>
            </a:r>
            <a:r>
              <a:rPr lang="fr-FR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(sans positionnement professionnel)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C97B97E-2DE4-4EE5-A4F1-1A95C8A8109F}"/>
              </a:ext>
            </a:extLst>
          </p:cNvPr>
          <p:cNvSpPr txBox="1"/>
          <p:nvPr/>
        </p:nvSpPr>
        <p:spPr>
          <a:xfrm>
            <a:off x="993913" y="2479192"/>
            <a:ext cx="10359886" cy="16635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première partie relative à l’analyse de la situation partenariale</a:t>
            </a:r>
            <a:r>
              <a:rPr lang="fr-FR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(sans positionnement professionnel du candidat)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vise la mobilisation des connaissances relatives aux politiques sociales pour analyser le travail partenarial envisagé ou présenté.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Exploitation par le candidat de ses connaissances au service de l’analyse de la situation partenariale. </a:t>
            </a:r>
            <a:r>
              <a:rPr lang="fr-FR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L’exhaustivité des connaissances n’est pas attendue.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B268018-62BD-48C8-AF2B-FF74A24AC8F2}"/>
              </a:ext>
            </a:extLst>
          </p:cNvPr>
          <p:cNvSpPr txBox="1"/>
          <p:nvPr/>
        </p:nvSpPr>
        <p:spPr>
          <a:xfrm>
            <a:off x="993912" y="4261430"/>
            <a:ext cx="10359885" cy="23201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deuxième partie dans laquelle  le candidat </a:t>
            </a:r>
            <a:r>
              <a:rPr lang="fr-FR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 positionné en tant que TS ESF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une des structures présentes dans la situation partenariale. </a:t>
            </a:r>
            <a:endParaRPr lang="fr-FR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 précisée l’origine de la sollicitation : commande de la hiérarchie, choix institutionnel ou décision d’équipe.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Formulation par le candidat de propositions visant à faire vivre la dynamique partenariale engagée </a:t>
            </a:r>
            <a:r>
              <a:rPr lang="fr-FR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(développer des actions en partenariat et/ou participer au suivi des partenariats engagés).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attend des propositions réalistes, pertinentes, cohérentes entre elles et argumentées, </a:t>
            </a:r>
            <a:b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lien avec le pilotage, la coordination, le suivi (en appui sur les savoirs associés et/ou les documents).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1C29AAA0-BC4F-4CA7-9B80-4CAD6BDEF92B}"/>
              </a:ext>
            </a:extLst>
          </p:cNvPr>
          <p:cNvSpPr/>
          <p:nvPr/>
        </p:nvSpPr>
        <p:spPr>
          <a:xfrm>
            <a:off x="10893286" y="3066225"/>
            <a:ext cx="1179443" cy="7769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Une ou</a:t>
            </a:r>
            <a:r>
              <a:rPr lang="fr-FR" dirty="0"/>
              <a:t> </a:t>
            </a:r>
            <a:r>
              <a:rPr lang="fr-FR" sz="1050" dirty="0"/>
              <a:t>plusieurs consignes</a:t>
            </a:r>
            <a:endParaRPr lang="fr-FR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02765692-799F-43FF-973C-1B5BD8E0A425}"/>
              </a:ext>
            </a:extLst>
          </p:cNvPr>
          <p:cNvSpPr/>
          <p:nvPr/>
        </p:nvSpPr>
        <p:spPr>
          <a:xfrm>
            <a:off x="10893285" y="5715970"/>
            <a:ext cx="1179443" cy="7769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Une ou</a:t>
            </a:r>
            <a:r>
              <a:rPr lang="fr-FR" dirty="0"/>
              <a:t> </a:t>
            </a:r>
            <a:r>
              <a:rPr lang="fr-FR" sz="1050" dirty="0"/>
              <a:t>plusieurs consignes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AC04EAB-28F4-468E-9BF8-D88AC3597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99FE-CA4B-4A14-BE3E-A292C93FFDBE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111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A90DCF-3EE0-42FD-A3BB-4BFB21282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L’analyse des sujets de 2024 et de 2025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D529D7-01D8-4C82-1EA0-D110302F1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348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400" dirty="0"/>
          </a:p>
          <a:p>
            <a:pPr>
              <a:buFont typeface="Symbol" panose="05050102010706020507" pitchFamily="18" charset="2"/>
              <a:buChar char="Þ"/>
            </a:pPr>
            <a:r>
              <a:rPr lang="fr-FR" sz="2400" dirty="0"/>
              <a:t> Analyse des trois chapeaux des sujets de 2024 et 2025 </a:t>
            </a:r>
          </a:p>
          <a:p>
            <a:pPr>
              <a:buFont typeface="Symbol" panose="05050102010706020507" pitchFamily="18" charset="2"/>
              <a:buChar char="Þ"/>
            </a:pPr>
            <a:endParaRPr lang="fr-FR" sz="2400" dirty="0"/>
          </a:p>
          <a:p>
            <a:pPr>
              <a:buFont typeface="Symbol" panose="05050102010706020507" pitchFamily="18" charset="2"/>
              <a:buChar char="Þ"/>
            </a:pPr>
            <a:r>
              <a:rPr lang="fr-FR" sz="2400" dirty="0"/>
              <a:t> Importance du chapeau : faire prendre conscience aux étudiants de bien lire et comprendre le chapeau pour comprendre le sujet</a:t>
            </a:r>
          </a:p>
          <a:p>
            <a:pPr marL="0" indent="0">
              <a:buNone/>
            </a:pPr>
            <a:endParaRPr lang="fr-FR" sz="2400" dirty="0"/>
          </a:p>
          <a:p>
            <a:pPr>
              <a:buFont typeface="Symbol" panose="05050102010706020507" pitchFamily="18" charset="2"/>
              <a:buChar char="Þ"/>
            </a:pPr>
            <a:r>
              <a:rPr lang="fr-FR" sz="2400" dirty="0"/>
              <a:t> Qu’est-ce qu’une situation partenariale ? </a:t>
            </a:r>
          </a:p>
          <a:p>
            <a:pPr>
              <a:buFont typeface="Symbol" panose="05050102010706020507" pitchFamily="18" charset="2"/>
              <a:buChar char="Þ"/>
            </a:pPr>
            <a:endParaRPr lang="fr-FR" sz="2400" i="1" dirty="0"/>
          </a:p>
          <a:p>
            <a:pPr>
              <a:buFont typeface="Symbol" panose="05050102010706020507" pitchFamily="18" charset="2"/>
              <a:buChar char="Þ"/>
            </a:pPr>
            <a:endParaRPr lang="fr-FR" sz="2400" i="1" dirty="0"/>
          </a:p>
        </p:txBody>
      </p:sp>
    </p:spTree>
    <p:extLst>
      <p:ext uri="{BB962C8B-B14F-4D97-AF65-F5344CB8AC3E}">
        <p14:creationId xmlns:p14="http://schemas.microsoft.com/office/powerpoint/2010/main" val="3544182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447A0D-EC32-4760-ADD1-EBA62E0D3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Qu’est-ce qu’une situation partenariale ? 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575324C4-EEFD-4DAB-A466-633E1A5B9689}"/>
              </a:ext>
            </a:extLst>
          </p:cNvPr>
          <p:cNvSpPr/>
          <p:nvPr/>
        </p:nvSpPr>
        <p:spPr>
          <a:xfrm>
            <a:off x="728870" y="3037511"/>
            <a:ext cx="3949147" cy="13255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La seule présence de partenaires ne suffit pas à caractériser une situation partenariale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C9589CAC-97D5-4AE4-8656-94553EBFE08C}"/>
              </a:ext>
            </a:extLst>
          </p:cNvPr>
          <p:cNvSpPr/>
          <p:nvPr/>
        </p:nvSpPr>
        <p:spPr>
          <a:xfrm>
            <a:off x="5088835" y="1815548"/>
            <a:ext cx="6264965" cy="430695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Antériorité du partenariat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Relations qui relie les acteurs impliqués dans le partenariat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Rôles de chacun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Modalités de collaboration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Actions menées ensemble pour un public cible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Eventuelles difficultés…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pPr algn="ctr"/>
            <a:r>
              <a:rPr lang="fr-FR" b="1" dirty="0">
                <a:solidFill>
                  <a:schemeClr val="accent6"/>
                </a:solidFill>
              </a:rPr>
              <a:t>= Montrer comment les partenaires travaillent ensemble</a:t>
            </a:r>
            <a:endParaRPr lang="fr-FR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3283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BBC6D9-0A96-C9D2-C567-30D3D9027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Analyse des questions et des attendus des trois sujets de 2024 et de 2025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35EF8D-E374-0488-ABD8-F2ABD321C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Quelles réflexions à la lecture de cette comparaison </a:t>
            </a:r>
          </a:p>
          <a:p>
            <a:r>
              <a:rPr lang="fr-FR" dirty="0"/>
              <a:t>Des questions ? </a:t>
            </a:r>
          </a:p>
          <a:p>
            <a:r>
              <a:rPr lang="fr-FR" dirty="0"/>
              <a:t>Des attendus ? </a:t>
            </a:r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Qu’en déduisez-vous dans le travail à mener avec les étudiants ?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169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02EF38-A6D6-46C7-956F-1E5505BB8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84" y="2103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chemeClr val="accent1"/>
                </a:solidFill>
              </a:rPr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301394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1C60F0-C754-4361-82C4-B53CDC69A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Objectifs et modalités de travail du bloc 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4E19F2-CDDB-4B20-99E4-810DF0F90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fr-FR" sz="2400" b="1" dirty="0"/>
              <a:t>Objectif du bloc </a:t>
            </a:r>
            <a:r>
              <a:rPr lang="fr-FR" sz="2400" dirty="0"/>
              <a:t>: Amener les étudiants à être capables d’établir une relation professionnelle en tant que TS ESF (communication, relation dans l’équipe)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b="1" dirty="0"/>
              <a:t>Modalités de travail </a:t>
            </a:r>
            <a:r>
              <a:rPr lang="fr-FR" sz="2400" dirty="0"/>
              <a:t>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 Expérimentation de situations de communication, partage de l’analyse et projection vers leur mise en œuvre ou apport à la coordination d’équipe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 Travail par contextes professionnels pour situer l’étudiant en tant que TS ESF dans la structure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 Travail par situations professionnelles dans lesquelles l’étudiant est amené à communiquer avec différents interlocuteurs, en adaptant sa communication </a:t>
            </a:r>
            <a:r>
              <a:rPr lang="fr-FR" i="1" dirty="0"/>
              <a:t>(public, collègue, supérieur hiérarchique, coordinateur, élu, bénévole, partenaire…)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78FA896C-C05D-4031-B121-94A60B4B2910}"/>
              </a:ext>
            </a:extLst>
          </p:cNvPr>
          <p:cNvSpPr/>
          <p:nvPr/>
        </p:nvSpPr>
        <p:spPr>
          <a:xfrm>
            <a:off x="9581322" y="5936974"/>
            <a:ext cx="2411895" cy="7023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Positionnement du TS ESF</a:t>
            </a:r>
          </a:p>
        </p:txBody>
      </p:sp>
    </p:spTree>
    <p:extLst>
      <p:ext uri="{BB962C8B-B14F-4D97-AF65-F5344CB8AC3E}">
        <p14:creationId xmlns:p14="http://schemas.microsoft.com/office/powerpoint/2010/main" val="4264816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9B0EE0-0CF3-277D-4C5A-72AFCFABA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Comment construire les activités et le CCF : le contexte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7407A2-136B-70C1-6A3B-DF8DB59BB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395"/>
            <a:ext cx="10515600" cy="1603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dirty="0"/>
              <a:t>Activités et épreuve à visée professionnelle </a:t>
            </a:r>
          </a:p>
          <a:p>
            <a:pPr marL="0" indent="0" algn="ctr">
              <a:buNone/>
            </a:pPr>
            <a:endParaRPr lang="fr-FR" sz="2400" dirty="0"/>
          </a:p>
          <a:p>
            <a:pPr marL="0" indent="0" algn="ctr">
              <a:buNone/>
            </a:pPr>
            <a:r>
              <a:rPr lang="fr-FR" sz="2400" dirty="0"/>
              <a:t>Inscription dans un contexte professionnel</a:t>
            </a:r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5" name="Flèche : bas 4">
            <a:extLst>
              <a:ext uri="{FF2B5EF4-FFF2-40B4-BE49-F238E27FC236}">
                <a16:creationId xmlns:a16="http://schemas.microsoft.com/office/drawing/2014/main" id="{B6395F95-BA45-E1B8-6F5B-69DA03968D35}"/>
              </a:ext>
            </a:extLst>
          </p:cNvPr>
          <p:cNvSpPr/>
          <p:nvPr/>
        </p:nvSpPr>
        <p:spPr>
          <a:xfrm>
            <a:off x="5763490" y="1988918"/>
            <a:ext cx="665018" cy="4572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61D6184A-6FB6-5AFC-1BDF-6159F8531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095578"/>
              </p:ext>
            </p:extLst>
          </p:nvPr>
        </p:nvGraphicFramePr>
        <p:xfrm>
          <a:off x="838200" y="5042382"/>
          <a:ext cx="10238509" cy="12755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38509">
                  <a:extLst>
                    <a:ext uri="{9D8B030D-6E8A-4147-A177-3AD203B41FA5}">
                      <a16:colId xmlns:a16="http://schemas.microsoft.com/office/drawing/2014/main" val="2872620173"/>
                    </a:ext>
                  </a:extLst>
                </a:gridCol>
              </a:tblGrid>
              <a:tr h="2025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Le contexte présente la structure dans laquelle s’inscrivent les situations de communication et d’animation d’équipe, ainsi que les missions du TS ESF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983681"/>
                  </a:ext>
                </a:extLst>
              </a:tr>
              <a:tr h="2025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Le contexte introduit à la fois une ou des situations de communication et un questionnement autour de l’animation de l’équipe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739221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2D8D2D69-459C-6B79-8580-0F418AA7AC11}"/>
              </a:ext>
            </a:extLst>
          </p:cNvPr>
          <p:cNvSpPr txBox="1"/>
          <p:nvPr/>
        </p:nvSpPr>
        <p:spPr>
          <a:xfrm>
            <a:off x="969817" y="3130770"/>
            <a:ext cx="297872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r-FR" sz="2000" dirty="0"/>
              <a:t>Présenter la structure avec toutes les informations utiles pour le traitement des consignes</a:t>
            </a:r>
          </a:p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AA34C3B-D2EE-7F90-93FF-A5015FB2A518}"/>
              </a:ext>
            </a:extLst>
          </p:cNvPr>
          <p:cNvSpPr txBox="1"/>
          <p:nvPr/>
        </p:nvSpPr>
        <p:spPr>
          <a:xfrm>
            <a:off x="4727862" y="3156655"/>
            <a:ext cx="273627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r-FR" sz="2000" dirty="0"/>
              <a:t>Situer la place du TS ESF dans la structure  </a:t>
            </a:r>
          </a:p>
          <a:p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C860039-EC45-6118-3532-DEF63CF17BD3}"/>
              </a:ext>
            </a:extLst>
          </p:cNvPr>
          <p:cNvSpPr txBox="1"/>
          <p:nvPr/>
        </p:nvSpPr>
        <p:spPr>
          <a:xfrm>
            <a:off x="8485909" y="3130770"/>
            <a:ext cx="273627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r-FR" sz="2000" dirty="0"/>
              <a:t>Expliquer la situation problème et donc le fil rouge de l’activité ou de la situation d’évaluation</a:t>
            </a:r>
          </a:p>
          <a:p>
            <a:endParaRPr lang="fr-FR" dirty="0"/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ED98D810-159C-76ED-702B-C2621CE78F24}"/>
              </a:ext>
            </a:extLst>
          </p:cNvPr>
          <p:cNvSpPr/>
          <p:nvPr/>
        </p:nvSpPr>
        <p:spPr>
          <a:xfrm>
            <a:off x="3837709" y="3532909"/>
            <a:ext cx="623455" cy="1943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02B3E68E-70B7-4E90-33AB-9DCE8489595C}"/>
              </a:ext>
            </a:extLst>
          </p:cNvPr>
          <p:cNvSpPr/>
          <p:nvPr/>
        </p:nvSpPr>
        <p:spPr>
          <a:xfrm>
            <a:off x="7744691" y="3551936"/>
            <a:ext cx="623455" cy="1943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12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E86D25-8645-253A-9E09-90FCFDEFA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Les compétences à évaluer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321AEB-9DB5-5395-C638-7C9A3F732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/>
          </a:bodyPr>
          <a:lstStyle/>
          <a:p>
            <a:r>
              <a:rPr lang="fr-FR" sz="2400" b="1" dirty="0"/>
              <a:t>Au moins trois compétences :</a:t>
            </a:r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  <a:p>
            <a:r>
              <a:rPr lang="fr-FR" sz="2400" dirty="0"/>
              <a:t> </a:t>
            </a:r>
            <a:r>
              <a:rPr lang="fr-FR" sz="2400" b="1" dirty="0"/>
              <a:t>Au moins deux indicateurs par compétence </a:t>
            </a:r>
            <a:r>
              <a:rPr lang="fr-FR" sz="2400" dirty="0"/>
              <a:t>: </a:t>
            </a:r>
          </a:p>
          <a:p>
            <a:pPr>
              <a:buFontTx/>
              <a:buChar char="-"/>
            </a:pPr>
            <a:r>
              <a:rPr lang="fr-FR" sz="2400" dirty="0"/>
              <a:t>Point de vigilance pour la C4.1. pour laquelle un plus grand nombre d’indicateurs est attendu (communication)</a:t>
            </a:r>
          </a:p>
          <a:p>
            <a:pPr>
              <a:buFontTx/>
              <a:buChar char="-"/>
            </a:pPr>
            <a:r>
              <a:rPr lang="fr-FR" sz="2400" dirty="0"/>
              <a:t>Numérique : si possible deux indicateurs mais un seul accepté, mais tendre vers deux au moins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7398122-0F31-15A2-1074-C9F7118CA2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062133"/>
              </p:ext>
            </p:extLst>
          </p:nvPr>
        </p:nvGraphicFramePr>
        <p:xfrm>
          <a:off x="955502" y="2521527"/>
          <a:ext cx="10398298" cy="1134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98298">
                  <a:extLst>
                    <a:ext uri="{9D8B030D-6E8A-4147-A177-3AD203B41FA5}">
                      <a16:colId xmlns:a16="http://schemas.microsoft.com/office/drawing/2014/main" val="2831102001"/>
                    </a:ext>
                  </a:extLst>
                </a:gridCol>
              </a:tblGrid>
              <a:tr h="195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</a:rPr>
                        <a:t>La compétence C4.1 est obligatoirement évaluée, par le biais de plusieurs indicateurs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0348457"/>
                  </a:ext>
                </a:extLst>
              </a:tr>
              <a:tr h="195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>
                          <a:effectLst/>
                        </a:rPr>
                        <a:t>La compétence C4.2 est obligatoirement évaluée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2773723"/>
                  </a:ext>
                </a:extLst>
              </a:tr>
              <a:tr h="4009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</a:rPr>
                        <a:t>Au moins une des compétences C4.3, C4.4 et C4.5 est évaluée, avec, pour chacune, la mobilisation d’au moins deux indicateurs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2922224"/>
                  </a:ext>
                </a:extLst>
              </a:tr>
            </a:tbl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033E5838-AFE0-6D92-A8CD-C455C5D35A10}"/>
              </a:ext>
            </a:extLst>
          </p:cNvPr>
          <p:cNvSpPr/>
          <p:nvPr/>
        </p:nvSpPr>
        <p:spPr>
          <a:xfrm>
            <a:off x="7689273" y="775855"/>
            <a:ext cx="3020291" cy="13255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Ce sont les compétences qui sont notées et non les indicateurs</a:t>
            </a:r>
          </a:p>
        </p:txBody>
      </p:sp>
    </p:spTree>
    <p:extLst>
      <p:ext uri="{BB962C8B-B14F-4D97-AF65-F5344CB8AC3E}">
        <p14:creationId xmlns:p14="http://schemas.microsoft.com/office/powerpoint/2010/main" val="3372644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0605C1-E401-4C15-8347-6D8885678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70" y="2821"/>
            <a:ext cx="10515600" cy="1325563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C4.1. Comment construire les activités et le CCF : les situations de communication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3D9C838-12F0-4287-B594-BEF049378EAF}"/>
              </a:ext>
            </a:extLst>
          </p:cNvPr>
          <p:cNvSpPr txBox="1"/>
          <p:nvPr/>
        </p:nvSpPr>
        <p:spPr>
          <a:xfrm>
            <a:off x="728870" y="1934817"/>
            <a:ext cx="369735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Communication écrite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0F96EA8-BBB0-4E94-AD5C-498EA995D949}"/>
              </a:ext>
            </a:extLst>
          </p:cNvPr>
          <p:cNvSpPr txBox="1"/>
          <p:nvPr/>
        </p:nvSpPr>
        <p:spPr>
          <a:xfrm>
            <a:off x="728870" y="2703443"/>
            <a:ext cx="36973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Ex. </a:t>
            </a:r>
          </a:p>
          <a:p>
            <a:r>
              <a:rPr lang="fr-FR" sz="2000" dirty="0"/>
              <a:t>Lettres</a:t>
            </a:r>
          </a:p>
          <a:p>
            <a:r>
              <a:rPr lang="fr-FR" sz="2000" dirty="0"/>
              <a:t>Courriels </a:t>
            </a:r>
          </a:p>
          <a:p>
            <a:r>
              <a:rPr lang="fr-FR" sz="2000" dirty="0"/>
              <a:t>Comptes-rendus de réunions</a:t>
            </a:r>
          </a:p>
          <a:p>
            <a:r>
              <a:rPr lang="fr-FR" sz="2000" dirty="0"/>
              <a:t>Notes d'information</a:t>
            </a:r>
          </a:p>
          <a:p>
            <a:r>
              <a:rPr lang="fr-FR" sz="2000" dirty="0"/>
              <a:t>Notes de service </a:t>
            </a:r>
          </a:p>
          <a:p>
            <a:r>
              <a:rPr lang="fr-FR" sz="2000" dirty="0"/>
              <a:t>Rapports (ex. rapport d'activité)</a:t>
            </a:r>
          </a:p>
          <a:p>
            <a:r>
              <a:rPr lang="fr-FR" sz="2000" dirty="0"/>
              <a:t>Offres d’emploi</a:t>
            </a:r>
          </a:p>
          <a:p>
            <a:r>
              <a:rPr lang="fr-FR" sz="2000" dirty="0"/>
              <a:t>Fiches de poste</a:t>
            </a:r>
          </a:p>
          <a:p>
            <a:r>
              <a:rPr lang="fr-FR" sz="2000" dirty="0"/>
              <a:t>...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8C5EC77-D31A-43E8-86E6-8663A4F7424C}"/>
              </a:ext>
            </a:extLst>
          </p:cNvPr>
          <p:cNvSpPr txBox="1"/>
          <p:nvPr/>
        </p:nvSpPr>
        <p:spPr>
          <a:xfrm>
            <a:off x="4883427" y="1924315"/>
            <a:ext cx="369735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Communication orale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9B02D33-77A0-4907-B56C-DE33F81C5B22}"/>
              </a:ext>
            </a:extLst>
          </p:cNvPr>
          <p:cNvSpPr txBox="1"/>
          <p:nvPr/>
        </p:nvSpPr>
        <p:spPr>
          <a:xfrm>
            <a:off x="728870" y="6255891"/>
            <a:ext cx="3697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Numérique intégré à ces activités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BB5C88A-6D3C-4909-B805-A0392BA3E62A}"/>
              </a:ext>
            </a:extLst>
          </p:cNvPr>
          <p:cNvSpPr txBox="1"/>
          <p:nvPr/>
        </p:nvSpPr>
        <p:spPr>
          <a:xfrm>
            <a:off x="1868557" y="2703443"/>
            <a:ext cx="2557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Communication interne et externe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3363385-AAA0-4A41-8E9B-2AB200D18AEB}"/>
              </a:ext>
            </a:extLst>
          </p:cNvPr>
          <p:cNvSpPr txBox="1"/>
          <p:nvPr/>
        </p:nvSpPr>
        <p:spPr>
          <a:xfrm>
            <a:off x="4883427" y="2703442"/>
            <a:ext cx="36973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Situations de communication orale à destination </a:t>
            </a:r>
          </a:p>
          <a:p>
            <a:pPr marL="342900" indent="-342900">
              <a:buFontTx/>
              <a:buChar char="-"/>
            </a:pPr>
            <a:r>
              <a:rPr lang="fr-FR" sz="2000" dirty="0"/>
              <a:t>du public</a:t>
            </a:r>
          </a:p>
          <a:p>
            <a:pPr marL="342900" indent="-342900">
              <a:buFontTx/>
              <a:buChar char="-"/>
            </a:pPr>
            <a:r>
              <a:rPr lang="fr-FR" sz="2000" dirty="0"/>
              <a:t>des partenaires</a:t>
            </a:r>
          </a:p>
          <a:p>
            <a:pPr marL="342900" indent="-342900">
              <a:buFontTx/>
              <a:buChar char="-"/>
            </a:pPr>
            <a:r>
              <a:rPr lang="fr-FR" sz="2000" dirty="0"/>
              <a:t>au sein de l’institution (salariés et bénévoles)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ED4C8A0-42AE-471B-BBA2-4AEFC3489C62}"/>
              </a:ext>
            </a:extLst>
          </p:cNvPr>
          <p:cNvSpPr txBox="1"/>
          <p:nvPr/>
        </p:nvSpPr>
        <p:spPr>
          <a:xfrm>
            <a:off x="728870" y="1314421"/>
            <a:ext cx="10515600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Généralités sur la communication et sur la communication professionnelle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9CA47F3-4B57-4F46-9367-160772EFB08E}"/>
              </a:ext>
            </a:extLst>
          </p:cNvPr>
          <p:cNvSpPr txBox="1"/>
          <p:nvPr/>
        </p:nvSpPr>
        <p:spPr>
          <a:xfrm>
            <a:off x="8812696" y="1924315"/>
            <a:ext cx="243176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dirty="0" err="1"/>
              <a:t>Comm</a:t>
            </a:r>
            <a:r>
              <a:rPr lang="fr-FR" sz="2400" dirty="0"/>
              <a:t>. visuelle 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B940B4E4-D35B-473E-A325-3C6FFD5316A2}"/>
              </a:ext>
            </a:extLst>
          </p:cNvPr>
          <p:cNvCxnSpPr/>
          <p:nvPr/>
        </p:nvCxnSpPr>
        <p:spPr>
          <a:xfrm>
            <a:off x="8693426" y="1934817"/>
            <a:ext cx="0" cy="4505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87E58D27-D83B-4B79-ADC1-D9F7DA8528C7}"/>
              </a:ext>
            </a:extLst>
          </p:cNvPr>
          <p:cNvSpPr txBox="1"/>
          <p:nvPr/>
        </p:nvSpPr>
        <p:spPr>
          <a:xfrm>
            <a:off x="8812696" y="2703442"/>
            <a:ext cx="292872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Supports à réaliser : </a:t>
            </a:r>
          </a:p>
          <a:p>
            <a:pPr marL="342900" indent="-342900">
              <a:buFontTx/>
              <a:buChar char="-"/>
            </a:pPr>
            <a:r>
              <a:rPr lang="fr-FR" sz="2000" dirty="0"/>
              <a:t>dans le cadre de l’animation et la coordination d’équipe </a:t>
            </a:r>
            <a:r>
              <a:rPr lang="fr-FR" i="1" dirty="0"/>
              <a:t>(ex. plannings)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dans le cadre de l’adaptation du message à un public en situation particulière </a:t>
            </a:r>
            <a:r>
              <a:rPr lang="fr-FR" i="1" dirty="0"/>
              <a:t>(personnes en situation de handicap, âgées, dyslexiques, maitrisant mal la langue française)</a:t>
            </a:r>
            <a:endParaRPr lang="fr-FR" sz="2000" i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44A26A1-BE79-41CB-A7E5-0CCD4B9EC971}"/>
              </a:ext>
            </a:extLst>
          </p:cNvPr>
          <p:cNvSpPr/>
          <p:nvPr/>
        </p:nvSpPr>
        <p:spPr>
          <a:xfrm>
            <a:off x="4883427" y="4626513"/>
            <a:ext cx="3697356" cy="21349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chemeClr val="tx1"/>
                </a:solidFill>
              </a:rPr>
              <a:t>Repérage des différentes dimensions du travail en équipe </a:t>
            </a:r>
            <a:r>
              <a:rPr lang="fr-FR" i="1" dirty="0">
                <a:solidFill>
                  <a:schemeClr val="tx1"/>
                </a:solidFill>
              </a:rPr>
              <a:t>(coordination et communication)</a:t>
            </a:r>
          </a:p>
          <a:p>
            <a:r>
              <a:rPr lang="fr-FR" dirty="0">
                <a:solidFill>
                  <a:schemeClr val="tx1"/>
                </a:solidFill>
              </a:rPr>
              <a:t>Organisation et gestion de la mise en place de réunions</a:t>
            </a:r>
          </a:p>
          <a:p>
            <a:r>
              <a:rPr lang="fr-FR" dirty="0">
                <a:solidFill>
                  <a:schemeClr val="tx1"/>
                </a:solidFill>
              </a:rPr>
              <a:t>Gestion des tensions et repérage des éléments facilitant les réunions et les travaux collectifs </a:t>
            </a:r>
          </a:p>
        </p:txBody>
      </p:sp>
      <p:sp>
        <p:nvSpPr>
          <p:cNvPr id="18" name="Flèche : virage 17">
            <a:extLst>
              <a:ext uri="{FF2B5EF4-FFF2-40B4-BE49-F238E27FC236}">
                <a16:creationId xmlns:a16="http://schemas.microsoft.com/office/drawing/2014/main" id="{1238655E-9803-4448-975E-E6A1345C996B}"/>
              </a:ext>
            </a:extLst>
          </p:cNvPr>
          <p:cNvSpPr/>
          <p:nvPr/>
        </p:nvSpPr>
        <p:spPr>
          <a:xfrm rot="5400000">
            <a:off x="7773017" y="4202184"/>
            <a:ext cx="333384" cy="480392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87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80C3DB58-B479-4E0A-B4EF-73BD569D7539}"/>
              </a:ext>
            </a:extLst>
          </p:cNvPr>
          <p:cNvSpPr/>
          <p:nvPr/>
        </p:nvSpPr>
        <p:spPr>
          <a:xfrm>
            <a:off x="2650435" y="4970090"/>
            <a:ext cx="2014330" cy="1139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Eclairages du GAP </a:t>
            </a:r>
          </a:p>
        </p:txBody>
      </p:sp>
    </p:spTree>
    <p:extLst>
      <p:ext uri="{BB962C8B-B14F-4D97-AF65-F5344CB8AC3E}">
        <p14:creationId xmlns:p14="http://schemas.microsoft.com/office/powerpoint/2010/main" val="1689383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523C09-E2FD-B57B-829F-E4B4F3A9A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C4.2. Comment</a:t>
            </a:r>
            <a:r>
              <a:rPr lang="fr-FR" sz="3600" b="1" dirty="0"/>
              <a:t> </a:t>
            </a:r>
            <a:r>
              <a:rPr lang="fr-FR" sz="3600" b="1" dirty="0">
                <a:solidFill>
                  <a:schemeClr val="accent5"/>
                </a:solidFill>
              </a:rPr>
              <a:t>construire les activités et le CCF : l’usage du numérique </a:t>
            </a:r>
            <a:endParaRPr lang="fr-FR" sz="36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3A2A70-0D1C-BE40-ACB5-5C512EF3A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55036" cy="4667250"/>
          </a:xfrm>
        </p:spPr>
        <p:txBody>
          <a:bodyPr>
            <a:normAutofit/>
          </a:bodyPr>
          <a:lstStyle/>
          <a:p>
            <a:r>
              <a:rPr lang="fr-FR" sz="2400" dirty="0"/>
              <a:t>Activités pratiques, donc obligation de l’utilisation du numérique</a:t>
            </a:r>
          </a:p>
          <a:p>
            <a:endParaRPr lang="fr-FR" sz="2000" dirty="0"/>
          </a:p>
          <a:p>
            <a:r>
              <a:rPr lang="fr-FR" sz="2400" dirty="0"/>
              <a:t>Logiciels 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2000" dirty="0"/>
              <a:t>Logiciel de bureautique et fonctions avancées : style, mode révision…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2000" dirty="0"/>
              <a:t>Gestion de fichier en local, sur réseau ou à distance : création d’arborescence, nommage de fichiers, suivi des versions, sécurité, transmission de fichier…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2000" dirty="0"/>
              <a:t>Logiciels et services permettant le travail collaboratif en présentiel ou à distance : ex. 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fr-FR" sz="2000" dirty="0"/>
              <a:t>	- services de partage d’écran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fr-FR" sz="2000" dirty="0"/>
              <a:t>	- services de partage de documents, de transmission de fichier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fr-FR" sz="2000" dirty="0"/>
              <a:t>	- services de construction collaborative de documents textuels, de supports visuels, d’agendas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fr-FR" sz="2000" dirty="0"/>
              <a:t>	- messagerie électronique 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201982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D227E8-0C76-4D56-9D84-4243B545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C4.3-4-5. Comment construire les activités et le CCF : L’équipe et les ressources humaines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3965F9A-7694-4291-A203-C2823080F2B6}"/>
              </a:ext>
            </a:extLst>
          </p:cNvPr>
          <p:cNvSpPr txBox="1"/>
          <p:nvPr/>
        </p:nvSpPr>
        <p:spPr>
          <a:xfrm>
            <a:off x="980661" y="1690688"/>
            <a:ext cx="4068417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Ressources humaines 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Poste de travail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Recrutement 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Composantes d’un contrat de travail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Qualité de vie au travail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Instances de dialogue social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4BD72DB-208E-41D2-97A2-AD4F809B05EE}"/>
              </a:ext>
            </a:extLst>
          </p:cNvPr>
          <p:cNvSpPr txBox="1"/>
          <p:nvPr/>
        </p:nvSpPr>
        <p:spPr>
          <a:xfrm>
            <a:off x="6619461" y="1690687"/>
            <a:ext cx="4068417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Gestion d’équipe 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Méthodes d’animation d’équipe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Suivi du travail d’équipe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Coordination des actions dans le cadre d’un plan d’action collective</a:t>
            </a:r>
          </a:p>
          <a:p>
            <a:pPr marL="285750" indent="-285750">
              <a:buFontTx/>
              <a:buChar char="-"/>
            </a:pPr>
            <a:endParaRPr lang="fr-FR" sz="2000" dirty="0"/>
          </a:p>
          <a:p>
            <a:pPr marL="285750" indent="-285750">
              <a:buFontTx/>
              <a:buChar char="-"/>
            </a:pPr>
            <a:endParaRPr lang="fr-FR" sz="20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F64A759-60EF-465B-A5BD-8D5104AA10CC}"/>
              </a:ext>
            </a:extLst>
          </p:cNvPr>
          <p:cNvSpPr txBox="1"/>
          <p:nvPr/>
        </p:nvSpPr>
        <p:spPr>
          <a:xfrm>
            <a:off x="3581400" y="4293523"/>
            <a:ext cx="5615609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Culture juridique et managériale 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Relations individuelles et collectives de travail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Règlementation liée au contrat de travail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Règlementation liée au recrutement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Représentation des salariés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Conflits individuels du travail et leur résolution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Conflits collectifs du travail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201BAE78-40FA-420A-97AA-E2DD972CA536}"/>
              </a:ext>
            </a:extLst>
          </p:cNvPr>
          <p:cNvSpPr/>
          <p:nvPr/>
        </p:nvSpPr>
        <p:spPr>
          <a:xfrm>
            <a:off x="1126435" y="4597468"/>
            <a:ext cx="2014330" cy="1139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Eclairages du GAP </a:t>
            </a:r>
          </a:p>
        </p:txBody>
      </p:sp>
    </p:spTree>
    <p:extLst>
      <p:ext uri="{BB962C8B-B14F-4D97-AF65-F5344CB8AC3E}">
        <p14:creationId xmlns:p14="http://schemas.microsoft.com/office/powerpoint/2010/main" val="2728166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D0987D-B600-8D09-822F-BCCDA0CC3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/>
                </a:solidFill>
              </a:rPr>
              <a:t>Comment construire les activités et le CCF : Les situations professionnelles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48827379-4FE8-9B6D-0C8C-C3FC8E59C1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078884"/>
              </p:ext>
            </p:extLst>
          </p:nvPr>
        </p:nvGraphicFramePr>
        <p:xfrm>
          <a:off x="838200" y="1690688"/>
          <a:ext cx="10515600" cy="42400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946487593"/>
                    </a:ext>
                  </a:extLst>
                </a:gridCol>
              </a:tblGrid>
              <a:tr h="4537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Le questionnement est introduit par une ou plusieurs situations professionnelles permettant de contextualiser les consignes et d’introduire des situations-problèmes à résoudre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2904304"/>
                  </a:ext>
                </a:extLst>
              </a:tr>
              <a:tr h="2217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>
                          <a:effectLst/>
                        </a:rPr>
                        <a:t>Les situations professionnelles présentées s’inscrivent dans le fil conducteur du sujet.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989259"/>
                  </a:ext>
                </a:extLst>
              </a:tr>
              <a:tr h="2217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>
                          <a:effectLst/>
                        </a:rPr>
                        <a:t>Les consignes ont une visée professionnelle : il ne s’agit pas de questions de connaissances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4246261"/>
                  </a:ext>
                </a:extLst>
              </a:tr>
              <a:tr h="15132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>
                          <a:effectLst/>
                        </a:rPr>
                        <a:t>Sur l’ensemble de la SE, les consignes permettent de vérifier l’aptitude des candidats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fr-FR" sz="2000">
                          <a:effectLst/>
                        </a:rPr>
                        <a:t>à analyser une situation de communication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fr-FR" sz="2000">
                          <a:effectLst/>
                        </a:rPr>
                        <a:t>à concevoir, réaliser et mettre en place une communication adaptée au public cible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Calibri" panose="020F0502020204030204" pitchFamily="34" charset="0"/>
                        <a:buChar char="-"/>
                      </a:pPr>
                      <a:r>
                        <a:rPr lang="fr-FR" sz="2000">
                          <a:effectLst/>
                        </a:rPr>
                        <a:t>à utiliser l’outil numérique au service de la communication professionnelle et de la gestion d’équipe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2000">
                          <a:effectLst/>
                        </a:rPr>
                        <a:t>à animer une équipe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5964770"/>
                  </a:ext>
                </a:extLst>
              </a:tr>
              <a:tr h="2217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>
                          <a:effectLst/>
                        </a:rPr>
                        <a:t>La ou les situations de communication proposées portent sur la communication écrite et/ou orale 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6056412"/>
                  </a:ext>
                </a:extLst>
              </a:tr>
              <a:tr h="2217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Si la communication visuelle est questionnée, c’est l’opérationnalité du message qui est à évaluer*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5589969"/>
                  </a:ext>
                </a:extLst>
              </a:tr>
              <a:tr h="2217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Les consignes sont rédigées avec des verbes de consigne à l’infinitif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7630709"/>
                  </a:ext>
                </a:extLst>
              </a:tr>
            </a:tbl>
          </a:graphicData>
        </a:graphic>
      </p:graphicFrame>
      <p:sp>
        <p:nvSpPr>
          <p:cNvPr id="11" name="ZoneTexte 10">
            <a:extLst>
              <a:ext uri="{FF2B5EF4-FFF2-40B4-BE49-F238E27FC236}">
                <a16:creationId xmlns:a16="http://schemas.microsoft.com/office/drawing/2014/main" id="{9155C5A7-7557-2997-C0E0-552D085E48C8}"/>
              </a:ext>
            </a:extLst>
          </p:cNvPr>
          <p:cNvSpPr txBox="1"/>
          <p:nvPr/>
        </p:nvSpPr>
        <p:spPr>
          <a:xfrm>
            <a:off x="734290" y="6117323"/>
            <a:ext cx="10515599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Pour rappel, le design de communication visuelle est évalué dans le bloc de compétences 3</a:t>
            </a:r>
          </a:p>
        </p:txBody>
      </p:sp>
    </p:spTree>
    <p:extLst>
      <p:ext uri="{BB962C8B-B14F-4D97-AF65-F5344CB8AC3E}">
        <p14:creationId xmlns:p14="http://schemas.microsoft.com/office/powerpoint/2010/main" val="25730209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1761</TotalTime>
  <Words>2124</Words>
  <Application>Microsoft Office PowerPoint</Application>
  <PresentationFormat>Grand écran</PresentationFormat>
  <Paragraphs>232</Paragraphs>
  <Slides>25</Slides>
  <Notes>1</Notes>
  <HiddenSlides>5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Symbol</vt:lpstr>
      <vt:lpstr>Wingdings</vt:lpstr>
      <vt:lpstr>Thème Office</vt:lpstr>
      <vt:lpstr>Formation sur le BTS ESF BC4 et BC5</vt:lpstr>
      <vt:lpstr>BC4  Communiquer et animer une équipe </vt:lpstr>
      <vt:lpstr>Objectifs et modalités de travail du bloc 4</vt:lpstr>
      <vt:lpstr>Comment construire les activités et le CCF : le contexte </vt:lpstr>
      <vt:lpstr>Les compétences à évaluer </vt:lpstr>
      <vt:lpstr>C4.1. Comment construire les activités et le CCF : les situations de communication</vt:lpstr>
      <vt:lpstr>C4.2. Comment construire les activités et le CCF : l’usage du numérique </vt:lpstr>
      <vt:lpstr>C4.3-4-5. Comment construire les activités et le CCF : L’équipe et les ressources humaines</vt:lpstr>
      <vt:lpstr>Comment construire les activités et le CCF : Les situations professionnelles</vt:lpstr>
      <vt:lpstr>Comment construire les activités et le CCF : Les annexes </vt:lpstr>
      <vt:lpstr>Finalité et contenu de l’épreuve E4</vt:lpstr>
      <vt:lpstr>Du contexte professionnel au questionnement</vt:lpstr>
      <vt:lpstr>Formulation des consignes </vt:lpstr>
      <vt:lpstr>Place du numérique dans l’épreuve</vt:lpstr>
      <vt:lpstr>Les annexes </vt:lpstr>
      <vt:lpstr>Construction de la SE et de la grille d’évaluation</vt:lpstr>
      <vt:lpstr>Grille d’évaluation (1)</vt:lpstr>
      <vt:lpstr>Grille d’évaluation (2)</vt:lpstr>
      <vt:lpstr>BC5  Participer à la dynamique institutionnelle et partenariale </vt:lpstr>
      <vt:lpstr>Une épreuve qui évalue deux axes</vt:lpstr>
      <vt:lpstr>L’architecture du sujet </vt:lpstr>
      <vt:lpstr>L’analyse des sujets de 2024 et de 2025</vt:lpstr>
      <vt:lpstr>Qu’est-ce qu’une situation partenariale ? </vt:lpstr>
      <vt:lpstr>Analyse des questions et des attendus des trois sujets de 2024 et de 2025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sur le BTS ESF Bloc de compétences n°4</dc:title>
  <dc:creator>Elina Nitschelm</dc:creator>
  <cp:lastModifiedBy>Sabrina BARDEUR</cp:lastModifiedBy>
  <cp:revision>38</cp:revision>
  <dcterms:created xsi:type="dcterms:W3CDTF">2024-10-25T09:06:35Z</dcterms:created>
  <dcterms:modified xsi:type="dcterms:W3CDTF">2026-03-29T16:42:37Z</dcterms:modified>
</cp:coreProperties>
</file>