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1" r:id="rId46"/>
    <p:sldId id="302" r:id="rId47"/>
    <p:sldId id="303" r:id="rId48"/>
    <p:sldId id="304" r:id="rId49"/>
    <p:sldId id="332" r:id="rId50"/>
    <p:sldId id="333" r:id="rId51"/>
    <p:sldId id="334" r:id="rId52"/>
    <p:sldId id="305" r:id="rId53"/>
    <p:sldId id="306" r:id="rId54"/>
    <p:sldId id="307" r:id="rId55"/>
    <p:sldId id="322" r:id="rId56"/>
    <p:sldId id="323" r:id="rId57"/>
    <p:sldId id="324" r:id="rId58"/>
    <p:sldId id="325" r:id="rId59"/>
    <p:sldId id="326" r:id="rId60"/>
    <p:sldId id="327" r:id="rId61"/>
    <p:sldId id="308" r:id="rId62"/>
    <p:sldId id="309" r:id="rId63"/>
    <p:sldId id="310" r:id="rId64"/>
    <p:sldId id="311" r:id="rId65"/>
    <p:sldId id="312" r:id="rId66"/>
    <p:sldId id="313" r:id="rId67"/>
    <p:sldId id="314" r:id="rId68"/>
    <p:sldId id="315" r:id="rId69"/>
    <p:sldId id="316" r:id="rId70"/>
    <p:sldId id="317" r:id="rId71"/>
    <p:sldId id="328" r:id="rId72"/>
    <p:sldId id="329" r:id="rId73"/>
    <p:sldId id="330" r:id="rId74"/>
    <p:sldId id="331" r:id="rId75"/>
    <p:sldId id="320" r:id="rId76"/>
    <p:sldId id="318" r:id="rId77"/>
    <p:sldId id="319" r:id="rId78"/>
  </p:sldIdLst>
  <p:sldSz cx="18288000" cy="10287000"/>
  <p:notesSz cx="6858000" cy="9144000"/>
  <p:embeddedFontLst>
    <p:embeddedFont>
      <p:font typeface="Aptos Bold" panose="020B0004020202020204" pitchFamily="34" charset="0"/>
      <p:regular r:id="rId79"/>
      <p:bold r:id="rId80"/>
    </p:embeddedFont>
    <p:embeddedFont>
      <p:font typeface="Aptos Italics" panose="020B0004020202090204" pitchFamily="34" charset="0"/>
      <p:regular r:id="rId81"/>
      <p:italic r:id="rId82"/>
    </p:embeddedFont>
    <p:embeddedFont>
      <p:font typeface="Archive" panose="02000506040000020004" pitchFamily="2" charset="0"/>
      <p:regular r:id="rId83"/>
    </p:embeddedFont>
    <p:embeddedFont>
      <p:font typeface="Arial Italics" panose="020B0502020202090204" pitchFamily="34" charset="77"/>
      <p:regular r:id="rId84"/>
      <p:italic r:id="rId85"/>
    </p:embeddedFont>
    <p:embeddedFont>
      <p:font typeface="Roboto" panose="02000000000000000000" pitchFamily="2" charset="0"/>
      <p:regular r:id="rId86"/>
      <p:bold r:id="rId87"/>
      <p:italic r:id="rId88"/>
    </p:embeddedFont>
    <p:embeddedFont>
      <p:font typeface="Ubuntu Bold" panose="020B0804030602030204" pitchFamily="34" charset="0"/>
      <p:regular r:id="rId89"/>
      <p:bold r:id="rId9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591" autoAdjust="0"/>
  </p:normalViewPr>
  <p:slideViewPr>
    <p:cSldViewPr>
      <p:cViewPr varScale="1">
        <p:scale>
          <a:sx n="64" d="100"/>
          <a:sy n="64" d="100"/>
        </p:scale>
        <p:origin x="200" y="6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6.fntdata"/><Relationship Id="rId89" Type="http://schemas.openxmlformats.org/officeDocument/2006/relationships/font" Target="fonts/font11.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1.fntdata"/><Relationship Id="rId5" Type="http://schemas.openxmlformats.org/officeDocument/2006/relationships/slide" Target="slides/slide4.xml"/><Relationship Id="rId90" Type="http://schemas.openxmlformats.org/officeDocument/2006/relationships/font" Target="fonts/font12.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2.fntdata"/><Relationship Id="rId85" Type="http://schemas.openxmlformats.org/officeDocument/2006/relationships/font" Target="fonts/font7.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5.fntdata"/><Relationship Id="rId88" Type="http://schemas.openxmlformats.org/officeDocument/2006/relationships/font" Target="fonts/font10.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3.fntdata"/><Relationship Id="rId86" Type="http://schemas.openxmlformats.org/officeDocument/2006/relationships/font" Target="fonts/font8.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9.fntdata"/><Relationship Id="rId61" Type="http://schemas.openxmlformats.org/officeDocument/2006/relationships/slide" Target="slides/slide60.xml"/><Relationship Id="rId82"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6/9/25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odysseum.eduscol.education.fr/parcours-mare-nostrum-au-college-et-au-lycee"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www.education.gouv.fr/bo/22/Hebdo12/MENE2204039N.htm"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odysseum.eduscol.education.fr/parcours-mare-nostrum-au-college-et-au-lycee" TargetMode="External"/><Relationship Id="rId5" Type="http://schemas.openxmlformats.org/officeDocument/2006/relationships/hyperlink" Target="https://eduscol.education.fr/2977/europe-et-langues-anciennes-nouvelles-questions-nouvelles-pratiques" TargetMode="External"/><Relationship Id="rId4" Type="http://schemas.openxmlformats.org/officeDocument/2006/relationships/hyperlink" Target="https://eduscol.education.fr/3245/mare-nostrum-croiser-les-langues-de-l-antiquite-et-les-langues-vivantes-regionales-et-etrangeres"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jpeg"/></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ancientgraffiti.org/Graffiti/featured-graffiti?fbclid=IwAR0Wm2Yew5aj0JDe1xbR_fic1N8Xb-BYEms_V8cC4JBDjJ035KPVY3DYRv4"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hyperlink" Target="mailto:Virginie.Pfeifer@ac-reunion.fr" TargetMode="External"/><Relationship Id="rId7" Type="http://schemas.openxmlformats.org/officeDocument/2006/relationships/hyperlink" Target="mailto:Angelique.K-Bidi1@ac-reunion.fr"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mailto:Simon.Koener@ac-reunion.fr" TargetMode="External"/><Relationship Id="rId5" Type="http://schemas.openxmlformats.org/officeDocument/2006/relationships/hyperlink" Target="mailto:Murielle-Judith.Quinot@ac-reunion.fr" TargetMode="External"/><Relationship Id="rId4" Type="http://schemas.openxmlformats.org/officeDocument/2006/relationships/hyperlink" Target="mailto:Joanna.Olderic@ac-reunion.fr"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4325510" y="1844043"/>
            <a:ext cx="11763953" cy="6048702"/>
          </a:xfrm>
          <a:prstGeom prst="rect">
            <a:avLst/>
          </a:prstGeom>
        </p:spPr>
        <p:txBody>
          <a:bodyPr lIns="0" tIns="0" rIns="0" bIns="0" rtlCol="0" anchor="t">
            <a:spAutoFit/>
          </a:bodyPr>
          <a:lstStyle/>
          <a:p>
            <a:pPr algn="ctr">
              <a:lnSpc>
                <a:spcPts val="3600"/>
              </a:lnSpc>
            </a:pPr>
            <a:r>
              <a:rPr lang="en-US" sz="3000" b="1" dirty="0">
                <a:solidFill>
                  <a:srgbClr val="000000"/>
                </a:solidFill>
                <a:latin typeface="Aptos Bold"/>
                <a:ea typeface="Aptos Bold"/>
                <a:cs typeface="Aptos Bold"/>
                <a:sym typeface="Aptos Bold"/>
              </a:rPr>
              <a:t>FORMATION MARE NOSTRUM</a:t>
            </a:r>
          </a:p>
          <a:p>
            <a:pPr algn="ctr">
              <a:lnSpc>
                <a:spcPts val="3600"/>
              </a:lnSpc>
            </a:pPr>
            <a:endParaRPr lang="en-US" sz="3000" b="1" dirty="0">
              <a:solidFill>
                <a:srgbClr val="000000"/>
              </a:solidFill>
              <a:latin typeface="Aptos Bold"/>
              <a:ea typeface="Aptos Bold"/>
              <a:cs typeface="Aptos Bold"/>
              <a:sym typeface="Aptos Bold"/>
            </a:endParaRPr>
          </a:p>
          <a:p>
            <a:pPr algn="ctr">
              <a:lnSpc>
                <a:spcPts val="3600"/>
              </a:lnSpc>
            </a:pPr>
            <a:r>
              <a:rPr lang="en-US" sz="3000" b="1" dirty="0">
                <a:solidFill>
                  <a:srgbClr val="000000"/>
                </a:solidFill>
                <a:latin typeface="Aptos Bold"/>
                <a:ea typeface="Aptos Bold"/>
                <a:cs typeface="Aptos Bold"/>
                <a:sym typeface="Aptos Bold"/>
              </a:rPr>
              <a:t>11 JUIN 2025</a:t>
            </a:r>
          </a:p>
          <a:p>
            <a:pPr algn="l">
              <a:lnSpc>
                <a:spcPts val="3600"/>
              </a:lnSpc>
            </a:pPr>
            <a:endParaRPr lang="en-US" sz="3000" b="1" dirty="0">
              <a:solidFill>
                <a:srgbClr val="000000"/>
              </a:solidFill>
              <a:latin typeface="Aptos Bold"/>
              <a:ea typeface="Aptos Bold"/>
              <a:cs typeface="Aptos Bold"/>
              <a:sym typeface="Aptos Bold"/>
            </a:endParaRPr>
          </a:p>
          <a:p>
            <a:pPr algn="l">
              <a:lnSpc>
                <a:spcPts val="3600"/>
              </a:lnSpc>
            </a:pPr>
            <a:endParaRPr lang="en-US" sz="3000" b="1" dirty="0">
              <a:solidFill>
                <a:srgbClr val="000000"/>
              </a:solidFill>
              <a:latin typeface="Aptos Bold"/>
              <a:ea typeface="Aptos Bold"/>
              <a:cs typeface="Aptos Bold"/>
              <a:sym typeface="Aptos Bold"/>
            </a:endParaRPr>
          </a:p>
          <a:p>
            <a:pPr algn="l">
              <a:lnSpc>
                <a:spcPts val="3600"/>
              </a:lnSpc>
            </a:pPr>
            <a:endParaRPr lang="en-US" sz="3000" b="1" dirty="0">
              <a:solidFill>
                <a:srgbClr val="000000"/>
              </a:solidFill>
              <a:latin typeface="Aptos Bold"/>
              <a:ea typeface="Aptos Bold"/>
              <a:cs typeface="Aptos Bold"/>
              <a:sym typeface="Aptos Bold"/>
            </a:endParaRPr>
          </a:p>
          <a:p>
            <a:pPr marL="542925" lvl="1" indent="-271462" algn="l">
              <a:lnSpc>
                <a:spcPts val="3600"/>
              </a:lnSpc>
              <a:buFont typeface="Arial"/>
              <a:buChar char="•"/>
            </a:pPr>
            <a:r>
              <a:rPr lang="en-US" sz="3000" dirty="0">
                <a:solidFill>
                  <a:srgbClr val="000000"/>
                </a:solidFill>
                <a:latin typeface="Aptos"/>
                <a:ea typeface="Aptos"/>
                <a:cs typeface="Aptos"/>
                <a:sym typeface="Aptos"/>
              </a:rPr>
              <a:t>HISTORIQUE DE LA CRÉATION DU DISPOSITIF</a:t>
            </a:r>
          </a:p>
          <a:p>
            <a:pPr marL="542925" lvl="1" indent="-271462" algn="l">
              <a:lnSpc>
                <a:spcPts val="3600"/>
              </a:lnSpc>
              <a:buFont typeface="Arial"/>
              <a:buChar char="•"/>
            </a:pPr>
            <a:r>
              <a:rPr lang="en-US" sz="3000" dirty="0">
                <a:solidFill>
                  <a:srgbClr val="000000"/>
                </a:solidFill>
                <a:latin typeface="Aptos"/>
                <a:ea typeface="Aptos"/>
                <a:cs typeface="Aptos"/>
                <a:sym typeface="Aptos"/>
              </a:rPr>
              <a:t>PRESENTATION DU DISPOSITIF</a:t>
            </a:r>
          </a:p>
          <a:p>
            <a:pPr marL="542925" lvl="1" indent="-271462" algn="l">
              <a:lnSpc>
                <a:spcPts val="3600"/>
              </a:lnSpc>
              <a:buFont typeface="Arial"/>
              <a:buChar char="•"/>
            </a:pPr>
            <a:r>
              <a:rPr lang="en-US" sz="3000" dirty="0">
                <a:solidFill>
                  <a:srgbClr val="000000"/>
                </a:solidFill>
                <a:latin typeface="Aptos"/>
                <a:ea typeface="Aptos"/>
                <a:cs typeface="Aptos"/>
                <a:sym typeface="Aptos"/>
              </a:rPr>
              <a:t>LES RESSOURCES UTILES</a:t>
            </a:r>
          </a:p>
          <a:p>
            <a:pPr marL="542925" lvl="1" indent="-271462" algn="l">
              <a:lnSpc>
                <a:spcPts val="3600"/>
              </a:lnSpc>
              <a:buFont typeface="Arial"/>
              <a:buChar char="•"/>
            </a:pPr>
            <a:r>
              <a:rPr lang="en-US" sz="3000" dirty="0">
                <a:solidFill>
                  <a:srgbClr val="000000"/>
                </a:solidFill>
                <a:latin typeface="Aptos"/>
                <a:ea typeface="Aptos"/>
                <a:cs typeface="Aptos"/>
                <a:sym typeface="Aptos"/>
              </a:rPr>
              <a:t>PRESENTATION DES EXPERIMENTATIONS DANS L’ACADÉMIE </a:t>
            </a:r>
          </a:p>
          <a:p>
            <a:pPr marL="542925" lvl="1" indent="-271462" algn="l">
              <a:lnSpc>
                <a:spcPts val="3600"/>
              </a:lnSpc>
              <a:buFont typeface="Arial"/>
              <a:buChar char="•"/>
            </a:pPr>
            <a:r>
              <a:rPr lang="en-US" sz="3000" dirty="0">
                <a:solidFill>
                  <a:srgbClr val="000000"/>
                </a:solidFill>
                <a:latin typeface="Aptos"/>
                <a:ea typeface="Aptos"/>
                <a:cs typeface="Aptos"/>
                <a:sym typeface="Aptos"/>
              </a:rPr>
              <a:t>PROCEDURE D’IMPLANTATION D’UN DISPOSITIF MARE NOSTRUM DANS VOTRE ETABLISSEMENT</a:t>
            </a:r>
          </a:p>
          <a:p>
            <a:pPr marL="542925" lvl="1" indent="-271462" algn="l">
              <a:lnSpc>
                <a:spcPts val="3600"/>
              </a:lnSpc>
              <a:buFont typeface="Arial"/>
              <a:buChar char="•"/>
            </a:pPr>
            <a:r>
              <a:rPr lang="en-US" sz="3000" dirty="0">
                <a:solidFill>
                  <a:srgbClr val="000000"/>
                </a:solidFill>
                <a:latin typeface="Aptos"/>
                <a:ea typeface="Aptos"/>
                <a:cs typeface="Aptos"/>
                <a:sym typeface="Aptos"/>
              </a:rPr>
              <a:t>CONTACTS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2934032" y="1476956"/>
            <a:ext cx="13791537" cy="5864037"/>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EXEMPLES DE THÉMATIQUES</a:t>
            </a:r>
          </a:p>
          <a:p>
            <a:pPr algn="l">
              <a:lnSpc>
                <a:spcPts val="3240"/>
              </a:lnSpc>
            </a:pPr>
            <a:endParaRPr lang="en-US" sz="2700" b="1">
              <a:solidFill>
                <a:srgbClr val="000000"/>
              </a:solidFill>
              <a:latin typeface="Aptos Bold"/>
              <a:ea typeface="Aptos Bold"/>
              <a:cs typeface="Aptos Bold"/>
              <a:sym typeface="Aptos Bold"/>
            </a:endParaRPr>
          </a:p>
          <a:p>
            <a:pPr algn="l">
              <a:lnSpc>
                <a:spcPts val="3240"/>
              </a:lnSpc>
            </a:pPr>
            <a:r>
              <a:rPr lang="en-US" sz="2700" b="1">
                <a:solidFill>
                  <a:srgbClr val="000000"/>
                </a:solidFill>
                <a:latin typeface="Aptos Bold"/>
                <a:ea typeface="Aptos Bold"/>
                <a:cs typeface="Aptos Bold"/>
                <a:sym typeface="Aptos Bold"/>
              </a:rPr>
              <a:t>I- AU COLLEGE</a:t>
            </a:r>
          </a:p>
          <a:p>
            <a:pPr algn="l">
              <a:lnSpc>
                <a:spcPts val="3240"/>
              </a:lnSpc>
            </a:pPr>
            <a:endParaRPr lang="en-US" sz="2700" b="1">
              <a:solidFill>
                <a:srgbClr val="000000"/>
              </a:solidFill>
              <a:latin typeface="Aptos Bold"/>
              <a:ea typeface="Aptos Bold"/>
              <a:cs typeface="Aptos Bold"/>
              <a:sym typeface="Aptos Bold"/>
            </a:endParaRPr>
          </a:p>
          <a:p>
            <a:pPr marL="488632" lvl="1" indent="-244316" algn="l">
              <a:lnSpc>
                <a:spcPts val="3240"/>
              </a:lnSpc>
              <a:buFont typeface="Arial"/>
              <a:buChar char="•"/>
            </a:pPr>
            <a:r>
              <a:rPr lang="en-US" sz="2700">
                <a:solidFill>
                  <a:srgbClr val="000000"/>
                </a:solidFill>
                <a:latin typeface="Aptos"/>
                <a:ea typeface="Aptos"/>
                <a:cs typeface="Aptos"/>
                <a:sym typeface="Aptos"/>
              </a:rPr>
              <a:t>Archéologie et patrimoine architectural : utilisation du site ODYSSEUM</a:t>
            </a:r>
          </a:p>
          <a:p>
            <a:pPr marL="488632" lvl="1" indent="-244316" algn="l">
              <a:lnSpc>
                <a:spcPts val="3240"/>
              </a:lnSpc>
            </a:pPr>
            <a:r>
              <a:rPr lang="en-US" sz="2700" u="sng">
                <a:solidFill>
                  <a:srgbClr val="467886"/>
                </a:solidFill>
                <a:latin typeface="Aptos"/>
                <a:ea typeface="Aptos"/>
                <a:cs typeface="Aptos"/>
                <a:sym typeface="Aptos"/>
                <a:hlinkClick r:id="rId3" tooltip="https://odysseum.eduscol.education.fr/parcours-mare-nostrum-au-college-et-au-lycee"/>
              </a:rPr>
              <a:t>https://odysseum.eduscol.education.fr/parcours-mare-nostrum-au-college-et-au-lycee</a:t>
            </a:r>
          </a:p>
          <a:p>
            <a:pPr marL="488632" lvl="1" indent="-244316" algn="l">
              <a:lnSpc>
                <a:spcPts val="3240"/>
              </a:lnSpc>
            </a:pPr>
            <a:endParaRPr lang="en-US" sz="2700" u="sng">
              <a:solidFill>
                <a:srgbClr val="467886"/>
              </a:solidFill>
              <a:latin typeface="Aptos"/>
              <a:ea typeface="Aptos"/>
              <a:cs typeface="Aptos"/>
              <a:sym typeface="Aptos"/>
              <a:hlinkClick r:id="rId3" tooltip="https://odysseum.eduscol.education.fr/parcours-mare-nostrum-au-college-et-au-lycee"/>
            </a:endParaRPr>
          </a:p>
          <a:p>
            <a:pPr marL="488632" lvl="1" indent="-244316" algn="l">
              <a:lnSpc>
                <a:spcPts val="3240"/>
              </a:lnSpc>
            </a:pPr>
            <a:r>
              <a:rPr lang="en-US" sz="2700">
                <a:solidFill>
                  <a:srgbClr val="000000"/>
                </a:solidFill>
                <a:latin typeface="Aptos"/>
                <a:ea typeface="Aptos"/>
                <a:cs typeface="Aptos"/>
                <a:sym typeface="Aptos"/>
              </a:rPr>
              <a:t>Langues associées : LCA + LV</a:t>
            </a:r>
          </a:p>
          <a:p>
            <a:pPr marL="488632" lvl="1" indent="-244316" algn="l">
              <a:lnSpc>
                <a:spcPts val="3240"/>
              </a:lnSpc>
            </a:pPr>
            <a:endParaRPr lang="en-US" sz="2700">
              <a:solidFill>
                <a:srgbClr val="000000"/>
              </a:solidFill>
              <a:latin typeface="Aptos"/>
              <a:ea typeface="Aptos"/>
              <a:cs typeface="Aptos"/>
              <a:sym typeface="Aptos"/>
            </a:endParaRPr>
          </a:p>
          <a:p>
            <a:pPr marL="488632" lvl="1" indent="-244316" algn="l">
              <a:lnSpc>
                <a:spcPts val="3240"/>
              </a:lnSpc>
            </a:pPr>
            <a:r>
              <a:rPr lang="en-US" sz="2700" b="1">
                <a:solidFill>
                  <a:srgbClr val="C94B1F"/>
                </a:solidFill>
                <a:latin typeface="Ubuntu Bold"/>
                <a:ea typeface="Ubuntu Bold"/>
                <a:cs typeface="Ubuntu Bold"/>
                <a:sym typeface="Ubuntu Bold"/>
              </a:rPr>
              <a:t> Élaborer un album bilingue pour le Musée virtuel de la Méditerranée</a:t>
            </a:r>
          </a:p>
          <a:p>
            <a:pPr marL="488632" lvl="1" indent="-244316" algn="l">
              <a:lnSpc>
                <a:spcPts val="3240"/>
              </a:lnSpc>
            </a:pPr>
            <a:r>
              <a:rPr lang="en-US" sz="2700" b="1">
                <a:solidFill>
                  <a:srgbClr val="C94B1F"/>
                </a:solidFill>
                <a:latin typeface="Ubuntu Bold"/>
                <a:ea typeface="Ubuntu Bold"/>
                <a:cs typeface="Ubuntu Bold"/>
                <a:sym typeface="Ubuntu Bold"/>
              </a:rPr>
              <a:t>Monter une exposition thématique sur les richesses archéologiques communes aux pays qui bordent la Méditerranée</a:t>
            </a:r>
          </a:p>
          <a:p>
            <a:pPr marL="488632" lvl="1" indent="-244316" algn="l">
              <a:lnSpc>
                <a:spcPts val="3240"/>
              </a:lnSpc>
            </a:pPr>
            <a:r>
              <a:rPr lang="en-US" sz="2700" b="1">
                <a:solidFill>
                  <a:srgbClr val="C94B1F"/>
                </a:solidFill>
                <a:latin typeface="Ubuntu Bold"/>
                <a:ea typeface="Ubuntu Bold"/>
                <a:cs typeface="Ubuntu Bold"/>
                <a:sym typeface="Ubuntu Bold"/>
              </a:rPr>
              <a:t>Imaginer un carnet de voyage papier ou numérique</a:t>
            </a:r>
          </a:p>
          <a:p>
            <a:pPr marL="488632" lvl="1" indent="-244316" algn="l">
              <a:lnSpc>
                <a:spcPts val="3240"/>
              </a:lnSpc>
            </a:pPr>
            <a:endParaRPr lang="en-US" sz="2700" b="1">
              <a:solidFill>
                <a:srgbClr val="C94B1F"/>
              </a:solidFill>
              <a:latin typeface="Ubuntu Bold"/>
              <a:ea typeface="Ubuntu Bold"/>
              <a:cs typeface="Ubuntu Bold"/>
              <a:sym typeface="Ubuntu 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nombre  Description générée automatiquement"/>
          <p:cNvSpPr/>
          <p:nvPr/>
        </p:nvSpPr>
        <p:spPr>
          <a:xfrm>
            <a:off x="2133600" y="828675"/>
            <a:ext cx="13212417" cy="8132098"/>
          </a:xfrm>
          <a:custGeom>
            <a:avLst/>
            <a:gdLst/>
            <a:ahLst/>
            <a:cxnLst/>
            <a:rect l="l" t="t" r="r" b="b"/>
            <a:pathLst>
              <a:path w="13212417" h="8132098">
                <a:moveTo>
                  <a:pt x="0" y="0"/>
                </a:moveTo>
                <a:lnTo>
                  <a:pt x="13212417" y="0"/>
                </a:lnTo>
                <a:lnTo>
                  <a:pt x="13212417" y="8132099"/>
                </a:lnTo>
                <a:lnTo>
                  <a:pt x="0" y="8132099"/>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nombre  Description générée automatiquement"/>
          <p:cNvSpPr/>
          <p:nvPr/>
        </p:nvSpPr>
        <p:spPr>
          <a:xfrm>
            <a:off x="351182" y="1985232"/>
            <a:ext cx="16465826" cy="7357070"/>
          </a:xfrm>
          <a:custGeom>
            <a:avLst/>
            <a:gdLst/>
            <a:ahLst/>
            <a:cxnLst/>
            <a:rect l="l" t="t" r="r" b="b"/>
            <a:pathLst>
              <a:path w="16465826" h="7357070">
                <a:moveTo>
                  <a:pt x="0" y="0"/>
                </a:moveTo>
                <a:lnTo>
                  <a:pt x="16465825" y="0"/>
                </a:lnTo>
                <a:lnTo>
                  <a:pt x="16465825" y="7357070"/>
                </a:lnTo>
                <a:lnTo>
                  <a:pt x="0" y="7357070"/>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nombre  Description générée automatiquement"/>
          <p:cNvSpPr/>
          <p:nvPr/>
        </p:nvSpPr>
        <p:spPr>
          <a:xfrm>
            <a:off x="4358118" y="212411"/>
            <a:ext cx="11544491" cy="9643404"/>
          </a:xfrm>
          <a:custGeom>
            <a:avLst/>
            <a:gdLst/>
            <a:ahLst/>
            <a:cxnLst/>
            <a:rect l="l" t="t" r="r" b="b"/>
            <a:pathLst>
              <a:path w="11544491" h="9643404">
                <a:moveTo>
                  <a:pt x="0" y="0"/>
                </a:moveTo>
                <a:lnTo>
                  <a:pt x="11544490" y="0"/>
                </a:lnTo>
                <a:lnTo>
                  <a:pt x="11544490" y="9643403"/>
                </a:lnTo>
                <a:lnTo>
                  <a:pt x="0" y="9643403"/>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Page web  Description générée automatiquement"/>
          <p:cNvSpPr/>
          <p:nvPr/>
        </p:nvSpPr>
        <p:spPr>
          <a:xfrm>
            <a:off x="4633101" y="0"/>
            <a:ext cx="11658600" cy="10159637"/>
          </a:xfrm>
          <a:custGeom>
            <a:avLst/>
            <a:gdLst/>
            <a:ahLst/>
            <a:cxnLst/>
            <a:rect l="l" t="t" r="r" b="b"/>
            <a:pathLst>
              <a:path w="11658600" h="10159637">
                <a:moveTo>
                  <a:pt x="0" y="0"/>
                </a:moveTo>
                <a:lnTo>
                  <a:pt x="11658600" y="0"/>
                </a:lnTo>
                <a:lnTo>
                  <a:pt x="11658600" y="10159637"/>
                </a:lnTo>
                <a:lnTo>
                  <a:pt x="0" y="10159637"/>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3649648" y="320548"/>
            <a:ext cx="13851173" cy="2955548"/>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EXEMPLES DE THÉMATIQUES</a:t>
            </a:r>
          </a:p>
          <a:p>
            <a:pPr algn="l">
              <a:lnSpc>
                <a:spcPts val="3240"/>
              </a:lnSpc>
            </a:pPr>
            <a:endParaRPr lang="en-US" sz="2700" b="1">
              <a:solidFill>
                <a:srgbClr val="000000"/>
              </a:solidFill>
              <a:latin typeface="Aptos Bold"/>
              <a:ea typeface="Aptos Bold"/>
              <a:cs typeface="Aptos Bold"/>
              <a:sym typeface="Aptos Bold"/>
            </a:endParaRPr>
          </a:p>
          <a:p>
            <a:pPr algn="l">
              <a:lnSpc>
                <a:spcPts val="3240"/>
              </a:lnSpc>
            </a:pPr>
            <a:r>
              <a:rPr lang="en-US" sz="2700" b="1">
                <a:solidFill>
                  <a:srgbClr val="000000"/>
                </a:solidFill>
                <a:latin typeface="Aptos Bold"/>
                <a:ea typeface="Aptos Bold"/>
                <a:cs typeface="Aptos Bold"/>
                <a:sym typeface="Aptos Bold"/>
              </a:rPr>
              <a:t>II- AU LYCÉE </a:t>
            </a:r>
          </a:p>
          <a:p>
            <a:pPr algn="l">
              <a:lnSpc>
                <a:spcPts val="3240"/>
              </a:lnSpc>
            </a:pPr>
            <a:endParaRPr lang="en-US" sz="2700" b="1">
              <a:solidFill>
                <a:srgbClr val="000000"/>
              </a:solidFill>
              <a:latin typeface="Aptos Bold"/>
              <a:ea typeface="Aptos Bold"/>
              <a:cs typeface="Aptos Bold"/>
              <a:sym typeface="Aptos Bold"/>
            </a:endParaRPr>
          </a:p>
          <a:p>
            <a:pPr algn="l">
              <a:lnSpc>
                <a:spcPts val="3240"/>
              </a:lnSpc>
            </a:pPr>
            <a:endParaRPr lang="en-US" sz="2700" b="1">
              <a:solidFill>
                <a:srgbClr val="000000"/>
              </a:solidFill>
              <a:latin typeface="Aptos Bold"/>
              <a:ea typeface="Aptos Bold"/>
              <a:cs typeface="Aptos Bold"/>
              <a:sym typeface="Aptos Bold"/>
            </a:endParaRPr>
          </a:p>
          <a:p>
            <a:pPr algn="l">
              <a:lnSpc>
                <a:spcPts val="3240"/>
              </a:lnSpc>
            </a:pPr>
            <a:endParaRPr lang="en-US" sz="2700" b="1">
              <a:solidFill>
                <a:srgbClr val="000000"/>
              </a:solidFill>
              <a:latin typeface="Aptos Bold"/>
              <a:ea typeface="Aptos Bold"/>
              <a:cs typeface="Aptos Bold"/>
              <a:sym typeface="Aptos Bold"/>
            </a:endParaRPr>
          </a:p>
          <a:p>
            <a:pPr algn="l">
              <a:lnSpc>
                <a:spcPts val="3240"/>
              </a:lnSpc>
            </a:pPr>
            <a:endParaRPr lang="en-US" sz="2700" b="1">
              <a:solidFill>
                <a:srgbClr val="000000"/>
              </a:solidFill>
              <a:latin typeface="Aptos Bold"/>
              <a:ea typeface="Aptos Bold"/>
              <a:cs typeface="Aptos Bold"/>
              <a:sym typeface="Aptos Bold"/>
            </a:endParaRPr>
          </a:p>
        </p:txBody>
      </p:sp>
      <p:sp>
        <p:nvSpPr>
          <p:cNvPr id="4" name="Freeform 4" descr="Une image contenant texte, capture d’écran, Police, nombre  Description générée automatiquement"/>
          <p:cNvSpPr/>
          <p:nvPr/>
        </p:nvSpPr>
        <p:spPr>
          <a:xfrm>
            <a:off x="1752600" y="1798324"/>
            <a:ext cx="12649200" cy="8488676"/>
          </a:xfrm>
          <a:custGeom>
            <a:avLst/>
            <a:gdLst/>
            <a:ahLst/>
            <a:cxnLst/>
            <a:rect l="l" t="t" r="r" b="b"/>
            <a:pathLst>
              <a:path w="9911151" h="8248467">
                <a:moveTo>
                  <a:pt x="0" y="0"/>
                </a:moveTo>
                <a:lnTo>
                  <a:pt x="9911150" y="0"/>
                </a:lnTo>
                <a:lnTo>
                  <a:pt x="9911150" y="8248468"/>
                </a:lnTo>
                <a:lnTo>
                  <a:pt x="0" y="8248468"/>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nombre  Description générée automatiquement"/>
          <p:cNvSpPr/>
          <p:nvPr/>
        </p:nvSpPr>
        <p:spPr>
          <a:xfrm>
            <a:off x="3276600" y="0"/>
            <a:ext cx="12866997" cy="10934700"/>
          </a:xfrm>
          <a:custGeom>
            <a:avLst/>
            <a:gdLst/>
            <a:ahLst/>
            <a:cxnLst/>
            <a:rect l="l" t="t" r="r" b="b"/>
            <a:pathLst>
              <a:path w="11658600" h="10212933">
                <a:moveTo>
                  <a:pt x="0" y="0"/>
                </a:moveTo>
                <a:lnTo>
                  <a:pt x="11658600" y="0"/>
                </a:lnTo>
                <a:lnTo>
                  <a:pt x="11658600" y="10212933"/>
                </a:lnTo>
                <a:lnTo>
                  <a:pt x="0" y="10212933"/>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logiciel, nombre  Description générée automatiquement"/>
          <p:cNvSpPr/>
          <p:nvPr/>
        </p:nvSpPr>
        <p:spPr>
          <a:xfrm>
            <a:off x="3657600" y="212410"/>
            <a:ext cx="10750039" cy="10074589"/>
          </a:xfrm>
          <a:custGeom>
            <a:avLst/>
            <a:gdLst/>
            <a:ahLst/>
            <a:cxnLst/>
            <a:rect l="l" t="t" r="r" b="b"/>
            <a:pathLst>
              <a:path w="10527280" h="10287000">
                <a:moveTo>
                  <a:pt x="0" y="0"/>
                </a:moveTo>
                <a:lnTo>
                  <a:pt x="10527280" y="0"/>
                </a:lnTo>
                <a:lnTo>
                  <a:pt x="10527280" y="10287000"/>
                </a:lnTo>
                <a:lnTo>
                  <a:pt x="0" y="10287000"/>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nombre  Description générée automatiquement"/>
          <p:cNvSpPr/>
          <p:nvPr/>
        </p:nvSpPr>
        <p:spPr>
          <a:xfrm>
            <a:off x="3052088" y="-419100"/>
            <a:ext cx="14593947" cy="10493689"/>
          </a:xfrm>
          <a:custGeom>
            <a:avLst/>
            <a:gdLst/>
            <a:ahLst/>
            <a:cxnLst/>
            <a:rect l="l" t="t" r="r" b="b"/>
            <a:pathLst>
              <a:path w="13645535" h="9428546">
                <a:moveTo>
                  <a:pt x="0" y="0"/>
                </a:moveTo>
                <a:lnTo>
                  <a:pt x="13645534" y="0"/>
                </a:lnTo>
                <a:lnTo>
                  <a:pt x="13645534" y="9428545"/>
                </a:lnTo>
                <a:lnTo>
                  <a:pt x="0" y="9428545"/>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nombre  Description générée automatiquement"/>
          <p:cNvSpPr/>
          <p:nvPr/>
        </p:nvSpPr>
        <p:spPr>
          <a:xfrm>
            <a:off x="2590800" y="212411"/>
            <a:ext cx="15265679" cy="9426889"/>
          </a:xfrm>
          <a:custGeom>
            <a:avLst/>
            <a:gdLst/>
            <a:ahLst/>
            <a:cxnLst/>
            <a:rect l="l" t="t" r="r" b="b"/>
            <a:pathLst>
              <a:path w="13976078" h="7623314">
                <a:moveTo>
                  <a:pt x="0" y="0"/>
                </a:moveTo>
                <a:lnTo>
                  <a:pt x="13976078" y="0"/>
                </a:lnTo>
                <a:lnTo>
                  <a:pt x="13976078" y="7623313"/>
                </a:lnTo>
                <a:lnTo>
                  <a:pt x="0" y="7623313"/>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239590" y="2510625"/>
            <a:ext cx="13791537" cy="2124552"/>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HISTORIQUE DE LA CRÉATION</a:t>
            </a:r>
          </a:p>
          <a:p>
            <a:pPr algn="l">
              <a:lnSpc>
                <a:spcPts val="3240"/>
              </a:lnSpc>
            </a:pPr>
            <a:r>
              <a:rPr lang="en-US" sz="2700" b="1">
                <a:solidFill>
                  <a:srgbClr val="000000"/>
                </a:solidFill>
                <a:latin typeface="Aptos Bold"/>
                <a:ea typeface="Aptos Bold"/>
                <a:cs typeface="Aptos Bold"/>
                <a:sym typeface="Aptos Bold"/>
              </a:rPr>
              <a:t> DU DISPOSITIF</a:t>
            </a:r>
          </a:p>
          <a:p>
            <a:pPr algn="l">
              <a:lnSpc>
                <a:spcPts val="3240"/>
              </a:lnSpc>
            </a:pPr>
            <a:endParaRPr lang="en-US" sz="2700" b="1">
              <a:solidFill>
                <a:srgbClr val="000000"/>
              </a:solidFill>
              <a:latin typeface="Aptos Bold"/>
              <a:ea typeface="Aptos Bold"/>
              <a:cs typeface="Aptos Bold"/>
              <a:sym typeface="Aptos Bold"/>
            </a:endParaRPr>
          </a:p>
          <a:p>
            <a:pPr algn="l">
              <a:lnSpc>
                <a:spcPts val="3240"/>
              </a:lnSpc>
            </a:pPr>
            <a:r>
              <a:rPr lang="en-US" sz="2700" b="1">
                <a:solidFill>
                  <a:srgbClr val="000000"/>
                </a:solidFill>
                <a:latin typeface="Aptos Bold"/>
                <a:ea typeface="Aptos Bold"/>
                <a:cs typeface="Aptos Bold"/>
                <a:sym typeface="Aptos Bold"/>
              </a:rPr>
              <a:t>Novembre 2021</a:t>
            </a:r>
          </a:p>
          <a:p>
            <a:pPr algn="l">
              <a:lnSpc>
                <a:spcPts val="3240"/>
              </a:lnSpc>
            </a:pPr>
            <a:endParaRPr lang="en-US" sz="2700" b="1">
              <a:solidFill>
                <a:srgbClr val="000000"/>
              </a:solidFill>
              <a:latin typeface="Aptos Bold"/>
              <a:ea typeface="Aptos Bold"/>
              <a:cs typeface="Aptos Bold"/>
              <a:sym typeface="Aptos Bold"/>
            </a:endParaRPr>
          </a:p>
        </p:txBody>
      </p:sp>
      <p:sp>
        <p:nvSpPr>
          <p:cNvPr id="4" name="TextBox 4"/>
          <p:cNvSpPr txBox="1"/>
          <p:nvPr/>
        </p:nvSpPr>
        <p:spPr>
          <a:xfrm>
            <a:off x="6977751" y="9119175"/>
            <a:ext cx="8475608" cy="878057"/>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https://eduscol.education.fr/2977/europe-et-langues-anciennes-nouvelles-questions-nouvelles-pratiques</a:t>
            </a:r>
          </a:p>
        </p:txBody>
      </p:sp>
      <p:sp>
        <p:nvSpPr>
          <p:cNvPr id="5" name="Freeform 5" descr="Une image contenant texte, capture d’écran, Police, document  Description générée automatiquement"/>
          <p:cNvSpPr/>
          <p:nvPr/>
        </p:nvSpPr>
        <p:spPr>
          <a:xfrm>
            <a:off x="5708618" y="421680"/>
            <a:ext cx="11658600" cy="8157086"/>
          </a:xfrm>
          <a:custGeom>
            <a:avLst/>
            <a:gdLst/>
            <a:ahLst/>
            <a:cxnLst/>
            <a:rect l="l" t="t" r="r" b="b"/>
            <a:pathLst>
              <a:path w="11658600" h="8157086">
                <a:moveTo>
                  <a:pt x="0" y="0"/>
                </a:moveTo>
                <a:lnTo>
                  <a:pt x="11658600" y="0"/>
                </a:lnTo>
                <a:lnTo>
                  <a:pt x="11658600" y="8157086"/>
                </a:lnTo>
                <a:lnTo>
                  <a:pt x="0" y="8157086"/>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nombre  Description générée automatiquement"/>
          <p:cNvSpPr/>
          <p:nvPr/>
        </p:nvSpPr>
        <p:spPr>
          <a:xfrm>
            <a:off x="3052088" y="212411"/>
            <a:ext cx="15599230" cy="9087678"/>
          </a:xfrm>
          <a:custGeom>
            <a:avLst/>
            <a:gdLst/>
            <a:ahLst/>
            <a:cxnLst/>
            <a:rect l="l" t="t" r="r" b="b"/>
            <a:pathLst>
              <a:path w="13246583" h="8151743">
                <a:moveTo>
                  <a:pt x="0" y="0"/>
                </a:moveTo>
                <a:lnTo>
                  <a:pt x="13246582" y="0"/>
                </a:lnTo>
                <a:lnTo>
                  <a:pt x="13246582" y="8151742"/>
                </a:lnTo>
                <a:lnTo>
                  <a:pt x="0" y="8151742"/>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3351476" y="483042"/>
            <a:ext cx="14845085" cy="10850018"/>
          </a:xfrm>
          <a:prstGeom prst="rect">
            <a:avLst/>
          </a:prstGeom>
        </p:spPr>
        <p:txBody>
          <a:bodyPr lIns="0" tIns="0" rIns="0" bIns="0" rtlCol="0" anchor="t">
            <a:spAutoFit/>
          </a:bodyPr>
          <a:lstStyle/>
          <a:p>
            <a:pPr algn="l">
              <a:lnSpc>
                <a:spcPts val="3240"/>
              </a:lnSpc>
            </a:pPr>
            <a:r>
              <a:rPr lang="en-US" sz="2700" dirty="0">
                <a:solidFill>
                  <a:srgbClr val="000000"/>
                </a:solidFill>
                <a:latin typeface="Aptos"/>
                <a:ea typeface="Aptos"/>
                <a:cs typeface="Aptos"/>
                <a:sym typeface="Aptos"/>
              </a:rPr>
              <a:t>AUTRES PISTES : </a:t>
            </a:r>
          </a:p>
          <a:p>
            <a:pPr algn="l">
              <a:lnSpc>
                <a:spcPts val="3240"/>
              </a:lnSpc>
            </a:pPr>
            <a:endParaRPr lang="en-US" sz="2700" dirty="0">
              <a:solidFill>
                <a:srgbClr val="000000"/>
              </a:solidFill>
              <a:latin typeface="Aptos"/>
              <a:ea typeface="Aptos"/>
              <a:cs typeface="Aptos"/>
              <a:sym typeface="Aptos"/>
            </a:endParaRPr>
          </a:p>
          <a:p>
            <a:pPr algn="l">
              <a:lnSpc>
                <a:spcPts val="3240"/>
              </a:lnSpc>
            </a:pPr>
            <a:r>
              <a:rPr lang="en-US" sz="2700" dirty="0">
                <a:solidFill>
                  <a:srgbClr val="000000"/>
                </a:solidFill>
                <a:latin typeface="Aptos"/>
                <a:ea typeface="Aptos"/>
                <a:cs typeface="Aptos"/>
                <a:sym typeface="Aptos"/>
              </a:rPr>
              <a:t>&gt; </a:t>
            </a:r>
            <a:r>
              <a:rPr lang="en-US" sz="2700" dirty="0" err="1">
                <a:solidFill>
                  <a:srgbClr val="000000"/>
                </a:solidFill>
                <a:latin typeface="Aptos"/>
                <a:ea typeface="Aptos"/>
                <a:cs typeface="Aptos"/>
                <a:sym typeface="Aptos"/>
              </a:rPr>
              <a:t>Récits</a:t>
            </a:r>
            <a:r>
              <a:rPr lang="en-US" sz="2700" dirty="0">
                <a:solidFill>
                  <a:srgbClr val="000000"/>
                </a:solidFill>
                <a:latin typeface="Aptos"/>
                <a:ea typeface="Aptos"/>
                <a:cs typeface="Aptos"/>
                <a:sym typeface="Aptos"/>
              </a:rPr>
              <a:t> de </a:t>
            </a:r>
            <a:r>
              <a:rPr lang="en-US" sz="2700" dirty="0" err="1">
                <a:solidFill>
                  <a:srgbClr val="000000"/>
                </a:solidFill>
                <a:latin typeface="Aptos"/>
                <a:ea typeface="Aptos"/>
                <a:cs typeface="Aptos"/>
                <a:sym typeface="Aptos"/>
              </a:rPr>
              <a:t>fondation</a:t>
            </a:r>
            <a:r>
              <a:rPr lang="en-US" sz="2700" dirty="0">
                <a:solidFill>
                  <a:srgbClr val="000000"/>
                </a:solidFill>
                <a:latin typeface="Aptos"/>
                <a:ea typeface="Aptos"/>
                <a:cs typeface="Aptos"/>
                <a:sym typeface="Aptos"/>
              </a:rPr>
              <a:t> et des </a:t>
            </a:r>
            <a:r>
              <a:rPr lang="en-US" sz="2700" dirty="0" err="1">
                <a:solidFill>
                  <a:srgbClr val="000000"/>
                </a:solidFill>
                <a:latin typeface="Aptos"/>
                <a:ea typeface="Aptos"/>
                <a:cs typeface="Aptos"/>
                <a:sym typeface="Aptos"/>
              </a:rPr>
              <a:t>origines</a:t>
            </a:r>
            <a:r>
              <a:rPr lang="en-US" sz="2700" dirty="0">
                <a:solidFill>
                  <a:srgbClr val="000000"/>
                </a:solidFill>
                <a:latin typeface="Aptos"/>
                <a:ea typeface="Aptos"/>
                <a:cs typeface="Aptos"/>
                <a:sym typeface="Aptos"/>
              </a:rPr>
              <a:t> / </a:t>
            </a:r>
            <a:r>
              <a:rPr lang="en-US" sz="2700" dirty="0" err="1">
                <a:solidFill>
                  <a:srgbClr val="000000"/>
                </a:solidFill>
                <a:latin typeface="Aptos"/>
                <a:ea typeface="Aptos"/>
                <a:cs typeface="Aptos"/>
                <a:sym typeface="Aptos"/>
              </a:rPr>
              <a:t>Voies</a:t>
            </a:r>
            <a:r>
              <a:rPr lang="en-US" sz="2700" dirty="0">
                <a:solidFill>
                  <a:srgbClr val="000000"/>
                </a:solidFill>
                <a:latin typeface="Aptos"/>
                <a:ea typeface="Aptos"/>
                <a:cs typeface="Aptos"/>
                <a:sym typeface="Aptos"/>
              </a:rPr>
              <a:t> et routes de </a:t>
            </a:r>
            <a:r>
              <a:rPr lang="en-US" sz="2700" dirty="0" err="1">
                <a:solidFill>
                  <a:srgbClr val="000000"/>
                </a:solidFill>
                <a:latin typeface="Aptos"/>
                <a:ea typeface="Aptos"/>
                <a:cs typeface="Aptos"/>
                <a:sym typeface="Aptos"/>
              </a:rPr>
              <a:t>légendes</a:t>
            </a:r>
            <a:endParaRPr lang="en-US" sz="2700" dirty="0">
              <a:solidFill>
                <a:srgbClr val="000000"/>
              </a:solidFill>
              <a:latin typeface="Aptos"/>
              <a:ea typeface="Aptos"/>
              <a:cs typeface="Aptos"/>
              <a:sym typeface="Aptos"/>
            </a:endParaRPr>
          </a:p>
          <a:p>
            <a:pPr algn="l">
              <a:lnSpc>
                <a:spcPts val="3240"/>
              </a:lnSpc>
            </a:pPr>
            <a:endParaRPr lang="en-US" sz="2700" dirty="0">
              <a:solidFill>
                <a:srgbClr val="000000"/>
              </a:solidFill>
              <a:latin typeface="Aptos"/>
              <a:ea typeface="Aptos"/>
              <a:cs typeface="Aptos"/>
              <a:sym typeface="Aptos"/>
            </a:endParaRPr>
          </a:p>
          <a:p>
            <a:pPr algn="l">
              <a:lnSpc>
                <a:spcPts val="3240"/>
              </a:lnSpc>
            </a:pPr>
            <a:r>
              <a:rPr lang="en-US" sz="2700" b="1" dirty="0" err="1">
                <a:solidFill>
                  <a:srgbClr val="000000"/>
                </a:solidFill>
                <a:latin typeface="Aptos Bold"/>
                <a:ea typeface="Aptos Bold"/>
                <a:cs typeface="Aptos Bold"/>
                <a:sym typeface="Aptos Bold"/>
              </a:rPr>
              <a:t>Civilisation</a:t>
            </a:r>
            <a:r>
              <a:rPr lang="en-US" sz="2700" b="1" dirty="0">
                <a:solidFill>
                  <a:srgbClr val="000000"/>
                </a:solidFill>
                <a:latin typeface="Aptos Bold"/>
                <a:ea typeface="Aptos Bold"/>
                <a:cs typeface="Aptos Bold"/>
                <a:sym typeface="Aptos Bold"/>
              </a:rPr>
              <a:t> et vie </a:t>
            </a:r>
            <a:r>
              <a:rPr lang="en-US" sz="2700" b="1" dirty="0" err="1">
                <a:solidFill>
                  <a:srgbClr val="000000"/>
                </a:solidFill>
                <a:latin typeface="Aptos Bold"/>
                <a:ea typeface="Aptos Bold"/>
                <a:cs typeface="Aptos Bold"/>
                <a:sym typeface="Aptos Bold"/>
              </a:rPr>
              <a:t>quotidienne</a:t>
            </a:r>
            <a:endParaRPr lang="en-US" sz="2700" b="1" dirty="0">
              <a:solidFill>
                <a:srgbClr val="000000"/>
              </a:solidFill>
              <a:latin typeface="Aptos Bold"/>
              <a:ea typeface="Aptos Bold"/>
              <a:cs typeface="Aptos Bold"/>
              <a:sym typeface="Aptos Bold"/>
            </a:endParaRPr>
          </a:p>
          <a:p>
            <a:pPr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buFont typeface="Arial"/>
              <a:buChar char="•"/>
            </a:pPr>
            <a:r>
              <a:rPr lang="en-US" sz="2700" dirty="0">
                <a:solidFill>
                  <a:srgbClr val="000000"/>
                </a:solidFill>
                <a:latin typeface="Aptos"/>
                <a:ea typeface="Aptos"/>
                <a:cs typeface="Aptos"/>
                <a:sym typeface="Aptos"/>
              </a:rPr>
              <a:t>Ludus/schola et </a:t>
            </a:r>
            <a:r>
              <a:rPr lang="en-US" sz="2700" dirty="0" err="1">
                <a:solidFill>
                  <a:srgbClr val="000000"/>
                </a:solidFill>
                <a:latin typeface="Aptos"/>
                <a:ea typeface="Aptos"/>
                <a:cs typeface="Aptos"/>
                <a:sym typeface="Aptos"/>
              </a:rPr>
              <a:t>ludi</a:t>
            </a:r>
            <a:r>
              <a:rPr lang="en-US" sz="2700" dirty="0">
                <a:solidFill>
                  <a:srgbClr val="000000"/>
                </a:solidFill>
                <a:latin typeface="Aptos"/>
                <a:ea typeface="Aptos"/>
                <a:cs typeface="Aptos"/>
                <a:sym typeface="Aptos"/>
              </a:rPr>
              <a:t> -  </a:t>
            </a:r>
            <a:r>
              <a:rPr lang="en-US" sz="2700" dirty="0" err="1">
                <a:solidFill>
                  <a:srgbClr val="000000"/>
                </a:solidFill>
                <a:latin typeface="Aptos"/>
                <a:ea typeface="Aptos"/>
                <a:cs typeface="Aptos"/>
                <a:sym typeface="Aptos"/>
              </a:rPr>
              <a:t>collège</a:t>
            </a:r>
            <a:endParaRPr lang="en-US" sz="2700" dirty="0">
              <a:solidFill>
                <a:srgbClr val="000000"/>
              </a:solidFill>
              <a:latin typeface="Aptos"/>
              <a:ea typeface="Aptos"/>
              <a:cs typeface="Aptos"/>
              <a:sym typeface="Aptos"/>
            </a:endParaRPr>
          </a:p>
          <a:p>
            <a:pPr marL="488632" lvl="1" indent="-244316" algn="l">
              <a:lnSpc>
                <a:spcPts val="3240"/>
              </a:lnSpc>
              <a:buFont typeface="Arial"/>
              <a:buChar char="•"/>
            </a:pPr>
            <a:r>
              <a:rPr lang="en-US" sz="2700" dirty="0">
                <a:solidFill>
                  <a:srgbClr val="000000"/>
                </a:solidFill>
                <a:latin typeface="Aptos"/>
                <a:ea typeface="Aptos"/>
                <a:cs typeface="Aptos"/>
                <a:sym typeface="Aptos"/>
              </a:rPr>
              <a:t>Les modes </a:t>
            </a:r>
            <a:r>
              <a:rPr lang="en-US" sz="2700" dirty="0" err="1">
                <a:solidFill>
                  <a:srgbClr val="000000"/>
                </a:solidFill>
                <a:latin typeface="Aptos"/>
                <a:ea typeface="Aptos"/>
                <a:cs typeface="Aptos"/>
                <a:sym typeface="Aptos"/>
              </a:rPr>
              <a:t>d’alimentation</a:t>
            </a:r>
            <a:r>
              <a:rPr lang="en-US" sz="2700" dirty="0">
                <a:solidFill>
                  <a:srgbClr val="000000"/>
                </a:solidFill>
                <a:latin typeface="Aptos"/>
                <a:ea typeface="Aptos"/>
                <a:cs typeface="Aptos"/>
                <a:sym typeface="Aptos"/>
              </a:rPr>
              <a:t> - </a:t>
            </a:r>
            <a:r>
              <a:rPr lang="en-US" sz="2700" dirty="0" err="1">
                <a:solidFill>
                  <a:srgbClr val="000000"/>
                </a:solidFill>
                <a:latin typeface="Aptos"/>
                <a:ea typeface="Aptos"/>
                <a:cs typeface="Aptos"/>
                <a:sym typeface="Aptos"/>
              </a:rPr>
              <a:t>collège</a:t>
            </a:r>
            <a:endParaRPr lang="en-US" sz="2700" dirty="0">
              <a:solidFill>
                <a:srgbClr val="000000"/>
              </a:solidFill>
              <a:latin typeface="Aptos"/>
              <a:ea typeface="Aptos"/>
              <a:cs typeface="Aptos"/>
              <a:sym typeface="Aptos"/>
            </a:endParaRPr>
          </a:p>
          <a:p>
            <a:pPr marL="488632" lvl="1" indent="-244316" algn="l">
              <a:lnSpc>
                <a:spcPts val="3240"/>
              </a:lnSpc>
              <a:buFont typeface="Arial"/>
              <a:buChar char="•"/>
            </a:pPr>
            <a:r>
              <a:rPr lang="en-US" sz="2700" dirty="0" err="1">
                <a:solidFill>
                  <a:srgbClr val="000000"/>
                </a:solidFill>
                <a:latin typeface="Aptos"/>
                <a:ea typeface="Aptos"/>
                <a:cs typeface="Aptos"/>
                <a:sym typeface="Aptos"/>
              </a:rPr>
              <a:t>Loisir</a:t>
            </a:r>
            <a:r>
              <a:rPr lang="en-US" sz="2700" dirty="0">
                <a:solidFill>
                  <a:srgbClr val="000000"/>
                </a:solidFill>
                <a:latin typeface="Aptos"/>
                <a:ea typeface="Aptos"/>
                <a:cs typeface="Aptos"/>
                <a:sym typeface="Aptos"/>
              </a:rPr>
              <a:t> et travail, </a:t>
            </a:r>
            <a:r>
              <a:rPr lang="en-US" sz="2700" dirty="0" err="1">
                <a:solidFill>
                  <a:srgbClr val="000000"/>
                </a:solidFill>
                <a:latin typeface="Aptos"/>
                <a:ea typeface="Aptos"/>
                <a:cs typeface="Aptos"/>
                <a:sym typeface="Aptos"/>
              </a:rPr>
              <a:t>otium</a:t>
            </a:r>
            <a:r>
              <a:rPr lang="en-US" sz="2700" dirty="0">
                <a:solidFill>
                  <a:srgbClr val="000000"/>
                </a:solidFill>
                <a:latin typeface="Aptos"/>
                <a:ea typeface="Aptos"/>
                <a:cs typeface="Aptos"/>
                <a:sym typeface="Aptos"/>
              </a:rPr>
              <a:t> et </a:t>
            </a:r>
            <a:r>
              <a:rPr lang="en-US" sz="2700" dirty="0" err="1">
                <a:solidFill>
                  <a:srgbClr val="000000"/>
                </a:solidFill>
                <a:latin typeface="Aptos"/>
                <a:ea typeface="Aptos"/>
                <a:cs typeface="Aptos"/>
                <a:sym typeface="Aptos"/>
              </a:rPr>
              <a:t>negotium</a:t>
            </a:r>
            <a:r>
              <a:rPr lang="en-US" sz="2700" dirty="0">
                <a:solidFill>
                  <a:srgbClr val="000000"/>
                </a:solidFill>
                <a:latin typeface="Aptos"/>
                <a:ea typeface="Aptos"/>
                <a:cs typeface="Aptos"/>
                <a:sym typeface="Aptos"/>
              </a:rPr>
              <a:t> -  </a:t>
            </a:r>
            <a:r>
              <a:rPr lang="en-US" sz="2700" dirty="0" err="1">
                <a:solidFill>
                  <a:srgbClr val="000000"/>
                </a:solidFill>
                <a:latin typeface="Aptos"/>
                <a:ea typeface="Aptos"/>
                <a:cs typeface="Aptos"/>
                <a:sym typeface="Aptos"/>
              </a:rPr>
              <a:t>collège</a:t>
            </a:r>
            <a:r>
              <a:rPr lang="en-US" sz="2700" dirty="0">
                <a:solidFill>
                  <a:srgbClr val="000000"/>
                </a:solidFill>
                <a:latin typeface="Aptos"/>
                <a:ea typeface="Aptos"/>
                <a:cs typeface="Aptos"/>
                <a:sym typeface="Aptos"/>
              </a:rPr>
              <a:t> et lycée</a:t>
            </a:r>
          </a:p>
          <a:p>
            <a:pPr marL="488632" lvl="1" indent="-244316" algn="l">
              <a:lnSpc>
                <a:spcPts val="3240"/>
              </a:lnSpc>
            </a:pPr>
            <a:endParaRPr lang="en-US" sz="2700" dirty="0">
              <a:solidFill>
                <a:srgbClr val="000000"/>
              </a:solidFill>
              <a:latin typeface="Aptos"/>
              <a:ea typeface="Aptos"/>
              <a:cs typeface="Aptos"/>
              <a:sym typeface="Aptos"/>
            </a:endParaRPr>
          </a:p>
          <a:p>
            <a:pPr marL="488632" lvl="1" indent="-244316" algn="l">
              <a:lnSpc>
                <a:spcPts val="3240"/>
              </a:lnSpc>
            </a:pPr>
            <a:r>
              <a:rPr lang="en-US" sz="2700" b="1" dirty="0" err="1">
                <a:solidFill>
                  <a:srgbClr val="000000"/>
                </a:solidFill>
                <a:latin typeface="Aptos Bold"/>
                <a:ea typeface="Aptos Bold"/>
                <a:cs typeface="Aptos Bold"/>
                <a:sym typeface="Aptos Bold"/>
              </a:rPr>
              <a:t>Linguistique</a:t>
            </a:r>
            <a:r>
              <a:rPr lang="en-US" sz="2700" b="1" dirty="0">
                <a:solidFill>
                  <a:srgbClr val="000000"/>
                </a:solidFill>
                <a:latin typeface="Aptos Bold"/>
                <a:ea typeface="Aptos Bold"/>
                <a:cs typeface="Aptos Bold"/>
                <a:sym typeface="Aptos Bold"/>
              </a:rPr>
              <a:t> et </a:t>
            </a:r>
            <a:r>
              <a:rPr lang="en-US" sz="2700" b="1" dirty="0" err="1">
                <a:solidFill>
                  <a:srgbClr val="000000"/>
                </a:solidFill>
                <a:latin typeface="Aptos Bold"/>
                <a:ea typeface="Aptos Bold"/>
                <a:cs typeface="Aptos Bold"/>
                <a:sym typeface="Aptos Bold"/>
              </a:rPr>
              <a:t>lexicologie</a:t>
            </a:r>
            <a:r>
              <a:rPr lang="en-US" sz="2700" b="1" dirty="0">
                <a:solidFill>
                  <a:srgbClr val="000000"/>
                </a:solidFill>
                <a:latin typeface="Aptos Bold"/>
                <a:ea typeface="Aptos Bold"/>
                <a:cs typeface="Aptos Bold"/>
                <a:sym typeface="Aptos Bold"/>
              </a:rPr>
              <a:t> </a:t>
            </a: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r>
              <a:rPr lang="en-US" sz="2700" dirty="0">
                <a:solidFill>
                  <a:srgbClr val="000000"/>
                </a:solidFill>
                <a:latin typeface="Aptos"/>
                <a:ea typeface="Aptos"/>
                <a:cs typeface="Aptos"/>
                <a:sym typeface="Aptos"/>
              </a:rPr>
              <a:t>Deux mots </a:t>
            </a:r>
            <a:r>
              <a:rPr lang="en-US" sz="2700" dirty="0" err="1">
                <a:solidFill>
                  <a:srgbClr val="000000"/>
                </a:solidFill>
                <a:latin typeface="Aptos"/>
                <a:ea typeface="Aptos"/>
                <a:cs typeface="Aptos"/>
                <a:sym typeface="Aptos"/>
              </a:rPr>
              <a:t>latins</a:t>
            </a:r>
            <a:r>
              <a:rPr lang="en-US" sz="2700" dirty="0">
                <a:solidFill>
                  <a:srgbClr val="000000"/>
                </a:solidFill>
                <a:latin typeface="Aptos"/>
                <a:ea typeface="Aptos"/>
                <a:cs typeface="Aptos"/>
                <a:sym typeface="Aptos"/>
              </a:rPr>
              <a:t> pour </a:t>
            </a:r>
            <a:r>
              <a:rPr lang="en-US" sz="2700" dirty="0" err="1">
                <a:solidFill>
                  <a:srgbClr val="000000"/>
                </a:solidFill>
                <a:latin typeface="Aptos"/>
                <a:ea typeface="Aptos"/>
                <a:cs typeface="Aptos"/>
                <a:sym typeface="Aptos"/>
              </a:rPr>
              <a:t>une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même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réalité</a:t>
            </a:r>
            <a:r>
              <a:rPr lang="en-US" sz="2700" dirty="0">
                <a:solidFill>
                  <a:srgbClr val="000000"/>
                </a:solidFill>
                <a:latin typeface="Aptos"/>
                <a:ea typeface="Aptos"/>
                <a:cs typeface="Aptos"/>
                <a:sym typeface="Aptos"/>
              </a:rPr>
              <a:t> dans les </a:t>
            </a:r>
            <a:r>
              <a:rPr lang="en-US" sz="2700" dirty="0" err="1">
                <a:solidFill>
                  <a:srgbClr val="000000"/>
                </a:solidFill>
                <a:latin typeface="Aptos"/>
                <a:ea typeface="Aptos"/>
                <a:cs typeface="Aptos"/>
                <a:sym typeface="Aptos"/>
              </a:rPr>
              <a:t>langues</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exemple</a:t>
            </a:r>
            <a:r>
              <a:rPr lang="en-US" sz="2700" dirty="0">
                <a:solidFill>
                  <a:srgbClr val="000000"/>
                </a:solidFill>
                <a:latin typeface="Aptos"/>
                <a:ea typeface="Aptos"/>
                <a:cs typeface="Aptos"/>
                <a:sym typeface="Aptos"/>
              </a:rPr>
              <a:t> TABULA, MENSA -  </a:t>
            </a:r>
            <a:r>
              <a:rPr lang="en-US" sz="2700" dirty="0" err="1">
                <a:solidFill>
                  <a:srgbClr val="000000"/>
                </a:solidFill>
                <a:latin typeface="Aptos"/>
                <a:ea typeface="Aptos"/>
                <a:cs typeface="Aptos"/>
                <a:sym typeface="Aptos"/>
              </a:rPr>
              <a:t>collège</a:t>
            </a:r>
            <a:endParaRPr lang="en-US" sz="2700" dirty="0">
              <a:solidFill>
                <a:srgbClr val="000000"/>
              </a:solidFill>
              <a:latin typeface="Aptos"/>
              <a:ea typeface="Aptos"/>
              <a:cs typeface="Aptos"/>
              <a:sym typeface="Aptos"/>
            </a:endParaRPr>
          </a:p>
          <a:p>
            <a:pPr marL="488632" lvl="1" indent="-244316" algn="l">
              <a:lnSpc>
                <a:spcPts val="3240"/>
              </a:lnSpc>
            </a:pPr>
            <a:r>
              <a:rPr lang="en-US" sz="2700" dirty="0">
                <a:solidFill>
                  <a:srgbClr val="000000"/>
                </a:solidFill>
                <a:latin typeface="Aptos"/>
                <a:ea typeface="Aptos"/>
                <a:cs typeface="Aptos"/>
                <a:sym typeface="Aptos"/>
              </a:rPr>
              <a:t>Les mots </a:t>
            </a:r>
            <a:r>
              <a:rPr lang="en-US" sz="2700" dirty="0" err="1">
                <a:solidFill>
                  <a:srgbClr val="000000"/>
                </a:solidFill>
                <a:latin typeface="Aptos"/>
                <a:ea typeface="Aptos"/>
                <a:cs typeface="Aptos"/>
                <a:sym typeface="Aptos"/>
              </a:rPr>
              <a:t>latins</a:t>
            </a:r>
            <a:r>
              <a:rPr lang="en-US" sz="2700" dirty="0">
                <a:solidFill>
                  <a:srgbClr val="000000"/>
                </a:solidFill>
                <a:latin typeface="Aptos"/>
                <a:ea typeface="Aptos"/>
                <a:cs typeface="Aptos"/>
                <a:sym typeface="Aptos"/>
              </a:rPr>
              <a:t> et </a:t>
            </a:r>
            <a:r>
              <a:rPr lang="en-US" sz="2700" dirty="0" err="1">
                <a:solidFill>
                  <a:srgbClr val="000000"/>
                </a:solidFill>
                <a:latin typeface="Aptos"/>
                <a:ea typeface="Aptos"/>
                <a:cs typeface="Aptos"/>
                <a:sym typeface="Aptos"/>
              </a:rPr>
              <a:t>grecs</a:t>
            </a:r>
            <a:r>
              <a:rPr lang="en-US" sz="2700" dirty="0">
                <a:solidFill>
                  <a:srgbClr val="000000"/>
                </a:solidFill>
                <a:latin typeface="Aptos"/>
                <a:ea typeface="Aptos"/>
                <a:cs typeface="Aptos"/>
                <a:sym typeface="Aptos"/>
              </a:rPr>
              <a:t> dans le marketing international - </a:t>
            </a:r>
            <a:r>
              <a:rPr lang="en-US" sz="2700" dirty="0" err="1">
                <a:solidFill>
                  <a:srgbClr val="000000"/>
                </a:solidFill>
                <a:latin typeface="Aptos"/>
                <a:ea typeface="Aptos"/>
                <a:cs typeface="Aptos"/>
                <a:sym typeface="Aptos"/>
              </a:rPr>
              <a:t>collège</a:t>
            </a:r>
            <a:endParaRPr lang="en-US" sz="2700" dirty="0">
              <a:solidFill>
                <a:srgbClr val="000000"/>
              </a:solidFill>
              <a:latin typeface="Aptos"/>
              <a:ea typeface="Aptos"/>
              <a:cs typeface="Aptos"/>
              <a:sym typeface="Aptos"/>
            </a:endParaRPr>
          </a:p>
          <a:p>
            <a:pPr marL="488632" lvl="1" indent="-244316" algn="l">
              <a:lnSpc>
                <a:spcPts val="3240"/>
              </a:lnSpc>
            </a:pPr>
            <a:r>
              <a:rPr lang="en-US" sz="2700" dirty="0" err="1">
                <a:solidFill>
                  <a:srgbClr val="000000"/>
                </a:solidFill>
                <a:latin typeface="Aptos"/>
                <a:ea typeface="Aptos"/>
                <a:cs typeface="Aptos"/>
                <a:sym typeface="Aptos"/>
              </a:rPr>
              <a:t>L’héritage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latin</a:t>
            </a:r>
            <a:r>
              <a:rPr lang="en-US" sz="2700" dirty="0">
                <a:solidFill>
                  <a:srgbClr val="000000"/>
                </a:solidFill>
                <a:latin typeface="Aptos"/>
                <a:ea typeface="Aptos"/>
                <a:cs typeface="Aptos"/>
                <a:sym typeface="Aptos"/>
              </a:rPr>
              <a:t> et </a:t>
            </a:r>
            <a:r>
              <a:rPr lang="en-US" sz="2700" dirty="0" err="1">
                <a:solidFill>
                  <a:srgbClr val="000000"/>
                </a:solidFill>
                <a:latin typeface="Aptos"/>
                <a:ea typeface="Aptos"/>
                <a:cs typeface="Aptos"/>
                <a:sym typeface="Aptos"/>
              </a:rPr>
              <a:t>grec</a:t>
            </a:r>
            <a:r>
              <a:rPr lang="en-US" sz="2700" dirty="0">
                <a:solidFill>
                  <a:srgbClr val="000000"/>
                </a:solidFill>
                <a:latin typeface="Aptos"/>
                <a:ea typeface="Aptos"/>
                <a:cs typeface="Aptos"/>
                <a:sym typeface="Aptos"/>
              </a:rPr>
              <a:t> dans le </a:t>
            </a:r>
            <a:r>
              <a:rPr lang="en-US" sz="2700" dirty="0" err="1">
                <a:solidFill>
                  <a:srgbClr val="000000"/>
                </a:solidFill>
                <a:latin typeface="Aptos"/>
                <a:ea typeface="Aptos"/>
                <a:cs typeface="Aptos"/>
                <a:sym typeface="Aptos"/>
              </a:rPr>
              <a:t>lexique</a:t>
            </a:r>
            <a:r>
              <a:rPr lang="en-US" sz="2700" dirty="0">
                <a:solidFill>
                  <a:srgbClr val="000000"/>
                </a:solidFill>
                <a:latin typeface="Aptos"/>
                <a:ea typeface="Aptos"/>
                <a:cs typeface="Aptos"/>
                <a:sym typeface="Aptos"/>
              </a:rPr>
              <a:t> et les locutions du </a:t>
            </a:r>
            <a:r>
              <a:rPr lang="en-US" sz="2700" dirty="0" err="1">
                <a:solidFill>
                  <a:srgbClr val="000000"/>
                </a:solidFill>
                <a:latin typeface="Aptos"/>
                <a:ea typeface="Aptos"/>
                <a:cs typeface="Aptos"/>
                <a:sym typeface="Aptos"/>
              </a:rPr>
              <a:t>français</a:t>
            </a:r>
            <a:r>
              <a:rPr lang="en-US" sz="2700" dirty="0">
                <a:solidFill>
                  <a:srgbClr val="000000"/>
                </a:solidFill>
                <a:latin typeface="Aptos"/>
                <a:ea typeface="Aptos"/>
                <a:cs typeface="Aptos"/>
                <a:sym typeface="Aptos"/>
              </a:rPr>
              <a:t> et des </a:t>
            </a:r>
            <a:r>
              <a:rPr lang="en-US" sz="2700" dirty="0" err="1">
                <a:solidFill>
                  <a:srgbClr val="000000"/>
                </a:solidFill>
                <a:latin typeface="Aptos"/>
                <a:ea typeface="Aptos"/>
                <a:cs typeface="Aptos"/>
                <a:sym typeface="Aptos"/>
              </a:rPr>
              <a:t>langues</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vivantes</a:t>
            </a:r>
            <a:r>
              <a:rPr lang="en-US" sz="2700" dirty="0">
                <a:solidFill>
                  <a:srgbClr val="000000"/>
                </a:solidFill>
                <a:latin typeface="Aptos"/>
                <a:ea typeface="Aptos"/>
                <a:cs typeface="Aptos"/>
                <a:sym typeface="Aptos"/>
              </a:rPr>
              <a:t> - </a:t>
            </a:r>
            <a:r>
              <a:rPr lang="en-US" sz="2700" dirty="0" err="1">
                <a:solidFill>
                  <a:srgbClr val="000000"/>
                </a:solidFill>
                <a:latin typeface="Aptos"/>
                <a:ea typeface="Aptos"/>
                <a:cs typeface="Aptos"/>
                <a:sym typeface="Aptos"/>
              </a:rPr>
              <a:t>collège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ou</a:t>
            </a:r>
            <a:r>
              <a:rPr lang="en-US" sz="2700" dirty="0">
                <a:solidFill>
                  <a:srgbClr val="000000"/>
                </a:solidFill>
                <a:latin typeface="Aptos"/>
                <a:ea typeface="Aptos"/>
                <a:cs typeface="Aptos"/>
                <a:sym typeface="Aptos"/>
              </a:rPr>
              <a:t> lycée </a:t>
            </a:r>
          </a:p>
          <a:p>
            <a:pPr marL="488632" lvl="1" indent="-244316" algn="l">
              <a:lnSpc>
                <a:spcPts val="3240"/>
              </a:lnSpc>
            </a:pPr>
            <a:r>
              <a:rPr lang="en-US" sz="2700" dirty="0">
                <a:solidFill>
                  <a:srgbClr val="000000"/>
                </a:solidFill>
                <a:latin typeface="Aptos"/>
                <a:ea typeface="Aptos"/>
                <a:cs typeface="Aptos"/>
                <a:sym typeface="Aptos"/>
              </a:rPr>
              <a:t>Les mots </a:t>
            </a:r>
            <a:r>
              <a:rPr lang="en-US" sz="2700" dirty="0" err="1">
                <a:solidFill>
                  <a:srgbClr val="000000"/>
                </a:solidFill>
                <a:latin typeface="Aptos"/>
                <a:ea typeface="Aptos"/>
                <a:cs typeface="Aptos"/>
                <a:sym typeface="Aptos"/>
              </a:rPr>
              <a:t>latins</a:t>
            </a:r>
            <a:r>
              <a:rPr lang="en-US" sz="2700" dirty="0">
                <a:solidFill>
                  <a:srgbClr val="000000"/>
                </a:solidFill>
                <a:latin typeface="Aptos"/>
                <a:ea typeface="Aptos"/>
                <a:cs typeface="Aptos"/>
                <a:sym typeface="Aptos"/>
              </a:rPr>
              <a:t> dans les </a:t>
            </a:r>
            <a:r>
              <a:rPr lang="en-US" sz="2700" dirty="0" err="1">
                <a:solidFill>
                  <a:srgbClr val="000000"/>
                </a:solidFill>
                <a:latin typeface="Aptos"/>
                <a:ea typeface="Aptos"/>
                <a:cs typeface="Aptos"/>
                <a:sym typeface="Aptos"/>
              </a:rPr>
              <a:t>langues</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vivantes</a:t>
            </a:r>
            <a:r>
              <a:rPr lang="en-US" sz="2700" dirty="0">
                <a:solidFill>
                  <a:srgbClr val="000000"/>
                </a:solidFill>
                <a:latin typeface="Aptos"/>
                <a:ea typeface="Aptos"/>
                <a:cs typeface="Aptos"/>
                <a:sym typeface="Aptos"/>
              </a:rPr>
              <a:t> - </a:t>
            </a:r>
            <a:r>
              <a:rPr lang="en-US" sz="2700" dirty="0" err="1">
                <a:solidFill>
                  <a:srgbClr val="000000"/>
                </a:solidFill>
                <a:latin typeface="Aptos"/>
                <a:ea typeface="Aptos"/>
                <a:cs typeface="Aptos"/>
                <a:sym typeface="Aptos"/>
              </a:rPr>
              <a:t>collège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ou</a:t>
            </a:r>
            <a:r>
              <a:rPr lang="en-US" sz="2700" dirty="0">
                <a:solidFill>
                  <a:srgbClr val="000000"/>
                </a:solidFill>
                <a:latin typeface="Aptos"/>
                <a:ea typeface="Aptos"/>
                <a:cs typeface="Aptos"/>
                <a:sym typeface="Aptos"/>
              </a:rPr>
              <a:t> lycée </a:t>
            </a:r>
          </a:p>
          <a:p>
            <a:pPr marL="488632" lvl="1" indent="-244316" algn="l">
              <a:lnSpc>
                <a:spcPts val="3240"/>
              </a:lnSpc>
            </a:pPr>
            <a:endParaRPr lang="en-US" sz="2700" dirty="0">
              <a:solidFill>
                <a:srgbClr val="000000"/>
              </a:solidFill>
              <a:latin typeface="Aptos"/>
              <a:ea typeface="Aptos"/>
              <a:cs typeface="Aptos"/>
              <a:sym typeface="Aptos"/>
            </a:endParaRPr>
          </a:p>
          <a:p>
            <a:pPr marL="488632" lvl="1" indent="-244316" algn="l">
              <a:lnSpc>
                <a:spcPts val="3240"/>
              </a:lnSpc>
            </a:pPr>
            <a:r>
              <a:rPr lang="en-US" sz="2700" b="1" dirty="0">
                <a:solidFill>
                  <a:srgbClr val="000000"/>
                </a:solidFill>
                <a:latin typeface="Aptos Bold"/>
                <a:ea typeface="Aptos Bold"/>
                <a:cs typeface="Aptos Bold"/>
                <a:sym typeface="Aptos Bold"/>
              </a:rPr>
              <a:t>Culture et </a:t>
            </a:r>
            <a:r>
              <a:rPr lang="en-US" sz="2700" b="1" dirty="0" err="1">
                <a:solidFill>
                  <a:srgbClr val="000000"/>
                </a:solidFill>
                <a:latin typeface="Aptos Bold"/>
                <a:ea typeface="Aptos Bold"/>
                <a:cs typeface="Aptos Bold"/>
                <a:sym typeface="Aptos Bold"/>
              </a:rPr>
              <a:t>histoire</a:t>
            </a:r>
            <a:endParaRPr lang="en-US" sz="2700" b="1" dirty="0">
              <a:solidFill>
                <a:srgbClr val="000000"/>
              </a:solidFill>
              <a:latin typeface="Aptos Bold"/>
              <a:ea typeface="Aptos Bold"/>
              <a:cs typeface="Aptos Bold"/>
              <a:sym typeface="Aptos Bold"/>
            </a:endParaRPr>
          </a:p>
          <a:p>
            <a:pPr marL="488632" lvl="1" indent="-244316" algn="l">
              <a:lnSpc>
                <a:spcPts val="3240"/>
              </a:lnSpc>
            </a:pPr>
            <a:r>
              <a:rPr lang="en-US" sz="2700" dirty="0">
                <a:solidFill>
                  <a:srgbClr val="000000"/>
                </a:solidFill>
                <a:latin typeface="Aptos"/>
                <a:ea typeface="Aptos"/>
                <a:cs typeface="Aptos"/>
                <a:sym typeface="Aptos"/>
              </a:rPr>
              <a:t>Usages politiques de </a:t>
            </a:r>
            <a:r>
              <a:rPr lang="en-US" sz="2700" dirty="0" err="1">
                <a:solidFill>
                  <a:srgbClr val="000000"/>
                </a:solidFill>
                <a:latin typeface="Aptos"/>
                <a:ea typeface="Aptos"/>
                <a:cs typeface="Aptos"/>
                <a:sym typeface="Aptos"/>
              </a:rPr>
              <a:t>l’Antiquité</a:t>
            </a:r>
            <a:r>
              <a:rPr lang="en-US" sz="2700" dirty="0">
                <a:solidFill>
                  <a:srgbClr val="000000"/>
                </a:solidFill>
                <a:latin typeface="Aptos"/>
                <a:ea typeface="Aptos"/>
                <a:cs typeface="Aptos"/>
                <a:sym typeface="Aptos"/>
              </a:rPr>
              <a:t> : la mise </a:t>
            </a:r>
            <a:r>
              <a:rPr lang="en-US" sz="2700" dirty="0" err="1">
                <a:solidFill>
                  <a:srgbClr val="000000"/>
                </a:solidFill>
                <a:latin typeface="Aptos"/>
                <a:ea typeface="Aptos"/>
                <a:cs typeface="Aptos"/>
                <a:sym typeface="Aptos"/>
              </a:rPr>
              <a:t>en</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scène</a:t>
            </a:r>
            <a:r>
              <a:rPr lang="en-US" sz="2700" dirty="0">
                <a:solidFill>
                  <a:srgbClr val="000000"/>
                </a:solidFill>
                <a:latin typeface="Aptos"/>
                <a:ea typeface="Aptos"/>
                <a:cs typeface="Aptos"/>
                <a:sym typeface="Aptos"/>
              </a:rPr>
              <a:t> du corps antique dans les régimes </a:t>
            </a:r>
            <a:r>
              <a:rPr lang="en-US" sz="2700" dirty="0" err="1">
                <a:solidFill>
                  <a:srgbClr val="000000"/>
                </a:solidFill>
                <a:latin typeface="Aptos"/>
                <a:ea typeface="Aptos"/>
                <a:cs typeface="Aptos"/>
                <a:sym typeface="Aptos"/>
              </a:rPr>
              <a:t>totalitaires</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notamment</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fasciste</a:t>
            </a:r>
            <a:r>
              <a:rPr lang="en-US" sz="2700" dirty="0">
                <a:solidFill>
                  <a:srgbClr val="000000"/>
                </a:solidFill>
                <a:latin typeface="Aptos"/>
                <a:ea typeface="Aptos"/>
                <a:cs typeface="Aptos"/>
                <a:sym typeface="Aptos"/>
              </a:rPr>
              <a:t> et nazi) -  lycée </a:t>
            </a:r>
          </a:p>
          <a:p>
            <a:pPr marL="488632" lvl="1" indent="-244316" algn="l">
              <a:lnSpc>
                <a:spcPts val="3240"/>
              </a:lnSpc>
            </a:pPr>
            <a:r>
              <a:rPr lang="en-US" sz="2700" dirty="0">
                <a:solidFill>
                  <a:srgbClr val="000000"/>
                </a:solidFill>
                <a:latin typeface="Aptos"/>
                <a:ea typeface="Aptos"/>
                <a:cs typeface="Aptos"/>
                <a:sym typeface="Aptos"/>
              </a:rPr>
              <a:t>Le « </a:t>
            </a:r>
            <a:r>
              <a:rPr lang="en-US" sz="2700" dirty="0" err="1">
                <a:solidFill>
                  <a:srgbClr val="000000"/>
                </a:solidFill>
                <a:latin typeface="Aptos"/>
                <a:ea typeface="Aptos"/>
                <a:cs typeface="Aptos"/>
                <a:sym typeface="Aptos"/>
              </a:rPr>
              <a:t>péché</a:t>
            </a:r>
            <a:r>
              <a:rPr lang="en-US" sz="2700" dirty="0">
                <a:solidFill>
                  <a:srgbClr val="000000"/>
                </a:solidFill>
                <a:latin typeface="Aptos"/>
                <a:ea typeface="Aptos"/>
                <a:cs typeface="Aptos"/>
                <a:sym typeface="Aptos"/>
              </a:rPr>
              <a:t> » </a:t>
            </a:r>
            <a:r>
              <a:rPr lang="en-US" sz="2700" dirty="0" err="1">
                <a:solidFill>
                  <a:srgbClr val="000000"/>
                </a:solidFill>
                <a:latin typeface="Aptos"/>
                <a:ea typeface="Aptos"/>
                <a:cs typeface="Aptos"/>
                <a:sym typeface="Aptos"/>
              </a:rPr>
              <a:t>irrémissible</a:t>
            </a:r>
            <a:r>
              <a:rPr lang="en-US" sz="2700" dirty="0">
                <a:solidFill>
                  <a:srgbClr val="000000"/>
                </a:solidFill>
                <a:latin typeface="Aptos"/>
                <a:ea typeface="Aptos"/>
                <a:cs typeface="Aptos"/>
                <a:sym typeface="Aptos"/>
              </a:rPr>
              <a:t> de </a:t>
            </a:r>
            <a:r>
              <a:rPr lang="en-US" sz="2700" dirty="0" err="1">
                <a:solidFill>
                  <a:srgbClr val="000000"/>
                </a:solidFill>
                <a:latin typeface="Aptos"/>
                <a:ea typeface="Aptos"/>
                <a:cs typeface="Aptos"/>
                <a:sym typeface="Aptos"/>
              </a:rPr>
              <a:t>Médée</a:t>
            </a:r>
            <a:r>
              <a:rPr lang="en-US" sz="2700" dirty="0">
                <a:solidFill>
                  <a:srgbClr val="000000"/>
                </a:solidFill>
                <a:latin typeface="Aptos"/>
                <a:ea typeface="Aptos"/>
                <a:cs typeface="Aptos"/>
                <a:sym typeface="Aptos"/>
              </a:rPr>
              <a:t> : de </a:t>
            </a:r>
            <a:r>
              <a:rPr lang="en-US" sz="2700" dirty="0" err="1">
                <a:solidFill>
                  <a:srgbClr val="000000"/>
                </a:solidFill>
                <a:latin typeface="Aptos"/>
                <a:ea typeface="Aptos"/>
                <a:cs typeface="Aptos"/>
                <a:sym typeface="Aptos"/>
              </a:rPr>
              <a:t>l’amour</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absolu</a:t>
            </a:r>
            <a:r>
              <a:rPr lang="en-US" sz="2700" dirty="0">
                <a:solidFill>
                  <a:srgbClr val="000000"/>
                </a:solidFill>
                <a:latin typeface="Aptos"/>
                <a:ea typeface="Aptos"/>
                <a:cs typeface="Aptos"/>
                <a:sym typeface="Aptos"/>
              </a:rPr>
              <a:t> à la </a:t>
            </a:r>
            <a:r>
              <a:rPr lang="en-US" sz="2700" dirty="0" err="1">
                <a:solidFill>
                  <a:srgbClr val="000000"/>
                </a:solidFill>
                <a:latin typeface="Aptos"/>
                <a:ea typeface="Aptos"/>
                <a:cs typeface="Aptos"/>
                <a:sym typeface="Aptos"/>
              </a:rPr>
              <a:t>haine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inextinguible</a:t>
            </a:r>
            <a:r>
              <a:rPr lang="en-US" sz="2700" dirty="0">
                <a:solidFill>
                  <a:srgbClr val="000000"/>
                </a:solidFill>
                <a:latin typeface="Aptos"/>
                <a:ea typeface="Aptos"/>
                <a:cs typeface="Aptos"/>
                <a:sym typeface="Aptos"/>
              </a:rPr>
              <a:t> (LYCEE)</a:t>
            </a:r>
          </a:p>
          <a:p>
            <a:pPr marL="488632" lvl="1" indent="-244316" algn="l">
              <a:lnSpc>
                <a:spcPts val="3240"/>
              </a:lnSpc>
            </a:pPr>
            <a:r>
              <a:rPr lang="en-US" sz="2700" dirty="0">
                <a:solidFill>
                  <a:srgbClr val="000000"/>
                </a:solidFill>
                <a:latin typeface="Aptos"/>
                <a:ea typeface="Aptos"/>
                <a:cs typeface="Aptos"/>
                <a:sym typeface="Aptos"/>
              </a:rPr>
              <a:t>De Lucien à H.G. Wells : rencontres (plus </a:t>
            </a:r>
            <a:r>
              <a:rPr lang="en-US" sz="2700" dirty="0" err="1">
                <a:solidFill>
                  <a:srgbClr val="000000"/>
                </a:solidFill>
                <a:latin typeface="Aptos"/>
                <a:ea typeface="Aptos"/>
                <a:cs typeface="Aptos"/>
                <a:sym typeface="Aptos"/>
              </a:rPr>
              <a:t>ou</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moins</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inquiétantes</a:t>
            </a:r>
            <a:r>
              <a:rPr lang="en-US" sz="2700" dirty="0">
                <a:solidFill>
                  <a:srgbClr val="000000"/>
                </a:solidFill>
                <a:latin typeface="Aptos"/>
                <a:ea typeface="Aptos"/>
                <a:cs typeface="Aptos"/>
                <a:sym typeface="Aptos"/>
              </a:rPr>
              <a:t>) du </a:t>
            </a:r>
            <a:r>
              <a:rPr lang="en-US" sz="2700" dirty="0" err="1">
                <a:solidFill>
                  <a:srgbClr val="000000"/>
                </a:solidFill>
                <a:latin typeface="Aptos"/>
                <a:ea typeface="Aptos"/>
                <a:cs typeface="Aptos"/>
                <a:sym typeface="Aptos"/>
              </a:rPr>
              <a:t>troisième</a:t>
            </a:r>
            <a:r>
              <a:rPr lang="en-US" sz="2700" dirty="0">
                <a:solidFill>
                  <a:srgbClr val="000000"/>
                </a:solidFill>
                <a:latin typeface="Aptos"/>
                <a:ea typeface="Aptos"/>
                <a:cs typeface="Aptos"/>
                <a:sym typeface="Aptos"/>
              </a:rPr>
              <a:t> type (LYCEE)</a:t>
            </a:r>
          </a:p>
          <a:p>
            <a:pPr marL="488632" lvl="1" indent="-244316" algn="l">
              <a:lnSpc>
                <a:spcPts val="3240"/>
              </a:lnSpc>
            </a:pPr>
            <a:endParaRPr lang="en-US" sz="2700" dirty="0">
              <a:solidFill>
                <a:srgbClr val="000000"/>
              </a:solidFill>
              <a:latin typeface="Aptos"/>
              <a:ea typeface="Aptos"/>
              <a:cs typeface="Aptos"/>
              <a:sym typeface="Aptos"/>
            </a:endParaRPr>
          </a:p>
          <a:p>
            <a:pPr marL="488632" lvl="1" indent="-244316" algn="l">
              <a:lnSpc>
                <a:spcPts val="3240"/>
              </a:lnSpc>
            </a:pPr>
            <a:endParaRPr lang="en-US" sz="2700" dirty="0">
              <a:solidFill>
                <a:srgbClr val="000000"/>
              </a:solidFill>
              <a:latin typeface="Aptos"/>
              <a:ea typeface="Aptos"/>
              <a:cs typeface="Aptos"/>
              <a:sym typeface="Aptos"/>
            </a:endParaRPr>
          </a:p>
          <a:p>
            <a:pPr marL="488632" lvl="1" indent="-244316" algn="l">
              <a:lnSpc>
                <a:spcPts val="3240"/>
              </a:lnSpc>
            </a:pPr>
            <a:endParaRPr lang="en-US" sz="2700" dirty="0">
              <a:solidFill>
                <a:srgbClr val="000000"/>
              </a:solidFill>
              <a:latin typeface="Aptos"/>
              <a:ea typeface="Aptos"/>
              <a:cs typeface="Aptos"/>
              <a:sym typeface="Apto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3543632" y="530160"/>
            <a:ext cx="13922585" cy="9603522"/>
          </a:xfrm>
          <a:prstGeom prst="rect">
            <a:avLst/>
          </a:prstGeom>
        </p:spPr>
        <p:txBody>
          <a:bodyPr lIns="0" tIns="0" rIns="0" bIns="0" rtlCol="0" anchor="t">
            <a:spAutoFit/>
          </a:bodyPr>
          <a:lstStyle/>
          <a:p>
            <a:pPr algn="l">
              <a:lnSpc>
                <a:spcPts val="3240"/>
              </a:lnSpc>
            </a:pPr>
            <a:r>
              <a:rPr lang="en-US" sz="2700" b="1" dirty="0">
                <a:solidFill>
                  <a:srgbClr val="000000"/>
                </a:solidFill>
                <a:latin typeface="Aptos Bold"/>
                <a:ea typeface="Aptos Bold"/>
                <a:cs typeface="Aptos Bold"/>
                <a:sym typeface="Aptos Bold"/>
              </a:rPr>
              <a:t>LES RESSOURCES</a:t>
            </a:r>
          </a:p>
          <a:p>
            <a:pPr algn="l">
              <a:lnSpc>
                <a:spcPts val="3240"/>
              </a:lnSpc>
            </a:pPr>
            <a:endParaRPr lang="en-US" sz="2700" b="1" dirty="0">
              <a:solidFill>
                <a:srgbClr val="000000"/>
              </a:solidFill>
              <a:latin typeface="Aptos Bold"/>
              <a:ea typeface="Aptos Bold"/>
              <a:cs typeface="Aptos Bold"/>
              <a:sym typeface="Aptos Bold"/>
            </a:endParaRPr>
          </a:p>
          <a:p>
            <a:pPr algn="l">
              <a:lnSpc>
                <a:spcPts val="3240"/>
              </a:lnSpc>
            </a:pPr>
            <a:endParaRPr lang="en-US" sz="2700" b="1" dirty="0">
              <a:solidFill>
                <a:srgbClr val="000000"/>
              </a:solidFill>
              <a:latin typeface="Aptos Bold"/>
              <a:ea typeface="Aptos Bold"/>
              <a:cs typeface="Aptos Bold"/>
              <a:sym typeface="Aptos Bold"/>
            </a:endParaRPr>
          </a:p>
          <a:p>
            <a:pPr algn="l">
              <a:lnSpc>
                <a:spcPts val="3240"/>
              </a:lnSpc>
            </a:pPr>
            <a:r>
              <a:rPr lang="en-US" sz="2700" dirty="0">
                <a:solidFill>
                  <a:srgbClr val="000000"/>
                </a:solidFill>
                <a:latin typeface="Roboto"/>
                <a:ea typeface="Roboto"/>
                <a:cs typeface="Roboto"/>
                <a:sym typeface="Roboto"/>
              </a:rPr>
              <a:t>Note de service du 22-3-2022</a:t>
            </a:r>
          </a:p>
          <a:p>
            <a:pPr algn="l">
              <a:lnSpc>
                <a:spcPts val="3240"/>
              </a:lnSpc>
            </a:pPr>
            <a:r>
              <a:rPr lang="en-US" sz="2700" dirty="0">
                <a:solidFill>
                  <a:srgbClr val="228BCC"/>
                </a:solidFill>
                <a:latin typeface="Archive"/>
                <a:ea typeface="Archive"/>
                <a:cs typeface="Archive"/>
                <a:sym typeface="Archive"/>
              </a:rPr>
              <a:t>Mise </a:t>
            </a:r>
            <a:r>
              <a:rPr lang="en-US" sz="2700" dirty="0" err="1">
                <a:solidFill>
                  <a:srgbClr val="228BCC"/>
                </a:solidFill>
                <a:latin typeface="Archive"/>
                <a:ea typeface="Archive"/>
                <a:cs typeface="Archive"/>
                <a:sym typeface="Archive"/>
              </a:rPr>
              <a:t>en</a:t>
            </a:r>
            <a:r>
              <a:rPr lang="en-US" sz="2700" dirty="0">
                <a:solidFill>
                  <a:srgbClr val="228BCC"/>
                </a:solidFill>
                <a:latin typeface="Archive"/>
                <a:ea typeface="Archive"/>
                <a:cs typeface="Archive"/>
                <a:sym typeface="Archive"/>
              </a:rPr>
              <a:t> </a:t>
            </a:r>
            <a:r>
              <a:rPr lang="en-US" sz="2700" dirty="0" err="1">
                <a:solidFill>
                  <a:srgbClr val="228BCC"/>
                </a:solidFill>
                <a:latin typeface="Archive"/>
                <a:ea typeface="Archive"/>
                <a:cs typeface="Archive"/>
                <a:sym typeface="Archive"/>
              </a:rPr>
              <a:t>œuvre</a:t>
            </a:r>
            <a:r>
              <a:rPr lang="en-US" sz="2700" dirty="0">
                <a:solidFill>
                  <a:srgbClr val="228BCC"/>
                </a:solidFill>
                <a:latin typeface="Archive"/>
                <a:ea typeface="Archive"/>
                <a:cs typeface="Archive"/>
                <a:sym typeface="Archive"/>
              </a:rPr>
              <a:t> du </a:t>
            </a:r>
            <a:r>
              <a:rPr lang="en-US" sz="2700" dirty="0" err="1">
                <a:solidFill>
                  <a:srgbClr val="228BCC"/>
                </a:solidFill>
                <a:latin typeface="Archive"/>
                <a:ea typeface="Archive"/>
                <a:cs typeface="Archive"/>
                <a:sym typeface="Archive"/>
              </a:rPr>
              <a:t>parcours</a:t>
            </a:r>
            <a:r>
              <a:rPr lang="en-US" sz="2700" dirty="0">
                <a:solidFill>
                  <a:srgbClr val="228BCC"/>
                </a:solidFill>
                <a:latin typeface="Archive"/>
                <a:ea typeface="Archive"/>
                <a:cs typeface="Archive"/>
                <a:sym typeface="Archive"/>
              </a:rPr>
              <a:t> Mare Nostrum et coordination de la politique </a:t>
            </a:r>
            <a:r>
              <a:rPr lang="en-US" sz="2700" dirty="0" err="1">
                <a:solidFill>
                  <a:srgbClr val="228BCC"/>
                </a:solidFill>
                <a:latin typeface="Archive"/>
                <a:ea typeface="Archive"/>
                <a:cs typeface="Archive"/>
                <a:sym typeface="Archive"/>
              </a:rPr>
              <a:t>académique</a:t>
            </a:r>
            <a:r>
              <a:rPr lang="en-US" sz="2700" dirty="0">
                <a:solidFill>
                  <a:srgbClr val="228BCC"/>
                </a:solidFill>
                <a:latin typeface="Archive"/>
                <a:ea typeface="Archive"/>
                <a:cs typeface="Archive"/>
                <a:sym typeface="Archive"/>
              </a:rPr>
              <a:t> des </a:t>
            </a:r>
            <a:r>
              <a:rPr lang="en-US" sz="2700" dirty="0" err="1">
                <a:solidFill>
                  <a:srgbClr val="228BCC"/>
                </a:solidFill>
                <a:latin typeface="Archive"/>
                <a:ea typeface="Archive"/>
                <a:cs typeface="Archive"/>
                <a:sym typeface="Archive"/>
              </a:rPr>
              <a:t>langues</a:t>
            </a:r>
            <a:r>
              <a:rPr lang="en-US" sz="2700" dirty="0">
                <a:solidFill>
                  <a:srgbClr val="228BCC"/>
                </a:solidFill>
                <a:latin typeface="Archive"/>
                <a:ea typeface="Archive"/>
                <a:cs typeface="Archive"/>
                <a:sym typeface="Archive"/>
              </a:rPr>
              <a:t> et cultures de </a:t>
            </a:r>
            <a:r>
              <a:rPr lang="en-US" sz="2700" dirty="0" err="1">
                <a:solidFill>
                  <a:srgbClr val="228BCC"/>
                </a:solidFill>
                <a:latin typeface="Archive"/>
                <a:ea typeface="Archive"/>
                <a:cs typeface="Archive"/>
                <a:sym typeface="Archive"/>
              </a:rPr>
              <a:t>l'Antiquité</a:t>
            </a:r>
            <a:endParaRPr lang="en-US" sz="2700" dirty="0">
              <a:solidFill>
                <a:srgbClr val="228BCC"/>
              </a:solidFill>
              <a:latin typeface="Archive"/>
              <a:ea typeface="Archive"/>
              <a:cs typeface="Archive"/>
              <a:sym typeface="Archive"/>
            </a:endParaRPr>
          </a:p>
          <a:p>
            <a:pPr algn="l">
              <a:lnSpc>
                <a:spcPts val="3240"/>
              </a:lnSpc>
            </a:pPr>
            <a:r>
              <a:rPr lang="en-US" sz="2700" u="sng" dirty="0">
                <a:solidFill>
                  <a:srgbClr val="467886"/>
                </a:solidFill>
                <a:latin typeface="Roboto"/>
                <a:ea typeface="Roboto"/>
                <a:cs typeface="Roboto"/>
                <a:sym typeface="Roboto"/>
                <a:hlinkClick r:id="rId3" tooltip="https://www.education.gouv.fr/bo/22/Hebdo12/MENE2204039N.htm"/>
              </a:rPr>
              <a:t>https://www.education.gouv.fr/bo/22/Hebdo12/MENE2204039N.htm</a:t>
            </a:r>
          </a:p>
          <a:p>
            <a:pPr algn="l">
              <a:lnSpc>
                <a:spcPts val="3240"/>
              </a:lnSpc>
            </a:pPr>
            <a:endParaRPr lang="en-US" sz="2700" u="sng" dirty="0">
              <a:solidFill>
                <a:srgbClr val="467886"/>
              </a:solidFill>
              <a:latin typeface="Roboto"/>
              <a:ea typeface="Roboto"/>
              <a:cs typeface="Roboto"/>
              <a:sym typeface="Roboto"/>
              <a:hlinkClick r:id="rId3" tooltip="https://www.education.gouv.fr/bo/22/Hebdo12/MENE2204039N.htm"/>
            </a:endParaRPr>
          </a:p>
          <a:p>
            <a:pPr algn="l">
              <a:lnSpc>
                <a:spcPts val="3240"/>
              </a:lnSpc>
            </a:pPr>
            <a:r>
              <a:rPr lang="en-US" sz="2700" dirty="0">
                <a:solidFill>
                  <a:srgbClr val="000000"/>
                </a:solidFill>
                <a:latin typeface="Aptos"/>
                <a:ea typeface="Aptos"/>
                <a:cs typeface="Aptos"/>
                <a:sym typeface="Aptos"/>
              </a:rPr>
              <a:t>La page EDUSCOL </a:t>
            </a:r>
            <a:r>
              <a:rPr lang="en-US" sz="2700" dirty="0" err="1">
                <a:solidFill>
                  <a:srgbClr val="000000"/>
                </a:solidFill>
                <a:latin typeface="Aptos"/>
                <a:ea typeface="Aptos"/>
                <a:cs typeface="Aptos"/>
                <a:sym typeface="Aptos"/>
              </a:rPr>
              <a:t>consacrée</a:t>
            </a:r>
            <a:r>
              <a:rPr lang="en-US" sz="2700" dirty="0">
                <a:solidFill>
                  <a:srgbClr val="000000"/>
                </a:solidFill>
                <a:latin typeface="Aptos"/>
                <a:ea typeface="Aptos"/>
                <a:cs typeface="Aptos"/>
                <a:sym typeface="Aptos"/>
              </a:rPr>
              <a:t> au </a:t>
            </a:r>
            <a:r>
              <a:rPr lang="en-US" sz="2700" dirty="0" err="1">
                <a:solidFill>
                  <a:srgbClr val="000000"/>
                </a:solidFill>
                <a:latin typeface="Aptos"/>
                <a:ea typeface="Aptos"/>
                <a:cs typeface="Aptos"/>
                <a:sym typeface="Aptos"/>
              </a:rPr>
              <a:t>dispositif</a:t>
            </a:r>
            <a:endParaRPr lang="en-US" sz="2700" dirty="0">
              <a:solidFill>
                <a:srgbClr val="000000"/>
              </a:solidFill>
              <a:latin typeface="Aptos"/>
              <a:ea typeface="Aptos"/>
              <a:cs typeface="Aptos"/>
              <a:sym typeface="Aptos"/>
            </a:endParaRPr>
          </a:p>
          <a:p>
            <a:pPr algn="l">
              <a:lnSpc>
                <a:spcPts val="3240"/>
              </a:lnSpc>
            </a:pPr>
            <a:r>
              <a:rPr lang="en-US" sz="2700" u="sng" dirty="0">
                <a:solidFill>
                  <a:srgbClr val="467886"/>
                </a:solidFill>
                <a:latin typeface="Aptos"/>
                <a:ea typeface="Aptos"/>
                <a:cs typeface="Aptos"/>
                <a:sym typeface="Aptos"/>
                <a:hlinkClick r:id="rId4" tooltip="https://eduscol.education.fr/3245/mare-nostrum-croiser-les-langues-de-l-antiquite-et-les-langues-vivantes-regionales-et-etrangeres"/>
              </a:rPr>
              <a:t>https://eduscol.education.fr/3245/mare-nostrum-croiser-les-langues-de-l-antiquite-et-les-langues-vivantes-regionales-et-etrangeres</a:t>
            </a:r>
          </a:p>
          <a:p>
            <a:pPr algn="l">
              <a:lnSpc>
                <a:spcPts val="3240"/>
              </a:lnSpc>
            </a:pPr>
            <a:endParaRPr lang="en-US" sz="2700" u="sng" dirty="0">
              <a:solidFill>
                <a:srgbClr val="467886"/>
              </a:solidFill>
              <a:latin typeface="Aptos"/>
              <a:ea typeface="Aptos"/>
              <a:cs typeface="Aptos"/>
              <a:sym typeface="Aptos"/>
              <a:hlinkClick r:id="rId4" tooltip="https://eduscol.education.fr/3245/mare-nostrum-croiser-les-langues-de-l-antiquite-et-les-langues-vivantes-regionales-et-etrangeres"/>
            </a:endParaRPr>
          </a:p>
          <a:p>
            <a:pPr algn="l">
              <a:lnSpc>
                <a:spcPts val="3240"/>
              </a:lnSpc>
            </a:pPr>
            <a:r>
              <a:rPr lang="en-US" sz="2700" dirty="0">
                <a:solidFill>
                  <a:srgbClr val="000000"/>
                </a:solidFill>
                <a:latin typeface="Aptos"/>
                <a:ea typeface="Aptos"/>
                <a:cs typeface="Aptos"/>
                <a:sym typeface="Aptos"/>
              </a:rPr>
              <a:t>Le </a:t>
            </a:r>
            <a:r>
              <a:rPr lang="en-US" sz="2700" dirty="0" err="1">
                <a:solidFill>
                  <a:srgbClr val="000000"/>
                </a:solidFill>
                <a:latin typeface="Aptos"/>
                <a:ea typeface="Aptos"/>
                <a:cs typeface="Aptos"/>
                <a:sym typeface="Aptos"/>
              </a:rPr>
              <a:t>séminaire</a:t>
            </a:r>
            <a:r>
              <a:rPr lang="en-US" sz="2700" dirty="0">
                <a:solidFill>
                  <a:srgbClr val="000000"/>
                </a:solidFill>
                <a:latin typeface="Aptos"/>
                <a:ea typeface="Aptos"/>
                <a:cs typeface="Aptos"/>
                <a:sym typeface="Aptos"/>
              </a:rPr>
              <a:t> EUROPE ET LANGUES ANCIENNES – </a:t>
            </a:r>
            <a:r>
              <a:rPr lang="en-US" sz="2700" dirty="0" err="1">
                <a:solidFill>
                  <a:srgbClr val="000000"/>
                </a:solidFill>
                <a:latin typeface="Aptos"/>
                <a:ea typeface="Aptos"/>
                <a:cs typeface="Aptos"/>
                <a:sym typeface="Aptos"/>
              </a:rPr>
              <a:t>novembre</a:t>
            </a:r>
            <a:r>
              <a:rPr lang="en-US" sz="2700" dirty="0">
                <a:solidFill>
                  <a:srgbClr val="000000"/>
                </a:solidFill>
                <a:latin typeface="Aptos"/>
                <a:ea typeface="Aptos"/>
                <a:cs typeface="Aptos"/>
                <a:sym typeface="Aptos"/>
              </a:rPr>
              <a:t> 2021</a:t>
            </a:r>
          </a:p>
          <a:p>
            <a:pPr algn="l">
              <a:lnSpc>
                <a:spcPts val="3240"/>
              </a:lnSpc>
            </a:pPr>
            <a:r>
              <a:rPr lang="en-US" sz="2700" u="sng" dirty="0">
                <a:solidFill>
                  <a:srgbClr val="467886"/>
                </a:solidFill>
                <a:latin typeface="Aptos"/>
                <a:ea typeface="Aptos"/>
                <a:cs typeface="Aptos"/>
                <a:sym typeface="Aptos"/>
                <a:hlinkClick r:id="rId5" tooltip="https://eduscol.education.fr/2977/europe-et-langues-anciennes-nouvelles-questions-nouvelles-pratiques"/>
              </a:rPr>
              <a:t>https://eduscol.education.fr/2977/europe-et-langues-anciennes-nouvelles-questions-nouvelles-pratiques</a:t>
            </a:r>
          </a:p>
          <a:p>
            <a:pPr algn="l">
              <a:lnSpc>
                <a:spcPts val="3240"/>
              </a:lnSpc>
            </a:pPr>
            <a:endParaRPr lang="en-US" sz="2700" u="sng" dirty="0">
              <a:solidFill>
                <a:srgbClr val="467886"/>
              </a:solidFill>
              <a:latin typeface="Aptos"/>
              <a:ea typeface="Aptos"/>
              <a:cs typeface="Aptos"/>
              <a:sym typeface="Aptos"/>
              <a:hlinkClick r:id="rId5" tooltip="https://eduscol.education.fr/2977/europe-et-langues-anciennes-nouvelles-questions-nouvelles-pratiques"/>
            </a:endParaRPr>
          </a:p>
          <a:p>
            <a:pPr algn="l">
              <a:lnSpc>
                <a:spcPts val="3240"/>
              </a:lnSpc>
            </a:pPr>
            <a:r>
              <a:rPr lang="en-US" sz="2700" dirty="0">
                <a:solidFill>
                  <a:srgbClr val="000000"/>
                </a:solidFill>
                <a:latin typeface="Aptos"/>
                <a:ea typeface="Aptos"/>
                <a:cs typeface="Aptos"/>
                <a:sym typeface="Aptos"/>
              </a:rPr>
              <a:t>Le site ODYSSEUM : LA MAISON NUMÉRIQUE DES HUMANITÉS</a:t>
            </a:r>
          </a:p>
          <a:p>
            <a:pPr algn="l">
              <a:lnSpc>
                <a:spcPts val="3240"/>
              </a:lnSpc>
            </a:pPr>
            <a:r>
              <a:rPr lang="en-US" sz="2700" u="sng" dirty="0">
                <a:solidFill>
                  <a:srgbClr val="467886"/>
                </a:solidFill>
                <a:latin typeface="Aptos"/>
                <a:ea typeface="Aptos"/>
                <a:cs typeface="Aptos"/>
                <a:sym typeface="Aptos"/>
                <a:hlinkClick r:id="rId6" tooltip="https://odysseum.eduscol.education.fr/parcours-mare-nostrum-au-college-et-au-lycee"/>
              </a:rPr>
              <a:t>https://odysseum.eduscol.education.fr/parcours-mare-nostrum-au-college-et-au-lycee</a:t>
            </a:r>
          </a:p>
          <a:p>
            <a:pPr algn="l">
              <a:lnSpc>
                <a:spcPts val="3240"/>
              </a:lnSpc>
            </a:pPr>
            <a:endParaRPr lang="en-US" sz="2700" u="sng" dirty="0">
              <a:solidFill>
                <a:srgbClr val="467886"/>
              </a:solidFill>
              <a:latin typeface="Aptos"/>
              <a:ea typeface="Aptos"/>
              <a:cs typeface="Aptos"/>
              <a:sym typeface="Aptos"/>
              <a:hlinkClick r:id="rId6" tooltip="https://odysseum.eduscol.education.fr/parcours-mare-nostrum-au-college-et-au-lycee"/>
            </a:endParaRPr>
          </a:p>
          <a:p>
            <a:pPr algn="l">
              <a:lnSpc>
                <a:spcPts val="3240"/>
              </a:lnSpc>
            </a:pPr>
            <a:endParaRPr lang="en-US" sz="2700" u="sng" dirty="0">
              <a:solidFill>
                <a:srgbClr val="467886"/>
              </a:solidFill>
              <a:latin typeface="Aptos"/>
              <a:ea typeface="Aptos"/>
              <a:cs typeface="Aptos"/>
              <a:sym typeface="Aptos"/>
              <a:hlinkClick r:id="rId6" tooltip="https://odysseum.eduscol.education.fr/parcours-mare-nostrum-au-college-et-au-lycee"/>
            </a:endParaRPr>
          </a:p>
          <a:p>
            <a:pPr algn="l">
              <a:lnSpc>
                <a:spcPts val="3240"/>
              </a:lnSpc>
            </a:pPr>
            <a:endParaRPr lang="en-US" sz="2700" u="sng" dirty="0">
              <a:solidFill>
                <a:srgbClr val="467886"/>
              </a:solidFill>
              <a:latin typeface="Aptos"/>
              <a:ea typeface="Aptos"/>
              <a:cs typeface="Aptos"/>
              <a:sym typeface="Aptos"/>
              <a:hlinkClick r:id="rId6" tooltip="https://odysseum.eduscol.education.fr/parcours-mare-nostrum-au-college-et-au-lycee"/>
            </a:endParaRPr>
          </a:p>
          <a:p>
            <a:pPr algn="l">
              <a:lnSpc>
                <a:spcPts val="3240"/>
              </a:lnSpc>
            </a:pPr>
            <a:endParaRPr lang="en-US" sz="2700" u="sng" dirty="0">
              <a:solidFill>
                <a:srgbClr val="467886"/>
              </a:solidFill>
              <a:latin typeface="Aptos"/>
              <a:ea typeface="Aptos"/>
              <a:cs typeface="Aptos"/>
              <a:sym typeface="Aptos"/>
              <a:hlinkClick r:id="rId6" tooltip="https://odysseum.eduscol.education.fr/parcours-mare-nostrum-au-college-et-au-lycee"/>
            </a:endParaRPr>
          </a:p>
          <a:p>
            <a:pPr algn="l">
              <a:lnSpc>
                <a:spcPts val="3240"/>
              </a:lnSpc>
            </a:pPr>
            <a:endParaRPr lang="en-US" sz="2700" u="sng" dirty="0">
              <a:solidFill>
                <a:srgbClr val="467886"/>
              </a:solidFill>
              <a:latin typeface="Aptos"/>
              <a:ea typeface="Aptos"/>
              <a:cs typeface="Aptos"/>
              <a:sym typeface="Aptos"/>
              <a:hlinkClick r:id="rId6" tooltip="https://odysseum.eduscol.education.fr/parcours-mare-nostrum-au-college-et-au-lycee"/>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3143528" y="3062868"/>
            <a:ext cx="12237156" cy="1570554"/>
          </a:xfrm>
          <a:prstGeom prst="rect">
            <a:avLst/>
          </a:prstGeom>
        </p:spPr>
        <p:txBody>
          <a:bodyPr lIns="0" tIns="0" rIns="0" bIns="0" rtlCol="0" anchor="t">
            <a:spAutoFit/>
          </a:bodyPr>
          <a:lstStyle/>
          <a:p>
            <a:pPr algn="ctr">
              <a:lnSpc>
                <a:spcPts val="4320"/>
              </a:lnSpc>
            </a:pPr>
            <a:r>
              <a:rPr lang="en-US" sz="3600">
                <a:solidFill>
                  <a:srgbClr val="000000"/>
                </a:solidFill>
                <a:latin typeface="Aptos"/>
                <a:ea typeface="Aptos"/>
                <a:cs typeface="Aptos"/>
                <a:sym typeface="Aptos"/>
              </a:rPr>
              <a:t>PRESENTATION DES EXPERIMENTATIONS DANS L’ACADÉMIE </a:t>
            </a:r>
          </a:p>
          <a:p>
            <a:pPr algn="ctr">
              <a:lnSpc>
                <a:spcPts val="4320"/>
              </a:lnSpc>
            </a:pPr>
            <a:r>
              <a:rPr lang="en-US" sz="3600">
                <a:solidFill>
                  <a:srgbClr val="000000"/>
                </a:solidFill>
                <a:latin typeface="Aptos"/>
                <a:ea typeface="Aptos"/>
                <a:cs typeface="Aptos"/>
                <a:sym typeface="Aptos"/>
              </a:rPr>
              <a:t>ANNÉE SCOLAIRE 2024-2025</a:t>
            </a:r>
          </a:p>
          <a:p>
            <a:pPr algn="l">
              <a:lnSpc>
                <a:spcPts val="4320"/>
              </a:lnSpc>
            </a:pPr>
            <a:endParaRPr lang="en-US" sz="3600">
              <a:solidFill>
                <a:srgbClr val="000000"/>
              </a:solidFill>
              <a:latin typeface="Aptos"/>
              <a:ea typeface="Aptos"/>
              <a:cs typeface="Aptos"/>
              <a:sym typeface="Apto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2438401" y="4000500"/>
            <a:ext cx="11136464" cy="551433"/>
          </a:xfrm>
          <a:prstGeom prst="rect">
            <a:avLst/>
          </a:prstGeom>
        </p:spPr>
        <p:txBody>
          <a:bodyPr wrap="square" lIns="0" tIns="0" rIns="0" bIns="0" rtlCol="0" anchor="t">
            <a:spAutoFit/>
          </a:bodyPr>
          <a:lstStyle/>
          <a:p>
            <a:pPr algn="l">
              <a:lnSpc>
                <a:spcPts val="4320"/>
              </a:lnSpc>
            </a:pPr>
            <a:r>
              <a:rPr lang="en-US" sz="3600" b="1" dirty="0">
                <a:solidFill>
                  <a:srgbClr val="000000"/>
                </a:solidFill>
                <a:latin typeface="Aptos Bold"/>
                <a:ea typeface="Aptos Bold"/>
                <a:cs typeface="Aptos Bold"/>
                <a:sym typeface="Aptos Bold"/>
              </a:rPr>
              <a:t>VINCENDO– COLLEGE BORY DE SAINT VINCENT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2660"/>
            <a:ext cx="18288000" cy="10241678"/>
          </a:xfrm>
          <a:custGeom>
            <a:avLst/>
            <a:gdLst/>
            <a:ahLst/>
            <a:cxnLst/>
            <a:rect l="l" t="t" r="r" b="b"/>
            <a:pathLst>
              <a:path w="18288000" h="10241678">
                <a:moveTo>
                  <a:pt x="0" y="0"/>
                </a:moveTo>
                <a:lnTo>
                  <a:pt x="18288000" y="0"/>
                </a:lnTo>
                <a:lnTo>
                  <a:pt x="18288000" y="10241678"/>
                </a:lnTo>
                <a:lnTo>
                  <a:pt x="0" y="10241678"/>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0566"/>
            <a:ext cx="18342666" cy="10256434"/>
          </a:xfrm>
          <a:custGeom>
            <a:avLst/>
            <a:gdLst/>
            <a:ahLst/>
            <a:cxnLst/>
            <a:rect l="l" t="t" r="r" b="b"/>
            <a:pathLst>
              <a:path w="18342666" h="10256434">
                <a:moveTo>
                  <a:pt x="0" y="0"/>
                </a:moveTo>
                <a:lnTo>
                  <a:pt x="18342666" y="0"/>
                </a:lnTo>
                <a:lnTo>
                  <a:pt x="18342666" y="10256434"/>
                </a:lnTo>
                <a:lnTo>
                  <a:pt x="0" y="10256434"/>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5266"/>
            <a:ext cx="18288000" cy="10176466"/>
          </a:xfrm>
          <a:custGeom>
            <a:avLst/>
            <a:gdLst/>
            <a:ahLst/>
            <a:cxnLst/>
            <a:rect l="l" t="t" r="r" b="b"/>
            <a:pathLst>
              <a:path w="18288000" h="10176466">
                <a:moveTo>
                  <a:pt x="0" y="0"/>
                </a:moveTo>
                <a:lnTo>
                  <a:pt x="18288000" y="0"/>
                </a:lnTo>
                <a:lnTo>
                  <a:pt x="18288000" y="10176466"/>
                </a:lnTo>
                <a:lnTo>
                  <a:pt x="0" y="10176466"/>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476"/>
            <a:ext cx="18288000" cy="10246046"/>
          </a:xfrm>
          <a:custGeom>
            <a:avLst/>
            <a:gdLst/>
            <a:ahLst/>
            <a:cxnLst/>
            <a:rect l="l" t="t" r="r" b="b"/>
            <a:pathLst>
              <a:path w="18288000" h="10246046">
                <a:moveTo>
                  <a:pt x="0" y="0"/>
                </a:moveTo>
                <a:lnTo>
                  <a:pt x="18288000" y="0"/>
                </a:lnTo>
                <a:lnTo>
                  <a:pt x="18288000" y="10246046"/>
                </a:lnTo>
                <a:lnTo>
                  <a:pt x="0" y="10246046"/>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9318" y="0"/>
            <a:ext cx="18407318" cy="10287000"/>
          </a:xfrm>
          <a:custGeom>
            <a:avLst/>
            <a:gdLst/>
            <a:ahLst/>
            <a:cxnLst/>
            <a:rect l="l" t="t" r="r" b="b"/>
            <a:pathLst>
              <a:path w="18407318" h="10287000">
                <a:moveTo>
                  <a:pt x="0" y="0"/>
                </a:moveTo>
                <a:lnTo>
                  <a:pt x="18407318" y="0"/>
                </a:lnTo>
                <a:lnTo>
                  <a:pt x="18407318" y="10287000"/>
                </a:lnTo>
                <a:lnTo>
                  <a:pt x="0" y="10287000"/>
                </a:lnTo>
                <a:lnTo>
                  <a:pt x="0" y="0"/>
                </a:lnTo>
                <a:close/>
              </a:path>
            </a:pathLst>
          </a:custGeom>
          <a:blipFill>
            <a:blip r:embed="rId2"/>
            <a:stretch>
              <a:fillRect l="-324" r="-324"/>
            </a:stretch>
          </a:blipFill>
        </p:spPr>
        <p:txBody>
          <a:bodyPr/>
          <a:lstStyle/>
          <a:p>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4850778" y="8624486"/>
            <a:ext cx="8586444" cy="462558"/>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https://www.youtube.com/watch?v=J4fvk_JEhaw&amp;t=190s</a:t>
            </a:r>
          </a:p>
        </p:txBody>
      </p:sp>
      <p:sp>
        <p:nvSpPr>
          <p:cNvPr id="4" name="Freeform 4" descr="Une image contenant texte, capture d’écran, Police, graphisme  Description générée automatiquement"/>
          <p:cNvSpPr/>
          <p:nvPr/>
        </p:nvSpPr>
        <p:spPr>
          <a:xfrm>
            <a:off x="3518452" y="2482845"/>
            <a:ext cx="11658600" cy="5321310"/>
          </a:xfrm>
          <a:custGeom>
            <a:avLst/>
            <a:gdLst/>
            <a:ahLst/>
            <a:cxnLst/>
            <a:rect l="l" t="t" r="r" b="b"/>
            <a:pathLst>
              <a:path w="11658600" h="5321310">
                <a:moveTo>
                  <a:pt x="0" y="0"/>
                </a:moveTo>
                <a:lnTo>
                  <a:pt x="11658600" y="0"/>
                </a:lnTo>
                <a:lnTo>
                  <a:pt x="11658600" y="5321310"/>
                </a:lnTo>
                <a:lnTo>
                  <a:pt x="0" y="5321310"/>
                </a:lnTo>
                <a:lnTo>
                  <a:pt x="0" y="0"/>
                </a:lnTo>
                <a:close/>
              </a:path>
            </a:pathLst>
          </a:custGeom>
          <a:blipFill>
            <a:blip r:embed="rId3"/>
            <a:stretch>
              <a:fillRect/>
            </a:stretch>
          </a:blipFill>
        </p:spPr>
        <p:txBody>
          <a:bodyPr/>
          <a:lstStyle/>
          <a:p>
            <a:endParaRPr lang="fr-FR"/>
          </a:p>
        </p:txBody>
      </p:sp>
      <p:sp>
        <p:nvSpPr>
          <p:cNvPr id="5" name="TextBox 5"/>
          <p:cNvSpPr txBox="1"/>
          <p:nvPr/>
        </p:nvSpPr>
        <p:spPr>
          <a:xfrm>
            <a:off x="568518" y="3902103"/>
            <a:ext cx="1586286" cy="878057"/>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JANVIER </a:t>
            </a:r>
          </a:p>
          <a:p>
            <a:pPr algn="l">
              <a:lnSpc>
                <a:spcPts val="3240"/>
              </a:lnSpc>
            </a:pPr>
            <a:r>
              <a:rPr lang="en-US" sz="2700">
                <a:solidFill>
                  <a:srgbClr val="000000"/>
                </a:solidFill>
                <a:latin typeface="Aptos"/>
                <a:ea typeface="Aptos"/>
                <a:cs typeface="Aptos"/>
                <a:sym typeface="Aptos"/>
              </a:rPr>
              <a:t>2022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4424901" y="4935772"/>
            <a:ext cx="6958882" cy="878057"/>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Sainte-Rose  – COLLEGE THERESIEN CADET </a:t>
            </a:r>
          </a:p>
          <a:p>
            <a:pPr algn="l">
              <a:lnSpc>
                <a:spcPts val="3240"/>
              </a:lnSpc>
            </a:pPr>
            <a:endParaRPr lang="en-US" sz="2700" b="1">
              <a:solidFill>
                <a:srgbClr val="000000"/>
              </a:solidFill>
              <a:latin typeface="Aptos Bold"/>
              <a:ea typeface="Aptos Bold"/>
              <a:cs typeface="Aptos Bold"/>
              <a:sym typeface="Aptos Bo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carte de visite, Police  Description générée automatiquement"/>
          <p:cNvSpPr/>
          <p:nvPr/>
        </p:nvSpPr>
        <p:spPr>
          <a:xfrm>
            <a:off x="2703444" y="2003426"/>
            <a:ext cx="13437704" cy="6852339"/>
          </a:xfrm>
          <a:custGeom>
            <a:avLst/>
            <a:gdLst/>
            <a:ahLst/>
            <a:cxnLst/>
            <a:rect l="l" t="t" r="r" b="b"/>
            <a:pathLst>
              <a:path w="13437704" h="6852339">
                <a:moveTo>
                  <a:pt x="0" y="0"/>
                </a:moveTo>
                <a:lnTo>
                  <a:pt x="13437704" y="0"/>
                </a:lnTo>
                <a:lnTo>
                  <a:pt x="13437704" y="6852338"/>
                </a:lnTo>
                <a:lnTo>
                  <a:pt x="0" y="6852338"/>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carte de visite, Police  Description générée automatiquement"/>
          <p:cNvSpPr/>
          <p:nvPr/>
        </p:nvSpPr>
        <p:spPr>
          <a:xfrm>
            <a:off x="2586658" y="1078126"/>
            <a:ext cx="14486282" cy="8130747"/>
          </a:xfrm>
          <a:custGeom>
            <a:avLst/>
            <a:gdLst/>
            <a:ahLst/>
            <a:cxnLst/>
            <a:rect l="l" t="t" r="r" b="b"/>
            <a:pathLst>
              <a:path w="14486282" h="8130747">
                <a:moveTo>
                  <a:pt x="0" y="0"/>
                </a:moveTo>
                <a:lnTo>
                  <a:pt x="14486282" y="0"/>
                </a:lnTo>
                <a:lnTo>
                  <a:pt x="14486282" y="8130748"/>
                </a:lnTo>
                <a:lnTo>
                  <a:pt x="0" y="8130748"/>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2126163" y="179972"/>
          <a:ext cx="5067300" cy="12611100"/>
        </p:xfrm>
        <a:graphic>
          <a:graphicData uri="http://schemas.openxmlformats.org/drawingml/2006/table">
            <a:tbl>
              <a:tblPr/>
              <a:tblGrid>
                <a:gridCol w="2533472">
                  <a:extLst>
                    <a:ext uri="{9D8B030D-6E8A-4147-A177-3AD203B41FA5}">
                      <a16:colId xmlns:a16="http://schemas.microsoft.com/office/drawing/2014/main" val="20000"/>
                    </a:ext>
                  </a:extLst>
                </a:gridCol>
                <a:gridCol w="2533828">
                  <a:extLst>
                    <a:ext uri="{9D8B030D-6E8A-4147-A177-3AD203B41FA5}">
                      <a16:colId xmlns:a16="http://schemas.microsoft.com/office/drawing/2014/main" val="20001"/>
                    </a:ext>
                  </a:extLst>
                </a:gridCol>
              </a:tblGrid>
              <a:tr h="12611100">
                <a:tc>
                  <a:txBody>
                    <a:bodyPr/>
                    <a:lstStyle/>
                    <a:p>
                      <a:pPr algn="l">
                        <a:lnSpc>
                          <a:spcPts val="2160"/>
                        </a:lnSpc>
                        <a:defRPr/>
                      </a:pPr>
                      <a:endParaRPr lang="en-US" sz="1100"/>
                    </a:p>
                    <a:p>
                      <a:pPr algn="l">
                        <a:lnSpc>
                          <a:spcPts val="2160"/>
                        </a:lnSpc>
                      </a:pPr>
                      <a:r>
                        <a:rPr lang="en-US" sz="1800" i="1">
                          <a:solidFill>
                            <a:srgbClr val="000000"/>
                          </a:solidFill>
                          <a:latin typeface="Arial Italics"/>
                          <a:ea typeface="Arial Italics"/>
                          <a:cs typeface="Arial Italics"/>
                          <a:sym typeface="Arial Italics"/>
                        </a:rPr>
                        <a:t>Ego valeo, et tu, quomodo habes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r>
                        <a:rPr lang="en-US" sz="1800" i="1">
                          <a:solidFill>
                            <a:srgbClr val="000000"/>
                          </a:solidFill>
                          <a:latin typeface="Arial Italics"/>
                          <a:ea typeface="Arial Italics"/>
                          <a:cs typeface="Arial Italics"/>
                          <a:sym typeface="Arial Italics"/>
                        </a:rPr>
                        <a:t>Ego, puella sum, et tu quis es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r>
                        <a:rPr lang="en-US" sz="1800" i="1">
                          <a:solidFill>
                            <a:srgbClr val="000000"/>
                          </a:solidFill>
                          <a:latin typeface="Arial Italics"/>
                          <a:ea typeface="Arial Italics"/>
                          <a:cs typeface="Arial Italics"/>
                          <a:sym typeface="Arial Italics"/>
                        </a:rPr>
                        <a:t>Mihi praenomen est Clea, Et tu, quod praenomen tibi est ?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r>
                        <a:rPr lang="en-US" sz="1800" i="1">
                          <a:solidFill>
                            <a:srgbClr val="000000"/>
                          </a:solidFill>
                          <a:latin typeface="Arial Italics"/>
                          <a:ea typeface="Arial Italics"/>
                          <a:cs typeface="Arial Italics"/>
                          <a:sym typeface="Arial Italics"/>
                        </a:rPr>
                        <a:t>Mihi nomen est BEAUDET, et tu, quod nomen tibi est ?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r>
                        <a:rPr lang="en-US" sz="1800" i="1">
                          <a:solidFill>
                            <a:srgbClr val="000000"/>
                          </a:solidFill>
                          <a:latin typeface="Arial Italics"/>
                          <a:ea typeface="Arial Italics"/>
                          <a:cs typeface="Arial Italics"/>
                          <a:sym typeface="Arial Italics"/>
                        </a:rPr>
                        <a:t>Mihi cognomen est CLEA MOLETTA. Et tu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r>
                        <a:rPr lang="en-US" sz="1800" i="1">
                          <a:solidFill>
                            <a:srgbClr val="000000"/>
                          </a:solidFill>
                          <a:latin typeface="Arial Italics"/>
                          <a:ea typeface="Arial Italics"/>
                          <a:cs typeface="Arial Italics"/>
                          <a:sym typeface="Arial Italics"/>
                        </a:rPr>
                        <a:t>Duodecim annos nata sum. Et tu, quot annos nata es ?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r>
                        <a:rPr lang="en-US" sz="1800" i="1">
                          <a:solidFill>
                            <a:srgbClr val="000000"/>
                          </a:solidFill>
                          <a:latin typeface="Arial Italics"/>
                          <a:ea typeface="Arial Italics"/>
                          <a:cs typeface="Arial Italics"/>
                          <a:sym typeface="Arial Italics"/>
                        </a:rPr>
                        <a:t>Mihi libet cantare </a:t>
                      </a:r>
                      <a:r>
                        <a:rPr lang="en-US" sz="1800">
                          <a:solidFill>
                            <a:srgbClr val="000000"/>
                          </a:solidFill>
                          <a:latin typeface="Arial"/>
                          <a:ea typeface="Arial"/>
                          <a:cs typeface="Arial"/>
                          <a:sym typeface="Arial"/>
                        </a:rPr>
                        <a:t>y me gusta la lectura, et tu ?</a:t>
                      </a: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r>
                        <a:rPr lang="en-US" sz="1800" i="1">
                          <a:solidFill>
                            <a:srgbClr val="000000"/>
                          </a:solidFill>
                          <a:latin typeface="Arial Italics"/>
                          <a:ea typeface="Arial Italics"/>
                          <a:cs typeface="Arial Italics"/>
                          <a:sym typeface="Arial Italics"/>
                        </a:rPr>
                        <a:t>Adios Nellya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txBody>
                  <a:tcPr marL="23996" marR="23996" marT="23996" marB="23996" anchor="ctr">
                    <a:lnL w="7200" cap="flat" cmpd="sng" algn="ctr">
                      <a:solidFill>
                        <a:srgbClr val="000000"/>
                      </a:solidFill>
                      <a:prstDash val="solid"/>
                      <a:round/>
                      <a:headEnd type="none" w="med" len="med"/>
                      <a:tailEnd type="none" w="med" len="med"/>
                    </a:lnL>
                    <a:lnR w="7200" cap="flat" cmpd="sng" algn="ctr">
                      <a:solidFill>
                        <a:srgbClr val="000000"/>
                      </a:solidFill>
                      <a:prstDash val="solid"/>
                      <a:round/>
                      <a:headEnd type="none" w="med" len="med"/>
                      <a:tailEnd type="none" w="med" len="med"/>
                    </a:lnR>
                    <a:lnT w="7200" cap="flat" cmpd="sng" algn="ctr">
                      <a:solidFill>
                        <a:srgbClr val="000000"/>
                      </a:solidFill>
                      <a:prstDash val="solid"/>
                      <a:round/>
                      <a:headEnd type="none" w="med" len="med"/>
                      <a:tailEnd type="none" w="med" len="med"/>
                    </a:lnT>
                    <a:lnB w="7200" cap="flat" cmpd="sng" algn="ctr">
                      <a:solidFill>
                        <a:srgbClr val="000000"/>
                      </a:solidFill>
                      <a:prstDash val="solid"/>
                      <a:round/>
                      <a:headEnd type="none" w="med" len="med"/>
                      <a:tailEnd type="none" w="med" len="med"/>
                    </a:lnB>
                  </a:tcPr>
                </a:tc>
                <a:tc>
                  <a:txBody>
                    <a:bodyPr/>
                    <a:lstStyle/>
                    <a:p>
                      <a:pPr algn="l">
                        <a:lnSpc>
                          <a:spcPts val="2160"/>
                        </a:lnSpc>
                        <a:defRPr/>
                      </a:pPr>
                      <a:r>
                        <a:rPr lang="en-US" sz="1800">
                          <a:solidFill>
                            <a:srgbClr val="000000"/>
                          </a:solidFill>
                          <a:latin typeface="Arial"/>
                          <a:ea typeface="Arial"/>
                          <a:cs typeface="Arial"/>
                          <a:sym typeface="Arial"/>
                        </a:rPr>
                        <a:t>Holà ! ¿ Cómo estas ?</a:t>
                      </a:r>
                      <a:endParaRPr lang="en-US" sz="1100"/>
                    </a:p>
                    <a:p>
                      <a:pPr algn="l">
                        <a:lnSpc>
                          <a:spcPts val="2160"/>
                        </a:lnSpc>
                      </a:pPr>
                      <a:endParaRPr lang="en-US" sz="1100"/>
                    </a:p>
                    <a:p>
                      <a:pPr algn="l">
                        <a:lnSpc>
                          <a:spcPts val="2160"/>
                        </a:lnSpc>
                      </a:pPr>
                      <a:endParaRPr lang="en-US" sz="1100"/>
                    </a:p>
                    <a:p>
                      <a:pPr algn="l">
                        <a:lnSpc>
                          <a:spcPts val="2160"/>
                        </a:lnSpc>
                      </a:pPr>
                      <a:r>
                        <a:rPr lang="en-US" sz="1800">
                          <a:solidFill>
                            <a:srgbClr val="000000"/>
                          </a:solidFill>
                          <a:latin typeface="Arial"/>
                          <a:ea typeface="Arial"/>
                          <a:cs typeface="Arial"/>
                          <a:sym typeface="Arial"/>
                        </a:rPr>
                        <a:t>Estoy bien. Quién eres ? </a:t>
                      </a: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r>
                        <a:rPr lang="en-US" sz="1800">
                          <a:solidFill>
                            <a:srgbClr val="000000"/>
                          </a:solidFill>
                          <a:latin typeface="Arial"/>
                          <a:ea typeface="Arial"/>
                          <a:cs typeface="Arial"/>
                          <a:sym typeface="Arial"/>
                        </a:rPr>
                        <a:t>Soy una chica ¿ Cómo te llamas ?</a:t>
                      </a: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r>
                        <a:rPr lang="en-US" sz="1800">
                          <a:solidFill>
                            <a:srgbClr val="000000"/>
                          </a:solidFill>
                          <a:latin typeface="Arial"/>
                          <a:ea typeface="Arial"/>
                          <a:cs typeface="Arial"/>
                          <a:sym typeface="Arial"/>
                        </a:rPr>
                        <a:t>Me llamo Nelly ¿ Cuál es tu apellido ?</a:t>
                      </a: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r>
                        <a:rPr lang="en-US" sz="1800">
                          <a:solidFill>
                            <a:srgbClr val="000000"/>
                          </a:solidFill>
                          <a:latin typeface="Arial"/>
                          <a:ea typeface="Arial"/>
                          <a:cs typeface="Arial"/>
                          <a:sym typeface="Arial"/>
                        </a:rPr>
                        <a:t>Mi apellido es NOURRY,</a:t>
                      </a:r>
                    </a:p>
                    <a:p>
                      <a:pPr algn="l">
                        <a:lnSpc>
                          <a:spcPts val="2160"/>
                        </a:lnSpc>
                      </a:pPr>
                      <a:r>
                        <a:rPr lang="en-US" sz="1800" i="1">
                          <a:solidFill>
                            <a:srgbClr val="000000"/>
                          </a:solidFill>
                          <a:latin typeface="Arial Italics"/>
                          <a:ea typeface="Arial Italics"/>
                          <a:cs typeface="Arial Italics"/>
                          <a:sym typeface="Arial Italics"/>
                        </a:rPr>
                        <a:t>quod cognomen tibi est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r>
                        <a:rPr lang="en-US" sz="1800" i="1">
                          <a:solidFill>
                            <a:srgbClr val="000000"/>
                          </a:solidFill>
                          <a:latin typeface="Arial Italics"/>
                          <a:ea typeface="Arial Italics"/>
                          <a:cs typeface="Arial Italics"/>
                          <a:sym typeface="Arial Italics"/>
                        </a:rPr>
                        <a:t>Mihi cognomen est NEL NEL. </a:t>
                      </a:r>
                      <a:r>
                        <a:rPr lang="en-US" sz="1800">
                          <a:solidFill>
                            <a:srgbClr val="000000"/>
                          </a:solidFill>
                          <a:latin typeface="Arial"/>
                          <a:ea typeface="Arial"/>
                          <a:cs typeface="Arial"/>
                          <a:sym typeface="Arial"/>
                        </a:rPr>
                        <a:t>¿ Cuántos años tienes ? </a:t>
                      </a: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r>
                        <a:rPr lang="en-US" sz="1800">
                          <a:solidFill>
                            <a:srgbClr val="000000"/>
                          </a:solidFill>
                          <a:latin typeface="Arial"/>
                          <a:ea typeface="Arial"/>
                          <a:cs typeface="Arial"/>
                          <a:sym typeface="Arial"/>
                        </a:rPr>
                        <a:t>Tengo doce años. ¿ Qué te gusta ? </a:t>
                      </a:r>
                    </a:p>
                    <a:p>
                      <a:pPr algn="l">
                        <a:lnSpc>
                          <a:spcPts val="2160"/>
                        </a:lnSpc>
                      </a:pPr>
                      <a:endParaRPr lang="en-US" sz="1800">
                        <a:solidFill>
                          <a:srgbClr val="000000"/>
                        </a:solidFill>
                        <a:latin typeface="Arial"/>
                        <a:ea typeface="Arial"/>
                        <a:cs typeface="Arial"/>
                        <a:sym typeface="Arial"/>
                      </a:endParaRPr>
                    </a:p>
                    <a:p>
                      <a:pPr algn="l">
                        <a:lnSpc>
                          <a:spcPts val="2160"/>
                        </a:lnSpc>
                      </a:pPr>
                      <a:endParaRPr lang="en-US" sz="1800">
                        <a:solidFill>
                          <a:srgbClr val="000000"/>
                        </a:solidFill>
                        <a:latin typeface="Arial"/>
                        <a:ea typeface="Arial"/>
                        <a:cs typeface="Arial"/>
                        <a:sym typeface="Arial"/>
                      </a:endParaRPr>
                    </a:p>
                    <a:p>
                      <a:pPr algn="l">
                        <a:lnSpc>
                          <a:spcPts val="2160"/>
                        </a:lnSpc>
                      </a:pPr>
                      <a:r>
                        <a:rPr lang="en-US" sz="1800">
                          <a:solidFill>
                            <a:srgbClr val="000000"/>
                          </a:solidFill>
                          <a:latin typeface="Arial"/>
                          <a:ea typeface="Arial"/>
                          <a:cs typeface="Arial"/>
                          <a:sym typeface="Arial"/>
                        </a:rPr>
                        <a:t>Me gusta la lectura </a:t>
                      </a:r>
                      <a:r>
                        <a:rPr lang="en-US" sz="1800" i="1">
                          <a:solidFill>
                            <a:srgbClr val="000000"/>
                          </a:solidFill>
                          <a:latin typeface="Arial Italics"/>
                          <a:ea typeface="Arial Italics"/>
                          <a:cs typeface="Arial Italics"/>
                          <a:sym typeface="Arial Italics"/>
                        </a:rPr>
                        <a:t>et mihi placet loquere cum amicis. Vale Clea !</a:t>
                      </a: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p>
                      <a:pPr algn="l">
                        <a:lnSpc>
                          <a:spcPts val="2160"/>
                        </a:lnSpc>
                      </a:pPr>
                      <a:endParaRPr lang="en-US" sz="1800" i="1">
                        <a:solidFill>
                          <a:srgbClr val="000000"/>
                        </a:solidFill>
                        <a:latin typeface="Arial Italics"/>
                        <a:ea typeface="Arial Italics"/>
                        <a:cs typeface="Arial Italics"/>
                        <a:sym typeface="Arial Italics"/>
                      </a:endParaRPr>
                    </a:p>
                  </a:txBody>
                  <a:tcPr marL="23996" marR="23996" marT="23996" marB="23996" anchor="ctr">
                    <a:lnL w="7200" cap="flat" cmpd="sng" algn="ctr">
                      <a:solidFill>
                        <a:srgbClr val="000000"/>
                      </a:solidFill>
                      <a:prstDash val="solid"/>
                      <a:round/>
                      <a:headEnd type="none" w="med" len="med"/>
                      <a:tailEnd type="none" w="med" len="med"/>
                    </a:lnL>
                    <a:lnR w="7200" cap="flat" cmpd="sng" algn="ctr">
                      <a:solidFill>
                        <a:srgbClr val="000000"/>
                      </a:solidFill>
                      <a:prstDash val="solid"/>
                      <a:round/>
                      <a:headEnd type="none" w="med" len="med"/>
                      <a:tailEnd type="none" w="med" len="med"/>
                    </a:lnR>
                    <a:lnT w="7200" cap="flat" cmpd="sng" algn="ctr">
                      <a:solidFill>
                        <a:srgbClr val="000000"/>
                      </a:solidFill>
                      <a:prstDash val="solid"/>
                      <a:round/>
                      <a:headEnd type="none" w="med" len="med"/>
                      <a:tailEnd type="none" w="med" len="med"/>
                    </a:lnT>
                    <a:lnB w="72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Freeform 3"/>
          <p:cNvSpPr/>
          <p:nvPr/>
        </p:nvSpPr>
        <p:spPr>
          <a:xfrm>
            <a:off x="9719912" y="2879556"/>
            <a:ext cx="3419112" cy="3419112"/>
          </a:xfrm>
          <a:custGeom>
            <a:avLst/>
            <a:gdLst/>
            <a:ahLst/>
            <a:cxnLst/>
            <a:rect l="l" t="t" r="r" b="b"/>
            <a:pathLst>
              <a:path w="3419112" h="3419112">
                <a:moveTo>
                  <a:pt x="0" y="0"/>
                </a:moveTo>
                <a:lnTo>
                  <a:pt x="3419111" y="0"/>
                </a:lnTo>
                <a:lnTo>
                  <a:pt x="3419111" y="3419112"/>
                </a:lnTo>
                <a:lnTo>
                  <a:pt x="0" y="3419112"/>
                </a:lnTo>
                <a:lnTo>
                  <a:pt x="0" y="0"/>
                </a:lnTo>
                <a:close/>
              </a:path>
            </a:pathLst>
          </a:custGeom>
          <a:blipFill>
            <a:blip r:embed="rId2"/>
            <a:stretch>
              <a:fillRect l="-8333" r="-8333"/>
            </a:stretch>
          </a:blipFill>
        </p:spPr>
        <p:txBody>
          <a:bodyPr/>
          <a:lstStyle/>
          <a:p>
            <a:endParaRPr lang="fr-FR"/>
          </a:p>
        </p:txBody>
      </p:sp>
      <p:grpSp>
        <p:nvGrpSpPr>
          <p:cNvPr id="4" name="Group 4"/>
          <p:cNvGrpSpPr/>
          <p:nvPr/>
        </p:nvGrpSpPr>
        <p:grpSpPr>
          <a:xfrm>
            <a:off x="12419494" y="179972"/>
            <a:ext cx="4858890" cy="2519252"/>
            <a:chOff x="0" y="0"/>
            <a:chExt cx="6478520" cy="3359002"/>
          </a:xfrm>
        </p:grpSpPr>
        <p:sp>
          <p:nvSpPr>
            <p:cNvPr id="5" name="Freeform 5"/>
            <p:cNvSpPr/>
            <p:nvPr/>
          </p:nvSpPr>
          <p:spPr>
            <a:xfrm>
              <a:off x="-404241" y="-203327"/>
              <a:ext cx="7229348" cy="4692523"/>
            </a:xfrm>
            <a:custGeom>
              <a:avLst/>
              <a:gdLst/>
              <a:ahLst/>
              <a:cxnLst/>
              <a:rect l="l" t="t" r="r" b="b"/>
              <a:pathLst>
                <a:path w="7229348" h="4692523">
                  <a:moveTo>
                    <a:pt x="1396365" y="4692523"/>
                  </a:moveTo>
                  <a:lnTo>
                    <a:pt x="1854581" y="3282950"/>
                  </a:lnTo>
                  <a:cubicBezTo>
                    <a:pt x="463423" y="2805176"/>
                    <a:pt x="0" y="1857629"/>
                    <a:pt x="783971" y="1093851"/>
                  </a:cubicBezTo>
                  <a:cubicBezTo>
                    <a:pt x="1567942" y="330073"/>
                    <a:pt x="3342767" y="0"/>
                    <a:pt x="4884293" y="331470"/>
                  </a:cubicBezTo>
                  <a:cubicBezTo>
                    <a:pt x="6425819" y="662940"/>
                    <a:pt x="7229348" y="1547241"/>
                    <a:pt x="6740906" y="2374519"/>
                  </a:cubicBezTo>
                  <a:cubicBezTo>
                    <a:pt x="6252464" y="3201797"/>
                    <a:pt x="4631690" y="3701288"/>
                    <a:pt x="2996565" y="3528568"/>
                  </a:cubicBezTo>
                  <a:close/>
                </a:path>
              </a:pathLst>
            </a:custGeom>
            <a:solidFill>
              <a:srgbClr val="729FCF"/>
            </a:solidFill>
          </p:spPr>
          <p:txBody>
            <a:bodyPr/>
            <a:lstStyle/>
            <a:p>
              <a:endParaRPr lang="fr-FR"/>
            </a:p>
          </p:txBody>
        </p:sp>
        <p:sp>
          <p:nvSpPr>
            <p:cNvPr id="6" name="Freeform 6"/>
            <p:cNvSpPr/>
            <p:nvPr/>
          </p:nvSpPr>
          <p:spPr>
            <a:xfrm>
              <a:off x="-173355" y="-204978"/>
              <a:ext cx="6791452" cy="4695825"/>
            </a:xfrm>
            <a:custGeom>
              <a:avLst/>
              <a:gdLst/>
              <a:ahLst/>
              <a:cxnLst/>
              <a:rect l="l" t="t" r="r" b="b"/>
              <a:pathLst>
                <a:path w="6791452" h="4695825">
                  <a:moveTo>
                    <a:pt x="1164082" y="4693666"/>
                  </a:moveTo>
                  <a:lnTo>
                    <a:pt x="1622298" y="3284093"/>
                  </a:lnTo>
                  <a:lnTo>
                    <a:pt x="1623822" y="3284601"/>
                  </a:lnTo>
                  <a:lnTo>
                    <a:pt x="1623314" y="3286125"/>
                  </a:lnTo>
                  <a:cubicBezTo>
                    <a:pt x="521335" y="2907665"/>
                    <a:pt x="0" y="2233930"/>
                    <a:pt x="221361" y="1589532"/>
                  </a:cubicBezTo>
                  <a:cubicBezTo>
                    <a:pt x="279527" y="1420368"/>
                    <a:pt x="388747" y="1253363"/>
                    <a:pt x="551942" y="1094359"/>
                  </a:cubicBezTo>
                  <a:cubicBezTo>
                    <a:pt x="1336548" y="329946"/>
                    <a:pt x="3111881" y="0"/>
                    <a:pt x="4653661" y="331470"/>
                  </a:cubicBezTo>
                  <a:cubicBezTo>
                    <a:pt x="6005449" y="622173"/>
                    <a:pt x="6791452" y="1338326"/>
                    <a:pt x="6634226" y="2069592"/>
                  </a:cubicBezTo>
                  <a:cubicBezTo>
                    <a:pt x="6612128" y="2172208"/>
                    <a:pt x="6571615" y="2274951"/>
                    <a:pt x="6511417" y="2376932"/>
                  </a:cubicBezTo>
                  <a:cubicBezTo>
                    <a:pt x="6022467" y="3205099"/>
                    <a:pt x="4400804" y="3704590"/>
                    <a:pt x="2765552" y="3531743"/>
                  </a:cubicBezTo>
                  <a:lnTo>
                    <a:pt x="2765679" y="3530219"/>
                  </a:lnTo>
                  <a:lnTo>
                    <a:pt x="2766568" y="3531489"/>
                  </a:lnTo>
                  <a:lnTo>
                    <a:pt x="1166495" y="4695444"/>
                  </a:lnTo>
                  <a:cubicBezTo>
                    <a:pt x="1165987" y="4695825"/>
                    <a:pt x="1165225" y="4695825"/>
                    <a:pt x="1164590" y="4695444"/>
                  </a:cubicBezTo>
                  <a:cubicBezTo>
                    <a:pt x="1163955" y="4695063"/>
                    <a:pt x="1163828" y="4694301"/>
                    <a:pt x="1163955" y="4693666"/>
                  </a:cubicBezTo>
                  <a:moveTo>
                    <a:pt x="1167003" y="4694682"/>
                  </a:moveTo>
                  <a:lnTo>
                    <a:pt x="1165479" y="4694174"/>
                  </a:lnTo>
                  <a:lnTo>
                    <a:pt x="1164590" y="4692904"/>
                  </a:lnTo>
                  <a:lnTo>
                    <a:pt x="2764663" y="3528822"/>
                  </a:lnTo>
                  <a:lnTo>
                    <a:pt x="2765806" y="3528568"/>
                  </a:lnTo>
                  <a:cubicBezTo>
                    <a:pt x="4400804" y="3701415"/>
                    <a:pt x="6020689" y="3201797"/>
                    <a:pt x="6508623" y="2375281"/>
                  </a:cubicBezTo>
                  <a:lnTo>
                    <a:pt x="6510020" y="2376043"/>
                  </a:lnTo>
                  <a:lnTo>
                    <a:pt x="6508623" y="2375281"/>
                  </a:lnTo>
                  <a:cubicBezTo>
                    <a:pt x="6568694" y="2273681"/>
                    <a:pt x="6609080" y="2171065"/>
                    <a:pt x="6631051" y="2068957"/>
                  </a:cubicBezTo>
                  <a:cubicBezTo>
                    <a:pt x="6787642" y="1340739"/>
                    <a:pt x="6004814" y="625221"/>
                    <a:pt x="4653026" y="334645"/>
                  </a:cubicBezTo>
                  <a:lnTo>
                    <a:pt x="4653407" y="333121"/>
                  </a:lnTo>
                  <a:lnTo>
                    <a:pt x="4653026" y="334645"/>
                  </a:lnTo>
                  <a:cubicBezTo>
                    <a:pt x="3111881" y="3302"/>
                    <a:pt x="1337691" y="333375"/>
                    <a:pt x="554228" y="1096645"/>
                  </a:cubicBezTo>
                  <a:lnTo>
                    <a:pt x="553085" y="1095502"/>
                  </a:lnTo>
                  <a:lnTo>
                    <a:pt x="554228" y="1096645"/>
                  </a:lnTo>
                  <a:cubicBezTo>
                    <a:pt x="391287" y="1255268"/>
                    <a:pt x="282321" y="1421892"/>
                    <a:pt x="224409" y="1590548"/>
                  </a:cubicBezTo>
                  <a:cubicBezTo>
                    <a:pt x="4064" y="2232279"/>
                    <a:pt x="522605" y="2904744"/>
                    <a:pt x="1624203" y="3283204"/>
                  </a:cubicBezTo>
                  <a:cubicBezTo>
                    <a:pt x="1624965" y="3283458"/>
                    <a:pt x="1625473" y="3284347"/>
                    <a:pt x="1625219" y="3285236"/>
                  </a:cubicBezTo>
                  <a:lnTo>
                    <a:pt x="1167003" y="4694682"/>
                  </a:lnTo>
                  <a:close/>
                </a:path>
              </a:pathLst>
            </a:custGeom>
            <a:solidFill>
              <a:srgbClr val="3465A4"/>
            </a:solidFill>
          </p:spPr>
          <p:txBody>
            <a:bodyPr/>
            <a:lstStyle/>
            <a:p>
              <a:endParaRPr lang="fr-FR"/>
            </a:p>
          </p:txBody>
        </p:sp>
        <p:sp>
          <p:nvSpPr>
            <p:cNvPr id="7" name="TextBox 7"/>
            <p:cNvSpPr txBox="1"/>
            <p:nvPr/>
          </p:nvSpPr>
          <p:spPr>
            <a:xfrm>
              <a:off x="0" y="-38100"/>
              <a:ext cx="6478520" cy="3397102"/>
            </a:xfrm>
            <a:prstGeom prst="rect">
              <a:avLst/>
            </a:prstGeom>
          </p:spPr>
          <p:txBody>
            <a:bodyPr lIns="50800" tIns="50800" rIns="50800" bIns="50800" rtlCol="0" anchor="ctr"/>
            <a:lstStyle/>
            <a:p>
              <a:pPr algn="ctr">
                <a:lnSpc>
                  <a:spcPts val="2160"/>
                </a:lnSpc>
              </a:pPr>
              <a:r>
                <a:rPr lang="en-US" sz="1800">
                  <a:solidFill>
                    <a:srgbClr val="000000"/>
                  </a:solidFill>
                  <a:latin typeface="Arial"/>
                  <a:ea typeface="Arial"/>
                  <a:cs typeface="Arial"/>
                  <a:sym typeface="Arial"/>
                </a:rPr>
                <a:t>Dialogue Nelly et Cléa, élèves de 503 du collège.</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carte de visite, Police  Description générée automatiquement"/>
          <p:cNvSpPr/>
          <p:nvPr/>
        </p:nvSpPr>
        <p:spPr>
          <a:xfrm>
            <a:off x="1470992" y="1535124"/>
            <a:ext cx="16111330" cy="8539466"/>
          </a:xfrm>
          <a:custGeom>
            <a:avLst/>
            <a:gdLst/>
            <a:ahLst/>
            <a:cxnLst/>
            <a:rect l="l" t="t" r="r" b="b"/>
            <a:pathLst>
              <a:path w="16111330" h="8539466">
                <a:moveTo>
                  <a:pt x="0" y="0"/>
                </a:moveTo>
                <a:lnTo>
                  <a:pt x="16111330" y="0"/>
                </a:lnTo>
                <a:lnTo>
                  <a:pt x="16111330" y="8539466"/>
                </a:lnTo>
                <a:lnTo>
                  <a:pt x="0" y="8539466"/>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conception  Description générée automatiquement"/>
          <p:cNvSpPr/>
          <p:nvPr/>
        </p:nvSpPr>
        <p:spPr>
          <a:xfrm>
            <a:off x="2842592" y="1708233"/>
            <a:ext cx="14483280" cy="7455644"/>
          </a:xfrm>
          <a:custGeom>
            <a:avLst/>
            <a:gdLst/>
            <a:ahLst/>
            <a:cxnLst/>
            <a:rect l="l" t="t" r="r" b="b"/>
            <a:pathLst>
              <a:path w="14483280" h="7455644">
                <a:moveTo>
                  <a:pt x="0" y="0"/>
                </a:moveTo>
                <a:lnTo>
                  <a:pt x="14483280" y="0"/>
                </a:lnTo>
                <a:lnTo>
                  <a:pt x="14483280" y="7455644"/>
                </a:lnTo>
                <a:lnTo>
                  <a:pt x="0" y="7455644"/>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rte de visite, capture d’écran, Police  Description générée automatiquement"/>
          <p:cNvSpPr/>
          <p:nvPr/>
        </p:nvSpPr>
        <p:spPr>
          <a:xfrm>
            <a:off x="2362988" y="1431236"/>
            <a:ext cx="13281204" cy="7772679"/>
          </a:xfrm>
          <a:custGeom>
            <a:avLst/>
            <a:gdLst/>
            <a:ahLst/>
            <a:cxnLst/>
            <a:rect l="l" t="t" r="r" b="b"/>
            <a:pathLst>
              <a:path w="13281204" h="7772679">
                <a:moveTo>
                  <a:pt x="0" y="0"/>
                </a:moveTo>
                <a:lnTo>
                  <a:pt x="13281204" y="0"/>
                </a:lnTo>
                <a:lnTo>
                  <a:pt x="13281204" y="7772678"/>
                </a:lnTo>
                <a:lnTo>
                  <a:pt x="0" y="7772678"/>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5975406" y="3249778"/>
            <a:ext cx="6437008" cy="878057"/>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Sainte-Suzanne   – COLLEGE LANGENIER</a:t>
            </a:r>
          </a:p>
          <a:p>
            <a:pPr algn="l">
              <a:lnSpc>
                <a:spcPts val="3240"/>
              </a:lnSpc>
            </a:pPr>
            <a:endParaRPr lang="en-US" sz="2700" b="1">
              <a:solidFill>
                <a:srgbClr val="000000"/>
              </a:solidFill>
              <a:latin typeface="Aptos Bold"/>
              <a:ea typeface="Aptos Bold"/>
              <a:cs typeface="Aptos Bold"/>
              <a:sym typeface="Aptos Bo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p:cNvSpPr/>
          <p:nvPr/>
        </p:nvSpPr>
        <p:spPr>
          <a:xfrm>
            <a:off x="3052088" y="1226574"/>
            <a:ext cx="12260366" cy="8474277"/>
          </a:xfrm>
          <a:custGeom>
            <a:avLst/>
            <a:gdLst/>
            <a:ahLst/>
            <a:cxnLst/>
            <a:rect l="l" t="t" r="r" b="b"/>
            <a:pathLst>
              <a:path w="12260366" h="8474277">
                <a:moveTo>
                  <a:pt x="0" y="0"/>
                </a:moveTo>
                <a:lnTo>
                  <a:pt x="12260365" y="0"/>
                </a:lnTo>
                <a:lnTo>
                  <a:pt x="12260365" y="8474277"/>
                </a:lnTo>
                <a:lnTo>
                  <a:pt x="0" y="8474277"/>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24436" y="939801"/>
            <a:ext cx="13648546" cy="8505664"/>
          </a:xfrm>
          <a:custGeom>
            <a:avLst/>
            <a:gdLst/>
            <a:ahLst/>
            <a:cxnLst/>
            <a:rect l="l" t="t" r="r" b="b"/>
            <a:pathLst>
              <a:path w="13648546" h="8505664">
                <a:moveTo>
                  <a:pt x="0" y="0"/>
                </a:moveTo>
                <a:lnTo>
                  <a:pt x="13648547" y="0"/>
                </a:lnTo>
                <a:lnTo>
                  <a:pt x="13648547" y="8505665"/>
                </a:lnTo>
                <a:lnTo>
                  <a:pt x="0" y="8505665"/>
                </a:lnTo>
                <a:lnTo>
                  <a:pt x="0" y="0"/>
                </a:lnTo>
                <a:close/>
              </a:path>
            </a:pathLst>
          </a:custGeom>
          <a:blipFill>
            <a:blip r:embed="rId2"/>
            <a:stretch>
              <a:fillRect t="-12857"/>
            </a:stretch>
          </a:blipFill>
        </p:spPr>
        <p:txBody>
          <a:bodyPr/>
          <a:lstStyle/>
          <a:p>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4850778" y="8624486"/>
            <a:ext cx="8586444" cy="462558"/>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https://www.youtube.com/watch?v=J4fvk_JEhaw&amp;t=190s</a:t>
            </a:r>
          </a:p>
        </p:txBody>
      </p:sp>
      <p:sp>
        <p:nvSpPr>
          <p:cNvPr id="4" name="Freeform 4" descr="Une image contenant texte, habits, personne, fille  Description générée automatiquement"/>
          <p:cNvSpPr/>
          <p:nvPr/>
        </p:nvSpPr>
        <p:spPr>
          <a:xfrm>
            <a:off x="3786808" y="1431236"/>
            <a:ext cx="11658600" cy="6558754"/>
          </a:xfrm>
          <a:custGeom>
            <a:avLst/>
            <a:gdLst/>
            <a:ahLst/>
            <a:cxnLst/>
            <a:rect l="l" t="t" r="r" b="b"/>
            <a:pathLst>
              <a:path w="11658600" h="6558754">
                <a:moveTo>
                  <a:pt x="0" y="0"/>
                </a:moveTo>
                <a:lnTo>
                  <a:pt x="11658600" y="0"/>
                </a:lnTo>
                <a:lnTo>
                  <a:pt x="11658600" y="6558754"/>
                </a:lnTo>
                <a:lnTo>
                  <a:pt x="0" y="6558754"/>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67222" y="607101"/>
            <a:ext cx="12655581" cy="8949129"/>
          </a:xfrm>
          <a:custGeom>
            <a:avLst/>
            <a:gdLst/>
            <a:ahLst/>
            <a:cxnLst/>
            <a:rect l="l" t="t" r="r" b="b"/>
            <a:pathLst>
              <a:path w="12655581" h="8949129">
                <a:moveTo>
                  <a:pt x="0" y="0"/>
                </a:moveTo>
                <a:lnTo>
                  <a:pt x="12655581" y="0"/>
                </a:lnTo>
                <a:lnTo>
                  <a:pt x="12655581" y="8949129"/>
                </a:lnTo>
                <a:lnTo>
                  <a:pt x="0" y="8949129"/>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37697" y="369072"/>
            <a:ext cx="13419769" cy="9486127"/>
          </a:xfrm>
          <a:custGeom>
            <a:avLst/>
            <a:gdLst/>
            <a:ahLst/>
            <a:cxnLst/>
            <a:rect l="l" t="t" r="r" b="b"/>
            <a:pathLst>
              <a:path w="13419769" h="9486127">
                <a:moveTo>
                  <a:pt x="0" y="0"/>
                </a:moveTo>
                <a:lnTo>
                  <a:pt x="13419769" y="0"/>
                </a:lnTo>
                <a:lnTo>
                  <a:pt x="13419769" y="9486127"/>
                </a:lnTo>
                <a:lnTo>
                  <a:pt x="0" y="9486127"/>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87720" y="431799"/>
            <a:ext cx="13221009" cy="9218950"/>
          </a:xfrm>
          <a:custGeom>
            <a:avLst/>
            <a:gdLst/>
            <a:ahLst/>
            <a:cxnLst/>
            <a:rect l="l" t="t" r="r" b="b"/>
            <a:pathLst>
              <a:path w="13221009" h="9218950">
                <a:moveTo>
                  <a:pt x="0" y="0"/>
                </a:moveTo>
                <a:lnTo>
                  <a:pt x="13221008" y="0"/>
                </a:lnTo>
                <a:lnTo>
                  <a:pt x="13221008" y="9218951"/>
                </a:lnTo>
                <a:lnTo>
                  <a:pt x="0" y="9218951"/>
                </a:lnTo>
                <a:lnTo>
                  <a:pt x="0" y="0"/>
                </a:lnTo>
                <a:close/>
              </a:path>
            </a:pathLst>
          </a:custGeom>
          <a:blipFill>
            <a:blip r:embed="rId2"/>
            <a:stretch>
              <a:fillRect t="-5601"/>
            </a:stretch>
          </a:blipFill>
        </p:spPr>
        <p:txBody>
          <a:bodyPr/>
          <a:lstStyle/>
          <a:p>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39977" y="914400"/>
            <a:ext cx="13734794" cy="8516494"/>
          </a:xfrm>
          <a:custGeom>
            <a:avLst/>
            <a:gdLst/>
            <a:ahLst/>
            <a:cxnLst/>
            <a:rect l="l" t="t" r="r" b="b"/>
            <a:pathLst>
              <a:path w="13734794" h="8516494">
                <a:moveTo>
                  <a:pt x="0" y="0"/>
                </a:moveTo>
                <a:lnTo>
                  <a:pt x="13734794" y="0"/>
                </a:lnTo>
                <a:lnTo>
                  <a:pt x="13734794" y="8516494"/>
                </a:lnTo>
                <a:lnTo>
                  <a:pt x="0" y="8516494"/>
                </a:lnTo>
                <a:lnTo>
                  <a:pt x="0" y="0"/>
                </a:lnTo>
                <a:close/>
              </a:path>
            </a:pathLst>
          </a:custGeom>
          <a:blipFill>
            <a:blip r:embed="rId2"/>
            <a:stretch>
              <a:fillRect t="-6796"/>
            </a:stretch>
          </a:blipFill>
        </p:spPr>
        <p:txBody>
          <a:bodyPr/>
          <a:lstStyle/>
          <a:p>
            <a:endParaRPr lang="fr-F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46578" y="255228"/>
            <a:ext cx="14889655" cy="9679920"/>
          </a:xfrm>
          <a:custGeom>
            <a:avLst/>
            <a:gdLst/>
            <a:ahLst/>
            <a:cxnLst/>
            <a:rect l="l" t="t" r="r" b="b"/>
            <a:pathLst>
              <a:path w="14889655" h="9679920">
                <a:moveTo>
                  <a:pt x="0" y="0"/>
                </a:moveTo>
                <a:lnTo>
                  <a:pt x="14889656" y="0"/>
                </a:lnTo>
                <a:lnTo>
                  <a:pt x="14889656" y="9679920"/>
                </a:lnTo>
                <a:lnTo>
                  <a:pt x="0" y="9679920"/>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a:stretch>
            <a:fillRect/>
          </a:stretch>
        </p:blipFill>
        <p:spPr>
          <a:xfrm>
            <a:off x="2035310" y="1028700"/>
            <a:ext cx="14217380" cy="7982159"/>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97216" y="449705"/>
            <a:ext cx="14189795" cy="9202058"/>
          </a:xfrm>
          <a:custGeom>
            <a:avLst/>
            <a:gdLst/>
            <a:ahLst/>
            <a:cxnLst/>
            <a:rect l="l" t="t" r="r" b="b"/>
            <a:pathLst>
              <a:path w="14189795" h="9202058">
                <a:moveTo>
                  <a:pt x="0" y="0"/>
                </a:moveTo>
                <a:lnTo>
                  <a:pt x="14189795" y="0"/>
                </a:lnTo>
                <a:lnTo>
                  <a:pt x="14189795" y="9202057"/>
                </a:lnTo>
                <a:lnTo>
                  <a:pt x="0" y="9202057"/>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57441" y="523384"/>
            <a:ext cx="14421877" cy="9397276"/>
          </a:xfrm>
          <a:custGeom>
            <a:avLst/>
            <a:gdLst/>
            <a:ahLst/>
            <a:cxnLst/>
            <a:rect l="l" t="t" r="r" b="b"/>
            <a:pathLst>
              <a:path w="14421877" h="9397276">
                <a:moveTo>
                  <a:pt x="0" y="0"/>
                </a:moveTo>
                <a:lnTo>
                  <a:pt x="14421877" y="0"/>
                </a:lnTo>
                <a:lnTo>
                  <a:pt x="14421877" y="9397277"/>
                </a:lnTo>
                <a:lnTo>
                  <a:pt x="0" y="9397277"/>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73786" y="476769"/>
            <a:ext cx="14334681" cy="9575799"/>
          </a:xfrm>
          <a:custGeom>
            <a:avLst/>
            <a:gdLst/>
            <a:ahLst/>
            <a:cxnLst/>
            <a:rect l="l" t="t" r="r" b="b"/>
            <a:pathLst>
              <a:path w="14334681" h="9575799">
                <a:moveTo>
                  <a:pt x="0" y="0"/>
                </a:moveTo>
                <a:lnTo>
                  <a:pt x="14334680" y="0"/>
                </a:lnTo>
                <a:lnTo>
                  <a:pt x="14334680" y="9575799"/>
                </a:lnTo>
                <a:lnTo>
                  <a:pt x="0" y="9575799"/>
                </a:lnTo>
                <a:lnTo>
                  <a:pt x="0" y="0"/>
                </a:lnTo>
                <a:close/>
              </a:path>
            </a:pathLst>
          </a:custGeom>
          <a:blipFill>
            <a:blip r:embed="rId2"/>
            <a:stretch>
              <a:fillRect t="-5630"/>
            </a:stretch>
          </a:blipFill>
        </p:spPr>
        <p:txBody>
          <a:bodyPr/>
          <a:lstStyle/>
          <a:p>
            <a:endParaRPr lang="fr-F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roquis, dessin, carte&#10;&#10;Description générée automatiquement">
            <a:extLst>
              <a:ext uri="{FF2B5EF4-FFF2-40B4-BE49-F238E27FC236}">
                <a16:creationId xmlns:a16="http://schemas.microsoft.com/office/drawing/2014/main" id="{C09A88FB-97E6-973E-82C9-FAFE1EDB73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028700"/>
            <a:ext cx="13048818" cy="7924800"/>
          </a:xfrm>
          <a:prstGeom prst="rect">
            <a:avLst/>
          </a:prstGeom>
        </p:spPr>
      </p:pic>
    </p:spTree>
    <p:extLst>
      <p:ext uri="{BB962C8B-B14F-4D97-AF65-F5344CB8AC3E}">
        <p14:creationId xmlns:p14="http://schemas.microsoft.com/office/powerpoint/2010/main" val="187255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886570" y="3762956"/>
            <a:ext cx="16738676" cy="6285792"/>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Un temps spécifique d'une heure supplémentaire par semaine </a:t>
            </a:r>
            <a:r>
              <a:rPr lang="en-US" sz="2700">
                <a:solidFill>
                  <a:srgbClr val="000000"/>
                </a:solidFill>
                <a:latin typeface="Aptos"/>
                <a:ea typeface="Aptos"/>
                <a:cs typeface="Aptos"/>
                <a:sym typeface="Aptos"/>
              </a:rPr>
              <a:t>pendant lequel </a:t>
            </a:r>
            <a:r>
              <a:rPr lang="en-US" sz="2700" b="1">
                <a:solidFill>
                  <a:srgbClr val="000000"/>
                </a:solidFill>
                <a:latin typeface="Aptos Bold"/>
                <a:ea typeface="Aptos Bold"/>
                <a:cs typeface="Aptos Bold"/>
                <a:sym typeface="Aptos Bold"/>
              </a:rPr>
              <a:t>les professeurs de langue ancienne et d'une voire plusieurs langues vivantes étrangères ou régionales, peuvent croiser leurs enseignements autour de thématiques qu'ils auront définies.</a:t>
            </a:r>
            <a:r>
              <a:rPr lang="en-US" sz="2700">
                <a:solidFill>
                  <a:srgbClr val="000000"/>
                </a:solidFill>
                <a:latin typeface="Aptos"/>
                <a:ea typeface="Aptos"/>
                <a:cs typeface="Aptos"/>
                <a:sym typeface="Aptos"/>
              </a:rPr>
              <a:t> </a:t>
            </a:r>
          </a:p>
          <a:p>
            <a:pPr algn="l">
              <a:lnSpc>
                <a:spcPts val="3240"/>
              </a:lnSpc>
            </a:pPr>
            <a:r>
              <a:rPr lang="en-US" sz="2700">
                <a:solidFill>
                  <a:srgbClr val="000000"/>
                </a:solidFill>
                <a:latin typeface="Aptos"/>
                <a:ea typeface="Aptos"/>
                <a:cs typeface="Aptos"/>
                <a:sym typeface="Aptos"/>
              </a:rPr>
              <a:t>Ce dispositif s'inscrit dans la logique d'un engagement en faveur du déploiement de l'enseignement des langues et cultures de l'Antiquité sur l'ensemble du parcours de l'élève.</a:t>
            </a:r>
          </a:p>
          <a:p>
            <a:pPr algn="l">
              <a:lnSpc>
                <a:spcPts val="3240"/>
              </a:lnSpc>
            </a:pPr>
            <a:r>
              <a:rPr lang="en-US" sz="2700">
                <a:solidFill>
                  <a:srgbClr val="000000"/>
                </a:solidFill>
                <a:latin typeface="Aptos"/>
                <a:ea typeface="Aptos"/>
                <a:cs typeface="Aptos"/>
                <a:sym typeface="Aptos"/>
              </a:rPr>
              <a:t>Associant </a:t>
            </a:r>
            <a:r>
              <a:rPr lang="en-US" sz="2700" b="1">
                <a:solidFill>
                  <a:srgbClr val="000000"/>
                </a:solidFill>
                <a:latin typeface="Aptos Bold"/>
                <a:ea typeface="Aptos Bold"/>
                <a:cs typeface="Aptos Bold"/>
                <a:sym typeface="Aptos Bold"/>
              </a:rPr>
              <a:t>les questions de langue et les enjeux de civilisation, la littérature et l'histoire, l'enseignement des langues et cultures de l'Antiquité est au carrefour des sciences humaines et sociales</a:t>
            </a:r>
            <a:r>
              <a:rPr lang="en-US" sz="2700">
                <a:solidFill>
                  <a:srgbClr val="000000"/>
                </a:solidFill>
                <a:latin typeface="Aptos"/>
                <a:ea typeface="Aptos"/>
                <a:cs typeface="Aptos"/>
                <a:sym typeface="Aptos"/>
              </a:rPr>
              <a:t>. En dépassant les approches strictement linguistiques ou formalistes, il permet d'envisager dans son ensemble les contenus culturels. Par leur esprit et par leur objet, les langues et cultures de l'Antiquité contribuent à la construction </a:t>
            </a:r>
            <a:r>
              <a:rPr lang="en-US" sz="2700" b="1">
                <a:solidFill>
                  <a:srgbClr val="000000"/>
                </a:solidFill>
                <a:latin typeface="Aptos Bold"/>
                <a:ea typeface="Aptos Bold"/>
                <a:cs typeface="Aptos Bold"/>
                <a:sym typeface="Aptos Bold"/>
              </a:rPr>
              <a:t>d'une conscience individuelle humaniste et moderne</a:t>
            </a:r>
            <a:r>
              <a:rPr lang="en-US" sz="2700">
                <a:solidFill>
                  <a:srgbClr val="000000"/>
                </a:solidFill>
                <a:latin typeface="Aptos"/>
                <a:ea typeface="Aptos"/>
                <a:cs typeface="Aptos"/>
                <a:sym typeface="Aptos"/>
              </a:rPr>
              <a:t>.</a:t>
            </a:r>
          </a:p>
          <a:p>
            <a:pPr algn="l">
              <a:lnSpc>
                <a:spcPts val="3240"/>
              </a:lnSpc>
            </a:pPr>
            <a:r>
              <a:rPr lang="en-US" sz="2700">
                <a:solidFill>
                  <a:srgbClr val="000000"/>
                </a:solidFill>
                <a:latin typeface="Aptos"/>
                <a:ea typeface="Aptos"/>
                <a:cs typeface="Aptos"/>
                <a:sym typeface="Aptos"/>
              </a:rPr>
              <a:t>L'enjeu est que les élèves prennent conscience des écarts, des différences et des emprunts dans le dialogue des cultures. </a:t>
            </a:r>
            <a:r>
              <a:rPr lang="en-US" sz="2700" b="1">
                <a:solidFill>
                  <a:srgbClr val="000000"/>
                </a:solidFill>
                <a:latin typeface="Aptos Bold"/>
                <a:ea typeface="Aptos Bold"/>
                <a:cs typeface="Aptos Bold"/>
                <a:sym typeface="Aptos Bold"/>
              </a:rPr>
              <a:t>En rendant possible la confrontation de l'héritage des civilisations grecques et latines avec les langues vivantes et régionales, et certaines questions contemporaines</a:t>
            </a:r>
            <a:r>
              <a:rPr lang="en-US" sz="2700">
                <a:solidFill>
                  <a:srgbClr val="000000"/>
                </a:solidFill>
                <a:latin typeface="Aptos"/>
                <a:ea typeface="Aptos"/>
                <a:cs typeface="Aptos"/>
                <a:sym typeface="Aptos"/>
              </a:rPr>
              <a:t>, le parcours Mare Nostrum permet une ouverture vers le monde actuel enrichi par la culture classique apportant ainsi un éclairage sur le présent.</a:t>
            </a:r>
          </a:p>
          <a:p>
            <a:pPr algn="l">
              <a:lnSpc>
                <a:spcPts val="3240"/>
              </a:lnSpc>
            </a:pPr>
            <a:endParaRPr lang="en-US" sz="2700">
              <a:solidFill>
                <a:srgbClr val="000000"/>
              </a:solidFill>
              <a:latin typeface="Aptos"/>
              <a:ea typeface="Aptos"/>
              <a:cs typeface="Aptos"/>
              <a:sym typeface="Aptos"/>
            </a:endParaRPr>
          </a:p>
        </p:txBody>
      </p:sp>
      <p:sp>
        <p:nvSpPr>
          <p:cNvPr id="4" name="TextBox 4"/>
          <p:cNvSpPr txBox="1"/>
          <p:nvPr/>
        </p:nvSpPr>
        <p:spPr>
          <a:xfrm>
            <a:off x="5995284" y="721581"/>
            <a:ext cx="8404529" cy="1293555"/>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Qu’est-ce que le dispositif MARE NOSTRUM ?</a:t>
            </a:r>
          </a:p>
          <a:p>
            <a:pPr algn="l">
              <a:lnSpc>
                <a:spcPts val="3240"/>
              </a:lnSpc>
            </a:pPr>
            <a:endParaRPr lang="en-US" sz="2700" b="1">
              <a:solidFill>
                <a:srgbClr val="000000"/>
              </a:solidFill>
              <a:latin typeface="Aptos Bold"/>
              <a:ea typeface="Aptos Bold"/>
              <a:cs typeface="Aptos Bold"/>
              <a:sym typeface="Aptos Bold"/>
            </a:endParaRPr>
          </a:p>
          <a:p>
            <a:pPr algn="l">
              <a:lnSpc>
                <a:spcPts val="3240"/>
              </a:lnSpc>
            </a:pPr>
            <a:r>
              <a:rPr lang="en-US" sz="2700" b="1">
                <a:solidFill>
                  <a:srgbClr val="000000"/>
                </a:solidFill>
                <a:latin typeface="Aptos Bold"/>
                <a:ea typeface="Aptos Bold"/>
                <a:cs typeface="Aptos Bold"/>
                <a:sym typeface="Aptos Bold"/>
              </a:rPr>
              <a:t>Source : note de service mars 2022</a:t>
            </a:r>
          </a:p>
        </p:txBody>
      </p:sp>
      <p:sp>
        <p:nvSpPr>
          <p:cNvPr id="5" name="TextBox 5"/>
          <p:cNvSpPr txBox="1"/>
          <p:nvPr/>
        </p:nvSpPr>
        <p:spPr>
          <a:xfrm>
            <a:off x="1403404" y="2629894"/>
            <a:ext cx="4090947" cy="462558"/>
          </a:xfrm>
          <a:prstGeom prst="rect">
            <a:avLst/>
          </a:prstGeom>
        </p:spPr>
        <p:txBody>
          <a:bodyPr lIns="0" tIns="0" rIns="0" bIns="0" rtlCol="0" anchor="t">
            <a:spAutoFit/>
          </a:bodyPr>
          <a:lstStyle/>
          <a:p>
            <a:pPr algn="l">
              <a:lnSpc>
                <a:spcPts val="3240"/>
              </a:lnSpc>
            </a:pPr>
            <a:r>
              <a:rPr lang="en-US" sz="2700">
                <a:solidFill>
                  <a:srgbClr val="FF0000"/>
                </a:solidFill>
                <a:latin typeface="Aptos"/>
                <a:ea typeface="Aptos"/>
                <a:cs typeface="Aptos"/>
                <a:sym typeface="Aptos"/>
              </a:rPr>
              <a:t>PRINCIPES GÉNÉRAUX </a:t>
            </a:r>
          </a:p>
        </p:txBody>
      </p:sp>
      <p:sp>
        <p:nvSpPr>
          <p:cNvPr id="6" name="TextBox 6"/>
          <p:cNvSpPr txBox="1"/>
          <p:nvPr/>
        </p:nvSpPr>
        <p:spPr>
          <a:xfrm>
            <a:off x="12396084" y="45720"/>
            <a:ext cx="8961120" cy="462558"/>
          </a:xfrm>
          <a:prstGeom prst="rect">
            <a:avLst/>
          </a:prstGeom>
        </p:spPr>
        <p:txBody>
          <a:bodyPr lIns="0" tIns="0" rIns="0" bIns="0" rtlCol="0" anchor="t">
            <a:spAutoFit/>
          </a:bodyPr>
          <a:lstStyle/>
          <a:p>
            <a:pPr marL="488632" lvl="1" indent="-244316" algn="l">
              <a:lnSpc>
                <a:spcPts val="3240"/>
              </a:lnSpc>
              <a:buFont typeface="Arial"/>
              <a:buChar char="•"/>
            </a:pPr>
            <a:r>
              <a:rPr lang="en-US" sz="2700" b="1">
                <a:solidFill>
                  <a:srgbClr val="000000"/>
                </a:solidFill>
                <a:latin typeface="Aptos Bold"/>
                <a:ea typeface="Aptos Bold"/>
                <a:cs typeface="Aptos Bold"/>
                <a:sym typeface="Aptos Bold"/>
              </a:rPr>
              <a:t>PRESENTATION DU DISPOSITIF</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rte, fournitures de bureau&#10;&#10;Description générée automatiquement">
            <a:extLst>
              <a:ext uri="{FF2B5EF4-FFF2-40B4-BE49-F238E27FC236}">
                <a16:creationId xmlns:a16="http://schemas.microsoft.com/office/drawing/2014/main" id="{C7A9079F-B2D7-4B17-ADBD-A6D648A99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14300"/>
            <a:ext cx="16640818" cy="10039350"/>
          </a:xfrm>
          <a:prstGeom prst="rect">
            <a:avLst/>
          </a:prstGeom>
        </p:spPr>
      </p:pic>
    </p:spTree>
    <p:extLst>
      <p:ext uri="{BB962C8B-B14F-4D97-AF65-F5344CB8AC3E}">
        <p14:creationId xmlns:p14="http://schemas.microsoft.com/office/powerpoint/2010/main" val="21327720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livre, lettre, catalogue&#10;&#10;Description générée automatiquement">
            <a:extLst>
              <a:ext uri="{FF2B5EF4-FFF2-40B4-BE49-F238E27FC236}">
                <a16:creationId xmlns:a16="http://schemas.microsoft.com/office/drawing/2014/main" id="{790D500E-427F-24B0-0D22-96C56A79C3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4100" y="546100"/>
            <a:ext cx="13828198" cy="9321800"/>
          </a:xfrm>
          <a:prstGeom prst="rect">
            <a:avLst/>
          </a:prstGeom>
        </p:spPr>
      </p:pic>
    </p:spTree>
    <p:extLst>
      <p:ext uri="{BB962C8B-B14F-4D97-AF65-F5344CB8AC3E}">
        <p14:creationId xmlns:p14="http://schemas.microsoft.com/office/powerpoint/2010/main" val="2007272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98678" y="352920"/>
            <a:ext cx="14068212" cy="9596802"/>
          </a:xfrm>
          <a:custGeom>
            <a:avLst/>
            <a:gdLst/>
            <a:ahLst/>
            <a:cxnLst/>
            <a:rect l="l" t="t" r="r" b="b"/>
            <a:pathLst>
              <a:path w="14068212" h="9596802">
                <a:moveTo>
                  <a:pt x="0" y="0"/>
                </a:moveTo>
                <a:lnTo>
                  <a:pt x="14068212" y="0"/>
                </a:lnTo>
                <a:lnTo>
                  <a:pt x="14068212" y="9596802"/>
                </a:lnTo>
                <a:lnTo>
                  <a:pt x="0" y="9596802"/>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96550" y="629586"/>
            <a:ext cx="14002089" cy="9140253"/>
          </a:xfrm>
          <a:custGeom>
            <a:avLst/>
            <a:gdLst/>
            <a:ahLst/>
            <a:cxnLst/>
            <a:rect l="l" t="t" r="r" b="b"/>
            <a:pathLst>
              <a:path w="14002089" h="9140253">
                <a:moveTo>
                  <a:pt x="0" y="0"/>
                </a:moveTo>
                <a:lnTo>
                  <a:pt x="14002089" y="0"/>
                </a:lnTo>
                <a:lnTo>
                  <a:pt x="14002089" y="9140253"/>
                </a:lnTo>
                <a:lnTo>
                  <a:pt x="0" y="9140253"/>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10999" y="732979"/>
            <a:ext cx="14866002" cy="8821042"/>
          </a:xfrm>
          <a:custGeom>
            <a:avLst/>
            <a:gdLst/>
            <a:ahLst/>
            <a:cxnLst/>
            <a:rect l="l" t="t" r="r" b="b"/>
            <a:pathLst>
              <a:path w="14866002" h="8821042">
                <a:moveTo>
                  <a:pt x="0" y="0"/>
                </a:moveTo>
                <a:lnTo>
                  <a:pt x="14866002" y="0"/>
                </a:lnTo>
                <a:lnTo>
                  <a:pt x="14866002" y="8821042"/>
                </a:lnTo>
                <a:lnTo>
                  <a:pt x="0" y="8821042"/>
                </a:lnTo>
                <a:lnTo>
                  <a:pt x="0" y="0"/>
                </a:lnTo>
                <a:close/>
              </a:path>
            </a:pathLst>
          </a:custGeom>
          <a:blipFill>
            <a:blip r:embed="rId2"/>
            <a:stretch>
              <a:fillRect/>
            </a:stretch>
          </a:blipFill>
        </p:spPr>
        <p:txBody>
          <a:bodyPr/>
          <a:lstStyle/>
          <a:p>
            <a:endParaRPr lang="fr-F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9D19E4-4BD1-D432-96D1-A0990C905719}"/>
              </a:ext>
            </a:extLst>
          </p:cNvPr>
          <p:cNvSpPr txBox="1"/>
          <p:nvPr/>
        </p:nvSpPr>
        <p:spPr>
          <a:xfrm>
            <a:off x="4362189" y="503768"/>
            <a:ext cx="9563622" cy="7709803"/>
          </a:xfrm>
          <a:prstGeom prst="rect">
            <a:avLst/>
          </a:prstGeom>
          <a:noFill/>
        </p:spPr>
        <p:txBody>
          <a:bodyPr wrap="square" rtlCol="0">
            <a:spAutoFit/>
          </a:bodyPr>
          <a:lstStyle/>
          <a:p>
            <a:pPr algn="ctr"/>
            <a:r>
              <a:rPr lang="fr-FR" sz="9900" dirty="0">
                <a:solidFill>
                  <a:srgbClr val="FF0000"/>
                </a:solidFill>
              </a:rPr>
              <a:t>MARE NOSTRUM</a:t>
            </a:r>
          </a:p>
          <a:p>
            <a:pPr algn="ctr"/>
            <a:r>
              <a:rPr lang="fr-FR" sz="9900" dirty="0">
                <a:solidFill>
                  <a:srgbClr val="FF0000"/>
                </a:solidFill>
              </a:rPr>
              <a:t>ESPAGNOL</a:t>
            </a:r>
          </a:p>
          <a:p>
            <a:pPr algn="ctr"/>
            <a:r>
              <a:rPr lang="fr-FR" sz="9900" dirty="0"/>
              <a:t>COLLEGE</a:t>
            </a:r>
          </a:p>
          <a:p>
            <a:pPr algn="ctr"/>
            <a:r>
              <a:rPr lang="fr-FR" sz="9900" dirty="0"/>
              <a:t>MICHEL DEBRE</a:t>
            </a:r>
            <a:endParaRPr lang="fr-FR" sz="9900" dirty="0">
              <a:solidFill>
                <a:srgbClr val="FF0000"/>
              </a:solidFill>
            </a:endParaRPr>
          </a:p>
          <a:p>
            <a:pPr algn="ctr"/>
            <a:r>
              <a:rPr lang="fr-FR" sz="9900" dirty="0">
                <a:solidFill>
                  <a:srgbClr val="FF0000"/>
                </a:solidFill>
              </a:rPr>
              <a:t>2024-2025</a:t>
            </a:r>
          </a:p>
        </p:txBody>
      </p:sp>
    </p:spTree>
    <p:extLst>
      <p:ext uri="{BB962C8B-B14F-4D97-AF65-F5344CB8AC3E}">
        <p14:creationId xmlns:p14="http://schemas.microsoft.com/office/powerpoint/2010/main" val="41038195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885C283-2C3C-77C4-45F2-E3376E66CF86}"/>
              </a:ext>
            </a:extLst>
          </p:cNvPr>
          <p:cNvSpPr txBox="1"/>
          <p:nvPr/>
        </p:nvSpPr>
        <p:spPr>
          <a:xfrm>
            <a:off x="1315235" y="1265516"/>
            <a:ext cx="13020806" cy="7709803"/>
          </a:xfrm>
          <a:prstGeom prst="rect">
            <a:avLst/>
          </a:prstGeom>
          <a:noFill/>
        </p:spPr>
        <p:txBody>
          <a:bodyPr wrap="square" rtlCol="0">
            <a:spAutoFit/>
          </a:bodyPr>
          <a:lstStyle/>
          <a:p>
            <a:pPr algn="just"/>
            <a:r>
              <a:rPr lang="fr-FR" sz="9900" dirty="0">
                <a:solidFill>
                  <a:srgbClr val="FF0000"/>
                </a:solidFill>
              </a:rPr>
              <a:t>1- ORGANISATION</a:t>
            </a:r>
          </a:p>
          <a:p>
            <a:pPr algn="just"/>
            <a:endParaRPr lang="fr-FR" sz="9900" dirty="0">
              <a:solidFill>
                <a:srgbClr val="FF0000"/>
              </a:solidFill>
            </a:endParaRPr>
          </a:p>
          <a:p>
            <a:pPr algn="just"/>
            <a:r>
              <a:rPr lang="fr-FR" sz="9900" dirty="0">
                <a:solidFill>
                  <a:srgbClr val="FF0000"/>
                </a:solidFill>
              </a:rPr>
              <a:t>2- DIFFICULTÉS</a:t>
            </a:r>
          </a:p>
          <a:p>
            <a:pPr algn="just"/>
            <a:endParaRPr lang="fr-FR" sz="9900" dirty="0">
              <a:solidFill>
                <a:srgbClr val="FF0000"/>
              </a:solidFill>
            </a:endParaRPr>
          </a:p>
          <a:p>
            <a:pPr algn="just"/>
            <a:r>
              <a:rPr lang="fr-FR" sz="9900" dirty="0">
                <a:solidFill>
                  <a:srgbClr val="FF0000"/>
                </a:solidFill>
              </a:rPr>
              <a:t>3- PROJETS FUTURS</a:t>
            </a:r>
          </a:p>
        </p:txBody>
      </p:sp>
    </p:spTree>
    <p:extLst>
      <p:ext uri="{BB962C8B-B14F-4D97-AF65-F5344CB8AC3E}">
        <p14:creationId xmlns:p14="http://schemas.microsoft.com/office/powerpoint/2010/main" val="22834874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35507D9-A639-450E-DD4C-336B6BF83B62}"/>
              </a:ext>
            </a:extLst>
          </p:cNvPr>
          <p:cNvSpPr txBox="1"/>
          <p:nvPr/>
        </p:nvSpPr>
        <p:spPr>
          <a:xfrm>
            <a:off x="425885" y="0"/>
            <a:ext cx="17436230" cy="8956298"/>
          </a:xfrm>
          <a:prstGeom prst="rect">
            <a:avLst/>
          </a:prstGeom>
          <a:noFill/>
        </p:spPr>
        <p:txBody>
          <a:bodyPr wrap="square" rtlCol="0">
            <a:spAutoFit/>
          </a:bodyPr>
          <a:lstStyle/>
          <a:p>
            <a:pPr algn="ctr"/>
            <a:r>
              <a:rPr lang="fr-FR" sz="9900" u="sng" dirty="0">
                <a:solidFill>
                  <a:srgbClr val="FF0000"/>
                </a:solidFill>
              </a:rPr>
              <a:t>ORGANISATION</a:t>
            </a:r>
          </a:p>
          <a:p>
            <a:pPr algn="ctr"/>
            <a:endParaRPr lang="fr-FR" sz="6000" u="sng" dirty="0">
              <a:solidFill>
                <a:srgbClr val="FF0000"/>
              </a:solidFill>
            </a:endParaRPr>
          </a:p>
          <a:p>
            <a:pPr algn="just"/>
            <a:endParaRPr lang="fr-FR" sz="6000" dirty="0"/>
          </a:p>
          <a:p>
            <a:pPr algn="just"/>
            <a:endParaRPr lang="fr-FR" sz="6000" dirty="0"/>
          </a:p>
          <a:p>
            <a:pPr algn="ctr"/>
            <a:endParaRPr lang="fr-FR" sz="9900" u="sng" dirty="0">
              <a:solidFill>
                <a:srgbClr val="FF0000"/>
              </a:solidFill>
            </a:endParaRPr>
          </a:p>
          <a:p>
            <a:pPr algn="ctr"/>
            <a:endParaRPr lang="fr-FR" sz="9900" u="sng" dirty="0">
              <a:solidFill>
                <a:srgbClr val="FF0000"/>
              </a:solidFill>
            </a:endParaRPr>
          </a:p>
          <a:p>
            <a:pPr algn="just"/>
            <a:endParaRPr lang="fr-FR" sz="9900" dirty="0">
              <a:solidFill>
                <a:srgbClr val="FF0000"/>
              </a:solidFill>
            </a:endParaRPr>
          </a:p>
        </p:txBody>
      </p:sp>
      <p:sp>
        <p:nvSpPr>
          <p:cNvPr id="6" name="Ellipse 5">
            <a:extLst>
              <a:ext uri="{FF2B5EF4-FFF2-40B4-BE49-F238E27FC236}">
                <a16:creationId xmlns:a16="http://schemas.microsoft.com/office/drawing/2014/main" id="{115DACB5-2746-509D-6B3A-9E9029383D56}"/>
              </a:ext>
            </a:extLst>
          </p:cNvPr>
          <p:cNvSpPr/>
          <p:nvPr/>
        </p:nvSpPr>
        <p:spPr>
          <a:xfrm>
            <a:off x="425885" y="1957193"/>
            <a:ext cx="3795386" cy="29123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7" name="ZoneTexte 6">
            <a:extLst>
              <a:ext uri="{FF2B5EF4-FFF2-40B4-BE49-F238E27FC236}">
                <a16:creationId xmlns:a16="http://schemas.microsoft.com/office/drawing/2014/main" id="{5F168146-7E17-F5B1-8430-513724E2C6E4}"/>
              </a:ext>
            </a:extLst>
          </p:cNvPr>
          <p:cNvSpPr txBox="1"/>
          <p:nvPr/>
        </p:nvSpPr>
        <p:spPr>
          <a:xfrm>
            <a:off x="651353" y="2467629"/>
            <a:ext cx="3269294" cy="1754326"/>
          </a:xfrm>
          <a:prstGeom prst="rect">
            <a:avLst/>
          </a:prstGeom>
          <a:noFill/>
        </p:spPr>
        <p:txBody>
          <a:bodyPr wrap="square" rtlCol="0">
            <a:spAutoFit/>
          </a:bodyPr>
          <a:lstStyle/>
          <a:p>
            <a:pPr algn="ctr"/>
            <a:r>
              <a:rPr lang="fr-FR" sz="3600" dirty="0"/>
              <a:t>Début de projet tardif en avril 2024</a:t>
            </a:r>
          </a:p>
        </p:txBody>
      </p:sp>
      <p:sp>
        <p:nvSpPr>
          <p:cNvPr id="8" name="Ellipse 7">
            <a:extLst>
              <a:ext uri="{FF2B5EF4-FFF2-40B4-BE49-F238E27FC236}">
                <a16:creationId xmlns:a16="http://schemas.microsoft.com/office/drawing/2014/main" id="{6EE46372-CF0C-B50B-1642-FCAA2F69A568}"/>
              </a:ext>
            </a:extLst>
          </p:cNvPr>
          <p:cNvSpPr/>
          <p:nvPr/>
        </p:nvSpPr>
        <p:spPr>
          <a:xfrm>
            <a:off x="5064917" y="1957193"/>
            <a:ext cx="3795386" cy="29123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9" name="ZoneTexte 8">
            <a:extLst>
              <a:ext uri="{FF2B5EF4-FFF2-40B4-BE49-F238E27FC236}">
                <a16:creationId xmlns:a16="http://schemas.microsoft.com/office/drawing/2014/main" id="{E3F7A062-A95C-F890-8B5E-0A048C6E5001}"/>
              </a:ext>
            </a:extLst>
          </p:cNvPr>
          <p:cNvSpPr txBox="1"/>
          <p:nvPr/>
        </p:nvSpPr>
        <p:spPr>
          <a:xfrm>
            <a:off x="5609798" y="2445708"/>
            <a:ext cx="2705622" cy="1754326"/>
          </a:xfrm>
          <a:prstGeom prst="rect">
            <a:avLst/>
          </a:prstGeom>
          <a:noFill/>
        </p:spPr>
        <p:txBody>
          <a:bodyPr wrap="square" rtlCol="0">
            <a:spAutoFit/>
          </a:bodyPr>
          <a:lstStyle/>
          <a:p>
            <a:pPr algn="ctr"/>
            <a:r>
              <a:rPr lang="fr-FR" sz="3600" dirty="0"/>
              <a:t>Projet NEFLE refusé en juillet 2024</a:t>
            </a:r>
          </a:p>
        </p:txBody>
      </p:sp>
      <p:sp>
        <p:nvSpPr>
          <p:cNvPr id="10" name="Ellipse 9">
            <a:extLst>
              <a:ext uri="{FF2B5EF4-FFF2-40B4-BE49-F238E27FC236}">
                <a16:creationId xmlns:a16="http://schemas.microsoft.com/office/drawing/2014/main" id="{D2345C7D-4448-C42A-BADE-B537BEAB4E90}"/>
              </a:ext>
            </a:extLst>
          </p:cNvPr>
          <p:cNvSpPr/>
          <p:nvPr/>
        </p:nvSpPr>
        <p:spPr>
          <a:xfrm>
            <a:off x="9703949" y="1938357"/>
            <a:ext cx="3795386" cy="29123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11" name="ZoneTexte 10">
            <a:extLst>
              <a:ext uri="{FF2B5EF4-FFF2-40B4-BE49-F238E27FC236}">
                <a16:creationId xmlns:a16="http://schemas.microsoft.com/office/drawing/2014/main" id="{7151203A-4CF9-77B2-A37B-F88E0AB3EF7E}"/>
              </a:ext>
            </a:extLst>
          </p:cNvPr>
          <p:cNvSpPr txBox="1"/>
          <p:nvPr/>
        </p:nvSpPr>
        <p:spPr>
          <a:xfrm>
            <a:off x="10248830" y="2146742"/>
            <a:ext cx="2705622" cy="2308324"/>
          </a:xfrm>
          <a:prstGeom prst="rect">
            <a:avLst/>
          </a:prstGeom>
          <a:noFill/>
        </p:spPr>
        <p:txBody>
          <a:bodyPr wrap="square" rtlCol="0">
            <a:spAutoFit/>
          </a:bodyPr>
          <a:lstStyle/>
          <a:p>
            <a:pPr algn="ctr"/>
            <a:r>
              <a:rPr lang="fr-FR" sz="3600" dirty="0"/>
              <a:t>Démarrage avec classe de 5</a:t>
            </a:r>
            <a:r>
              <a:rPr lang="fr-FR" sz="3600" baseline="30000" dirty="0"/>
              <a:t>ème</a:t>
            </a:r>
            <a:r>
              <a:rPr lang="fr-FR" sz="3600" dirty="0"/>
              <a:t> G en août 2024</a:t>
            </a:r>
          </a:p>
        </p:txBody>
      </p:sp>
      <p:sp>
        <p:nvSpPr>
          <p:cNvPr id="14" name="Ellipse 13">
            <a:extLst>
              <a:ext uri="{FF2B5EF4-FFF2-40B4-BE49-F238E27FC236}">
                <a16:creationId xmlns:a16="http://schemas.microsoft.com/office/drawing/2014/main" id="{48F5E12B-179F-A899-6FBC-046AAE11365E}"/>
              </a:ext>
            </a:extLst>
          </p:cNvPr>
          <p:cNvSpPr/>
          <p:nvPr/>
        </p:nvSpPr>
        <p:spPr>
          <a:xfrm>
            <a:off x="14342981" y="1957193"/>
            <a:ext cx="3795386" cy="29123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15" name="ZoneTexte 14">
            <a:extLst>
              <a:ext uri="{FF2B5EF4-FFF2-40B4-BE49-F238E27FC236}">
                <a16:creationId xmlns:a16="http://schemas.microsoft.com/office/drawing/2014/main" id="{27D69D3C-CA7D-65DC-5203-2778B16E92F7}"/>
              </a:ext>
            </a:extLst>
          </p:cNvPr>
          <p:cNvSpPr txBox="1"/>
          <p:nvPr/>
        </p:nvSpPr>
        <p:spPr>
          <a:xfrm>
            <a:off x="14887862" y="2026811"/>
            <a:ext cx="2705622" cy="2862322"/>
          </a:xfrm>
          <a:prstGeom prst="rect">
            <a:avLst/>
          </a:prstGeom>
          <a:noFill/>
        </p:spPr>
        <p:txBody>
          <a:bodyPr wrap="square" rtlCol="0">
            <a:spAutoFit/>
          </a:bodyPr>
          <a:lstStyle/>
          <a:p>
            <a:pPr algn="ctr"/>
            <a:r>
              <a:rPr lang="fr-FR" sz="3600" dirty="0"/>
              <a:t>Mise en place avec</a:t>
            </a:r>
          </a:p>
          <a:p>
            <a:pPr algn="ctr"/>
            <a:r>
              <a:rPr lang="fr-FR" sz="3600" dirty="0"/>
              <a:t>la classe, explications, etc.</a:t>
            </a:r>
          </a:p>
        </p:txBody>
      </p:sp>
      <p:sp>
        <p:nvSpPr>
          <p:cNvPr id="16" name="Flèche : droite 15">
            <a:extLst>
              <a:ext uri="{FF2B5EF4-FFF2-40B4-BE49-F238E27FC236}">
                <a16:creationId xmlns:a16="http://schemas.microsoft.com/office/drawing/2014/main" id="{563C83FF-5CFA-6ADC-01DE-BA866D5C0C7E}"/>
              </a:ext>
            </a:extLst>
          </p:cNvPr>
          <p:cNvSpPr/>
          <p:nvPr/>
        </p:nvSpPr>
        <p:spPr>
          <a:xfrm>
            <a:off x="4283712" y="3074574"/>
            <a:ext cx="718761" cy="677538"/>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17" name="Flèche : droite 16">
            <a:extLst>
              <a:ext uri="{FF2B5EF4-FFF2-40B4-BE49-F238E27FC236}">
                <a16:creationId xmlns:a16="http://schemas.microsoft.com/office/drawing/2014/main" id="{5E425199-568B-457F-C51F-1740C15A233D}"/>
              </a:ext>
            </a:extLst>
          </p:cNvPr>
          <p:cNvSpPr/>
          <p:nvPr/>
        </p:nvSpPr>
        <p:spPr>
          <a:xfrm>
            <a:off x="8922744" y="3029106"/>
            <a:ext cx="718761" cy="677538"/>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18" name="Flèche : droite 17">
            <a:extLst>
              <a:ext uri="{FF2B5EF4-FFF2-40B4-BE49-F238E27FC236}">
                <a16:creationId xmlns:a16="http://schemas.microsoft.com/office/drawing/2014/main" id="{C135DA1D-D3DE-B964-3665-EE16ED428AE6}"/>
              </a:ext>
            </a:extLst>
          </p:cNvPr>
          <p:cNvSpPr/>
          <p:nvPr/>
        </p:nvSpPr>
        <p:spPr>
          <a:xfrm>
            <a:off x="13561776" y="2985218"/>
            <a:ext cx="718761" cy="677538"/>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19" name="Flèche : droite 18">
            <a:extLst>
              <a:ext uri="{FF2B5EF4-FFF2-40B4-BE49-F238E27FC236}">
                <a16:creationId xmlns:a16="http://schemas.microsoft.com/office/drawing/2014/main" id="{5DD44D1E-956D-8BBE-5B14-A47333F3FCA4}"/>
              </a:ext>
            </a:extLst>
          </p:cNvPr>
          <p:cNvSpPr/>
          <p:nvPr/>
        </p:nvSpPr>
        <p:spPr>
          <a:xfrm rot="5400000">
            <a:off x="15881292" y="5026431"/>
            <a:ext cx="718761" cy="677538"/>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1" name="Ellipse 20">
            <a:extLst>
              <a:ext uri="{FF2B5EF4-FFF2-40B4-BE49-F238E27FC236}">
                <a16:creationId xmlns:a16="http://schemas.microsoft.com/office/drawing/2014/main" id="{D17B0CA1-F205-57EA-5126-2C7558A63AB2}"/>
              </a:ext>
            </a:extLst>
          </p:cNvPr>
          <p:cNvSpPr/>
          <p:nvPr/>
        </p:nvSpPr>
        <p:spPr>
          <a:xfrm>
            <a:off x="14342981" y="5865623"/>
            <a:ext cx="3795386" cy="29123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2" name="ZoneTexte 21">
            <a:extLst>
              <a:ext uri="{FF2B5EF4-FFF2-40B4-BE49-F238E27FC236}">
                <a16:creationId xmlns:a16="http://schemas.microsoft.com/office/drawing/2014/main" id="{280E2EBD-E6B3-4567-0B78-E712FE2F08F3}"/>
              </a:ext>
            </a:extLst>
          </p:cNvPr>
          <p:cNvSpPr txBox="1"/>
          <p:nvPr/>
        </p:nvSpPr>
        <p:spPr>
          <a:xfrm>
            <a:off x="14611611" y="5869436"/>
            <a:ext cx="3250503" cy="2862322"/>
          </a:xfrm>
          <a:prstGeom prst="rect">
            <a:avLst/>
          </a:prstGeom>
          <a:noFill/>
        </p:spPr>
        <p:txBody>
          <a:bodyPr wrap="square" rtlCol="0">
            <a:spAutoFit/>
          </a:bodyPr>
          <a:lstStyle/>
          <a:p>
            <a:pPr algn="ctr"/>
            <a:r>
              <a:rPr lang="fr-FR" sz="3600" dirty="0"/>
              <a:t>Début essentiellement en lien avec l’Histoire et l’Espagnol</a:t>
            </a:r>
          </a:p>
        </p:txBody>
      </p:sp>
      <p:sp>
        <p:nvSpPr>
          <p:cNvPr id="23" name="Flèche : droite 22">
            <a:extLst>
              <a:ext uri="{FF2B5EF4-FFF2-40B4-BE49-F238E27FC236}">
                <a16:creationId xmlns:a16="http://schemas.microsoft.com/office/drawing/2014/main" id="{53BC7CDE-B80C-A3C6-F1C9-1AB4F52FE18D}"/>
              </a:ext>
            </a:extLst>
          </p:cNvPr>
          <p:cNvSpPr/>
          <p:nvPr/>
        </p:nvSpPr>
        <p:spPr>
          <a:xfrm rot="10800000">
            <a:off x="13554155" y="6979191"/>
            <a:ext cx="718761" cy="677538"/>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4" name="Ellipse 23">
            <a:extLst>
              <a:ext uri="{FF2B5EF4-FFF2-40B4-BE49-F238E27FC236}">
                <a16:creationId xmlns:a16="http://schemas.microsoft.com/office/drawing/2014/main" id="{41F8D2B7-CCCC-89EE-C81C-D415570F2A3A}"/>
              </a:ext>
            </a:extLst>
          </p:cNvPr>
          <p:cNvSpPr/>
          <p:nvPr/>
        </p:nvSpPr>
        <p:spPr>
          <a:xfrm>
            <a:off x="9722698" y="5861810"/>
            <a:ext cx="3795386" cy="29123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5" name="ZoneTexte 24">
            <a:extLst>
              <a:ext uri="{FF2B5EF4-FFF2-40B4-BE49-F238E27FC236}">
                <a16:creationId xmlns:a16="http://schemas.microsoft.com/office/drawing/2014/main" id="{5FE20CAD-BF34-2243-2CAA-B91ACC5F796C}"/>
              </a:ext>
            </a:extLst>
          </p:cNvPr>
          <p:cNvSpPr txBox="1"/>
          <p:nvPr/>
        </p:nvSpPr>
        <p:spPr>
          <a:xfrm>
            <a:off x="10035021" y="6140715"/>
            <a:ext cx="3250503" cy="2308324"/>
          </a:xfrm>
          <a:prstGeom prst="rect">
            <a:avLst/>
          </a:prstGeom>
          <a:noFill/>
        </p:spPr>
        <p:txBody>
          <a:bodyPr wrap="square" rtlCol="0">
            <a:spAutoFit/>
          </a:bodyPr>
          <a:lstStyle/>
          <a:p>
            <a:pPr algn="ctr"/>
            <a:r>
              <a:rPr lang="fr-FR" sz="3600" dirty="0"/>
              <a:t>Intégration de l’Informatique et de la Technologie</a:t>
            </a:r>
          </a:p>
        </p:txBody>
      </p:sp>
      <p:sp>
        <p:nvSpPr>
          <p:cNvPr id="26" name="Flèche : droite 25">
            <a:extLst>
              <a:ext uri="{FF2B5EF4-FFF2-40B4-BE49-F238E27FC236}">
                <a16:creationId xmlns:a16="http://schemas.microsoft.com/office/drawing/2014/main" id="{7C73B0F5-BFAE-31CA-E0BC-E8DB8597EA69}"/>
              </a:ext>
            </a:extLst>
          </p:cNvPr>
          <p:cNvSpPr/>
          <p:nvPr/>
        </p:nvSpPr>
        <p:spPr>
          <a:xfrm rot="10800000">
            <a:off x="8922744" y="6979193"/>
            <a:ext cx="718761" cy="677538"/>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7" name="Ellipse 26">
            <a:extLst>
              <a:ext uri="{FF2B5EF4-FFF2-40B4-BE49-F238E27FC236}">
                <a16:creationId xmlns:a16="http://schemas.microsoft.com/office/drawing/2014/main" id="{D9AE62F3-615C-5390-3652-32F2112167E3}"/>
              </a:ext>
            </a:extLst>
          </p:cNvPr>
          <p:cNvSpPr/>
          <p:nvPr/>
        </p:nvSpPr>
        <p:spPr>
          <a:xfrm>
            <a:off x="5046166" y="5857985"/>
            <a:ext cx="3795386" cy="29123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8" name="ZoneTexte 27">
            <a:extLst>
              <a:ext uri="{FF2B5EF4-FFF2-40B4-BE49-F238E27FC236}">
                <a16:creationId xmlns:a16="http://schemas.microsoft.com/office/drawing/2014/main" id="{B4B6069A-81E4-4449-29A8-638C6099C970}"/>
              </a:ext>
            </a:extLst>
          </p:cNvPr>
          <p:cNvSpPr txBox="1"/>
          <p:nvPr/>
        </p:nvSpPr>
        <p:spPr>
          <a:xfrm>
            <a:off x="5099949" y="6413888"/>
            <a:ext cx="3776634" cy="1754326"/>
          </a:xfrm>
          <a:prstGeom prst="rect">
            <a:avLst/>
          </a:prstGeom>
          <a:noFill/>
        </p:spPr>
        <p:txBody>
          <a:bodyPr wrap="square" rtlCol="0">
            <a:spAutoFit/>
          </a:bodyPr>
          <a:lstStyle/>
          <a:p>
            <a:pPr algn="ctr"/>
            <a:r>
              <a:rPr lang="fr-FR" sz="3600" dirty="0"/>
              <a:t>Bilan avec la classe et sélection des élèves volontaires</a:t>
            </a:r>
          </a:p>
        </p:txBody>
      </p:sp>
      <p:sp>
        <p:nvSpPr>
          <p:cNvPr id="29" name="Flèche : droite 28">
            <a:extLst>
              <a:ext uri="{FF2B5EF4-FFF2-40B4-BE49-F238E27FC236}">
                <a16:creationId xmlns:a16="http://schemas.microsoft.com/office/drawing/2014/main" id="{1EF6EC30-4DE5-5B50-1823-F4CAC0E2AC80}"/>
              </a:ext>
            </a:extLst>
          </p:cNvPr>
          <p:cNvSpPr/>
          <p:nvPr/>
        </p:nvSpPr>
        <p:spPr>
          <a:xfrm rot="10800000">
            <a:off x="4274336" y="6984911"/>
            <a:ext cx="718761" cy="677538"/>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30" name="Ellipse 29">
            <a:extLst>
              <a:ext uri="{FF2B5EF4-FFF2-40B4-BE49-F238E27FC236}">
                <a16:creationId xmlns:a16="http://schemas.microsoft.com/office/drawing/2014/main" id="{BF8AFD7C-0DCD-5987-083B-9ED15D0B3041}"/>
              </a:ext>
            </a:extLst>
          </p:cNvPr>
          <p:cNvSpPr/>
          <p:nvPr/>
        </p:nvSpPr>
        <p:spPr>
          <a:xfrm>
            <a:off x="417028" y="5869436"/>
            <a:ext cx="3795386" cy="291230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31" name="ZoneTexte 30">
            <a:extLst>
              <a:ext uri="{FF2B5EF4-FFF2-40B4-BE49-F238E27FC236}">
                <a16:creationId xmlns:a16="http://schemas.microsoft.com/office/drawing/2014/main" id="{BD47448B-2018-3CF1-94D2-A2576B2C8213}"/>
              </a:ext>
            </a:extLst>
          </p:cNvPr>
          <p:cNvSpPr txBox="1"/>
          <p:nvPr/>
        </p:nvSpPr>
        <p:spPr>
          <a:xfrm>
            <a:off x="470811" y="6425339"/>
            <a:ext cx="3776634" cy="1754326"/>
          </a:xfrm>
          <a:prstGeom prst="rect">
            <a:avLst/>
          </a:prstGeom>
          <a:noFill/>
        </p:spPr>
        <p:txBody>
          <a:bodyPr wrap="square" rtlCol="0">
            <a:spAutoFit/>
          </a:bodyPr>
          <a:lstStyle/>
          <a:p>
            <a:pPr algn="ctr"/>
            <a:r>
              <a:rPr lang="fr-FR" sz="3600" dirty="0"/>
              <a:t>Recrutement des futurs élèves de MARE NOSTRUM</a:t>
            </a:r>
          </a:p>
        </p:txBody>
      </p:sp>
    </p:spTree>
    <p:extLst>
      <p:ext uri="{BB962C8B-B14F-4D97-AF65-F5344CB8AC3E}">
        <p14:creationId xmlns:p14="http://schemas.microsoft.com/office/powerpoint/2010/main" val="22337752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463EA43-FFCC-6AC2-F819-95FE172D45D9}"/>
              </a:ext>
            </a:extLst>
          </p:cNvPr>
          <p:cNvSpPr txBox="1"/>
          <p:nvPr/>
        </p:nvSpPr>
        <p:spPr>
          <a:xfrm>
            <a:off x="425885" y="0"/>
            <a:ext cx="17436230" cy="19343757"/>
          </a:xfrm>
          <a:prstGeom prst="rect">
            <a:avLst/>
          </a:prstGeom>
          <a:noFill/>
        </p:spPr>
        <p:txBody>
          <a:bodyPr wrap="square" rtlCol="0">
            <a:spAutoFit/>
          </a:bodyPr>
          <a:lstStyle/>
          <a:p>
            <a:pPr algn="ctr"/>
            <a:r>
              <a:rPr lang="fr-FR" sz="9900" u="sng" dirty="0">
                <a:solidFill>
                  <a:srgbClr val="FF0000"/>
                </a:solidFill>
              </a:rPr>
              <a:t>ORGANISATION</a:t>
            </a:r>
          </a:p>
          <a:p>
            <a:pPr algn="ctr"/>
            <a:endParaRPr lang="fr-FR" sz="2700" u="sng" dirty="0">
              <a:solidFill>
                <a:srgbClr val="FF0000"/>
              </a:solidFill>
            </a:endParaRPr>
          </a:p>
          <a:p>
            <a:pPr algn="just"/>
            <a:r>
              <a:rPr lang="fr-FR" sz="6600" dirty="0"/>
              <a:t>1/Réactivation des connaissances (Antiquité, Empire Romain, Jules César, etc.)</a:t>
            </a:r>
          </a:p>
          <a:p>
            <a:pPr algn="just"/>
            <a:endParaRPr lang="fr-FR" sz="2700" dirty="0"/>
          </a:p>
          <a:p>
            <a:pPr algn="just"/>
            <a:r>
              <a:rPr lang="fr-FR" sz="6600" dirty="0"/>
              <a:t>2/Apports de contexte, connaissances, d’éléments culturels et historiques sous forme de quiz, recherches, jeux, devinettes, etc.</a:t>
            </a:r>
          </a:p>
          <a:p>
            <a:pPr algn="just"/>
            <a:endParaRPr lang="fr-FR" sz="2700" dirty="0"/>
          </a:p>
          <a:p>
            <a:pPr algn="just"/>
            <a:r>
              <a:rPr lang="fr-FR" sz="6600" dirty="0"/>
              <a:t>3/Prise en main de l’outil informatique et réemploi des connaissances acquises</a:t>
            </a:r>
          </a:p>
          <a:p>
            <a:pPr algn="just"/>
            <a:endParaRPr lang="fr-FR" sz="6600" dirty="0"/>
          </a:p>
          <a:p>
            <a:pPr algn="just"/>
            <a:endParaRPr lang="fr-FR" sz="6600" dirty="0"/>
          </a:p>
          <a:p>
            <a:pPr algn="ctr"/>
            <a:endParaRPr lang="fr-FR" sz="6000" u="sng" dirty="0">
              <a:solidFill>
                <a:srgbClr val="FF0000"/>
              </a:solidFill>
            </a:endParaRPr>
          </a:p>
          <a:p>
            <a:pPr algn="just"/>
            <a:endParaRPr lang="fr-FR" sz="6000" dirty="0"/>
          </a:p>
          <a:p>
            <a:pPr algn="just"/>
            <a:endParaRPr lang="fr-FR" sz="6000" dirty="0"/>
          </a:p>
          <a:p>
            <a:pPr algn="ctr"/>
            <a:endParaRPr lang="fr-FR" sz="9900" u="sng" dirty="0">
              <a:solidFill>
                <a:srgbClr val="FF0000"/>
              </a:solidFill>
            </a:endParaRPr>
          </a:p>
          <a:p>
            <a:pPr algn="ctr"/>
            <a:endParaRPr lang="fr-FR" sz="9900" u="sng" dirty="0">
              <a:solidFill>
                <a:srgbClr val="FF0000"/>
              </a:solidFill>
            </a:endParaRPr>
          </a:p>
          <a:p>
            <a:pPr algn="just"/>
            <a:endParaRPr lang="fr-FR" sz="9900" dirty="0">
              <a:solidFill>
                <a:srgbClr val="FF0000"/>
              </a:solidFill>
            </a:endParaRPr>
          </a:p>
        </p:txBody>
      </p:sp>
    </p:spTree>
    <p:extLst>
      <p:ext uri="{BB962C8B-B14F-4D97-AF65-F5344CB8AC3E}">
        <p14:creationId xmlns:p14="http://schemas.microsoft.com/office/powerpoint/2010/main" val="18045825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7D65192-9553-435B-E52E-4C8324208E4E}"/>
              </a:ext>
            </a:extLst>
          </p:cNvPr>
          <p:cNvSpPr txBox="1"/>
          <p:nvPr/>
        </p:nvSpPr>
        <p:spPr>
          <a:xfrm>
            <a:off x="425885" y="0"/>
            <a:ext cx="17436230" cy="8125301"/>
          </a:xfrm>
          <a:prstGeom prst="rect">
            <a:avLst/>
          </a:prstGeom>
          <a:noFill/>
        </p:spPr>
        <p:txBody>
          <a:bodyPr wrap="square" rtlCol="0">
            <a:spAutoFit/>
          </a:bodyPr>
          <a:lstStyle/>
          <a:p>
            <a:pPr algn="ctr"/>
            <a:r>
              <a:rPr lang="fr-FR" sz="9900" u="sng" dirty="0">
                <a:solidFill>
                  <a:srgbClr val="FF0000"/>
                </a:solidFill>
              </a:rPr>
              <a:t>DIFFICULTÉS</a:t>
            </a:r>
          </a:p>
          <a:p>
            <a:pPr algn="ctr"/>
            <a:endParaRPr lang="fr-FR" sz="2700" u="sng" dirty="0">
              <a:solidFill>
                <a:srgbClr val="FF0000"/>
              </a:solidFill>
            </a:endParaRPr>
          </a:p>
          <a:p>
            <a:pPr algn="just"/>
            <a:r>
              <a:rPr lang="fr-FR" sz="6600" dirty="0"/>
              <a:t>1/Circonstances de mise en place du projet</a:t>
            </a:r>
          </a:p>
          <a:p>
            <a:pPr algn="just"/>
            <a:endParaRPr lang="fr-FR" sz="4800" dirty="0"/>
          </a:p>
          <a:p>
            <a:pPr algn="just"/>
            <a:r>
              <a:rPr lang="fr-FR" sz="6600" dirty="0"/>
              <a:t>2/Horaire et fréquence</a:t>
            </a:r>
          </a:p>
          <a:p>
            <a:pPr algn="just"/>
            <a:endParaRPr lang="fr-FR" sz="4200" dirty="0"/>
          </a:p>
          <a:p>
            <a:pPr algn="just"/>
            <a:r>
              <a:rPr lang="fr-FR" sz="6600" dirty="0"/>
              <a:t>3/Moyens</a:t>
            </a:r>
          </a:p>
          <a:p>
            <a:pPr algn="just"/>
            <a:endParaRPr lang="fr-FR" sz="4200" dirty="0">
              <a:solidFill>
                <a:srgbClr val="FF0000"/>
              </a:solidFill>
            </a:endParaRPr>
          </a:p>
          <a:p>
            <a:pPr algn="just"/>
            <a:r>
              <a:rPr lang="fr-FR" sz="6600" dirty="0"/>
              <a:t>4/Absence du latin dans le projet</a:t>
            </a:r>
          </a:p>
        </p:txBody>
      </p:sp>
    </p:spTree>
    <p:extLst>
      <p:ext uri="{BB962C8B-B14F-4D97-AF65-F5344CB8AC3E}">
        <p14:creationId xmlns:p14="http://schemas.microsoft.com/office/powerpoint/2010/main" val="2789986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489003" y="2888310"/>
            <a:ext cx="16912424" cy="7526030"/>
          </a:xfrm>
          <a:prstGeom prst="rect">
            <a:avLst/>
          </a:prstGeom>
        </p:spPr>
        <p:txBody>
          <a:bodyPr lIns="0" tIns="0" rIns="0" bIns="0" rtlCol="0" anchor="t">
            <a:spAutoFit/>
          </a:bodyPr>
          <a:lstStyle/>
          <a:p>
            <a:pPr marL="488632" lvl="1" indent="-244316" algn="l">
              <a:lnSpc>
                <a:spcPts val="3240"/>
              </a:lnSpc>
              <a:buFont typeface="Arial"/>
              <a:buChar char="•"/>
            </a:pPr>
            <a:r>
              <a:rPr lang="en-US" sz="2700">
                <a:solidFill>
                  <a:srgbClr val="000000"/>
                </a:solidFill>
                <a:latin typeface="Aptos"/>
                <a:ea typeface="Aptos"/>
                <a:cs typeface="Aptos"/>
                <a:sym typeface="Aptos"/>
              </a:rPr>
              <a:t>Le parcours Mare Nostrum est </a:t>
            </a:r>
            <a:r>
              <a:rPr lang="en-US" sz="2700" b="1">
                <a:solidFill>
                  <a:srgbClr val="000000"/>
                </a:solidFill>
                <a:latin typeface="Aptos Bold"/>
                <a:ea typeface="Aptos Bold"/>
                <a:cs typeface="Aptos Bold"/>
                <a:sym typeface="Aptos Bold"/>
              </a:rPr>
              <a:t>un projet construit à l’échelle d’un établissement qui s’appuie nécessairement sur les LCA.</a:t>
            </a:r>
          </a:p>
          <a:p>
            <a:pPr marL="488632" lvl="1" indent="-244316" algn="l">
              <a:lnSpc>
                <a:spcPts val="3240"/>
              </a:lnSpc>
              <a:buFont typeface="Arial"/>
              <a:buChar char="•"/>
            </a:pPr>
            <a:r>
              <a:rPr lang="en-US" sz="2700">
                <a:solidFill>
                  <a:srgbClr val="000000"/>
                </a:solidFill>
                <a:latin typeface="Aptos"/>
                <a:ea typeface="Aptos"/>
                <a:cs typeface="Aptos"/>
                <a:sym typeface="Aptos"/>
              </a:rPr>
              <a:t>Un parcours Mare Nostrum peut s’ouvrir </a:t>
            </a:r>
            <a:r>
              <a:rPr lang="en-US" sz="2700" b="1">
                <a:solidFill>
                  <a:srgbClr val="000000"/>
                </a:solidFill>
                <a:latin typeface="Aptos Bold"/>
                <a:ea typeface="Aptos Bold"/>
                <a:cs typeface="Aptos Bold"/>
                <a:sym typeface="Aptos Bold"/>
              </a:rPr>
              <a:t>à n’importe quel niveau scolaire</a:t>
            </a:r>
            <a:r>
              <a:rPr lang="en-US" sz="2700">
                <a:solidFill>
                  <a:srgbClr val="000000"/>
                </a:solidFill>
                <a:latin typeface="Aptos"/>
                <a:ea typeface="Aptos"/>
                <a:cs typeface="Aptos"/>
                <a:sym typeface="Aptos"/>
              </a:rPr>
              <a:t>, à partir de la classe de 5e. Dans la mesure du possible, </a:t>
            </a:r>
            <a:r>
              <a:rPr lang="en-US" sz="2700" b="1">
                <a:solidFill>
                  <a:srgbClr val="000000"/>
                </a:solidFill>
                <a:latin typeface="Aptos Bold"/>
                <a:ea typeface="Aptos Bold"/>
                <a:cs typeface="Aptos Bold"/>
                <a:sym typeface="Aptos Bold"/>
              </a:rPr>
              <a:t>il réunit des élèves d’un même niveau</a:t>
            </a:r>
            <a:r>
              <a:rPr lang="en-US" sz="2700">
                <a:solidFill>
                  <a:srgbClr val="000000"/>
                </a:solidFill>
                <a:latin typeface="Aptos"/>
                <a:ea typeface="Aptos"/>
                <a:cs typeface="Aptos"/>
                <a:sym typeface="Aptos"/>
              </a:rPr>
              <a:t>, un seul parcours n’ayant pas vocation à regrouper tous les élèves d’un cycle</a:t>
            </a:r>
          </a:p>
          <a:p>
            <a:pPr marL="488632" lvl="1" indent="-244316" algn="l">
              <a:lnSpc>
                <a:spcPts val="3240"/>
              </a:lnSpc>
              <a:buFont typeface="Arial"/>
              <a:buChar char="•"/>
            </a:pPr>
            <a:r>
              <a:rPr lang="en-US" sz="2700">
                <a:solidFill>
                  <a:srgbClr val="000000"/>
                </a:solidFill>
                <a:latin typeface="Aptos"/>
                <a:ea typeface="Aptos"/>
                <a:cs typeface="Aptos"/>
                <a:sym typeface="Aptos"/>
              </a:rPr>
              <a:t>Un élève peut intégrer un parcours Mare Nostrum </a:t>
            </a:r>
            <a:r>
              <a:rPr lang="en-US" sz="2700" b="1">
                <a:solidFill>
                  <a:srgbClr val="000000"/>
                </a:solidFill>
                <a:latin typeface="Aptos Bold"/>
                <a:ea typeface="Aptos Bold"/>
                <a:cs typeface="Aptos Bold"/>
                <a:sym typeface="Aptos Bold"/>
              </a:rPr>
              <a:t>au milieu d’un cycle d’enseignement </a:t>
            </a:r>
            <a:r>
              <a:rPr lang="en-US" sz="2700">
                <a:solidFill>
                  <a:srgbClr val="000000"/>
                </a:solidFill>
                <a:latin typeface="Aptos"/>
                <a:ea typeface="Aptos"/>
                <a:cs typeface="Aptos"/>
                <a:sym typeface="Aptos"/>
              </a:rPr>
              <a:t>ou le suivre </a:t>
            </a:r>
            <a:r>
              <a:rPr lang="en-US" sz="2700" b="1">
                <a:solidFill>
                  <a:srgbClr val="000000"/>
                </a:solidFill>
                <a:latin typeface="Aptos Bold"/>
                <a:ea typeface="Aptos Bold"/>
                <a:cs typeface="Aptos Bold"/>
                <a:sym typeface="Aptos Bold"/>
              </a:rPr>
              <a:t>sur la totalité de celui-ci.</a:t>
            </a:r>
          </a:p>
          <a:p>
            <a:pPr marL="488632" lvl="1" indent="-244316" algn="l">
              <a:lnSpc>
                <a:spcPts val="3240"/>
              </a:lnSpc>
              <a:buFont typeface="Arial"/>
              <a:buChar char="•"/>
            </a:pPr>
            <a:r>
              <a:rPr lang="en-US" sz="2700">
                <a:solidFill>
                  <a:srgbClr val="000000"/>
                </a:solidFill>
                <a:latin typeface="Aptos"/>
                <a:ea typeface="Aptos"/>
                <a:cs typeface="Aptos"/>
                <a:sym typeface="Aptos"/>
              </a:rPr>
              <a:t>Chaque année, les </a:t>
            </a:r>
            <a:r>
              <a:rPr lang="en-US" sz="2700" b="1">
                <a:solidFill>
                  <a:srgbClr val="000000"/>
                </a:solidFill>
                <a:latin typeface="Aptos Bold"/>
                <a:ea typeface="Aptos Bold"/>
                <a:cs typeface="Aptos Bold"/>
                <a:sym typeface="Aptos Bold"/>
              </a:rPr>
              <a:t>professeurs choisissent de travailler des thématiques</a:t>
            </a:r>
            <a:r>
              <a:rPr lang="en-US" sz="2700">
                <a:solidFill>
                  <a:srgbClr val="000000"/>
                </a:solidFill>
                <a:latin typeface="Aptos"/>
                <a:ea typeface="Aptos"/>
                <a:cs typeface="Aptos"/>
                <a:sym typeface="Aptos"/>
              </a:rPr>
              <a:t>, engagent les élèves </a:t>
            </a:r>
            <a:r>
              <a:rPr lang="en-US" sz="2700" b="1">
                <a:solidFill>
                  <a:srgbClr val="000000"/>
                </a:solidFill>
                <a:latin typeface="Aptos Bold"/>
                <a:ea typeface="Aptos Bold"/>
                <a:cs typeface="Aptos Bold"/>
                <a:sym typeface="Aptos Bold"/>
              </a:rPr>
              <a:t>dans une démarche de projet </a:t>
            </a:r>
            <a:r>
              <a:rPr lang="en-US" sz="2700">
                <a:solidFill>
                  <a:srgbClr val="000000"/>
                </a:solidFill>
                <a:latin typeface="Aptos"/>
                <a:ea typeface="Aptos"/>
                <a:cs typeface="Aptos"/>
                <a:sym typeface="Aptos"/>
              </a:rPr>
              <a:t>et proposent des activités visant à développer leur autonomie, mettent aussi l’accent sur la méthodologie.</a:t>
            </a:r>
          </a:p>
          <a:p>
            <a:pPr marL="488632" lvl="1" indent="-244316" algn="l">
              <a:lnSpc>
                <a:spcPts val="3240"/>
              </a:lnSpc>
              <a:buFont typeface="Arial"/>
              <a:buChar char="•"/>
            </a:pPr>
            <a:r>
              <a:rPr lang="en-US" sz="2700">
                <a:solidFill>
                  <a:srgbClr val="000000"/>
                </a:solidFill>
                <a:latin typeface="Aptos"/>
                <a:ea typeface="Aptos"/>
                <a:cs typeface="Aptos"/>
                <a:sym typeface="Aptos"/>
              </a:rPr>
              <a:t>Ce projet s’appuie </a:t>
            </a:r>
            <a:r>
              <a:rPr lang="en-US" sz="2700" b="1">
                <a:solidFill>
                  <a:srgbClr val="000000"/>
                </a:solidFill>
                <a:latin typeface="Aptos Bold"/>
                <a:ea typeface="Aptos Bold"/>
                <a:cs typeface="Aptos Bold"/>
                <a:sym typeface="Aptos Bold"/>
              </a:rPr>
              <a:t>nécessairement sur les enseignements de langues regroupés au sein d’un parcours Mare Nostrum mais peut également prendre appui sur d’autres enseignements</a:t>
            </a:r>
            <a:r>
              <a:rPr lang="en-US" sz="2700">
                <a:solidFill>
                  <a:srgbClr val="000000"/>
                </a:solidFill>
                <a:latin typeface="Aptos"/>
                <a:ea typeface="Aptos"/>
                <a:cs typeface="Aptos"/>
                <a:sym typeface="Aptos"/>
              </a:rPr>
              <a:t>.</a:t>
            </a:r>
          </a:p>
          <a:p>
            <a:pPr marL="488632" lvl="1" indent="-244316" algn="l">
              <a:lnSpc>
                <a:spcPts val="3240"/>
              </a:lnSpc>
              <a:buFont typeface="Arial"/>
              <a:buChar char="•"/>
            </a:pPr>
            <a:r>
              <a:rPr lang="en-US" sz="2700">
                <a:solidFill>
                  <a:srgbClr val="000000"/>
                </a:solidFill>
                <a:latin typeface="Aptos"/>
                <a:ea typeface="Aptos"/>
                <a:cs typeface="Aptos"/>
                <a:sym typeface="Aptos"/>
              </a:rPr>
              <a:t>Les thématiques mises en œuvre s’appuient </a:t>
            </a:r>
            <a:r>
              <a:rPr lang="en-US" sz="2700" b="1">
                <a:solidFill>
                  <a:srgbClr val="000000"/>
                </a:solidFill>
                <a:latin typeface="Aptos Bold"/>
                <a:ea typeface="Aptos Bold"/>
                <a:cs typeface="Aptos Bold"/>
                <a:sym typeface="Aptos Bold"/>
              </a:rPr>
              <a:t>sur les différentes entrées culturelles des programmes</a:t>
            </a:r>
            <a:r>
              <a:rPr lang="en-US" sz="2700">
                <a:solidFill>
                  <a:srgbClr val="000000"/>
                </a:solidFill>
                <a:latin typeface="Aptos"/>
                <a:ea typeface="Aptos"/>
                <a:cs typeface="Aptos"/>
                <a:sym typeface="Aptos"/>
              </a:rPr>
              <a:t> des langues anciennes et vivantes et prennent en compte </a:t>
            </a:r>
            <a:r>
              <a:rPr lang="en-US" sz="2700" b="1">
                <a:solidFill>
                  <a:srgbClr val="000000"/>
                </a:solidFill>
                <a:latin typeface="Aptos Bold"/>
                <a:ea typeface="Aptos Bold"/>
                <a:cs typeface="Aptos Bold"/>
                <a:sym typeface="Aptos Bold"/>
              </a:rPr>
              <a:t>la dimension linguistique, la civilisation, l’histoire, la littérature ou les autres formes d’expression artistique.</a:t>
            </a:r>
          </a:p>
          <a:p>
            <a:pPr marL="488632" lvl="1" indent="-244316" algn="l">
              <a:lnSpc>
                <a:spcPts val="3240"/>
              </a:lnSpc>
              <a:buFont typeface="Arial"/>
              <a:buChar char="•"/>
            </a:pPr>
            <a:r>
              <a:rPr lang="en-US" sz="2700" b="1">
                <a:solidFill>
                  <a:srgbClr val="000000"/>
                </a:solidFill>
                <a:latin typeface="Aptos Bold"/>
                <a:ea typeface="Aptos Bold"/>
                <a:cs typeface="Aptos Bold"/>
                <a:sym typeface="Aptos Bold"/>
              </a:rPr>
              <a:t>Le dispositif MARE NOSTRUM s’appuie sur les différents parcours de l’élève.</a:t>
            </a:r>
          </a:p>
          <a:p>
            <a:pPr marL="488632" lvl="1" indent="-244316" algn="l">
              <a:lnSpc>
                <a:spcPts val="3240"/>
              </a:lnSpc>
            </a:pPr>
            <a:endParaRPr lang="en-US" sz="2700" b="1">
              <a:solidFill>
                <a:srgbClr val="000000"/>
              </a:solidFill>
              <a:latin typeface="Aptos Bold"/>
              <a:ea typeface="Aptos Bold"/>
              <a:cs typeface="Aptos Bold"/>
              <a:sym typeface="Aptos Bold"/>
            </a:endParaRPr>
          </a:p>
          <a:p>
            <a:pPr marL="488632" lvl="1" indent="-244316" algn="l">
              <a:lnSpc>
                <a:spcPts val="3240"/>
              </a:lnSpc>
            </a:pPr>
            <a:endParaRPr lang="en-US" sz="2700" b="1">
              <a:solidFill>
                <a:srgbClr val="000000"/>
              </a:solidFill>
              <a:latin typeface="Aptos Bold"/>
              <a:ea typeface="Aptos Bold"/>
              <a:cs typeface="Aptos Bold"/>
              <a:sym typeface="Aptos Bold"/>
            </a:endParaRPr>
          </a:p>
        </p:txBody>
      </p:sp>
      <p:sp>
        <p:nvSpPr>
          <p:cNvPr id="4" name="TextBox 4"/>
          <p:cNvSpPr txBox="1"/>
          <p:nvPr/>
        </p:nvSpPr>
        <p:spPr>
          <a:xfrm>
            <a:off x="4564047" y="45720"/>
            <a:ext cx="8762337" cy="1293555"/>
          </a:xfrm>
          <a:prstGeom prst="rect">
            <a:avLst/>
          </a:prstGeom>
        </p:spPr>
        <p:txBody>
          <a:bodyPr lIns="0" tIns="0" rIns="0" bIns="0" rtlCol="0" anchor="t">
            <a:spAutoFit/>
          </a:bodyPr>
          <a:lstStyle/>
          <a:p>
            <a:pPr algn="ctr">
              <a:lnSpc>
                <a:spcPts val="3240"/>
              </a:lnSpc>
            </a:pPr>
            <a:r>
              <a:rPr lang="en-US" sz="2700">
                <a:solidFill>
                  <a:srgbClr val="000000"/>
                </a:solidFill>
                <a:latin typeface="Aptos"/>
                <a:ea typeface="Aptos"/>
                <a:cs typeface="Aptos"/>
                <a:sym typeface="Aptos"/>
              </a:rPr>
              <a:t>La mise en œuvre du parcours comme le choix des projets autour des influences et des liens entre les langues et les cultures étudiées </a:t>
            </a:r>
            <a:r>
              <a:rPr lang="en-US" sz="2700" b="1">
                <a:solidFill>
                  <a:srgbClr val="000000"/>
                </a:solidFill>
                <a:latin typeface="Aptos Bold"/>
                <a:ea typeface="Aptos Bold"/>
                <a:cs typeface="Aptos Bold"/>
                <a:sym typeface="Aptos Bold"/>
              </a:rPr>
              <a:t>relèvent d’une grande souplesse</a:t>
            </a:r>
            <a:r>
              <a:rPr lang="en-US" sz="2700">
                <a:solidFill>
                  <a:srgbClr val="000000"/>
                </a:solidFill>
                <a:latin typeface="Aptos"/>
                <a:ea typeface="Aptos"/>
                <a:cs typeface="Aptos"/>
                <a:sym typeface="Aptos"/>
              </a:rPr>
              <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20B25EE-D5D0-AFAC-7D83-CA5FF38A08DB}"/>
              </a:ext>
            </a:extLst>
          </p:cNvPr>
          <p:cNvSpPr txBox="1"/>
          <p:nvPr/>
        </p:nvSpPr>
        <p:spPr>
          <a:xfrm>
            <a:off x="425885" y="1"/>
            <a:ext cx="17436230" cy="9510296"/>
          </a:xfrm>
          <a:prstGeom prst="rect">
            <a:avLst/>
          </a:prstGeom>
          <a:noFill/>
        </p:spPr>
        <p:txBody>
          <a:bodyPr wrap="square" rtlCol="0">
            <a:spAutoFit/>
          </a:bodyPr>
          <a:lstStyle/>
          <a:p>
            <a:pPr algn="ctr"/>
            <a:r>
              <a:rPr lang="fr-FR" sz="9900" u="sng" dirty="0">
                <a:solidFill>
                  <a:srgbClr val="FF0000"/>
                </a:solidFill>
              </a:rPr>
              <a:t>PROJETS FUTURS</a:t>
            </a:r>
          </a:p>
          <a:p>
            <a:pPr algn="ctr"/>
            <a:endParaRPr lang="fr-FR" sz="2700" u="sng" dirty="0">
              <a:solidFill>
                <a:srgbClr val="FF0000"/>
              </a:solidFill>
            </a:endParaRPr>
          </a:p>
          <a:p>
            <a:pPr algn="just"/>
            <a:r>
              <a:rPr lang="fr-FR" sz="5400" dirty="0"/>
              <a:t>1/</a:t>
            </a:r>
            <a:r>
              <a:rPr lang="fr-FR" sz="5400" u="sng" dirty="0"/>
              <a:t>Objectifs:</a:t>
            </a:r>
            <a:r>
              <a:rPr lang="fr-FR" sz="5400" dirty="0"/>
              <a:t> création d’un monde virtuel en 3D créé, complété et animé par les élèves, création d’un Escape Game et d’un Quiz par les élèves</a:t>
            </a:r>
          </a:p>
          <a:p>
            <a:pPr algn="just"/>
            <a:endParaRPr lang="fr-FR" sz="2700" dirty="0"/>
          </a:p>
          <a:p>
            <a:pPr algn="just"/>
            <a:r>
              <a:rPr lang="fr-FR" sz="5400" dirty="0"/>
              <a:t>2/</a:t>
            </a:r>
            <a:r>
              <a:rPr lang="fr-FR" sz="5400" u="sng" dirty="0"/>
              <a:t>Intégration du latin:</a:t>
            </a:r>
            <a:r>
              <a:rPr lang="fr-FR" sz="5400" dirty="0"/>
              <a:t> (langue, culture, gastronomie, histoire, vie quotidienne, ressemblances avec l’espagnol, etc.)</a:t>
            </a:r>
          </a:p>
          <a:p>
            <a:pPr algn="just"/>
            <a:endParaRPr lang="fr-FR" sz="2700" dirty="0"/>
          </a:p>
          <a:p>
            <a:pPr algn="just"/>
            <a:r>
              <a:rPr lang="fr-FR" sz="5400" dirty="0"/>
              <a:t>3/</a:t>
            </a:r>
            <a:r>
              <a:rPr lang="fr-FR" sz="5400" u="sng" dirty="0"/>
              <a:t>Horaire et moyens:</a:t>
            </a:r>
            <a:r>
              <a:rPr lang="fr-FR" sz="5400" dirty="0"/>
              <a:t> demande de prêt de casque VR, atelier le midi pour la partie manuelle et informatique, un cours par semaine, sorties (?), échanges avec autres établissements</a:t>
            </a:r>
            <a:endParaRPr lang="fr-FR" sz="6600" dirty="0"/>
          </a:p>
        </p:txBody>
      </p:sp>
    </p:spTree>
    <p:extLst>
      <p:ext uri="{BB962C8B-B14F-4D97-AF65-F5344CB8AC3E}">
        <p14:creationId xmlns:p14="http://schemas.microsoft.com/office/powerpoint/2010/main" val="1316490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5965466" y="258130"/>
            <a:ext cx="6357068" cy="462558"/>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Autres propositions</a:t>
            </a:r>
          </a:p>
        </p:txBody>
      </p:sp>
      <p:sp>
        <p:nvSpPr>
          <p:cNvPr id="4" name="Freeform 4" descr="Une image contenant texte, Police, capture d’écran, carte de visite  Description générée automatiquement"/>
          <p:cNvSpPr/>
          <p:nvPr/>
        </p:nvSpPr>
        <p:spPr>
          <a:xfrm>
            <a:off x="3052088" y="1189383"/>
            <a:ext cx="13287843" cy="7480563"/>
          </a:xfrm>
          <a:custGeom>
            <a:avLst/>
            <a:gdLst/>
            <a:ahLst/>
            <a:cxnLst/>
            <a:rect l="l" t="t" r="r" b="b"/>
            <a:pathLst>
              <a:path w="13287843" h="7480563">
                <a:moveTo>
                  <a:pt x="0" y="0"/>
                </a:moveTo>
                <a:lnTo>
                  <a:pt x="13287842" y="0"/>
                </a:lnTo>
                <a:lnTo>
                  <a:pt x="13287842" y="7480563"/>
                </a:lnTo>
                <a:lnTo>
                  <a:pt x="0" y="7480563"/>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carte, texte, atlas  Description générée automatiquement"/>
          <p:cNvSpPr/>
          <p:nvPr/>
        </p:nvSpPr>
        <p:spPr>
          <a:xfrm>
            <a:off x="2842592" y="1431236"/>
            <a:ext cx="15763074" cy="8110329"/>
          </a:xfrm>
          <a:custGeom>
            <a:avLst/>
            <a:gdLst/>
            <a:ahLst/>
            <a:cxnLst/>
            <a:rect l="l" t="t" r="r" b="b"/>
            <a:pathLst>
              <a:path w="15763074" h="8110329">
                <a:moveTo>
                  <a:pt x="0" y="0"/>
                </a:moveTo>
                <a:lnTo>
                  <a:pt x="15763074" y="0"/>
                </a:lnTo>
                <a:lnTo>
                  <a:pt x="15763074" y="8110328"/>
                </a:lnTo>
                <a:lnTo>
                  <a:pt x="0" y="8110328"/>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onception, art  Description générée automatiquement"/>
          <p:cNvSpPr/>
          <p:nvPr/>
        </p:nvSpPr>
        <p:spPr>
          <a:xfrm>
            <a:off x="3017550" y="1431236"/>
            <a:ext cx="15270450" cy="7628014"/>
          </a:xfrm>
          <a:custGeom>
            <a:avLst/>
            <a:gdLst/>
            <a:ahLst/>
            <a:cxnLst/>
            <a:rect l="l" t="t" r="r" b="b"/>
            <a:pathLst>
              <a:path w="15270450" h="7628014">
                <a:moveTo>
                  <a:pt x="0" y="0"/>
                </a:moveTo>
                <a:lnTo>
                  <a:pt x="15270450" y="0"/>
                </a:lnTo>
                <a:lnTo>
                  <a:pt x="15270450" y="7628014"/>
                </a:lnTo>
                <a:lnTo>
                  <a:pt x="0" y="7628014"/>
                </a:lnTo>
                <a:lnTo>
                  <a:pt x="0" y="0"/>
                </a:lnTo>
                <a:close/>
              </a:path>
            </a:pathLst>
          </a:custGeom>
          <a:blipFill>
            <a:blip r:embed="rId3"/>
            <a:stretch>
              <a:fillRect/>
            </a:stretch>
          </a:blipFill>
        </p:spPr>
        <p:txBody>
          <a:bodyPr/>
          <a:lstStyle/>
          <a:p>
            <a:endParaRPr lang="fr-FR"/>
          </a:p>
        </p:txBody>
      </p:sp>
      <p:sp>
        <p:nvSpPr>
          <p:cNvPr id="4" name="TextBox 4"/>
          <p:cNvSpPr txBox="1"/>
          <p:nvPr/>
        </p:nvSpPr>
        <p:spPr>
          <a:xfrm>
            <a:off x="4872165" y="9408381"/>
            <a:ext cx="9915268" cy="462558"/>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https://www.youtube.com/watch?app=desktop&amp;v=TSo3G2QGJUA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habits, capture d’écran, personne  Description générée automatiquement"/>
          <p:cNvSpPr/>
          <p:nvPr/>
        </p:nvSpPr>
        <p:spPr>
          <a:xfrm>
            <a:off x="2564293" y="1431234"/>
            <a:ext cx="15586267" cy="8035250"/>
          </a:xfrm>
          <a:custGeom>
            <a:avLst/>
            <a:gdLst/>
            <a:ahLst/>
            <a:cxnLst/>
            <a:rect l="l" t="t" r="r" b="b"/>
            <a:pathLst>
              <a:path w="15586267" h="8035250">
                <a:moveTo>
                  <a:pt x="0" y="0"/>
                </a:moveTo>
                <a:lnTo>
                  <a:pt x="15586268" y="0"/>
                </a:lnTo>
                <a:lnTo>
                  <a:pt x="15586268" y="8035250"/>
                </a:lnTo>
                <a:lnTo>
                  <a:pt x="0" y="8035250"/>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conception  Description générée automatiquement"/>
          <p:cNvSpPr/>
          <p:nvPr/>
        </p:nvSpPr>
        <p:spPr>
          <a:xfrm>
            <a:off x="3052088" y="1708233"/>
            <a:ext cx="13486626" cy="7543366"/>
          </a:xfrm>
          <a:custGeom>
            <a:avLst/>
            <a:gdLst/>
            <a:ahLst/>
            <a:cxnLst/>
            <a:rect l="l" t="t" r="r" b="b"/>
            <a:pathLst>
              <a:path w="13486626" h="7543366">
                <a:moveTo>
                  <a:pt x="0" y="0"/>
                </a:moveTo>
                <a:lnTo>
                  <a:pt x="13486626" y="0"/>
                </a:lnTo>
                <a:lnTo>
                  <a:pt x="13486626" y="7543367"/>
                </a:lnTo>
                <a:lnTo>
                  <a:pt x="0" y="7543367"/>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ollage, enveloppe  Description générée automatiquement"/>
          <p:cNvSpPr/>
          <p:nvPr/>
        </p:nvSpPr>
        <p:spPr>
          <a:xfrm>
            <a:off x="2425148" y="1708234"/>
            <a:ext cx="14201813" cy="7495401"/>
          </a:xfrm>
          <a:custGeom>
            <a:avLst/>
            <a:gdLst/>
            <a:ahLst/>
            <a:cxnLst/>
            <a:rect l="l" t="t" r="r" b="b"/>
            <a:pathLst>
              <a:path w="14201813" h="7495401">
                <a:moveTo>
                  <a:pt x="0" y="0"/>
                </a:moveTo>
                <a:lnTo>
                  <a:pt x="14201812" y="0"/>
                </a:lnTo>
                <a:lnTo>
                  <a:pt x="14201812" y="7495402"/>
                </a:lnTo>
                <a:lnTo>
                  <a:pt x="0" y="7495402"/>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écriture manuscrite, lettre, Police  Description générée automatiquement"/>
          <p:cNvSpPr/>
          <p:nvPr/>
        </p:nvSpPr>
        <p:spPr>
          <a:xfrm>
            <a:off x="3148002" y="1708234"/>
            <a:ext cx="13573090" cy="7147530"/>
          </a:xfrm>
          <a:custGeom>
            <a:avLst/>
            <a:gdLst/>
            <a:ahLst/>
            <a:cxnLst/>
            <a:rect l="l" t="t" r="r" b="b"/>
            <a:pathLst>
              <a:path w="13573090" h="7147530">
                <a:moveTo>
                  <a:pt x="0" y="0"/>
                </a:moveTo>
                <a:lnTo>
                  <a:pt x="13573090" y="0"/>
                </a:lnTo>
                <a:lnTo>
                  <a:pt x="13573090" y="7147530"/>
                </a:lnTo>
                <a:lnTo>
                  <a:pt x="0" y="7147530"/>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Police, nombre  Description générée automatiquement"/>
          <p:cNvSpPr/>
          <p:nvPr/>
        </p:nvSpPr>
        <p:spPr>
          <a:xfrm>
            <a:off x="2476500" y="1005364"/>
            <a:ext cx="14326974" cy="8078999"/>
          </a:xfrm>
          <a:custGeom>
            <a:avLst/>
            <a:gdLst/>
            <a:ahLst/>
            <a:cxnLst/>
            <a:rect l="l" t="t" r="r" b="b"/>
            <a:pathLst>
              <a:path w="14326974" h="8078999">
                <a:moveTo>
                  <a:pt x="0" y="0"/>
                </a:moveTo>
                <a:lnTo>
                  <a:pt x="14326974" y="0"/>
                </a:lnTo>
                <a:lnTo>
                  <a:pt x="14326974" y="8078999"/>
                </a:lnTo>
                <a:lnTo>
                  <a:pt x="0" y="8078999"/>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pture d’écran, carte de visite, Police  Description générée automatiquement"/>
          <p:cNvSpPr/>
          <p:nvPr/>
        </p:nvSpPr>
        <p:spPr>
          <a:xfrm>
            <a:off x="4000500" y="212411"/>
            <a:ext cx="11658600" cy="6397859"/>
          </a:xfrm>
          <a:custGeom>
            <a:avLst/>
            <a:gdLst/>
            <a:ahLst/>
            <a:cxnLst/>
            <a:rect l="l" t="t" r="r" b="b"/>
            <a:pathLst>
              <a:path w="11658600" h="6397859">
                <a:moveTo>
                  <a:pt x="0" y="0"/>
                </a:moveTo>
                <a:lnTo>
                  <a:pt x="11658600" y="0"/>
                </a:lnTo>
                <a:lnTo>
                  <a:pt x="11658600" y="6397858"/>
                </a:lnTo>
                <a:lnTo>
                  <a:pt x="0" y="6397858"/>
                </a:lnTo>
                <a:lnTo>
                  <a:pt x="0" y="0"/>
                </a:lnTo>
                <a:close/>
              </a:path>
            </a:pathLst>
          </a:custGeom>
          <a:blipFill>
            <a:blip r:embed="rId3"/>
            <a:stretch>
              <a:fillRect/>
            </a:stretch>
          </a:blipFill>
        </p:spPr>
        <p:txBody>
          <a:bodyPr/>
          <a:lstStyle/>
          <a:p>
            <a:endParaRPr lang="fr-FR"/>
          </a:p>
        </p:txBody>
      </p:sp>
      <p:sp>
        <p:nvSpPr>
          <p:cNvPr id="4" name="TextBox 4"/>
          <p:cNvSpPr txBox="1"/>
          <p:nvPr/>
        </p:nvSpPr>
        <p:spPr>
          <a:xfrm>
            <a:off x="687787" y="7201894"/>
            <a:ext cx="13264766" cy="2124552"/>
          </a:xfrm>
          <a:prstGeom prst="rect">
            <a:avLst/>
          </a:prstGeom>
        </p:spPr>
        <p:txBody>
          <a:bodyPr lIns="0" tIns="0" rIns="0" bIns="0" rtlCol="0" anchor="t">
            <a:spAutoFit/>
          </a:bodyPr>
          <a:lstStyle/>
          <a:p>
            <a:pPr algn="l">
              <a:lnSpc>
                <a:spcPts val="3240"/>
              </a:lnSpc>
            </a:pPr>
            <a:r>
              <a:rPr lang="en-US" sz="2700" u="sng">
                <a:solidFill>
                  <a:srgbClr val="467886"/>
                </a:solidFill>
                <a:latin typeface="Aptos"/>
                <a:ea typeface="Aptos"/>
                <a:cs typeface="Aptos"/>
                <a:sym typeface="Aptos"/>
                <a:hlinkClick r:id="rId4" tooltip="https://ancientgraffiti.org/Graffiti/featured-graffiti?fbclid=IwAR0Wm2Yew5aj0JDe1xbR_fic1N8Xb-BYEms_V8cC4JBDjJ035KPVY3DYRv4"/>
              </a:rPr>
              <a:t>https://ancientgraffiti.org/Graffiti/featured-graffiti?fbclid=IwAR0Wm2Yew5aj0JDe1xbR_fic1N8Xb-BYEms_V8cC4JBDjJ035KPVY3DYRv4</a:t>
            </a:r>
          </a:p>
          <a:p>
            <a:pPr algn="l">
              <a:lnSpc>
                <a:spcPts val="3240"/>
              </a:lnSpc>
            </a:pPr>
            <a:endParaRPr lang="en-US" sz="2700" u="sng">
              <a:solidFill>
                <a:srgbClr val="467886"/>
              </a:solidFill>
              <a:latin typeface="Aptos"/>
              <a:ea typeface="Aptos"/>
              <a:cs typeface="Aptos"/>
              <a:sym typeface="Aptos"/>
              <a:hlinkClick r:id="rId4" tooltip="https://ancientgraffiti.org/Graffiti/featured-graffiti?fbclid=IwAR0Wm2Yew5aj0JDe1xbR_fic1N8Xb-BYEms_V8cC4JBDjJ035KPVY3DYRv4"/>
            </a:endParaRPr>
          </a:p>
          <a:p>
            <a:pPr algn="l">
              <a:lnSpc>
                <a:spcPts val="3240"/>
              </a:lnSpc>
            </a:pPr>
            <a:r>
              <a:rPr lang="en-US" sz="2700">
                <a:solidFill>
                  <a:srgbClr val="000000"/>
                </a:solidFill>
                <a:latin typeface="Aptos"/>
                <a:ea typeface="Aptos"/>
                <a:cs typeface="Aptos"/>
                <a:sym typeface="Aptos"/>
              </a:rPr>
              <a:t>https://www.youtube.com/watch?v=0OuURF5_5Pw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1661823" y="1844044"/>
            <a:ext cx="14725815" cy="3786544"/>
          </a:xfrm>
          <a:prstGeom prst="rect">
            <a:avLst/>
          </a:prstGeom>
        </p:spPr>
        <p:txBody>
          <a:bodyPr lIns="0" tIns="0" rIns="0" bIns="0" rtlCol="0" anchor="t">
            <a:spAutoFit/>
          </a:bodyPr>
          <a:lstStyle/>
          <a:p>
            <a:pPr marL="488632" lvl="1" indent="-244316" algn="l">
              <a:lnSpc>
                <a:spcPts val="3240"/>
              </a:lnSpc>
              <a:buFont typeface="Arial"/>
              <a:buChar char="•"/>
            </a:pPr>
            <a:r>
              <a:rPr lang="en-US" sz="2700">
                <a:solidFill>
                  <a:srgbClr val="000000"/>
                </a:solidFill>
                <a:latin typeface="Aptos"/>
                <a:ea typeface="Aptos"/>
                <a:cs typeface="Aptos"/>
                <a:sym typeface="Aptos"/>
              </a:rPr>
              <a:t>Conçue comme </a:t>
            </a:r>
            <a:r>
              <a:rPr lang="en-US" sz="2700" b="1">
                <a:solidFill>
                  <a:srgbClr val="000000"/>
                </a:solidFill>
                <a:latin typeface="Aptos Bold"/>
                <a:ea typeface="Aptos Bold"/>
                <a:cs typeface="Aptos Bold"/>
                <a:sym typeface="Aptos Bold"/>
              </a:rPr>
              <a:t>un temps d’échange interactif et dynamique</a:t>
            </a:r>
            <a:r>
              <a:rPr lang="en-US" sz="2700">
                <a:solidFill>
                  <a:srgbClr val="000000"/>
                </a:solidFill>
                <a:latin typeface="Aptos"/>
                <a:ea typeface="Aptos"/>
                <a:cs typeface="Aptos"/>
                <a:sym typeface="Aptos"/>
              </a:rPr>
              <a:t>, l’heure interdisciplinaire du parcours Mare Nostrum réserve une place privilégiée aux </a:t>
            </a:r>
            <a:r>
              <a:rPr lang="en-US" sz="2700" b="1">
                <a:solidFill>
                  <a:srgbClr val="000000"/>
                </a:solidFill>
                <a:latin typeface="Aptos Bold"/>
                <a:ea typeface="Aptos Bold"/>
                <a:cs typeface="Aptos Bold"/>
                <a:sym typeface="Aptos Bold"/>
              </a:rPr>
              <a:t>échanges oraux et aux débats</a:t>
            </a:r>
            <a:r>
              <a:rPr lang="en-US" sz="2700">
                <a:solidFill>
                  <a:srgbClr val="000000"/>
                </a:solidFill>
                <a:latin typeface="Aptos"/>
                <a:ea typeface="Aptos"/>
                <a:cs typeface="Aptos"/>
                <a:sym typeface="Aptos"/>
              </a:rPr>
              <a:t>, en français ou dans les langues vivantes étudiées par les élèves,</a:t>
            </a:r>
          </a:p>
          <a:p>
            <a:pPr marL="488632" lvl="1" indent="-244316" algn="l">
              <a:lnSpc>
                <a:spcPts val="3240"/>
              </a:lnSpc>
              <a:buFont typeface="Arial"/>
              <a:buChar char="•"/>
            </a:pPr>
            <a:r>
              <a:rPr lang="en-US" sz="2700" b="1">
                <a:solidFill>
                  <a:srgbClr val="000000"/>
                </a:solidFill>
                <a:latin typeface="Aptos Bold"/>
                <a:ea typeface="Aptos Bold"/>
                <a:cs typeface="Aptos Bold"/>
                <a:sym typeface="Aptos Bold"/>
              </a:rPr>
              <a:t>Place à l’étude de l’image, fixe ou animée, et aux contenus numériques </a:t>
            </a:r>
            <a:r>
              <a:rPr lang="en-US" sz="2700">
                <a:solidFill>
                  <a:srgbClr val="000000"/>
                </a:solidFill>
                <a:latin typeface="Aptos"/>
                <a:ea typeface="Aptos"/>
                <a:cs typeface="Aptos"/>
                <a:sym typeface="Aptos"/>
              </a:rPr>
              <a:t>de toute nature, de manière à susciter au sein de la classe, sous la conduite du professeur, un temps de dialogue croisé.</a:t>
            </a:r>
          </a:p>
          <a:p>
            <a:pPr marL="488632" lvl="1" indent="-244316" algn="l">
              <a:lnSpc>
                <a:spcPts val="3240"/>
              </a:lnSpc>
              <a:buFont typeface="Arial"/>
              <a:buChar char="•"/>
            </a:pPr>
            <a:r>
              <a:rPr lang="en-US" sz="2700" b="1">
                <a:solidFill>
                  <a:srgbClr val="000000"/>
                </a:solidFill>
                <a:latin typeface="Aptos Bold"/>
                <a:ea typeface="Aptos Bold"/>
                <a:cs typeface="Aptos Bold"/>
                <a:sym typeface="Aptos Bold"/>
              </a:rPr>
              <a:t>Temps d’accueil  d’intervenants extérieurs </a:t>
            </a:r>
            <a:r>
              <a:rPr lang="en-US" sz="2700">
                <a:solidFill>
                  <a:srgbClr val="000000"/>
                </a:solidFill>
                <a:latin typeface="Aptos"/>
                <a:ea typeface="Aptos"/>
                <a:cs typeface="Aptos"/>
                <a:sym typeface="Aptos"/>
              </a:rPr>
              <a:t>(chercheurs, enseignants-chercheurs, archéologues, artistes, etc.) dont la contribution à la thématique peut s’avérer déterminante pour la bonne compréhension du sujet arrêté par l’équipe pédagogique.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oiseau, peinture, texte, dessin  Description générée automatiquement"/>
          <p:cNvSpPr/>
          <p:nvPr/>
        </p:nvSpPr>
        <p:spPr>
          <a:xfrm>
            <a:off x="3443080" y="822228"/>
            <a:ext cx="13373928" cy="8033536"/>
          </a:xfrm>
          <a:custGeom>
            <a:avLst/>
            <a:gdLst/>
            <a:ahLst/>
            <a:cxnLst/>
            <a:rect l="l" t="t" r="r" b="b"/>
            <a:pathLst>
              <a:path w="13373928" h="8033536">
                <a:moveTo>
                  <a:pt x="0" y="0"/>
                </a:moveTo>
                <a:lnTo>
                  <a:pt x="13373928" y="0"/>
                </a:lnTo>
                <a:lnTo>
                  <a:pt x="13373928" y="8033536"/>
                </a:lnTo>
                <a:lnTo>
                  <a:pt x="0" y="8033536"/>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olice, conception&#10;&#10;Description générée automatiquement">
            <a:extLst>
              <a:ext uri="{FF2B5EF4-FFF2-40B4-BE49-F238E27FC236}">
                <a16:creationId xmlns:a16="http://schemas.microsoft.com/office/drawing/2014/main" id="{33B7A80C-D8FD-E22F-18B9-1245F72CA4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266700"/>
            <a:ext cx="13258800" cy="9099695"/>
          </a:xfrm>
          <a:prstGeom prst="rect">
            <a:avLst/>
          </a:prstGeom>
        </p:spPr>
      </p:pic>
      <p:sp>
        <p:nvSpPr>
          <p:cNvPr id="4" name="ZoneTexte 3">
            <a:extLst>
              <a:ext uri="{FF2B5EF4-FFF2-40B4-BE49-F238E27FC236}">
                <a16:creationId xmlns:a16="http://schemas.microsoft.com/office/drawing/2014/main" id="{697369CC-3C95-9F3C-B97E-1B3AC360E143}"/>
              </a:ext>
            </a:extLst>
          </p:cNvPr>
          <p:cNvSpPr txBox="1"/>
          <p:nvPr/>
        </p:nvSpPr>
        <p:spPr>
          <a:xfrm>
            <a:off x="4343400" y="9366395"/>
            <a:ext cx="9677400" cy="369332"/>
          </a:xfrm>
          <a:prstGeom prst="rect">
            <a:avLst/>
          </a:prstGeom>
          <a:noFill/>
        </p:spPr>
        <p:txBody>
          <a:bodyPr wrap="square" rtlCol="0">
            <a:spAutoFit/>
          </a:bodyPr>
          <a:lstStyle/>
          <a:p>
            <a:r>
              <a:rPr lang="fr-FR" dirty="0"/>
              <a:t>https://</a:t>
            </a:r>
            <a:r>
              <a:rPr lang="fr-FR" dirty="0" err="1"/>
              <a:t>eduscol.education.fr</a:t>
            </a:r>
            <a:r>
              <a:rPr lang="fr-FR" dirty="0"/>
              <a:t>/document/41030/download</a:t>
            </a:r>
          </a:p>
        </p:txBody>
      </p:sp>
    </p:spTree>
    <p:extLst>
      <p:ext uri="{BB962C8B-B14F-4D97-AF65-F5344CB8AC3E}">
        <p14:creationId xmlns:p14="http://schemas.microsoft.com/office/powerpoint/2010/main" val="24278434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olice, Publicité en ligne&#10;&#10;Description générée automatiquement">
            <a:extLst>
              <a:ext uri="{FF2B5EF4-FFF2-40B4-BE49-F238E27FC236}">
                <a16:creationId xmlns:a16="http://schemas.microsoft.com/office/drawing/2014/main" id="{E3FBE946-35B4-55DB-8C68-5828CF8B63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750" y="730250"/>
            <a:ext cx="13316224" cy="8451850"/>
          </a:xfrm>
          <a:prstGeom prst="rect">
            <a:avLst/>
          </a:prstGeom>
        </p:spPr>
      </p:pic>
    </p:spTree>
    <p:extLst>
      <p:ext uri="{BB962C8B-B14F-4D97-AF65-F5344CB8AC3E}">
        <p14:creationId xmlns:p14="http://schemas.microsoft.com/office/powerpoint/2010/main" val="1445587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conception&#10;&#10;Description générée automatiquement">
            <a:extLst>
              <a:ext uri="{FF2B5EF4-FFF2-40B4-BE49-F238E27FC236}">
                <a16:creationId xmlns:a16="http://schemas.microsoft.com/office/drawing/2014/main" id="{24D1AE46-ACF6-8B90-055E-1F2B141099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6650" y="330200"/>
            <a:ext cx="12496986" cy="8928100"/>
          </a:xfrm>
          <a:prstGeom prst="rect">
            <a:avLst/>
          </a:prstGeom>
        </p:spPr>
      </p:pic>
    </p:spTree>
    <p:extLst>
      <p:ext uri="{BB962C8B-B14F-4D97-AF65-F5344CB8AC3E}">
        <p14:creationId xmlns:p14="http://schemas.microsoft.com/office/powerpoint/2010/main" val="19418334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olice, Impression&#10;&#10;Description générée automatiquement">
            <a:extLst>
              <a:ext uri="{FF2B5EF4-FFF2-40B4-BE49-F238E27FC236}">
                <a16:creationId xmlns:a16="http://schemas.microsoft.com/office/drawing/2014/main" id="{3D1812CD-9E2A-9786-F70A-AAC6EB3F5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300" y="323850"/>
            <a:ext cx="14262100" cy="9005768"/>
          </a:xfrm>
          <a:prstGeom prst="rect">
            <a:avLst/>
          </a:prstGeom>
        </p:spPr>
      </p:pic>
    </p:spTree>
    <p:extLst>
      <p:ext uri="{BB962C8B-B14F-4D97-AF65-F5344CB8AC3E}">
        <p14:creationId xmlns:p14="http://schemas.microsoft.com/office/powerpoint/2010/main" val="18842805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Freeform 3" descr="Une image contenant texte, carte de visite, Police, capture d’écran  Description générée automatiquement"/>
          <p:cNvSpPr/>
          <p:nvPr/>
        </p:nvSpPr>
        <p:spPr>
          <a:xfrm>
            <a:off x="3024874" y="571500"/>
            <a:ext cx="15055191" cy="7604094"/>
          </a:xfrm>
          <a:custGeom>
            <a:avLst/>
            <a:gdLst/>
            <a:ahLst/>
            <a:cxnLst/>
            <a:rect l="l" t="t" r="r" b="b"/>
            <a:pathLst>
              <a:path w="15055191" h="7604094">
                <a:moveTo>
                  <a:pt x="0" y="0"/>
                </a:moveTo>
                <a:lnTo>
                  <a:pt x="15055191" y="0"/>
                </a:lnTo>
                <a:lnTo>
                  <a:pt x="15055191" y="7604094"/>
                </a:lnTo>
                <a:lnTo>
                  <a:pt x="0" y="7604094"/>
                </a:lnTo>
                <a:lnTo>
                  <a:pt x="0" y="0"/>
                </a:lnTo>
                <a:close/>
              </a:path>
            </a:pathLst>
          </a:custGeom>
          <a:blipFill>
            <a:blip r:embed="rId3"/>
            <a:stretch>
              <a:fillRect/>
            </a:stretch>
          </a:blipFill>
        </p:spPr>
        <p:txBody>
          <a:bodyPr/>
          <a:lstStyle/>
          <a:p>
            <a:endParaRPr lang="fr-FR"/>
          </a:p>
        </p:txBody>
      </p:sp>
      <p:sp>
        <p:nvSpPr>
          <p:cNvPr id="4" name="ZoneTexte 3">
            <a:extLst>
              <a:ext uri="{FF2B5EF4-FFF2-40B4-BE49-F238E27FC236}">
                <a16:creationId xmlns:a16="http://schemas.microsoft.com/office/drawing/2014/main" id="{C4B8ACE7-8F38-CDE0-64D3-8F8B84E8549E}"/>
              </a:ext>
            </a:extLst>
          </p:cNvPr>
          <p:cNvSpPr txBox="1"/>
          <p:nvPr/>
        </p:nvSpPr>
        <p:spPr>
          <a:xfrm>
            <a:off x="4425043" y="9160329"/>
            <a:ext cx="7119257" cy="369332"/>
          </a:xfrm>
          <a:prstGeom prst="rect">
            <a:avLst/>
          </a:prstGeom>
          <a:noFill/>
        </p:spPr>
        <p:txBody>
          <a:bodyPr wrap="none" rtlCol="0">
            <a:spAutoFit/>
          </a:bodyPr>
          <a:lstStyle/>
          <a:p>
            <a:r>
              <a:rPr lang="fr-FR" dirty="0"/>
              <a:t>https://</a:t>
            </a:r>
            <a:r>
              <a:rPr lang="fr-FR" dirty="0" err="1"/>
              <a:t>eduscol.education.fr</a:t>
            </a:r>
            <a:r>
              <a:rPr lang="fr-FR" dirty="0"/>
              <a:t>/1168/</a:t>
            </a:r>
            <a:r>
              <a:rPr lang="fr-FR" dirty="0" err="1"/>
              <a:t>echanges</a:t>
            </a:r>
            <a:r>
              <a:rPr lang="fr-FR" dirty="0"/>
              <a:t>-distance-dispositif-</a:t>
            </a:r>
            <a:r>
              <a:rPr lang="fr-FR" dirty="0" err="1"/>
              <a:t>etwinning</a:t>
            </a:r>
            <a:endParaRPr lang="fr-F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3927944" y="1480614"/>
            <a:ext cx="11167608" cy="7941528"/>
          </a:xfrm>
          <a:prstGeom prst="rect">
            <a:avLst/>
          </a:prstGeom>
        </p:spPr>
        <p:txBody>
          <a:bodyPr lIns="0" tIns="0" rIns="0" bIns="0" rtlCol="0" anchor="t">
            <a:spAutoFit/>
          </a:bodyPr>
          <a:lstStyle/>
          <a:p>
            <a:pPr algn="ctr">
              <a:lnSpc>
                <a:spcPts val="3240"/>
              </a:lnSpc>
            </a:pPr>
            <a:r>
              <a:rPr lang="en-US" sz="2700" b="1">
                <a:solidFill>
                  <a:srgbClr val="000000"/>
                </a:solidFill>
                <a:latin typeface="Aptos Bold"/>
                <a:ea typeface="Aptos Bold"/>
                <a:cs typeface="Aptos Bold"/>
                <a:sym typeface="Aptos Bold"/>
              </a:rPr>
              <a:t>VOUS RÉFLÉCHISSEZ À METTRE EN PLACE UN DISPOSITIF MARE NOSTRUM DANS VOTRE ÉTABLISSEMENT ?</a:t>
            </a:r>
          </a:p>
          <a:p>
            <a:pPr algn="ctr">
              <a:lnSpc>
                <a:spcPts val="3240"/>
              </a:lnSpc>
            </a:pPr>
            <a:endParaRPr lang="en-US" sz="2700" b="1">
              <a:solidFill>
                <a:srgbClr val="000000"/>
              </a:solidFill>
              <a:latin typeface="Aptos Bold"/>
              <a:ea typeface="Aptos Bold"/>
              <a:cs typeface="Aptos Bold"/>
              <a:sym typeface="Aptos Bold"/>
            </a:endParaRPr>
          </a:p>
          <a:p>
            <a:pPr algn="ctr">
              <a:lnSpc>
                <a:spcPts val="3240"/>
              </a:lnSpc>
            </a:pPr>
            <a:r>
              <a:rPr lang="en-US" sz="2700" b="1">
                <a:solidFill>
                  <a:srgbClr val="000000"/>
                </a:solidFill>
                <a:latin typeface="Aptos Bold"/>
                <a:ea typeface="Aptos Bold"/>
                <a:cs typeface="Aptos Bold"/>
                <a:sym typeface="Aptos Bold"/>
              </a:rPr>
              <a:t>PROPOSITION DE PROCÉDURE </a:t>
            </a:r>
          </a:p>
          <a:p>
            <a:pPr algn="ctr">
              <a:lnSpc>
                <a:spcPts val="3240"/>
              </a:lnSpc>
            </a:pPr>
            <a:endParaRPr lang="en-US" sz="2700" b="1">
              <a:solidFill>
                <a:srgbClr val="000000"/>
              </a:solidFill>
              <a:latin typeface="Aptos Bold"/>
              <a:ea typeface="Aptos Bold"/>
              <a:cs typeface="Aptos Bold"/>
              <a:sym typeface="Aptos Bold"/>
            </a:endParaRPr>
          </a:p>
          <a:p>
            <a:pPr algn="ctr">
              <a:lnSpc>
                <a:spcPts val="3240"/>
              </a:lnSpc>
            </a:pPr>
            <a:endParaRPr lang="en-US" sz="2700" b="1">
              <a:solidFill>
                <a:srgbClr val="000000"/>
              </a:solidFill>
              <a:latin typeface="Aptos Bold"/>
              <a:ea typeface="Aptos Bold"/>
              <a:cs typeface="Aptos Bold"/>
              <a:sym typeface="Aptos Bold"/>
            </a:endParaRPr>
          </a:p>
          <a:p>
            <a:pPr algn="ctr">
              <a:lnSpc>
                <a:spcPts val="3240"/>
              </a:lnSpc>
            </a:pPr>
            <a:r>
              <a:rPr lang="en-US" sz="2700" b="1">
                <a:solidFill>
                  <a:srgbClr val="000000"/>
                </a:solidFill>
                <a:latin typeface="Aptos Bold"/>
                <a:ea typeface="Aptos Bold"/>
                <a:cs typeface="Aptos Bold"/>
                <a:sym typeface="Aptos Bold"/>
              </a:rPr>
              <a:t>Etape 1 </a:t>
            </a:r>
            <a:r>
              <a:rPr lang="en-US" sz="2700">
                <a:solidFill>
                  <a:srgbClr val="000000"/>
                </a:solidFill>
                <a:latin typeface="Aptos"/>
                <a:ea typeface="Aptos"/>
                <a:cs typeface="Aptos"/>
                <a:sym typeface="Aptos"/>
              </a:rPr>
              <a:t>: trouver un enseignant de langue vivante ou régionale intéressé par le projet – août/septembre 25</a:t>
            </a:r>
          </a:p>
          <a:p>
            <a:pPr algn="ctr">
              <a:lnSpc>
                <a:spcPts val="3240"/>
              </a:lnSpc>
            </a:pPr>
            <a:r>
              <a:rPr lang="en-US" sz="2700" b="1">
                <a:solidFill>
                  <a:srgbClr val="000000"/>
                </a:solidFill>
                <a:latin typeface="Aptos Bold"/>
                <a:ea typeface="Aptos Bold"/>
                <a:cs typeface="Aptos Bold"/>
                <a:sym typeface="Aptos Bold"/>
              </a:rPr>
              <a:t>Etape 2 </a:t>
            </a:r>
            <a:r>
              <a:rPr lang="en-US" sz="2700">
                <a:solidFill>
                  <a:srgbClr val="000000"/>
                </a:solidFill>
                <a:latin typeface="Aptos"/>
                <a:ea typeface="Aptos"/>
                <a:cs typeface="Aptos"/>
                <a:sym typeface="Aptos"/>
              </a:rPr>
              <a:t>: contacter l’IPR en charge des langues anciennes, Virginie Pfeifer</a:t>
            </a:r>
          </a:p>
          <a:p>
            <a:pPr marL="488632" lvl="1" indent="-244316" algn="ctr">
              <a:lnSpc>
                <a:spcPts val="3240"/>
              </a:lnSpc>
              <a:buFont typeface="Arial"/>
              <a:buChar char="•"/>
            </a:pPr>
            <a:r>
              <a:rPr lang="en-US" sz="2700">
                <a:solidFill>
                  <a:srgbClr val="000000"/>
                </a:solidFill>
                <a:latin typeface="Aptos"/>
                <a:ea typeface="Aptos"/>
                <a:cs typeface="Aptos"/>
                <a:sym typeface="Aptos"/>
              </a:rPr>
              <a:t>Dialogue avec la direction </a:t>
            </a:r>
          </a:p>
          <a:p>
            <a:pPr marL="488632" lvl="1" indent="-244316" algn="ctr">
              <a:lnSpc>
                <a:spcPts val="3240"/>
              </a:lnSpc>
            </a:pPr>
            <a:r>
              <a:rPr lang="en-US" sz="2700">
                <a:solidFill>
                  <a:srgbClr val="000000"/>
                </a:solidFill>
                <a:latin typeface="Aptos"/>
                <a:ea typeface="Aptos"/>
                <a:cs typeface="Aptos"/>
                <a:sym typeface="Aptos"/>
              </a:rPr>
              <a:t>Réflexion sur les moyens et le calendrier – novembre décembre 25</a:t>
            </a:r>
          </a:p>
          <a:p>
            <a:pPr marL="488632" lvl="1" indent="-244316" algn="ctr">
              <a:lnSpc>
                <a:spcPts val="3240"/>
              </a:lnSpc>
            </a:pPr>
            <a:r>
              <a:rPr lang="en-US" sz="2700" b="1">
                <a:solidFill>
                  <a:srgbClr val="000000"/>
                </a:solidFill>
                <a:latin typeface="Aptos Bold"/>
                <a:ea typeface="Aptos Bold"/>
                <a:cs typeface="Aptos Bold"/>
                <a:sym typeface="Aptos Bold"/>
              </a:rPr>
              <a:t>Etape 3 :  </a:t>
            </a:r>
            <a:r>
              <a:rPr lang="en-US" sz="2700">
                <a:solidFill>
                  <a:srgbClr val="000000"/>
                </a:solidFill>
                <a:latin typeface="Aptos"/>
                <a:ea typeface="Aptos"/>
                <a:cs typeface="Aptos"/>
                <a:sym typeface="Aptos"/>
              </a:rPr>
              <a:t>co construction du projet interlangue – premier semestre 26</a:t>
            </a:r>
          </a:p>
          <a:p>
            <a:pPr marL="488632" lvl="1" indent="-244316" algn="ctr">
              <a:lnSpc>
                <a:spcPts val="3240"/>
              </a:lnSpc>
              <a:buFont typeface="Arial"/>
              <a:buChar char="•"/>
            </a:pPr>
            <a:r>
              <a:rPr lang="en-US" sz="2700">
                <a:solidFill>
                  <a:srgbClr val="000000"/>
                </a:solidFill>
                <a:latin typeface="Aptos"/>
                <a:ea typeface="Aptos"/>
                <a:cs typeface="Aptos"/>
                <a:sym typeface="Aptos"/>
              </a:rPr>
              <a:t>Niveau concerné </a:t>
            </a:r>
          </a:p>
          <a:p>
            <a:pPr marL="488632" lvl="1" indent="-244316" algn="ctr">
              <a:lnSpc>
                <a:spcPts val="3240"/>
              </a:lnSpc>
              <a:buFont typeface="Arial"/>
              <a:buChar char="•"/>
            </a:pPr>
            <a:r>
              <a:rPr lang="en-US" sz="2700">
                <a:solidFill>
                  <a:srgbClr val="000000"/>
                </a:solidFill>
                <a:latin typeface="Aptos"/>
                <a:ea typeface="Aptos"/>
                <a:cs typeface="Aptos"/>
                <a:sym typeface="Aptos"/>
              </a:rPr>
              <a:t>Objet d’étude</a:t>
            </a:r>
          </a:p>
          <a:p>
            <a:pPr marL="488632" lvl="1" indent="-244316" algn="ctr">
              <a:lnSpc>
                <a:spcPts val="3240"/>
              </a:lnSpc>
              <a:buFont typeface="Arial"/>
              <a:buChar char="•"/>
            </a:pPr>
            <a:r>
              <a:rPr lang="en-US" sz="2700">
                <a:solidFill>
                  <a:srgbClr val="000000"/>
                </a:solidFill>
                <a:latin typeface="Aptos"/>
                <a:ea typeface="Aptos"/>
                <a:cs typeface="Aptos"/>
                <a:sym typeface="Aptos"/>
              </a:rPr>
              <a:t>Calendrier</a:t>
            </a:r>
          </a:p>
          <a:p>
            <a:pPr marL="488632" lvl="1" indent="-244316" algn="ctr">
              <a:lnSpc>
                <a:spcPts val="3240"/>
              </a:lnSpc>
              <a:buFont typeface="Arial"/>
              <a:buChar char="•"/>
            </a:pPr>
            <a:r>
              <a:rPr lang="en-US" sz="2700">
                <a:solidFill>
                  <a:srgbClr val="000000"/>
                </a:solidFill>
                <a:latin typeface="Aptos"/>
                <a:ea typeface="Aptos"/>
                <a:cs typeface="Aptos"/>
                <a:sym typeface="Aptos"/>
              </a:rPr>
              <a:t>Production finale</a:t>
            </a:r>
          </a:p>
          <a:p>
            <a:pPr marL="488632" lvl="1" indent="-244316" algn="ctr">
              <a:lnSpc>
                <a:spcPts val="3240"/>
              </a:lnSpc>
              <a:buFont typeface="Arial"/>
              <a:buChar char="•"/>
            </a:pPr>
            <a:r>
              <a:rPr lang="en-US" sz="2700">
                <a:solidFill>
                  <a:srgbClr val="000000"/>
                </a:solidFill>
                <a:latin typeface="Aptos"/>
                <a:ea typeface="Aptos"/>
                <a:cs typeface="Aptos"/>
                <a:sym typeface="Aptos"/>
              </a:rPr>
              <a:t>Communication aux élèves et aux familles</a:t>
            </a:r>
          </a:p>
          <a:p>
            <a:pPr marL="488632" lvl="1" indent="-244316" algn="ctr">
              <a:lnSpc>
                <a:spcPts val="3240"/>
              </a:lnSpc>
            </a:pPr>
            <a:r>
              <a:rPr lang="en-US" sz="2700" b="1">
                <a:solidFill>
                  <a:srgbClr val="000000"/>
                </a:solidFill>
                <a:latin typeface="Aptos Bold"/>
                <a:ea typeface="Aptos Bold"/>
                <a:cs typeface="Aptos Bold"/>
                <a:sym typeface="Aptos Bold"/>
              </a:rPr>
              <a:t>Etape 4 : </a:t>
            </a:r>
            <a:r>
              <a:rPr lang="en-US" sz="2700">
                <a:solidFill>
                  <a:srgbClr val="000000"/>
                </a:solidFill>
                <a:latin typeface="Aptos"/>
                <a:ea typeface="Aptos"/>
                <a:cs typeface="Aptos"/>
                <a:sym typeface="Aptos"/>
              </a:rPr>
              <a:t>début des cours selon le calendrier choisi  – rentrée 2026</a:t>
            </a:r>
          </a:p>
          <a:p>
            <a:pPr marL="488632" lvl="1" indent="-244316" algn="ctr">
              <a:lnSpc>
                <a:spcPts val="3240"/>
              </a:lnSpc>
            </a:pPr>
            <a:endParaRPr lang="en-US" sz="2700">
              <a:solidFill>
                <a:srgbClr val="000000"/>
              </a:solidFill>
              <a:latin typeface="Aptos"/>
              <a:ea typeface="Aptos"/>
              <a:cs typeface="Aptos"/>
              <a:sym typeface="Apto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3962400" y="212411"/>
            <a:ext cx="11505537" cy="11900694"/>
          </a:xfrm>
          <a:prstGeom prst="rect">
            <a:avLst/>
          </a:prstGeom>
        </p:spPr>
        <p:txBody>
          <a:bodyPr lIns="0" tIns="0" rIns="0" bIns="0" rtlCol="0" anchor="t">
            <a:spAutoFit/>
          </a:bodyPr>
          <a:lstStyle/>
          <a:p>
            <a:pPr algn="l">
              <a:lnSpc>
                <a:spcPts val="3240"/>
              </a:lnSpc>
            </a:pPr>
            <a:r>
              <a:rPr lang="en-US" sz="2700" b="1" dirty="0">
                <a:solidFill>
                  <a:srgbClr val="000000"/>
                </a:solidFill>
                <a:latin typeface="Aptos Bold"/>
                <a:ea typeface="Aptos Bold"/>
                <a:cs typeface="Aptos Bold"/>
                <a:sym typeface="Aptos Bold"/>
              </a:rPr>
              <a:t>PERSONNES À CONTACTER</a:t>
            </a:r>
          </a:p>
          <a:p>
            <a:pPr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buFont typeface="Arial"/>
              <a:buChar char="•"/>
            </a:pPr>
            <a:r>
              <a:rPr lang="en-US" sz="2700" b="1" dirty="0">
                <a:solidFill>
                  <a:srgbClr val="000000"/>
                </a:solidFill>
                <a:latin typeface="Aptos Bold"/>
                <a:ea typeface="Aptos Bold"/>
                <a:cs typeface="Aptos Bold"/>
                <a:sym typeface="Aptos Bold"/>
              </a:rPr>
              <a:t>POUR DES QUESTIONS COMPLÉMENTAIRES SUR LES EXPÉRIMENTATIONS EN COURS EN ÉTABLISSEMENT</a:t>
            </a: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endParaRPr lang="en-US" sz="2700" b="1" dirty="0">
              <a:solidFill>
                <a:srgbClr val="000000"/>
              </a:solidFill>
              <a:latin typeface="Aptos Bold"/>
              <a:ea typeface="Aptos Bold"/>
              <a:cs typeface="Aptos Bold"/>
              <a:sym typeface="Aptos Bold"/>
            </a:endParaRPr>
          </a:p>
          <a:p>
            <a:pPr marL="488632" lvl="1" indent="-244316" algn="l">
              <a:lnSpc>
                <a:spcPts val="3240"/>
              </a:lnSpc>
            </a:pPr>
            <a:r>
              <a:rPr lang="en-US" sz="2700" b="1" dirty="0">
                <a:solidFill>
                  <a:srgbClr val="000000"/>
                </a:solidFill>
                <a:latin typeface="Aptos Bold"/>
                <a:ea typeface="Aptos Bold"/>
                <a:cs typeface="Aptos Bold"/>
                <a:sym typeface="Aptos Bold"/>
              </a:rPr>
              <a:t>&gt; POUR LE LANCEMENT DE LA MISE EN PLACE DANS VOTRE ETABLISSEMENT</a:t>
            </a:r>
          </a:p>
          <a:p>
            <a:pPr marL="488632" lvl="1" indent="-244316" algn="l">
              <a:lnSpc>
                <a:spcPts val="3240"/>
              </a:lnSpc>
            </a:pPr>
            <a:r>
              <a:rPr lang="en-US" sz="2700" u="sng" dirty="0">
                <a:solidFill>
                  <a:srgbClr val="467886"/>
                </a:solidFill>
                <a:latin typeface="Arial"/>
                <a:ea typeface="Arial"/>
                <a:cs typeface="Arial"/>
                <a:sym typeface="Arial"/>
                <a:hlinkClick r:id="rId3" tooltip="mailto:Virginie.Pfeifer@ac-reunion.fr"/>
              </a:rPr>
              <a:t>Virginie.Pfeifer@ac-reunion.fr</a:t>
            </a:r>
          </a:p>
          <a:p>
            <a:pPr marL="488632" lvl="1" indent="-244316" algn="l">
              <a:lnSpc>
                <a:spcPts val="3240"/>
              </a:lnSpc>
            </a:pPr>
            <a:endParaRPr lang="en-US" sz="2700" u="sng" dirty="0">
              <a:solidFill>
                <a:srgbClr val="467886"/>
              </a:solidFill>
              <a:latin typeface="Arial"/>
              <a:ea typeface="Arial"/>
              <a:cs typeface="Arial"/>
              <a:sym typeface="Arial"/>
              <a:hlinkClick r:id="rId3" tooltip="mailto:Virginie.Pfeifer@ac-reunion.fr"/>
            </a:endParaRPr>
          </a:p>
          <a:p>
            <a:pPr marL="488632" lvl="1" indent="-244316" algn="l">
              <a:lnSpc>
                <a:spcPts val="3240"/>
              </a:lnSpc>
            </a:pPr>
            <a:endParaRPr lang="en-US" sz="2700" u="sng" dirty="0">
              <a:solidFill>
                <a:srgbClr val="467886"/>
              </a:solidFill>
              <a:latin typeface="Arial"/>
              <a:ea typeface="Arial"/>
              <a:cs typeface="Arial"/>
              <a:sym typeface="Arial"/>
              <a:hlinkClick r:id="rId3" tooltip="mailto:Virginie.Pfeifer@ac-reunion.fr"/>
            </a:endParaRPr>
          </a:p>
          <a:p>
            <a:pPr marL="488632" lvl="1" indent="-244316" algn="l">
              <a:lnSpc>
                <a:spcPts val="3240"/>
              </a:lnSpc>
            </a:pPr>
            <a:endParaRPr lang="en-US" sz="2700" u="sng" dirty="0">
              <a:solidFill>
                <a:srgbClr val="467886"/>
              </a:solidFill>
              <a:latin typeface="Arial"/>
              <a:ea typeface="Arial"/>
              <a:cs typeface="Arial"/>
              <a:sym typeface="Arial"/>
              <a:hlinkClick r:id="rId3" tooltip="mailto:Virginie.Pfeifer@ac-reunion.fr"/>
            </a:endParaRPr>
          </a:p>
          <a:p>
            <a:pPr marL="488632" lvl="1" indent="-244316" algn="l">
              <a:lnSpc>
                <a:spcPts val="3240"/>
              </a:lnSpc>
            </a:pPr>
            <a:endParaRPr lang="en-US" sz="2700" u="sng" dirty="0">
              <a:solidFill>
                <a:srgbClr val="467886"/>
              </a:solidFill>
              <a:latin typeface="Arial"/>
              <a:ea typeface="Arial"/>
              <a:cs typeface="Arial"/>
              <a:sym typeface="Arial"/>
              <a:hlinkClick r:id="rId3" tooltip="mailto:Virginie.Pfeifer@ac-reunion.fr"/>
            </a:endParaRPr>
          </a:p>
          <a:p>
            <a:pPr marL="488632" lvl="1" indent="-244316" algn="l">
              <a:lnSpc>
                <a:spcPts val="3240"/>
              </a:lnSpc>
            </a:pPr>
            <a:endParaRPr lang="en-US" sz="2700" u="sng" dirty="0">
              <a:solidFill>
                <a:srgbClr val="467886"/>
              </a:solidFill>
              <a:latin typeface="Arial"/>
              <a:ea typeface="Arial"/>
              <a:cs typeface="Arial"/>
              <a:sym typeface="Arial"/>
              <a:hlinkClick r:id="rId3" tooltip="mailto:Virginie.Pfeifer@ac-reunion.fr"/>
            </a:endParaRPr>
          </a:p>
          <a:p>
            <a:pPr marL="488632" lvl="1" indent="-244316" algn="l">
              <a:lnSpc>
                <a:spcPts val="3240"/>
              </a:lnSpc>
            </a:pPr>
            <a:endParaRPr lang="en-US" sz="2700" u="sng" dirty="0">
              <a:solidFill>
                <a:srgbClr val="467886"/>
              </a:solidFill>
              <a:latin typeface="Arial"/>
              <a:ea typeface="Arial"/>
              <a:cs typeface="Arial"/>
              <a:sym typeface="Arial"/>
              <a:hlinkClick r:id="rId3" tooltip="mailto:Virginie.Pfeifer@ac-reunion.fr"/>
            </a:endParaRPr>
          </a:p>
        </p:txBody>
      </p:sp>
      <p:sp>
        <p:nvSpPr>
          <p:cNvPr id="4" name="TextBox 4"/>
          <p:cNvSpPr txBox="1"/>
          <p:nvPr/>
        </p:nvSpPr>
        <p:spPr>
          <a:xfrm>
            <a:off x="4953000" y="1860550"/>
            <a:ext cx="7927450" cy="7386638"/>
          </a:xfrm>
          <a:prstGeom prst="rect">
            <a:avLst/>
          </a:prstGeom>
        </p:spPr>
        <p:txBody>
          <a:bodyPr lIns="0" tIns="0" rIns="0" bIns="0" rtlCol="0" anchor="t">
            <a:spAutoFit/>
          </a:bodyPr>
          <a:lstStyle/>
          <a:p>
            <a:pPr algn="l">
              <a:lnSpc>
                <a:spcPts val="3240"/>
              </a:lnSpc>
            </a:pPr>
            <a:r>
              <a:rPr lang="en-US" sz="2700" dirty="0">
                <a:solidFill>
                  <a:srgbClr val="000000"/>
                </a:solidFill>
                <a:latin typeface="Aptos"/>
                <a:ea typeface="Aptos"/>
                <a:cs typeface="Aptos"/>
                <a:sym typeface="Aptos"/>
              </a:rPr>
              <a:t>EXPERIMENTATION AU COLLEGE BORY DE SAINT VINCENT</a:t>
            </a:r>
          </a:p>
          <a:p>
            <a:pPr algn="l">
              <a:lnSpc>
                <a:spcPts val="3240"/>
              </a:lnSpc>
            </a:pPr>
            <a:r>
              <a:rPr lang="en-US" sz="2700" dirty="0">
                <a:solidFill>
                  <a:srgbClr val="333333"/>
                </a:solidFill>
                <a:latin typeface="Arial"/>
                <a:ea typeface="Arial"/>
                <a:cs typeface="Arial"/>
                <a:sym typeface="Arial"/>
                <a:hlinkClick r:id="rId4"/>
              </a:rPr>
              <a:t>Joanna.Olderic@ac-reunion.fr</a:t>
            </a:r>
            <a:endParaRPr lang="en-US" sz="2700" dirty="0">
              <a:solidFill>
                <a:srgbClr val="333333"/>
              </a:solidFill>
              <a:latin typeface="Arial"/>
              <a:ea typeface="Arial"/>
              <a:cs typeface="Arial"/>
              <a:sym typeface="Arial"/>
            </a:endParaRPr>
          </a:p>
          <a:p>
            <a:pPr algn="l">
              <a:lnSpc>
                <a:spcPts val="3240"/>
              </a:lnSpc>
            </a:pPr>
            <a:endParaRPr lang="en-US" sz="2700" dirty="0">
              <a:solidFill>
                <a:srgbClr val="333333"/>
              </a:solidFill>
              <a:latin typeface="Arial"/>
              <a:ea typeface="Arial"/>
              <a:cs typeface="Arial"/>
              <a:sym typeface="Arial"/>
            </a:endParaRPr>
          </a:p>
          <a:p>
            <a:pPr algn="l">
              <a:lnSpc>
                <a:spcPts val="3240"/>
              </a:lnSpc>
            </a:pPr>
            <a:r>
              <a:rPr lang="en-US" sz="2700" dirty="0">
                <a:solidFill>
                  <a:srgbClr val="000000"/>
                </a:solidFill>
                <a:latin typeface="Aptos"/>
                <a:ea typeface="Aptos"/>
                <a:cs typeface="Aptos"/>
                <a:sym typeface="Aptos"/>
              </a:rPr>
              <a:t>EXPERIMENTATION AU COLLEGE LANGENIER</a:t>
            </a:r>
          </a:p>
          <a:p>
            <a:pPr algn="l">
              <a:lnSpc>
                <a:spcPts val="3240"/>
              </a:lnSpc>
            </a:pPr>
            <a:r>
              <a:rPr lang="en-US" sz="2700" dirty="0">
                <a:solidFill>
                  <a:srgbClr val="333333"/>
                </a:solidFill>
                <a:latin typeface="Arial"/>
                <a:ea typeface="Arial"/>
                <a:cs typeface="Arial"/>
                <a:sym typeface="Arial"/>
                <a:hlinkClick r:id="rId5"/>
              </a:rPr>
              <a:t>Murielle-Judith.Quinot@ac-reunion.fr</a:t>
            </a:r>
            <a:endParaRPr lang="en-US" sz="2700" dirty="0">
              <a:solidFill>
                <a:srgbClr val="333333"/>
              </a:solidFill>
              <a:latin typeface="Arial"/>
              <a:ea typeface="Arial"/>
              <a:cs typeface="Arial"/>
              <a:sym typeface="Arial"/>
            </a:endParaRPr>
          </a:p>
          <a:p>
            <a:pPr algn="l">
              <a:lnSpc>
                <a:spcPts val="3240"/>
              </a:lnSpc>
            </a:pPr>
            <a:endParaRPr lang="en-US" sz="2700" dirty="0">
              <a:solidFill>
                <a:srgbClr val="333333"/>
              </a:solidFill>
              <a:latin typeface="Arial"/>
              <a:ea typeface="Arial"/>
              <a:cs typeface="Arial"/>
              <a:sym typeface="Arial"/>
            </a:endParaRPr>
          </a:p>
          <a:p>
            <a:pPr algn="l">
              <a:lnSpc>
                <a:spcPts val="3240"/>
              </a:lnSpc>
            </a:pPr>
            <a:endParaRPr lang="en-US" sz="2700" dirty="0">
              <a:solidFill>
                <a:srgbClr val="333333"/>
              </a:solidFill>
              <a:latin typeface="Arial"/>
              <a:ea typeface="Arial"/>
              <a:cs typeface="Arial"/>
              <a:sym typeface="Arial"/>
            </a:endParaRPr>
          </a:p>
          <a:p>
            <a:pPr algn="l">
              <a:lnSpc>
                <a:spcPts val="3240"/>
              </a:lnSpc>
            </a:pPr>
            <a:r>
              <a:rPr lang="en-US" sz="2700" dirty="0">
                <a:solidFill>
                  <a:srgbClr val="000000"/>
                </a:solidFill>
                <a:latin typeface="Aptos"/>
                <a:ea typeface="Aptos"/>
                <a:cs typeface="Aptos"/>
                <a:sym typeface="Aptos"/>
              </a:rPr>
              <a:t>EXPERIMENTATION AU COLLEGE THERESIEN CADET</a:t>
            </a:r>
          </a:p>
          <a:p>
            <a:pPr algn="l">
              <a:lnSpc>
                <a:spcPts val="3240"/>
              </a:lnSpc>
            </a:pPr>
            <a:r>
              <a:rPr lang="en-US" sz="2700" dirty="0">
                <a:solidFill>
                  <a:srgbClr val="333333"/>
                </a:solidFill>
                <a:latin typeface="Arial"/>
                <a:ea typeface="Arial"/>
                <a:cs typeface="Arial"/>
                <a:sym typeface="Arial"/>
                <a:hlinkClick r:id="rId6"/>
              </a:rPr>
              <a:t>Simon.Koener@ac-reunion.fr</a:t>
            </a:r>
            <a:endParaRPr lang="en-US" sz="2700" dirty="0">
              <a:solidFill>
                <a:srgbClr val="333333"/>
              </a:solidFill>
              <a:latin typeface="Arial"/>
              <a:ea typeface="Arial"/>
              <a:cs typeface="Arial"/>
              <a:sym typeface="Arial"/>
            </a:endParaRPr>
          </a:p>
          <a:p>
            <a:pPr algn="l">
              <a:lnSpc>
                <a:spcPts val="3240"/>
              </a:lnSpc>
            </a:pPr>
            <a:endParaRPr lang="en-US" sz="2700" dirty="0">
              <a:solidFill>
                <a:srgbClr val="333333"/>
              </a:solidFill>
              <a:latin typeface="Arial"/>
              <a:ea typeface="Arial"/>
              <a:cs typeface="Arial"/>
              <a:sym typeface="Arial"/>
            </a:endParaRPr>
          </a:p>
          <a:p>
            <a:pPr algn="l">
              <a:lnSpc>
                <a:spcPts val="3240"/>
              </a:lnSpc>
            </a:pPr>
            <a:r>
              <a:rPr lang="en-US" sz="2700" dirty="0">
                <a:solidFill>
                  <a:srgbClr val="333333"/>
                </a:solidFill>
                <a:latin typeface="Arial"/>
                <a:ea typeface="Arial"/>
                <a:cs typeface="Arial"/>
                <a:sym typeface="Arial"/>
              </a:rPr>
              <a:t>EXPERIMENTATION AU COLLEGE MICHEL DEBRÉ</a:t>
            </a:r>
          </a:p>
          <a:p>
            <a:pPr algn="l">
              <a:lnSpc>
                <a:spcPts val="3240"/>
              </a:lnSpc>
            </a:pPr>
            <a:r>
              <a:rPr lang="en-US" sz="2700" dirty="0">
                <a:solidFill>
                  <a:srgbClr val="333333"/>
                </a:solidFill>
                <a:latin typeface="Arial"/>
                <a:ea typeface="Arial"/>
                <a:cs typeface="Arial"/>
                <a:sym typeface="Arial"/>
                <a:hlinkClick r:id="rId7"/>
              </a:rPr>
              <a:t>Angelique.K-Bidi1@ac-reunion.fr</a:t>
            </a:r>
            <a:endParaRPr lang="en-US" sz="2700" dirty="0">
              <a:solidFill>
                <a:srgbClr val="333333"/>
              </a:solidFill>
              <a:latin typeface="Arial"/>
              <a:ea typeface="Arial"/>
              <a:cs typeface="Arial"/>
              <a:sym typeface="Arial"/>
            </a:endParaRPr>
          </a:p>
          <a:p>
            <a:pPr algn="l">
              <a:lnSpc>
                <a:spcPts val="3240"/>
              </a:lnSpc>
            </a:pPr>
            <a:endParaRPr lang="en-US" sz="2700" dirty="0">
              <a:solidFill>
                <a:srgbClr val="333333"/>
              </a:solidFill>
              <a:latin typeface="Arial"/>
              <a:ea typeface="Arial"/>
              <a:cs typeface="Arial"/>
              <a:sym typeface="Arial"/>
            </a:endParaRPr>
          </a:p>
          <a:p>
            <a:pPr algn="l">
              <a:lnSpc>
                <a:spcPts val="3240"/>
              </a:lnSpc>
            </a:pPr>
            <a:endParaRPr lang="en-US" sz="2700" dirty="0">
              <a:solidFill>
                <a:srgbClr val="333333"/>
              </a:solidFill>
              <a:latin typeface="Arial"/>
              <a:ea typeface="Arial"/>
              <a:cs typeface="Arial"/>
              <a:sym typeface="Arial"/>
            </a:endParaRPr>
          </a:p>
          <a:p>
            <a:pPr algn="l">
              <a:lnSpc>
                <a:spcPts val="3240"/>
              </a:lnSpc>
            </a:pPr>
            <a:endParaRPr lang="en-US" sz="2700" dirty="0">
              <a:solidFill>
                <a:srgbClr val="333333"/>
              </a:solidFill>
              <a:latin typeface="Arial"/>
              <a:ea typeface="Arial"/>
              <a:cs typeface="Arial"/>
              <a:sym typeface="Arial"/>
            </a:endParaRPr>
          </a:p>
          <a:p>
            <a:pPr algn="l">
              <a:lnSpc>
                <a:spcPts val="3240"/>
              </a:lnSpc>
            </a:pPr>
            <a:endParaRPr lang="en-US" sz="2700" dirty="0">
              <a:solidFill>
                <a:srgbClr val="333333"/>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3143528" y="2212449"/>
            <a:ext cx="10381641" cy="5033040"/>
          </a:xfrm>
          <a:prstGeom prst="rect">
            <a:avLst/>
          </a:prstGeom>
        </p:spPr>
        <p:txBody>
          <a:bodyPr lIns="0" tIns="0" rIns="0" bIns="0" rtlCol="0" anchor="t">
            <a:spAutoFit/>
          </a:bodyPr>
          <a:lstStyle/>
          <a:p>
            <a:pPr algn="l">
              <a:lnSpc>
                <a:spcPts val="3240"/>
              </a:lnSpc>
            </a:pPr>
            <a:r>
              <a:rPr lang="en-US" sz="2700" b="1">
                <a:solidFill>
                  <a:srgbClr val="000000"/>
                </a:solidFill>
                <a:latin typeface="Aptos Bold"/>
                <a:ea typeface="Aptos Bold"/>
                <a:cs typeface="Aptos Bold"/>
                <a:sym typeface="Aptos Bold"/>
              </a:rPr>
              <a:t>ILLUSTRATION : MARE NOSTRUM ET PARCOURS CITOYEN</a:t>
            </a:r>
          </a:p>
          <a:p>
            <a:pPr algn="l">
              <a:lnSpc>
                <a:spcPts val="3240"/>
              </a:lnSpc>
            </a:pPr>
            <a:endParaRPr lang="en-US" sz="2700" b="1">
              <a:solidFill>
                <a:srgbClr val="000000"/>
              </a:solidFill>
              <a:latin typeface="Aptos Bold"/>
              <a:ea typeface="Aptos Bold"/>
              <a:cs typeface="Aptos Bold"/>
              <a:sym typeface="Aptos Bold"/>
            </a:endParaRPr>
          </a:p>
          <a:p>
            <a:pPr algn="l">
              <a:lnSpc>
                <a:spcPts val="3240"/>
              </a:lnSpc>
            </a:pPr>
            <a:r>
              <a:rPr lang="en-US" sz="2700">
                <a:solidFill>
                  <a:srgbClr val="000000"/>
                </a:solidFill>
                <a:latin typeface="Aptos"/>
                <a:ea typeface="Aptos"/>
                <a:cs typeface="Aptos"/>
                <a:sym typeface="Aptos"/>
              </a:rPr>
              <a:t>L’objet d’étude « De la république au principat » (latin, classe de troisième) et, plus précisément, l’entrée « Les crises et la fin de la République » peuvent donner lieu à un double traitement évoquant, de manière croisée, la chute du régime républicain à Rome au Ier siècle av. J.-C. et les menaces pesant sur la démocratie représentative dans les sociétés contemporaines, que ces rapprochements relèvent d’époques récentes (l’arrivée au pouvoir des fascistes en Italie en 1922, la prise de pouvoir par les nazis en Allemagne en 1933) ou actuelles (l’assaut contre le Capitole des États-Unis d’Amérique le 6 janvier 2021).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438" y="212411"/>
            <a:ext cx="2914650" cy="1585913"/>
          </a:xfrm>
          <a:custGeom>
            <a:avLst/>
            <a:gdLst/>
            <a:ahLst/>
            <a:cxnLst/>
            <a:rect l="l" t="t" r="r" b="b"/>
            <a:pathLst>
              <a:path w="2914650" h="1585913">
                <a:moveTo>
                  <a:pt x="0" y="0"/>
                </a:moveTo>
                <a:lnTo>
                  <a:pt x="2914650" y="0"/>
                </a:lnTo>
                <a:lnTo>
                  <a:pt x="2914650" y="1585912"/>
                </a:lnTo>
                <a:lnTo>
                  <a:pt x="0" y="1585912"/>
                </a:lnTo>
                <a:lnTo>
                  <a:pt x="0" y="0"/>
                </a:lnTo>
                <a:close/>
              </a:path>
            </a:pathLst>
          </a:custGeom>
          <a:blipFill>
            <a:blip r:embed="rId2"/>
            <a:stretch>
              <a:fillRect/>
            </a:stretch>
          </a:blipFill>
        </p:spPr>
        <p:txBody>
          <a:bodyPr/>
          <a:lstStyle/>
          <a:p>
            <a:endParaRPr lang="fr-FR"/>
          </a:p>
        </p:txBody>
      </p:sp>
      <p:sp>
        <p:nvSpPr>
          <p:cNvPr id="3" name="TextBox 3"/>
          <p:cNvSpPr txBox="1"/>
          <p:nvPr/>
        </p:nvSpPr>
        <p:spPr>
          <a:xfrm>
            <a:off x="2934032" y="1476956"/>
            <a:ext cx="13791537" cy="7797006"/>
          </a:xfrm>
          <a:prstGeom prst="rect">
            <a:avLst/>
          </a:prstGeom>
        </p:spPr>
        <p:txBody>
          <a:bodyPr lIns="0" tIns="0" rIns="0" bIns="0" rtlCol="0" anchor="t">
            <a:spAutoFit/>
          </a:bodyPr>
          <a:lstStyle/>
          <a:p>
            <a:pPr algn="l">
              <a:lnSpc>
                <a:spcPts val="3240"/>
              </a:lnSpc>
            </a:pPr>
            <a:r>
              <a:rPr lang="en-US" sz="2700" b="1" dirty="0" err="1">
                <a:solidFill>
                  <a:srgbClr val="000000"/>
                </a:solidFill>
                <a:latin typeface="Aptos Bold"/>
                <a:ea typeface="Aptos Bold"/>
                <a:cs typeface="Aptos Bold"/>
                <a:sym typeface="Aptos Bold"/>
              </a:rPr>
              <a:t>L’heure</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hebdomadaire</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interdisciplinaire</a:t>
            </a:r>
            <a:endParaRPr lang="en-US" sz="2700" b="1" dirty="0">
              <a:solidFill>
                <a:srgbClr val="000000"/>
              </a:solidFill>
              <a:latin typeface="Aptos Bold"/>
              <a:ea typeface="Aptos Bold"/>
              <a:cs typeface="Aptos Bold"/>
              <a:sym typeface="Aptos Bold"/>
            </a:endParaRPr>
          </a:p>
          <a:p>
            <a:pPr algn="l">
              <a:lnSpc>
                <a:spcPts val="3240"/>
              </a:lnSpc>
            </a:pPr>
            <a:endParaRPr lang="en-US" sz="2700" b="1" dirty="0">
              <a:solidFill>
                <a:srgbClr val="000000"/>
              </a:solidFill>
              <a:latin typeface="Aptos Bold"/>
              <a:ea typeface="Aptos Bold"/>
              <a:cs typeface="Aptos Bold"/>
              <a:sym typeface="Aptos Bold"/>
            </a:endParaRPr>
          </a:p>
          <a:p>
            <a:pPr algn="l">
              <a:lnSpc>
                <a:spcPts val="3240"/>
              </a:lnSpc>
            </a:pPr>
            <a:r>
              <a:rPr lang="en-US" sz="2700" b="1" dirty="0">
                <a:solidFill>
                  <a:srgbClr val="000000"/>
                </a:solidFill>
                <a:latin typeface="Aptos Bold"/>
                <a:ea typeface="Aptos Bold"/>
                <a:cs typeface="Aptos Bold"/>
                <a:sym typeface="Aptos Bold"/>
              </a:rPr>
              <a:t>LES GRANDES LIGNES</a:t>
            </a:r>
          </a:p>
          <a:p>
            <a:pPr algn="l">
              <a:lnSpc>
                <a:spcPts val="3240"/>
              </a:lnSpc>
            </a:pPr>
            <a:endParaRPr lang="en-US" sz="2700" b="1" dirty="0">
              <a:solidFill>
                <a:srgbClr val="000000"/>
              </a:solidFill>
              <a:latin typeface="Aptos Bold"/>
              <a:ea typeface="Aptos Bold"/>
              <a:cs typeface="Aptos Bold"/>
              <a:sym typeface="Aptos Bold"/>
            </a:endParaRPr>
          </a:p>
          <a:p>
            <a:pPr algn="l">
              <a:lnSpc>
                <a:spcPts val="3240"/>
              </a:lnSpc>
            </a:pPr>
            <a:endParaRPr lang="en-US" sz="2700" b="1" dirty="0">
              <a:solidFill>
                <a:srgbClr val="000000"/>
              </a:solidFill>
              <a:latin typeface="Aptos Bold"/>
              <a:ea typeface="Aptos Bold"/>
              <a:cs typeface="Aptos Bold"/>
              <a:sym typeface="Aptos Bold"/>
            </a:endParaRPr>
          </a:p>
          <a:p>
            <a:pPr algn="l">
              <a:lnSpc>
                <a:spcPts val="3240"/>
              </a:lnSpc>
            </a:pPr>
            <a:r>
              <a:rPr lang="en-US" sz="2700" b="1" dirty="0">
                <a:solidFill>
                  <a:srgbClr val="000000"/>
                </a:solidFill>
                <a:latin typeface="Aptos Bold"/>
                <a:ea typeface="Aptos Bold"/>
                <a:cs typeface="Aptos Bold"/>
                <a:sym typeface="Aptos Bold"/>
              </a:rPr>
              <a:t> &gt; </a:t>
            </a:r>
            <a:r>
              <a:rPr lang="en-US" sz="2700" dirty="0" err="1">
                <a:solidFill>
                  <a:srgbClr val="000000"/>
                </a:solidFill>
                <a:latin typeface="Aptos"/>
                <a:ea typeface="Aptos"/>
                <a:cs typeface="Aptos"/>
                <a:sym typeface="Aptos"/>
              </a:rPr>
              <a:t>L’heure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hebdomadaire</a:t>
            </a:r>
            <a:r>
              <a:rPr lang="en-US" sz="2700" dirty="0">
                <a:solidFill>
                  <a:srgbClr val="000000"/>
                </a:solidFill>
                <a:latin typeface="Aptos"/>
                <a:ea typeface="Aptos"/>
                <a:cs typeface="Aptos"/>
                <a:sym typeface="Aptos"/>
              </a:rPr>
              <a:t> </a:t>
            </a:r>
            <a:r>
              <a:rPr lang="en-US" sz="2700" b="1" dirty="0" err="1">
                <a:solidFill>
                  <a:srgbClr val="000000"/>
                </a:solidFill>
                <a:latin typeface="Aptos Bold"/>
                <a:ea typeface="Aptos Bold"/>
                <a:cs typeface="Aptos Bold"/>
                <a:sym typeface="Aptos Bold"/>
              </a:rPr>
              <a:t>est</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inscrite</a:t>
            </a:r>
            <a:r>
              <a:rPr lang="en-US" sz="2700" b="1" dirty="0">
                <a:solidFill>
                  <a:srgbClr val="000000"/>
                </a:solidFill>
                <a:latin typeface="Aptos Bold"/>
                <a:ea typeface="Aptos Bold"/>
                <a:cs typeface="Aptos Bold"/>
                <a:sym typeface="Aptos Bold"/>
              </a:rPr>
              <a:t> à </a:t>
            </a:r>
            <a:r>
              <a:rPr lang="en-US" sz="2700" b="1" dirty="0" err="1">
                <a:solidFill>
                  <a:srgbClr val="000000"/>
                </a:solidFill>
                <a:latin typeface="Aptos Bold"/>
                <a:ea typeface="Aptos Bold"/>
                <a:cs typeface="Aptos Bold"/>
                <a:sym typeface="Aptos Bold"/>
              </a:rPr>
              <a:t>l’emploi</a:t>
            </a:r>
            <a:r>
              <a:rPr lang="en-US" sz="2700" b="1" dirty="0">
                <a:solidFill>
                  <a:srgbClr val="000000"/>
                </a:solidFill>
                <a:latin typeface="Aptos Bold"/>
                <a:ea typeface="Aptos Bold"/>
                <a:cs typeface="Aptos Bold"/>
                <a:sym typeface="Aptos Bold"/>
              </a:rPr>
              <a:t> du temps des </a:t>
            </a:r>
            <a:r>
              <a:rPr lang="en-US" sz="2700" b="1" dirty="0" err="1">
                <a:solidFill>
                  <a:srgbClr val="000000"/>
                </a:solidFill>
                <a:latin typeface="Aptos Bold"/>
                <a:ea typeface="Aptos Bold"/>
                <a:cs typeface="Aptos Bold"/>
                <a:sym typeface="Aptos Bold"/>
              </a:rPr>
              <a:t>élèves</a:t>
            </a:r>
            <a:endParaRPr lang="en-US" sz="2700" dirty="0">
              <a:solidFill>
                <a:srgbClr val="000000"/>
              </a:solidFill>
              <a:latin typeface="Aptos"/>
              <a:ea typeface="Aptos"/>
              <a:cs typeface="Aptos"/>
              <a:sym typeface="Aptos"/>
            </a:endParaRPr>
          </a:p>
          <a:p>
            <a:pPr marL="488632" lvl="1" indent="-244316" algn="l">
              <a:lnSpc>
                <a:spcPts val="3240"/>
              </a:lnSpc>
              <a:buFont typeface="Arial"/>
              <a:buChar char="•"/>
            </a:pPr>
            <a:r>
              <a:rPr lang="en-US" sz="2700" dirty="0">
                <a:solidFill>
                  <a:srgbClr val="000000"/>
                </a:solidFill>
                <a:latin typeface="Aptos"/>
                <a:ea typeface="Aptos"/>
                <a:cs typeface="Aptos"/>
                <a:sym typeface="Aptos"/>
              </a:rPr>
              <a:t>Elle </a:t>
            </a:r>
            <a:r>
              <a:rPr lang="en-US" sz="2700" dirty="0" err="1">
                <a:solidFill>
                  <a:srgbClr val="000000"/>
                </a:solidFill>
                <a:latin typeface="Aptos"/>
                <a:ea typeface="Aptos"/>
                <a:cs typeface="Aptos"/>
                <a:sym typeface="Aptos"/>
              </a:rPr>
              <a:t>est</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prioritairement</a:t>
            </a:r>
            <a:r>
              <a:rPr lang="en-US" sz="2700" dirty="0">
                <a:solidFill>
                  <a:srgbClr val="000000"/>
                </a:solidFill>
                <a:latin typeface="Aptos"/>
                <a:ea typeface="Aptos"/>
                <a:cs typeface="Aptos"/>
                <a:sym typeface="Aptos"/>
              </a:rPr>
              <a:t> </a:t>
            </a:r>
            <a:r>
              <a:rPr lang="en-US" sz="2700" b="1" dirty="0" err="1">
                <a:solidFill>
                  <a:srgbClr val="000000"/>
                </a:solidFill>
                <a:latin typeface="Aptos Bold"/>
                <a:ea typeface="Aptos Bold"/>
                <a:cs typeface="Aptos Bold"/>
                <a:sym typeface="Aptos Bold"/>
              </a:rPr>
              <a:t>prise</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en</a:t>
            </a:r>
            <a:r>
              <a:rPr lang="en-US" sz="2700" b="1" dirty="0">
                <a:solidFill>
                  <a:srgbClr val="000000"/>
                </a:solidFill>
                <a:latin typeface="Aptos Bold"/>
                <a:ea typeface="Aptos Bold"/>
                <a:cs typeface="Aptos Bold"/>
                <a:sym typeface="Aptos Bold"/>
              </a:rPr>
              <a:t> charge par les </a:t>
            </a:r>
            <a:r>
              <a:rPr lang="en-US" sz="2700" b="1" dirty="0" err="1">
                <a:solidFill>
                  <a:srgbClr val="000000"/>
                </a:solidFill>
                <a:latin typeface="Aptos Bold"/>
                <a:ea typeface="Aptos Bold"/>
                <a:cs typeface="Aptos Bold"/>
                <a:sym typeface="Aptos Bold"/>
              </a:rPr>
              <a:t>professeurs</a:t>
            </a:r>
            <a:r>
              <a:rPr lang="en-US" sz="2700" b="1" dirty="0">
                <a:solidFill>
                  <a:srgbClr val="000000"/>
                </a:solidFill>
                <a:latin typeface="Aptos Bold"/>
                <a:ea typeface="Aptos Bold"/>
                <a:cs typeface="Aptos Bold"/>
                <a:sym typeface="Aptos Bold"/>
              </a:rPr>
              <a:t> de </a:t>
            </a:r>
            <a:r>
              <a:rPr lang="en-US" sz="2700" b="1" dirty="0" err="1">
                <a:solidFill>
                  <a:srgbClr val="000000"/>
                </a:solidFill>
                <a:latin typeface="Aptos Bold"/>
                <a:ea typeface="Aptos Bold"/>
                <a:cs typeface="Aptos Bold"/>
                <a:sym typeface="Aptos Bold"/>
              </a:rPr>
              <a:t>langues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anciennes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ou</a:t>
            </a:r>
            <a:r>
              <a:rPr lang="en-US" sz="2700" b="1" dirty="0">
                <a:solidFill>
                  <a:srgbClr val="000000"/>
                </a:solidFill>
                <a:latin typeface="Aptos Bold"/>
                <a:ea typeface="Aptos Bold"/>
                <a:cs typeface="Aptos Bold"/>
                <a:sym typeface="Aptos Bold"/>
              </a:rPr>
              <a:t> de </a:t>
            </a:r>
            <a:r>
              <a:rPr lang="en-US" sz="2700" b="1" dirty="0" err="1">
                <a:solidFill>
                  <a:srgbClr val="000000"/>
                </a:solidFill>
                <a:latin typeface="Aptos Bold"/>
                <a:ea typeface="Aptos Bold"/>
                <a:cs typeface="Aptos Bold"/>
                <a:sym typeface="Aptos Bold"/>
              </a:rPr>
              <a:t>langues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vivantes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étrangères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ou</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régionales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étudiées</a:t>
            </a:r>
            <a:r>
              <a:rPr lang="en-US" sz="2700" b="1" dirty="0">
                <a:solidFill>
                  <a:srgbClr val="000000"/>
                </a:solidFill>
                <a:latin typeface="Aptos Bold"/>
                <a:ea typeface="Aptos Bold"/>
                <a:cs typeface="Aptos Bold"/>
                <a:sym typeface="Aptos Bold"/>
              </a:rPr>
              <a:t> par les </a:t>
            </a:r>
            <a:r>
              <a:rPr lang="en-US" sz="2700" b="1" dirty="0" err="1">
                <a:solidFill>
                  <a:srgbClr val="000000"/>
                </a:solidFill>
                <a:latin typeface="Aptos Bold"/>
                <a:ea typeface="Aptos Bold"/>
                <a:cs typeface="Aptos Bold"/>
                <a:sym typeface="Aptos Bold"/>
              </a:rPr>
              <a:t>élèves</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enseignées</a:t>
            </a:r>
            <a:r>
              <a:rPr lang="en-US" sz="2700" dirty="0">
                <a:solidFill>
                  <a:srgbClr val="000000"/>
                </a:solidFill>
                <a:latin typeface="Aptos"/>
                <a:ea typeface="Aptos"/>
                <a:cs typeface="Aptos"/>
                <a:sym typeface="Aptos"/>
              </a:rPr>
              <a:t> dans </a:t>
            </a:r>
            <a:r>
              <a:rPr lang="en-US" sz="2700" dirty="0" err="1">
                <a:solidFill>
                  <a:srgbClr val="000000"/>
                </a:solidFill>
                <a:latin typeface="Aptos"/>
                <a:ea typeface="Aptos"/>
                <a:cs typeface="Aptos"/>
                <a:sym typeface="Aptos"/>
              </a:rPr>
              <a:t>l’établissement</a:t>
            </a:r>
            <a:r>
              <a:rPr lang="en-US" sz="2700" dirty="0">
                <a:solidFill>
                  <a:srgbClr val="000000"/>
                </a:solidFill>
                <a:latin typeface="Aptos"/>
                <a:ea typeface="Aptos"/>
                <a:cs typeface="Aptos"/>
                <a:sym typeface="Aptos"/>
              </a:rPr>
              <a:t> </a:t>
            </a:r>
            <a:r>
              <a:rPr lang="en-US" sz="2700" i="1" dirty="0" err="1">
                <a:solidFill>
                  <a:srgbClr val="000000"/>
                </a:solidFill>
                <a:latin typeface="Aptos Italics"/>
                <a:ea typeface="Aptos Italics"/>
                <a:cs typeface="Aptos Italics"/>
                <a:sym typeface="Aptos Italics"/>
              </a:rPr>
              <a:t>même</a:t>
            </a:r>
            <a:r>
              <a:rPr lang="en-US" sz="2700" i="1" dirty="0">
                <a:solidFill>
                  <a:srgbClr val="000000"/>
                </a:solidFill>
                <a:latin typeface="Aptos Italics"/>
                <a:ea typeface="Aptos Italics"/>
                <a:cs typeface="Aptos Italics"/>
                <a:sym typeface="Aptos Italics"/>
              </a:rPr>
              <a:t> </a:t>
            </a:r>
            <a:r>
              <a:rPr lang="en-US" sz="2700" i="1" dirty="0" err="1">
                <a:solidFill>
                  <a:srgbClr val="000000"/>
                </a:solidFill>
                <a:latin typeface="Aptos Italics"/>
                <a:ea typeface="Aptos Italics"/>
                <a:cs typeface="Aptos Italics"/>
                <a:sym typeface="Aptos Italics"/>
              </a:rPr>
              <a:t>si</a:t>
            </a:r>
            <a:r>
              <a:rPr lang="en-US" sz="2700" i="1" dirty="0">
                <a:solidFill>
                  <a:srgbClr val="000000"/>
                </a:solidFill>
                <a:latin typeface="Aptos Italics"/>
                <a:ea typeface="Aptos Italics"/>
                <a:cs typeface="Aptos Italics"/>
                <a:sym typeface="Aptos Italics"/>
              </a:rPr>
              <a:t> son </a:t>
            </a:r>
            <a:r>
              <a:rPr lang="en-US" sz="2700" i="1" dirty="0" err="1">
                <a:solidFill>
                  <a:srgbClr val="000000"/>
                </a:solidFill>
                <a:latin typeface="Aptos Italics"/>
                <a:ea typeface="Aptos Italics"/>
                <a:cs typeface="Aptos Italics"/>
                <a:sym typeface="Aptos Italics"/>
              </a:rPr>
              <a:t>enseignement</a:t>
            </a:r>
            <a:r>
              <a:rPr lang="en-US" sz="2700" i="1" dirty="0">
                <a:solidFill>
                  <a:srgbClr val="000000"/>
                </a:solidFill>
                <a:latin typeface="Aptos Italics"/>
                <a:ea typeface="Aptos Italics"/>
                <a:cs typeface="Aptos Italics"/>
                <a:sym typeface="Aptos Italics"/>
              </a:rPr>
              <a:t> </a:t>
            </a:r>
            <a:r>
              <a:rPr lang="en-US" sz="2700" i="1" dirty="0" err="1">
                <a:solidFill>
                  <a:srgbClr val="000000"/>
                </a:solidFill>
                <a:latin typeface="Aptos Italics"/>
                <a:ea typeface="Aptos Italics"/>
                <a:cs typeface="Aptos Italics"/>
                <a:sym typeface="Aptos Italics"/>
              </a:rPr>
              <a:t>n’est</a:t>
            </a:r>
            <a:r>
              <a:rPr lang="en-US" sz="2700" i="1" dirty="0">
                <a:solidFill>
                  <a:srgbClr val="000000"/>
                </a:solidFill>
                <a:latin typeface="Aptos Italics"/>
                <a:ea typeface="Aptos Italics"/>
                <a:cs typeface="Aptos Italics"/>
                <a:sym typeface="Aptos Italics"/>
              </a:rPr>
              <a:t> pas </a:t>
            </a:r>
            <a:r>
              <a:rPr lang="en-US" sz="2700" i="1" dirty="0" err="1">
                <a:solidFill>
                  <a:srgbClr val="000000"/>
                </a:solidFill>
                <a:latin typeface="Aptos Italics"/>
                <a:ea typeface="Aptos Italics"/>
                <a:cs typeface="Aptos Italics"/>
                <a:sym typeface="Aptos Italics"/>
              </a:rPr>
              <a:t>nécessairement</a:t>
            </a:r>
            <a:r>
              <a:rPr lang="en-US" sz="2700" i="1" dirty="0">
                <a:solidFill>
                  <a:srgbClr val="000000"/>
                </a:solidFill>
                <a:latin typeface="Aptos Italics"/>
                <a:ea typeface="Aptos Italics"/>
                <a:cs typeface="Aptos Italics"/>
                <a:sym typeface="Aptos Italics"/>
              </a:rPr>
              <a:t> </a:t>
            </a:r>
            <a:r>
              <a:rPr lang="en-US" sz="2700" i="1" dirty="0" err="1">
                <a:solidFill>
                  <a:srgbClr val="000000"/>
                </a:solidFill>
                <a:latin typeface="Aptos Italics"/>
                <a:ea typeface="Aptos Italics"/>
                <a:cs typeface="Aptos Italics"/>
                <a:sym typeface="Aptos Italics"/>
              </a:rPr>
              <a:t>suivi</a:t>
            </a:r>
            <a:r>
              <a:rPr lang="en-US" sz="2700" i="1" dirty="0">
                <a:solidFill>
                  <a:srgbClr val="000000"/>
                </a:solidFill>
                <a:latin typeface="Aptos Italics"/>
                <a:ea typeface="Aptos Italics"/>
                <a:cs typeface="Aptos Italics"/>
                <a:sym typeface="Aptos Italics"/>
              </a:rPr>
              <a:t> par les </a:t>
            </a:r>
            <a:r>
              <a:rPr lang="en-US" sz="2700" i="1" dirty="0" err="1">
                <a:solidFill>
                  <a:srgbClr val="000000"/>
                </a:solidFill>
                <a:latin typeface="Aptos Italics"/>
                <a:ea typeface="Aptos Italics"/>
                <a:cs typeface="Aptos Italics"/>
                <a:sym typeface="Aptos Italics"/>
              </a:rPr>
              <a:t>élèves</a:t>
            </a:r>
            <a:r>
              <a:rPr lang="en-US" sz="2700" i="1" dirty="0">
                <a:solidFill>
                  <a:srgbClr val="000000"/>
                </a:solidFill>
                <a:latin typeface="Aptos Italics"/>
                <a:ea typeface="Aptos Italics"/>
                <a:cs typeface="Aptos Italics"/>
                <a:sym typeface="Aptos Italics"/>
              </a:rPr>
              <a:t> </a:t>
            </a:r>
            <a:r>
              <a:rPr lang="en-US" sz="2700" i="1" dirty="0" err="1">
                <a:solidFill>
                  <a:srgbClr val="000000"/>
                </a:solidFill>
                <a:latin typeface="Aptos Italics"/>
                <a:ea typeface="Aptos Italics"/>
                <a:cs typeface="Aptos Italics"/>
                <a:sym typeface="Aptos Italics"/>
              </a:rPr>
              <a:t>engagés</a:t>
            </a:r>
            <a:r>
              <a:rPr lang="en-US" sz="2700" i="1" dirty="0">
                <a:solidFill>
                  <a:srgbClr val="000000"/>
                </a:solidFill>
                <a:latin typeface="Aptos Italics"/>
                <a:ea typeface="Aptos Italics"/>
                <a:cs typeface="Aptos Italics"/>
                <a:sym typeface="Aptos Italics"/>
              </a:rPr>
              <a:t> dans le </a:t>
            </a:r>
            <a:r>
              <a:rPr lang="en-US" sz="2700" i="1" dirty="0" err="1">
                <a:solidFill>
                  <a:srgbClr val="000000"/>
                </a:solidFill>
                <a:latin typeface="Aptos Italics"/>
                <a:ea typeface="Aptos Italics"/>
                <a:cs typeface="Aptos Italics"/>
                <a:sym typeface="Aptos Italics"/>
              </a:rPr>
              <a:t>parcours</a:t>
            </a:r>
            <a:r>
              <a:rPr lang="en-US" sz="2700" i="1" dirty="0">
                <a:solidFill>
                  <a:srgbClr val="000000"/>
                </a:solidFill>
                <a:latin typeface="Aptos Italics"/>
                <a:ea typeface="Aptos Italics"/>
                <a:cs typeface="Aptos Italics"/>
                <a:sym typeface="Aptos Italics"/>
              </a:rPr>
              <a:t> Mare Nostrum</a:t>
            </a:r>
          </a:p>
          <a:p>
            <a:pPr marL="488632" lvl="1" indent="-244316" algn="l">
              <a:lnSpc>
                <a:spcPts val="3240"/>
              </a:lnSpc>
              <a:buFont typeface="Arial"/>
              <a:buChar char="•"/>
            </a:pPr>
            <a:r>
              <a:rPr lang="en-US" sz="2700" b="1" dirty="0">
                <a:solidFill>
                  <a:srgbClr val="000000"/>
                </a:solidFill>
                <a:latin typeface="Aptos Bold"/>
                <a:ea typeface="Aptos Bold"/>
                <a:cs typeface="Aptos Bold"/>
                <a:sym typeface="Aptos Bold"/>
              </a:rPr>
              <a:t>Elle </a:t>
            </a:r>
            <a:r>
              <a:rPr lang="en-US" sz="2700" b="1" dirty="0" err="1">
                <a:solidFill>
                  <a:srgbClr val="000000"/>
                </a:solidFill>
                <a:latin typeface="Aptos Bold"/>
                <a:ea typeface="Aptos Bold"/>
                <a:cs typeface="Aptos Bold"/>
                <a:sym typeface="Aptos Bold"/>
              </a:rPr>
              <a:t>n’est</a:t>
            </a:r>
            <a:r>
              <a:rPr lang="en-US" sz="2700" b="1" dirty="0">
                <a:solidFill>
                  <a:srgbClr val="000000"/>
                </a:solidFill>
                <a:latin typeface="Aptos Bold"/>
                <a:ea typeface="Aptos Bold"/>
                <a:cs typeface="Aptos Bold"/>
                <a:sym typeface="Aptos Bold"/>
              </a:rPr>
              <a:t> pas </a:t>
            </a:r>
            <a:r>
              <a:rPr lang="en-US" sz="2700" b="1" dirty="0" err="1">
                <a:solidFill>
                  <a:srgbClr val="000000"/>
                </a:solidFill>
                <a:latin typeface="Aptos Bold"/>
                <a:ea typeface="Aptos Bold"/>
                <a:cs typeface="Aptos Bold"/>
                <a:sym typeface="Aptos Bold"/>
              </a:rPr>
              <a:t>prise</a:t>
            </a:r>
            <a:r>
              <a:rPr lang="en-US" sz="2700" b="1" dirty="0">
                <a:solidFill>
                  <a:srgbClr val="000000"/>
                </a:solidFill>
                <a:latin typeface="Aptos Bold"/>
                <a:ea typeface="Aptos Bold"/>
                <a:cs typeface="Aptos Bold"/>
                <a:sym typeface="Aptos Bold"/>
              </a:rPr>
              <a:t> sur les </a:t>
            </a:r>
            <a:r>
              <a:rPr lang="en-US" sz="2700" b="1" dirty="0" err="1">
                <a:solidFill>
                  <a:srgbClr val="000000"/>
                </a:solidFill>
                <a:latin typeface="Aptos Bold"/>
                <a:ea typeface="Aptos Bold"/>
                <a:cs typeface="Aptos Bold"/>
                <a:sym typeface="Aptos Bold"/>
              </a:rPr>
              <a:t>horaires</a:t>
            </a:r>
            <a:r>
              <a:rPr lang="en-US" sz="2700" b="1" dirty="0">
                <a:solidFill>
                  <a:srgbClr val="000000"/>
                </a:solidFill>
                <a:latin typeface="Aptos Bold"/>
                <a:ea typeface="Aptos Bold"/>
                <a:cs typeface="Aptos Bold"/>
                <a:sym typeface="Aptos Bold"/>
              </a:rPr>
              <a:t> de LCA </a:t>
            </a:r>
            <a:r>
              <a:rPr lang="en-US" sz="2700" b="1" dirty="0" err="1">
                <a:solidFill>
                  <a:srgbClr val="000000"/>
                </a:solidFill>
                <a:latin typeface="Aptos Bold"/>
                <a:ea typeface="Aptos Bold"/>
                <a:cs typeface="Aptos Bold"/>
                <a:sym typeface="Aptos Bold"/>
              </a:rPr>
              <a:t>ou</a:t>
            </a:r>
            <a:r>
              <a:rPr lang="en-US" sz="2700" b="1" dirty="0">
                <a:solidFill>
                  <a:srgbClr val="000000"/>
                </a:solidFill>
                <a:latin typeface="Aptos Bold"/>
                <a:ea typeface="Aptos Bold"/>
                <a:cs typeface="Aptos Bold"/>
                <a:sym typeface="Aptos Bold"/>
              </a:rPr>
              <a:t> LV.</a:t>
            </a:r>
          </a:p>
          <a:p>
            <a:pPr marL="488632" lvl="1" indent="-244316" algn="l">
              <a:lnSpc>
                <a:spcPts val="3240"/>
              </a:lnSpc>
              <a:buFont typeface="Arial"/>
              <a:buChar char="•"/>
            </a:pPr>
            <a:r>
              <a:rPr lang="en-US" sz="2700" dirty="0">
                <a:solidFill>
                  <a:srgbClr val="000000"/>
                </a:solidFill>
                <a:latin typeface="Aptos"/>
                <a:ea typeface="Aptos"/>
                <a:cs typeface="Aptos"/>
                <a:sym typeface="Aptos"/>
              </a:rPr>
              <a:t> Elle </a:t>
            </a:r>
            <a:r>
              <a:rPr lang="en-US" sz="2700" dirty="0" err="1">
                <a:solidFill>
                  <a:srgbClr val="000000"/>
                </a:solidFill>
                <a:latin typeface="Aptos"/>
                <a:ea typeface="Aptos"/>
                <a:cs typeface="Aptos"/>
                <a:sym typeface="Aptos"/>
              </a:rPr>
              <a:t>peut</a:t>
            </a:r>
            <a:r>
              <a:rPr lang="en-US" sz="2700" dirty="0">
                <a:solidFill>
                  <a:srgbClr val="000000"/>
                </a:solidFill>
                <a:latin typeface="Aptos"/>
                <a:ea typeface="Aptos"/>
                <a:cs typeface="Aptos"/>
                <a:sym typeface="Aptos"/>
              </a:rPr>
              <a:t> faire </a:t>
            </a:r>
            <a:r>
              <a:rPr lang="en-US" sz="2700" dirty="0" err="1">
                <a:solidFill>
                  <a:srgbClr val="000000"/>
                </a:solidFill>
                <a:latin typeface="Aptos"/>
                <a:ea typeface="Aptos"/>
                <a:cs typeface="Aptos"/>
                <a:sym typeface="Aptos"/>
              </a:rPr>
              <a:t>l’objet</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d’une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annualisation</a:t>
            </a:r>
            <a:r>
              <a:rPr lang="en-US" sz="2700" dirty="0">
                <a:solidFill>
                  <a:srgbClr val="000000"/>
                </a:solidFill>
                <a:latin typeface="Aptos"/>
                <a:ea typeface="Aptos"/>
                <a:cs typeface="Aptos"/>
                <a:sym typeface="Aptos"/>
              </a:rPr>
              <a:t> et </a:t>
            </a:r>
            <a:r>
              <a:rPr lang="en-US" sz="2700" dirty="0" err="1">
                <a:solidFill>
                  <a:srgbClr val="000000"/>
                </a:solidFill>
                <a:latin typeface="Aptos"/>
                <a:ea typeface="Aptos"/>
                <a:cs typeface="Aptos"/>
                <a:sym typeface="Aptos"/>
              </a:rPr>
              <a:t>être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ainsi</a:t>
            </a:r>
            <a:r>
              <a:rPr lang="en-US" sz="2700" dirty="0">
                <a:solidFill>
                  <a:srgbClr val="000000"/>
                </a:solidFill>
                <a:latin typeface="Aptos"/>
                <a:ea typeface="Aptos"/>
                <a:cs typeface="Aptos"/>
                <a:sym typeface="Aptos"/>
              </a:rPr>
              <a:t> </a:t>
            </a:r>
            <a:r>
              <a:rPr lang="en-US" sz="2700" b="1" dirty="0" err="1">
                <a:solidFill>
                  <a:srgbClr val="000000"/>
                </a:solidFill>
                <a:latin typeface="Aptos Bold"/>
                <a:ea typeface="Aptos Bold"/>
                <a:cs typeface="Aptos Bold"/>
                <a:sym typeface="Aptos Bold"/>
              </a:rPr>
              <a:t>répartie</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d’une</a:t>
            </a:r>
            <a:r>
              <a:rPr lang="en-US" sz="2700" b="1" dirty="0">
                <a:solidFill>
                  <a:srgbClr val="000000"/>
                </a:solidFill>
                <a:latin typeface="Aptos Bold"/>
                <a:ea typeface="Aptos Bold"/>
                <a:cs typeface="Aptos Bold"/>
                <a:sym typeface="Aptos Bold"/>
              </a:rPr>
              <a:t> manière plus </a:t>
            </a:r>
            <a:r>
              <a:rPr lang="en-US" sz="2700" b="1" dirty="0" err="1">
                <a:solidFill>
                  <a:srgbClr val="000000"/>
                </a:solidFill>
                <a:latin typeface="Aptos Bold"/>
                <a:ea typeface="Aptos Bold"/>
                <a:cs typeface="Aptos Bold"/>
                <a:sym typeface="Aptos Bold"/>
              </a:rPr>
              <a:t>ou</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moins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massée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durant</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l’année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scolaire</a:t>
            </a:r>
            <a:endParaRPr lang="en-US" sz="2700" dirty="0">
              <a:solidFill>
                <a:srgbClr val="000000"/>
              </a:solidFill>
              <a:latin typeface="Aptos"/>
              <a:ea typeface="Aptos"/>
              <a:cs typeface="Aptos"/>
              <a:sym typeface="Aptos"/>
            </a:endParaRPr>
          </a:p>
          <a:p>
            <a:pPr marL="488632" lvl="1" indent="-244316" algn="l">
              <a:lnSpc>
                <a:spcPts val="3240"/>
              </a:lnSpc>
              <a:buFont typeface="Arial"/>
              <a:buChar char="•"/>
            </a:pPr>
            <a:r>
              <a:rPr lang="en-US" sz="2700" dirty="0">
                <a:solidFill>
                  <a:srgbClr val="000000"/>
                </a:solidFill>
                <a:latin typeface="Aptos"/>
                <a:ea typeface="Aptos"/>
                <a:cs typeface="Aptos"/>
                <a:sym typeface="Aptos"/>
              </a:rPr>
              <a:t>Elle </a:t>
            </a:r>
            <a:r>
              <a:rPr lang="en-US" sz="2700" dirty="0" err="1">
                <a:solidFill>
                  <a:srgbClr val="000000"/>
                </a:solidFill>
                <a:latin typeface="Aptos"/>
                <a:ea typeface="Aptos"/>
                <a:cs typeface="Aptos"/>
                <a:sym typeface="Aptos"/>
              </a:rPr>
              <a:t>peut</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être</a:t>
            </a:r>
            <a:r>
              <a:rPr lang="en-US" sz="2700" dirty="0">
                <a:solidFill>
                  <a:srgbClr val="000000"/>
                </a:solidFill>
                <a:latin typeface="Aptos"/>
                <a:ea typeface="Aptos"/>
                <a:cs typeface="Aptos"/>
                <a:sym typeface="Aptos"/>
              </a:rPr>
              <a:t> </a:t>
            </a:r>
            <a:r>
              <a:rPr lang="en-US" sz="2700" b="1" dirty="0" err="1">
                <a:solidFill>
                  <a:srgbClr val="000000"/>
                </a:solidFill>
                <a:latin typeface="Aptos Bold"/>
                <a:ea typeface="Aptos Bold"/>
                <a:cs typeface="Aptos Bold"/>
                <a:sym typeface="Aptos Bold"/>
              </a:rPr>
              <a:t>assurée</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en</a:t>
            </a:r>
            <a:r>
              <a:rPr lang="en-US" sz="2700" b="1" dirty="0">
                <a:solidFill>
                  <a:srgbClr val="000000"/>
                </a:solidFill>
                <a:latin typeface="Aptos Bold"/>
                <a:ea typeface="Aptos Bold"/>
                <a:cs typeface="Aptos Bold"/>
                <a:sym typeface="Aptos Bold"/>
              </a:rPr>
              <a:t> co </a:t>
            </a:r>
            <a:r>
              <a:rPr lang="en-US" sz="2700" b="1" dirty="0" err="1">
                <a:solidFill>
                  <a:srgbClr val="000000"/>
                </a:solidFill>
                <a:latin typeface="Aptos Bold"/>
                <a:ea typeface="Aptos Bold"/>
                <a:cs typeface="Aptos Bold"/>
                <a:sym typeface="Aptos Bold"/>
              </a:rPr>
              <a:t>enseignement</a:t>
            </a:r>
            <a:r>
              <a:rPr lang="en-US" sz="2700" b="1" dirty="0">
                <a:solidFill>
                  <a:srgbClr val="000000"/>
                </a:solidFill>
                <a:latin typeface="Aptos Bold"/>
                <a:ea typeface="Aptos Bold"/>
                <a:cs typeface="Aptos Bold"/>
                <a:sym typeface="Aptos Bold"/>
              </a:rPr>
              <a:t> </a:t>
            </a:r>
            <a:r>
              <a:rPr lang="en-US" sz="2700" dirty="0">
                <a:solidFill>
                  <a:srgbClr val="000000"/>
                </a:solidFill>
                <a:latin typeface="Aptos"/>
                <a:ea typeface="Aptos"/>
                <a:cs typeface="Aptos"/>
                <a:sym typeface="Aptos"/>
              </a:rPr>
              <a:t>surtout dans les </a:t>
            </a:r>
            <a:r>
              <a:rPr lang="en-US" sz="2700" dirty="0" err="1">
                <a:solidFill>
                  <a:srgbClr val="000000"/>
                </a:solidFill>
                <a:latin typeface="Aptos"/>
                <a:ea typeface="Aptos"/>
                <a:cs typeface="Aptos"/>
                <a:sym typeface="Aptos"/>
              </a:rPr>
              <a:t>dispositifs</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massés</a:t>
            </a:r>
            <a:endParaRPr lang="en-US" sz="2700" dirty="0">
              <a:solidFill>
                <a:srgbClr val="000000"/>
              </a:solidFill>
              <a:latin typeface="Aptos"/>
              <a:ea typeface="Aptos"/>
              <a:cs typeface="Aptos"/>
              <a:sym typeface="Aptos"/>
            </a:endParaRPr>
          </a:p>
          <a:p>
            <a:pPr marL="488632" lvl="1" indent="-244316" algn="l">
              <a:lnSpc>
                <a:spcPts val="3240"/>
              </a:lnSpc>
              <a:buFont typeface="Arial"/>
              <a:buChar char="•"/>
            </a:pPr>
            <a:r>
              <a:rPr lang="en-US" sz="2700" dirty="0">
                <a:solidFill>
                  <a:srgbClr val="000000"/>
                </a:solidFill>
                <a:latin typeface="Aptos"/>
                <a:ea typeface="Aptos"/>
                <a:cs typeface="Aptos"/>
                <a:sym typeface="Aptos"/>
              </a:rPr>
              <a:t>Pour </a:t>
            </a:r>
            <a:r>
              <a:rPr lang="en-US" sz="2700" dirty="0" err="1">
                <a:solidFill>
                  <a:srgbClr val="000000"/>
                </a:solidFill>
                <a:latin typeface="Aptos"/>
                <a:ea typeface="Aptos"/>
                <a:cs typeface="Aptos"/>
                <a:sym typeface="Aptos"/>
              </a:rPr>
              <a:t>pouvoir</a:t>
            </a:r>
            <a:r>
              <a:rPr lang="en-US" sz="2700" dirty="0">
                <a:solidFill>
                  <a:srgbClr val="000000"/>
                </a:solidFill>
                <a:latin typeface="Aptos"/>
                <a:ea typeface="Aptos"/>
                <a:cs typeface="Aptos"/>
                <a:sym typeface="Aptos"/>
              </a:rPr>
              <a:t> faire </a:t>
            </a:r>
            <a:r>
              <a:rPr lang="en-US" sz="2700" dirty="0" err="1">
                <a:solidFill>
                  <a:srgbClr val="000000"/>
                </a:solidFill>
                <a:latin typeface="Aptos"/>
                <a:ea typeface="Aptos"/>
                <a:cs typeface="Aptos"/>
                <a:sym typeface="Aptos"/>
              </a:rPr>
              <a:t>l’objet</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d’une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présentation</a:t>
            </a:r>
            <a:r>
              <a:rPr lang="en-US" sz="2700" dirty="0">
                <a:solidFill>
                  <a:srgbClr val="000000"/>
                </a:solidFill>
                <a:latin typeface="Aptos"/>
                <a:ea typeface="Aptos"/>
                <a:cs typeface="Aptos"/>
                <a:sym typeface="Aptos"/>
              </a:rPr>
              <a:t> à </a:t>
            </a:r>
            <a:r>
              <a:rPr lang="en-US" sz="2700" dirty="0" err="1">
                <a:solidFill>
                  <a:srgbClr val="000000"/>
                </a:solidFill>
                <a:latin typeface="Aptos"/>
                <a:ea typeface="Aptos"/>
                <a:cs typeface="Aptos"/>
                <a:sym typeface="Aptos"/>
              </a:rPr>
              <a:t>l’épreuve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orale</a:t>
            </a:r>
            <a:r>
              <a:rPr lang="en-US" sz="2700" dirty="0">
                <a:solidFill>
                  <a:srgbClr val="000000"/>
                </a:solidFill>
                <a:latin typeface="Aptos"/>
                <a:ea typeface="Aptos"/>
                <a:cs typeface="Aptos"/>
                <a:sym typeface="Aptos"/>
              </a:rPr>
              <a:t> du DNB, le </a:t>
            </a:r>
            <a:r>
              <a:rPr lang="en-US" sz="2700" dirty="0" err="1">
                <a:solidFill>
                  <a:srgbClr val="000000"/>
                </a:solidFill>
                <a:latin typeface="Aptos"/>
                <a:ea typeface="Aptos"/>
                <a:cs typeface="Aptos"/>
                <a:sym typeface="Aptos"/>
              </a:rPr>
              <a:t>projet</a:t>
            </a:r>
            <a:r>
              <a:rPr lang="en-US" sz="2700" dirty="0">
                <a:solidFill>
                  <a:srgbClr val="000000"/>
                </a:solidFill>
                <a:latin typeface="Aptos"/>
                <a:ea typeface="Aptos"/>
                <a:cs typeface="Aptos"/>
                <a:sym typeface="Aptos"/>
              </a:rPr>
              <a:t> de </a:t>
            </a:r>
            <a:r>
              <a:rPr lang="en-US" sz="2700" dirty="0" err="1">
                <a:solidFill>
                  <a:srgbClr val="000000"/>
                </a:solidFill>
                <a:latin typeface="Aptos"/>
                <a:ea typeface="Aptos"/>
                <a:cs typeface="Aptos"/>
                <a:sym typeface="Aptos"/>
              </a:rPr>
              <a:t>l’élève</a:t>
            </a:r>
            <a:r>
              <a:rPr lang="en-US" sz="2700" dirty="0">
                <a:solidFill>
                  <a:srgbClr val="000000"/>
                </a:solidFill>
                <a:latin typeface="Aptos"/>
                <a:ea typeface="Aptos"/>
                <a:cs typeface="Aptos"/>
                <a:sym typeface="Aptos"/>
              </a:rPr>
              <a:t> </a:t>
            </a:r>
            <a:r>
              <a:rPr lang="en-US" sz="2700" dirty="0" err="1">
                <a:solidFill>
                  <a:srgbClr val="000000"/>
                </a:solidFill>
                <a:latin typeface="Aptos"/>
                <a:ea typeface="Aptos"/>
                <a:cs typeface="Aptos"/>
                <a:sym typeface="Aptos"/>
              </a:rPr>
              <a:t>construit</a:t>
            </a:r>
            <a:r>
              <a:rPr lang="en-US" sz="2700" dirty="0">
                <a:solidFill>
                  <a:srgbClr val="000000"/>
                </a:solidFill>
                <a:latin typeface="Aptos"/>
                <a:ea typeface="Aptos"/>
                <a:cs typeface="Aptos"/>
                <a:sym typeface="Aptos"/>
              </a:rPr>
              <a:t> dans le cadre d’un </a:t>
            </a:r>
            <a:r>
              <a:rPr lang="en-US" sz="2700" dirty="0" err="1">
                <a:solidFill>
                  <a:srgbClr val="000000"/>
                </a:solidFill>
                <a:latin typeface="Aptos"/>
                <a:ea typeface="Aptos"/>
                <a:cs typeface="Aptos"/>
                <a:sym typeface="Aptos"/>
              </a:rPr>
              <a:t>parcours</a:t>
            </a:r>
            <a:r>
              <a:rPr lang="en-US" sz="2700" dirty="0">
                <a:solidFill>
                  <a:srgbClr val="000000"/>
                </a:solidFill>
                <a:latin typeface="Aptos"/>
                <a:ea typeface="Aptos"/>
                <a:cs typeface="Aptos"/>
                <a:sym typeface="Aptos"/>
              </a:rPr>
              <a:t> Mare Nostrum </a:t>
            </a:r>
            <a:r>
              <a:rPr lang="en-US" sz="2700" b="1" dirty="0">
                <a:solidFill>
                  <a:srgbClr val="000000"/>
                </a:solidFill>
                <a:latin typeface="Aptos Bold"/>
                <a:ea typeface="Aptos Bold"/>
                <a:cs typeface="Aptos Bold"/>
                <a:sym typeface="Aptos Bold"/>
              </a:rPr>
              <a:t>doit se </a:t>
            </a:r>
            <a:r>
              <a:rPr lang="en-US" sz="2700" b="1" dirty="0" err="1">
                <a:solidFill>
                  <a:srgbClr val="000000"/>
                </a:solidFill>
                <a:latin typeface="Aptos Bold"/>
                <a:ea typeface="Aptos Bold"/>
                <a:cs typeface="Aptos Bold"/>
                <a:sym typeface="Aptos Bold"/>
              </a:rPr>
              <a:t>rattacher</a:t>
            </a:r>
            <a:r>
              <a:rPr lang="en-US" sz="2700" b="1" dirty="0">
                <a:solidFill>
                  <a:srgbClr val="000000"/>
                </a:solidFill>
                <a:latin typeface="Aptos Bold"/>
                <a:ea typeface="Aptos Bold"/>
                <a:cs typeface="Aptos Bold"/>
                <a:sym typeface="Aptos Bold"/>
              </a:rPr>
              <a:t> à un des quatre </a:t>
            </a:r>
            <a:r>
              <a:rPr lang="en-US" sz="2700" b="1" dirty="0" err="1">
                <a:solidFill>
                  <a:srgbClr val="000000"/>
                </a:solidFill>
                <a:latin typeface="Aptos Bold"/>
                <a:ea typeface="Aptos Bold"/>
                <a:cs typeface="Aptos Bold"/>
                <a:sym typeface="Aptos Bold"/>
              </a:rPr>
              <a:t>parcours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éducatifs</a:t>
            </a:r>
            <a:r>
              <a:rPr lang="en-US" sz="2700" b="1" dirty="0">
                <a:solidFill>
                  <a:srgbClr val="000000"/>
                </a:solidFill>
                <a:latin typeface="Aptos Bold"/>
                <a:ea typeface="Aptos Bold"/>
                <a:cs typeface="Aptos Bold"/>
                <a:sym typeface="Aptos Bold"/>
              </a:rPr>
              <a:t>, à un des </a:t>
            </a:r>
            <a:r>
              <a:rPr lang="en-US" sz="2700" b="1" dirty="0" err="1">
                <a:solidFill>
                  <a:srgbClr val="000000"/>
                </a:solidFill>
                <a:latin typeface="Aptos Bold"/>
                <a:ea typeface="Aptos Bold"/>
                <a:cs typeface="Aptos Bold"/>
                <a:sym typeface="Aptos Bold"/>
              </a:rPr>
              <a:t>objets</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d’étude</a:t>
            </a:r>
            <a:r>
              <a:rPr lang="en-US" sz="2700" b="1" dirty="0">
                <a:solidFill>
                  <a:srgbClr val="000000"/>
                </a:solidFill>
                <a:latin typeface="Aptos Bold"/>
                <a:ea typeface="Aptos Bold"/>
                <a:cs typeface="Aptos Bold"/>
                <a:sym typeface="Aptos Bold"/>
              </a:rPr>
              <a:t> de </a:t>
            </a:r>
            <a:r>
              <a:rPr lang="en-US" sz="2700" b="1" dirty="0" err="1">
                <a:solidFill>
                  <a:srgbClr val="000000"/>
                </a:solidFill>
                <a:latin typeface="Aptos Bold"/>
                <a:ea typeface="Aptos Bold"/>
                <a:cs typeface="Aptos Bold"/>
                <a:sym typeface="Aptos Bold"/>
              </a:rPr>
              <a:t>l’enseignement</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d’histoire</a:t>
            </a:r>
            <a:r>
              <a:rPr lang="en-US" sz="2700" b="1" dirty="0">
                <a:solidFill>
                  <a:srgbClr val="000000"/>
                </a:solidFill>
                <a:latin typeface="Aptos Bold"/>
                <a:ea typeface="Aptos Bold"/>
                <a:cs typeface="Aptos Bold"/>
                <a:sym typeface="Aptos Bold"/>
              </a:rPr>
              <a:t> des arts </a:t>
            </a:r>
            <a:r>
              <a:rPr lang="en-US" sz="2700" b="1" dirty="0" err="1">
                <a:solidFill>
                  <a:srgbClr val="000000"/>
                </a:solidFill>
                <a:latin typeface="Aptos Bold"/>
                <a:ea typeface="Aptos Bold"/>
                <a:cs typeface="Aptos Bold"/>
                <a:sym typeface="Aptos Bold"/>
              </a:rPr>
              <a:t>ou</a:t>
            </a:r>
            <a:r>
              <a:rPr lang="en-US" sz="2700" b="1" dirty="0">
                <a:solidFill>
                  <a:srgbClr val="000000"/>
                </a:solidFill>
                <a:latin typeface="Aptos Bold"/>
                <a:ea typeface="Aptos Bold"/>
                <a:cs typeface="Aptos Bold"/>
                <a:sym typeface="Aptos Bold"/>
              </a:rPr>
              <a:t> </a:t>
            </a:r>
            <a:r>
              <a:rPr lang="en-US" sz="2700" b="1" dirty="0" err="1">
                <a:solidFill>
                  <a:srgbClr val="000000"/>
                </a:solidFill>
                <a:latin typeface="Aptos Bold"/>
                <a:ea typeface="Aptos Bold"/>
                <a:cs typeface="Aptos Bold"/>
                <a:sym typeface="Aptos Bold"/>
              </a:rPr>
              <a:t>s’inscrire</a:t>
            </a:r>
            <a:r>
              <a:rPr lang="en-US" sz="2700" b="1" dirty="0">
                <a:solidFill>
                  <a:srgbClr val="000000"/>
                </a:solidFill>
                <a:latin typeface="Aptos Bold"/>
                <a:ea typeface="Aptos Bold"/>
                <a:cs typeface="Aptos Bold"/>
                <a:sym typeface="Aptos Bold"/>
              </a:rPr>
              <a:t> dans un EPI.</a:t>
            </a:r>
          </a:p>
          <a:p>
            <a:pPr marL="488632" lvl="1" indent="-244316" algn="l">
              <a:lnSpc>
                <a:spcPts val="3240"/>
              </a:lnSpc>
            </a:pPr>
            <a:endParaRPr lang="en-US" sz="2700" b="1" dirty="0">
              <a:solidFill>
                <a:srgbClr val="000000"/>
              </a:solidFill>
              <a:latin typeface="Aptos Bold"/>
              <a:ea typeface="Aptos Bold"/>
              <a:cs typeface="Aptos Bold"/>
              <a:sym typeface="Aptos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2606</TotalTime>
  <Words>1990</Words>
  <Application>Microsoft Macintosh PowerPoint</Application>
  <PresentationFormat>Personnalisé</PresentationFormat>
  <Paragraphs>290</Paragraphs>
  <Slides>77</Slides>
  <Notes>0</Notes>
  <HiddenSlides>0</HiddenSlides>
  <MMClips>1</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77</vt:i4>
      </vt:variant>
    </vt:vector>
  </HeadingPairs>
  <TitlesOfParts>
    <vt:vector size="87" baseType="lpstr">
      <vt:lpstr>Arial Italics</vt:lpstr>
      <vt:lpstr>Archive</vt:lpstr>
      <vt:lpstr>Calibri</vt:lpstr>
      <vt:lpstr>Ubuntu Bold</vt:lpstr>
      <vt:lpstr>Roboto</vt:lpstr>
      <vt:lpstr>Aptos</vt:lpstr>
      <vt:lpstr>Aptos Bold</vt:lpstr>
      <vt:lpstr>Aptos Italics</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MARE NOSTRUM 11 JUIN 2025.pptx</dc:title>
  <cp:lastModifiedBy>VIRGINIE PFEIFER</cp:lastModifiedBy>
  <cp:revision>4</cp:revision>
  <cp:lastPrinted>2025-06-11T09:17:22Z</cp:lastPrinted>
  <dcterms:created xsi:type="dcterms:W3CDTF">2006-08-16T00:00:00Z</dcterms:created>
  <dcterms:modified xsi:type="dcterms:W3CDTF">2025-06-11T13:41:20Z</dcterms:modified>
  <dc:identifier>DAGp4KlmfpU</dc:identifier>
</cp:coreProperties>
</file>