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62" r:id="rId4"/>
    <p:sldId id="258" r:id="rId5"/>
    <p:sldId id="259" r:id="rId6"/>
    <p:sldId id="264" r:id="rId7"/>
    <p:sldId id="265" r:id="rId8"/>
    <p:sldId id="260" r:id="rId9"/>
    <p:sldId id="261" r:id="rId10"/>
    <p:sldId id="292" r:id="rId11"/>
    <p:sldId id="263" r:id="rId12"/>
    <p:sldId id="266" r:id="rId13"/>
    <p:sldId id="267" r:id="rId14"/>
    <p:sldId id="296" r:id="rId15"/>
    <p:sldId id="297" r:id="rId16"/>
    <p:sldId id="300" r:id="rId17"/>
    <p:sldId id="298" r:id="rId18"/>
    <p:sldId id="268" r:id="rId19"/>
    <p:sldId id="270" r:id="rId20"/>
    <p:sldId id="269" r:id="rId21"/>
    <p:sldId id="295" r:id="rId22"/>
    <p:sldId id="293" r:id="rId23"/>
    <p:sldId id="294" r:id="rId24"/>
    <p:sldId id="271" r:id="rId25"/>
    <p:sldId id="275" r:id="rId26"/>
    <p:sldId id="276" r:id="rId27"/>
    <p:sldId id="277" r:id="rId28"/>
    <p:sldId id="272" r:id="rId29"/>
    <p:sldId id="273" r:id="rId30"/>
    <p:sldId id="278" r:id="rId31"/>
    <p:sldId id="279" r:id="rId32"/>
    <p:sldId id="280" r:id="rId33"/>
    <p:sldId id="288" r:id="rId34"/>
    <p:sldId id="291" r:id="rId35"/>
    <p:sldId id="289"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76" autoAdjust="0"/>
    <p:restoredTop sz="94660"/>
  </p:normalViewPr>
  <p:slideViewPr>
    <p:cSldViewPr snapToGrid="0">
      <p:cViewPr varScale="1">
        <p:scale>
          <a:sx n="69" d="100"/>
          <a:sy n="69"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534E24-0907-4A86-95E7-58F5B8C95C36}" type="datetimeFigureOut">
              <a:rPr lang="fr-FR" smtClean="0"/>
              <a:t>02/04/2025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E7E8F2-DFBD-401C-8B64-B16D47358151}" type="slidenum">
              <a:rPr lang="fr-FR" smtClean="0"/>
              <a:t>‹N°›</a:t>
            </a:fld>
            <a:endParaRPr lang="fr-FR"/>
          </a:p>
        </p:txBody>
      </p:sp>
    </p:spTree>
    <p:extLst>
      <p:ext uri="{BB962C8B-B14F-4D97-AF65-F5344CB8AC3E}">
        <p14:creationId xmlns:p14="http://schemas.microsoft.com/office/powerpoint/2010/main" val="1968939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Questionner</a:t>
            </a:r>
            <a:r>
              <a:rPr lang="fr-FR" baseline="0" dirty="0"/>
              <a:t> les profs pour savoir comment ils ont lancé la préparation du GO. </a:t>
            </a:r>
            <a:endParaRPr lang="fr-FR" dirty="0"/>
          </a:p>
          <a:p>
            <a:endParaRPr lang="fr-FR" dirty="0"/>
          </a:p>
          <a:p>
            <a:r>
              <a:rPr lang="fr-FR" dirty="0"/>
              <a:t>Reprendre les étapes et voir où sont les questions des enseignants.</a:t>
            </a:r>
            <a:r>
              <a:rPr lang="fr-FR" baseline="0" dirty="0"/>
              <a:t> </a:t>
            </a:r>
          </a:p>
          <a:p>
            <a:endParaRPr lang="fr-FR" dirty="0"/>
          </a:p>
          <a:p>
            <a:r>
              <a:rPr lang="fr-FR" sz="1200" kern="1200" dirty="0">
                <a:solidFill>
                  <a:schemeClr val="tx1"/>
                </a:solidFill>
                <a:effectLst/>
                <a:latin typeface="+mn-lt"/>
                <a:ea typeface="+mn-ea"/>
                <a:cs typeface="+mn-cs"/>
              </a:rPr>
              <a:t>Pour rappel, la démarche et le timing première et terminale.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Partir de l’expérience des enseignants de première : comment procédez-vous ? </a:t>
            </a:r>
          </a:p>
          <a:p>
            <a:r>
              <a:rPr lang="fr-FR" sz="1200" kern="1200" dirty="0">
                <a:solidFill>
                  <a:schemeClr val="tx1"/>
                </a:solidFill>
                <a:effectLst/>
                <a:latin typeface="+mn-lt"/>
                <a:ea typeface="+mn-ea"/>
                <a:cs typeface="+mn-cs"/>
              </a:rPr>
              <a:t>Que faites-vous et à quel moment ? </a:t>
            </a:r>
          </a:p>
          <a:p>
            <a:r>
              <a:rPr lang="fr-FR" sz="1200" kern="1200" dirty="0">
                <a:solidFill>
                  <a:schemeClr val="tx1"/>
                </a:solidFill>
                <a:effectLst/>
                <a:latin typeface="+mn-lt"/>
                <a:ea typeface="+mn-ea"/>
                <a:cs typeface="+mn-cs"/>
              </a:rPr>
              <a:t>Comment faites-vous pour faire émerger un thème puis une question de départ ? </a:t>
            </a:r>
          </a:p>
          <a:p>
            <a:r>
              <a:rPr lang="fr-FR" sz="1200" kern="1200" dirty="0">
                <a:solidFill>
                  <a:schemeClr val="tx1"/>
                </a:solidFill>
                <a:effectLst/>
                <a:latin typeface="+mn-lt"/>
                <a:ea typeface="+mn-ea"/>
                <a:cs typeface="+mn-cs"/>
              </a:rPr>
              <a:t>- Questionnaire ? </a:t>
            </a:r>
          </a:p>
          <a:p>
            <a:r>
              <a:rPr lang="fr-FR" sz="1200" kern="1200" dirty="0">
                <a:solidFill>
                  <a:schemeClr val="tx1"/>
                </a:solidFill>
                <a:effectLst/>
                <a:latin typeface="+mn-lt"/>
                <a:ea typeface="+mn-ea"/>
                <a:cs typeface="+mn-cs"/>
              </a:rPr>
              <a:t>- Recherches ? </a:t>
            </a:r>
          </a:p>
          <a:p>
            <a:r>
              <a:rPr lang="fr-FR" sz="1200" kern="1200" dirty="0">
                <a:solidFill>
                  <a:schemeClr val="tx1"/>
                </a:solidFill>
                <a:effectLst/>
                <a:latin typeface="+mn-lt"/>
                <a:ea typeface="+mn-ea"/>
                <a:cs typeface="+mn-cs"/>
              </a:rPr>
              <a:t>- Brainstorming ? </a:t>
            </a:r>
          </a:p>
          <a:p>
            <a:r>
              <a:rPr lang="fr-FR" sz="1200" kern="1200" dirty="0">
                <a:solidFill>
                  <a:schemeClr val="tx1"/>
                </a:solidFill>
                <a:effectLst/>
                <a:latin typeface="+mn-lt"/>
                <a:ea typeface="+mn-ea"/>
                <a:cs typeface="+mn-cs"/>
              </a:rPr>
              <a:t>- Réflexions individuelles ou réflexions de groupe ? </a:t>
            </a:r>
          </a:p>
          <a:p>
            <a:endParaRPr lang="fr-FR" dirty="0"/>
          </a:p>
        </p:txBody>
      </p:sp>
      <p:sp>
        <p:nvSpPr>
          <p:cNvPr id="4" name="Espace réservé du numéro de diapositive 3"/>
          <p:cNvSpPr>
            <a:spLocks noGrp="1"/>
          </p:cNvSpPr>
          <p:nvPr>
            <p:ph type="sldNum" sz="quarter" idx="10"/>
          </p:nvPr>
        </p:nvSpPr>
        <p:spPr/>
        <p:txBody>
          <a:bodyPr/>
          <a:lstStyle/>
          <a:p>
            <a:fld id="{5A2D1C1C-F9EF-4EBC-AFFE-AC899C7C6622}" type="slidenum">
              <a:rPr lang="fr-FR" smtClean="0"/>
              <a:t>25</a:t>
            </a:fld>
            <a:endParaRPr lang="fr-FR"/>
          </a:p>
        </p:txBody>
      </p:sp>
    </p:spTree>
    <p:extLst>
      <p:ext uri="{BB962C8B-B14F-4D97-AF65-F5344CB8AC3E}">
        <p14:creationId xmlns:p14="http://schemas.microsoft.com/office/powerpoint/2010/main" val="4066039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BBE092-E40F-CD67-AE03-734533EF383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FB9EE60-01C5-E9B3-A44A-9CA2B3BEA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6A3E47F-C7B8-C939-5635-0F792929E7CA}"/>
              </a:ext>
            </a:extLst>
          </p:cNvPr>
          <p:cNvSpPr>
            <a:spLocks noGrp="1"/>
          </p:cNvSpPr>
          <p:nvPr>
            <p:ph type="dt" sz="half" idx="10"/>
          </p:nvPr>
        </p:nvSpPr>
        <p:spPr/>
        <p:txBody>
          <a:bodyPr/>
          <a:lstStyle/>
          <a:p>
            <a:fld id="{844C734E-F86C-489D-B3C7-D7E930F6BF8A}" type="datetimeFigureOut">
              <a:rPr lang="fr-FR" smtClean="0"/>
              <a:t>02/04/2025</a:t>
            </a:fld>
            <a:endParaRPr lang="fr-FR"/>
          </a:p>
        </p:txBody>
      </p:sp>
      <p:sp>
        <p:nvSpPr>
          <p:cNvPr id="5" name="Espace réservé du pied de page 4">
            <a:extLst>
              <a:ext uri="{FF2B5EF4-FFF2-40B4-BE49-F238E27FC236}">
                <a16:creationId xmlns:a16="http://schemas.microsoft.com/office/drawing/2014/main" id="{13A16E27-B33E-EA6F-E574-A2879050DBF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422BCAB-558B-B7DC-A8B9-AE9129FC4F22}"/>
              </a:ext>
            </a:extLst>
          </p:cNvPr>
          <p:cNvSpPr>
            <a:spLocks noGrp="1"/>
          </p:cNvSpPr>
          <p:nvPr>
            <p:ph type="sldNum" sz="quarter" idx="12"/>
          </p:nvPr>
        </p:nvSpPr>
        <p:spPr/>
        <p:txBody>
          <a:bodyPr/>
          <a:lstStyle/>
          <a:p>
            <a:fld id="{7DB12BD2-4927-48EE-BD9C-A9E0CA1CCB92}" type="slidenum">
              <a:rPr lang="fr-FR" smtClean="0"/>
              <a:t>‹N°›</a:t>
            </a:fld>
            <a:endParaRPr lang="fr-FR"/>
          </a:p>
        </p:txBody>
      </p:sp>
    </p:spTree>
    <p:extLst>
      <p:ext uri="{BB962C8B-B14F-4D97-AF65-F5344CB8AC3E}">
        <p14:creationId xmlns:p14="http://schemas.microsoft.com/office/powerpoint/2010/main" val="1325633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A15CBE-F0A8-5F53-689F-DADD16A98E6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449A0F4-5DCD-9C67-4E50-FF4E4980867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A2314FC-BFF7-3A0D-628C-F8C0521EB4BD}"/>
              </a:ext>
            </a:extLst>
          </p:cNvPr>
          <p:cNvSpPr>
            <a:spLocks noGrp="1"/>
          </p:cNvSpPr>
          <p:nvPr>
            <p:ph type="dt" sz="half" idx="10"/>
          </p:nvPr>
        </p:nvSpPr>
        <p:spPr/>
        <p:txBody>
          <a:bodyPr/>
          <a:lstStyle/>
          <a:p>
            <a:fld id="{844C734E-F86C-489D-B3C7-D7E930F6BF8A}" type="datetimeFigureOut">
              <a:rPr lang="fr-FR" smtClean="0"/>
              <a:t>02/04/2025</a:t>
            </a:fld>
            <a:endParaRPr lang="fr-FR"/>
          </a:p>
        </p:txBody>
      </p:sp>
      <p:sp>
        <p:nvSpPr>
          <p:cNvPr id="5" name="Espace réservé du pied de page 4">
            <a:extLst>
              <a:ext uri="{FF2B5EF4-FFF2-40B4-BE49-F238E27FC236}">
                <a16:creationId xmlns:a16="http://schemas.microsoft.com/office/drawing/2014/main" id="{BFCB0D27-EE0B-6487-4103-EA0F93D905C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1A4834C-5BD1-D3CE-60CF-F759EE8F5804}"/>
              </a:ext>
            </a:extLst>
          </p:cNvPr>
          <p:cNvSpPr>
            <a:spLocks noGrp="1"/>
          </p:cNvSpPr>
          <p:nvPr>
            <p:ph type="sldNum" sz="quarter" idx="12"/>
          </p:nvPr>
        </p:nvSpPr>
        <p:spPr/>
        <p:txBody>
          <a:bodyPr/>
          <a:lstStyle/>
          <a:p>
            <a:fld id="{7DB12BD2-4927-48EE-BD9C-A9E0CA1CCB92}" type="slidenum">
              <a:rPr lang="fr-FR" smtClean="0"/>
              <a:t>‹N°›</a:t>
            </a:fld>
            <a:endParaRPr lang="fr-FR"/>
          </a:p>
        </p:txBody>
      </p:sp>
    </p:spTree>
    <p:extLst>
      <p:ext uri="{BB962C8B-B14F-4D97-AF65-F5344CB8AC3E}">
        <p14:creationId xmlns:p14="http://schemas.microsoft.com/office/powerpoint/2010/main" val="1986788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34728AF-434A-424B-D1D0-330EF7D1CE6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B8C6605-B215-E579-7D1A-D500A986EAF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2E2B77D-92D6-E49A-6639-A2297D7B54A5}"/>
              </a:ext>
            </a:extLst>
          </p:cNvPr>
          <p:cNvSpPr>
            <a:spLocks noGrp="1"/>
          </p:cNvSpPr>
          <p:nvPr>
            <p:ph type="dt" sz="half" idx="10"/>
          </p:nvPr>
        </p:nvSpPr>
        <p:spPr/>
        <p:txBody>
          <a:bodyPr/>
          <a:lstStyle/>
          <a:p>
            <a:fld id="{844C734E-F86C-489D-B3C7-D7E930F6BF8A}" type="datetimeFigureOut">
              <a:rPr lang="fr-FR" smtClean="0"/>
              <a:t>02/04/2025</a:t>
            </a:fld>
            <a:endParaRPr lang="fr-FR"/>
          </a:p>
        </p:txBody>
      </p:sp>
      <p:sp>
        <p:nvSpPr>
          <p:cNvPr id="5" name="Espace réservé du pied de page 4">
            <a:extLst>
              <a:ext uri="{FF2B5EF4-FFF2-40B4-BE49-F238E27FC236}">
                <a16:creationId xmlns:a16="http://schemas.microsoft.com/office/drawing/2014/main" id="{D98921B2-AFC6-272C-10F4-CA28267DE79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187CB02-09BE-817E-3254-7A0044EC17A6}"/>
              </a:ext>
            </a:extLst>
          </p:cNvPr>
          <p:cNvSpPr>
            <a:spLocks noGrp="1"/>
          </p:cNvSpPr>
          <p:nvPr>
            <p:ph type="sldNum" sz="quarter" idx="12"/>
          </p:nvPr>
        </p:nvSpPr>
        <p:spPr/>
        <p:txBody>
          <a:bodyPr/>
          <a:lstStyle/>
          <a:p>
            <a:fld id="{7DB12BD2-4927-48EE-BD9C-A9E0CA1CCB92}" type="slidenum">
              <a:rPr lang="fr-FR" smtClean="0"/>
              <a:t>‹N°›</a:t>
            </a:fld>
            <a:endParaRPr lang="fr-FR"/>
          </a:p>
        </p:txBody>
      </p:sp>
    </p:spTree>
    <p:extLst>
      <p:ext uri="{BB962C8B-B14F-4D97-AF65-F5344CB8AC3E}">
        <p14:creationId xmlns:p14="http://schemas.microsoft.com/office/powerpoint/2010/main" val="65737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1A1EFD-23BF-4553-DA71-3F170BBDFC0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9D4576C-99D3-17B7-B3A9-94AC9668C5C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2D72E56-51BC-19B9-AF9C-BF5702B32D22}"/>
              </a:ext>
            </a:extLst>
          </p:cNvPr>
          <p:cNvSpPr>
            <a:spLocks noGrp="1"/>
          </p:cNvSpPr>
          <p:nvPr>
            <p:ph type="dt" sz="half" idx="10"/>
          </p:nvPr>
        </p:nvSpPr>
        <p:spPr/>
        <p:txBody>
          <a:bodyPr/>
          <a:lstStyle/>
          <a:p>
            <a:fld id="{844C734E-F86C-489D-B3C7-D7E930F6BF8A}" type="datetimeFigureOut">
              <a:rPr lang="fr-FR" smtClean="0"/>
              <a:t>02/04/2025</a:t>
            </a:fld>
            <a:endParaRPr lang="fr-FR"/>
          </a:p>
        </p:txBody>
      </p:sp>
      <p:sp>
        <p:nvSpPr>
          <p:cNvPr id="5" name="Espace réservé du pied de page 4">
            <a:extLst>
              <a:ext uri="{FF2B5EF4-FFF2-40B4-BE49-F238E27FC236}">
                <a16:creationId xmlns:a16="http://schemas.microsoft.com/office/drawing/2014/main" id="{DCB2BD3A-A012-7077-82E0-805C3554BB5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531416E-9FDD-A16A-AFB7-1BEB963E83CA}"/>
              </a:ext>
            </a:extLst>
          </p:cNvPr>
          <p:cNvSpPr>
            <a:spLocks noGrp="1"/>
          </p:cNvSpPr>
          <p:nvPr>
            <p:ph type="sldNum" sz="quarter" idx="12"/>
          </p:nvPr>
        </p:nvSpPr>
        <p:spPr/>
        <p:txBody>
          <a:bodyPr/>
          <a:lstStyle/>
          <a:p>
            <a:fld id="{7DB12BD2-4927-48EE-BD9C-A9E0CA1CCB92}" type="slidenum">
              <a:rPr lang="fr-FR" smtClean="0"/>
              <a:t>‹N°›</a:t>
            </a:fld>
            <a:endParaRPr lang="fr-FR"/>
          </a:p>
        </p:txBody>
      </p:sp>
    </p:spTree>
    <p:extLst>
      <p:ext uri="{BB962C8B-B14F-4D97-AF65-F5344CB8AC3E}">
        <p14:creationId xmlns:p14="http://schemas.microsoft.com/office/powerpoint/2010/main" val="81777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E2A727-C16F-4407-700A-EC3D633996F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4042524-5C6A-FA1B-B732-0C635FB7FB4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C08BC9C-E38D-DE65-7FFD-D41BCA4BDA4F}"/>
              </a:ext>
            </a:extLst>
          </p:cNvPr>
          <p:cNvSpPr>
            <a:spLocks noGrp="1"/>
          </p:cNvSpPr>
          <p:nvPr>
            <p:ph type="dt" sz="half" idx="10"/>
          </p:nvPr>
        </p:nvSpPr>
        <p:spPr/>
        <p:txBody>
          <a:bodyPr/>
          <a:lstStyle/>
          <a:p>
            <a:fld id="{844C734E-F86C-489D-B3C7-D7E930F6BF8A}" type="datetimeFigureOut">
              <a:rPr lang="fr-FR" smtClean="0"/>
              <a:t>02/04/2025</a:t>
            </a:fld>
            <a:endParaRPr lang="fr-FR"/>
          </a:p>
        </p:txBody>
      </p:sp>
      <p:sp>
        <p:nvSpPr>
          <p:cNvPr id="5" name="Espace réservé du pied de page 4">
            <a:extLst>
              <a:ext uri="{FF2B5EF4-FFF2-40B4-BE49-F238E27FC236}">
                <a16:creationId xmlns:a16="http://schemas.microsoft.com/office/drawing/2014/main" id="{F5D2D614-5185-D6E0-4E44-E4468724B9B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B0C2FDB-F978-9EC7-F919-13608EDFB98B}"/>
              </a:ext>
            </a:extLst>
          </p:cNvPr>
          <p:cNvSpPr>
            <a:spLocks noGrp="1"/>
          </p:cNvSpPr>
          <p:nvPr>
            <p:ph type="sldNum" sz="quarter" idx="12"/>
          </p:nvPr>
        </p:nvSpPr>
        <p:spPr/>
        <p:txBody>
          <a:bodyPr/>
          <a:lstStyle/>
          <a:p>
            <a:fld id="{7DB12BD2-4927-48EE-BD9C-A9E0CA1CCB92}" type="slidenum">
              <a:rPr lang="fr-FR" smtClean="0"/>
              <a:t>‹N°›</a:t>
            </a:fld>
            <a:endParaRPr lang="fr-FR"/>
          </a:p>
        </p:txBody>
      </p:sp>
    </p:spTree>
    <p:extLst>
      <p:ext uri="{BB962C8B-B14F-4D97-AF65-F5344CB8AC3E}">
        <p14:creationId xmlns:p14="http://schemas.microsoft.com/office/powerpoint/2010/main" val="2990933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3A5939-EC16-21C9-4EDD-DCFDC9FCD77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DEB81AF-058C-6607-DC3C-41AC59316DA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908C8A5-E8A2-D631-A6DC-6118DD8E6D5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0FEE493-C396-396C-1DE4-9D208A8DF3AB}"/>
              </a:ext>
            </a:extLst>
          </p:cNvPr>
          <p:cNvSpPr>
            <a:spLocks noGrp="1"/>
          </p:cNvSpPr>
          <p:nvPr>
            <p:ph type="dt" sz="half" idx="10"/>
          </p:nvPr>
        </p:nvSpPr>
        <p:spPr/>
        <p:txBody>
          <a:bodyPr/>
          <a:lstStyle/>
          <a:p>
            <a:fld id="{844C734E-F86C-489D-B3C7-D7E930F6BF8A}" type="datetimeFigureOut">
              <a:rPr lang="fr-FR" smtClean="0"/>
              <a:t>02/04/2025</a:t>
            </a:fld>
            <a:endParaRPr lang="fr-FR"/>
          </a:p>
        </p:txBody>
      </p:sp>
      <p:sp>
        <p:nvSpPr>
          <p:cNvPr id="6" name="Espace réservé du pied de page 5">
            <a:extLst>
              <a:ext uri="{FF2B5EF4-FFF2-40B4-BE49-F238E27FC236}">
                <a16:creationId xmlns:a16="http://schemas.microsoft.com/office/drawing/2014/main" id="{DD25F7C9-B733-BAF9-C2D8-0FFCB2A861F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D3E0B3D-F457-CB5F-28EE-FE0910844110}"/>
              </a:ext>
            </a:extLst>
          </p:cNvPr>
          <p:cNvSpPr>
            <a:spLocks noGrp="1"/>
          </p:cNvSpPr>
          <p:nvPr>
            <p:ph type="sldNum" sz="quarter" idx="12"/>
          </p:nvPr>
        </p:nvSpPr>
        <p:spPr/>
        <p:txBody>
          <a:bodyPr/>
          <a:lstStyle/>
          <a:p>
            <a:fld id="{7DB12BD2-4927-48EE-BD9C-A9E0CA1CCB92}" type="slidenum">
              <a:rPr lang="fr-FR" smtClean="0"/>
              <a:t>‹N°›</a:t>
            </a:fld>
            <a:endParaRPr lang="fr-FR"/>
          </a:p>
        </p:txBody>
      </p:sp>
    </p:spTree>
    <p:extLst>
      <p:ext uri="{BB962C8B-B14F-4D97-AF65-F5344CB8AC3E}">
        <p14:creationId xmlns:p14="http://schemas.microsoft.com/office/powerpoint/2010/main" val="948658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53ECB1-B65A-FBA0-F073-2728E89FD4A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7D00DFC-E381-EF07-BA15-1AD54BDB64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E8717EE-EB08-D37D-E839-D68651C6E52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8A1A42C-89A1-8408-F2FF-04F10DA143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720E531-1441-E705-DBB6-D9DE8BA2B08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9A8E020-49BF-DBB0-A18F-B40033A0AEAF}"/>
              </a:ext>
            </a:extLst>
          </p:cNvPr>
          <p:cNvSpPr>
            <a:spLocks noGrp="1"/>
          </p:cNvSpPr>
          <p:nvPr>
            <p:ph type="dt" sz="half" idx="10"/>
          </p:nvPr>
        </p:nvSpPr>
        <p:spPr/>
        <p:txBody>
          <a:bodyPr/>
          <a:lstStyle/>
          <a:p>
            <a:fld id="{844C734E-F86C-489D-B3C7-D7E930F6BF8A}" type="datetimeFigureOut">
              <a:rPr lang="fr-FR" smtClean="0"/>
              <a:t>02/04/2025</a:t>
            </a:fld>
            <a:endParaRPr lang="fr-FR"/>
          </a:p>
        </p:txBody>
      </p:sp>
      <p:sp>
        <p:nvSpPr>
          <p:cNvPr id="8" name="Espace réservé du pied de page 7">
            <a:extLst>
              <a:ext uri="{FF2B5EF4-FFF2-40B4-BE49-F238E27FC236}">
                <a16:creationId xmlns:a16="http://schemas.microsoft.com/office/drawing/2014/main" id="{944CBFBE-DC91-F298-BE1E-2832CB92579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D672AD1-07A8-EC58-4FB4-D5B14FA16150}"/>
              </a:ext>
            </a:extLst>
          </p:cNvPr>
          <p:cNvSpPr>
            <a:spLocks noGrp="1"/>
          </p:cNvSpPr>
          <p:nvPr>
            <p:ph type="sldNum" sz="quarter" idx="12"/>
          </p:nvPr>
        </p:nvSpPr>
        <p:spPr/>
        <p:txBody>
          <a:bodyPr/>
          <a:lstStyle/>
          <a:p>
            <a:fld id="{7DB12BD2-4927-48EE-BD9C-A9E0CA1CCB92}" type="slidenum">
              <a:rPr lang="fr-FR" smtClean="0"/>
              <a:t>‹N°›</a:t>
            </a:fld>
            <a:endParaRPr lang="fr-FR"/>
          </a:p>
        </p:txBody>
      </p:sp>
    </p:spTree>
    <p:extLst>
      <p:ext uri="{BB962C8B-B14F-4D97-AF65-F5344CB8AC3E}">
        <p14:creationId xmlns:p14="http://schemas.microsoft.com/office/powerpoint/2010/main" val="408523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FF06A5-DAF0-A60C-7613-264F41DC392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A150154-D49A-4200-9954-DE98B4F7C235}"/>
              </a:ext>
            </a:extLst>
          </p:cNvPr>
          <p:cNvSpPr>
            <a:spLocks noGrp="1"/>
          </p:cNvSpPr>
          <p:nvPr>
            <p:ph type="dt" sz="half" idx="10"/>
          </p:nvPr>
        </p:nvSpPr>
        <p:spPr/>
        <p:txBody>
          <a:bodyPr/>
          <a:lstStyle/>
          <a:p>
            <a:fld id="{844C734E-F86C-489D-B3C7-D7E930F6BF8A}" type="datetimeFigureOut">
              <a:rPr lang="fr-FR" smtClean="0"/>
              <a:t>02/04/2025</a:t>
            </a:fld>
            <a:endParaRPr lang="fr-FR"/>
          </a:p>
        </p:txBody>
      </p:sp>
      <p:sp>
        <p:nvSpPr>
          <p:cNvPr id="4" name="Espace réservé du pied de page 3">
            <a:extLst>
              <a:ext uri="{FF2B5EF4-FFF2-40B4-BE49-F238E27FC236}">
                <a16:creationId xmlns:a16="http://schemas.microsoft.com/office/drawing/2014/main" id="{07B69635-39AC-007E-A664-397EF1518E8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BACB98D-DE7E-843F-7100-13910FA6C79E}"/>
              </a:ext>
            </a:extLst>
          </p:cNvPr>
          <p:cNvSpPr>
            <a:spLocks noGrp="1"/>
          </p:cNvSpPr>
          <p:nvPr>
            <p:ph type="sldNum" sz="quarter" idx="12"/>
          </p:nvPr>
        </p:nvSpPr>
        <p:spPr/>
        <p:txBody>
          <a:bodyPr/>
          <a:lstStyle/>
          <a:p>
            <a:fld id="{7DB12BD2-4927-48EE-BD9C-A9E0CA1CCB92}" type="slidenum">
              <a:rPr lang="fr-FR" smtClean="0"/>
              <a:t>‹N°›</a:t>
            </a:fld>
            <a:endParaRPr lang="fr-FR"/>
          </a:p>
        </p:txBody>
      </p:sp>
    </p:spTree>
    <p:extLst>
      <p:ext uri="{BB962C8B-B14F-4D97-AF65-F5344CB8AC3E}">
        <p14:creationId xmlns:p14="http://schemas.microsoft.com/office/powerpoint/2010/main" val="1509713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B62388C-0177-04C5-6093-259BACBDC0B7}"/>
              </a:ext>
            </a:extLst>
          </p:cNvPr>
          <p:cNvSpPr>
            <a:spLocks noGrp="1"/>
          </p:cNvSpPr>
          <p:nvPr>
            <p:ph type="dt" sz="half" idx="10"/>
          </p:nvPr>
        </p:nvSpPr>
        <p:spPr/>
        <p:txBody>
          <a:bodyPr/>
          <a:lstStyle/>
          <a:p>
            <a:fld id="{844C734E-F86C-489D-B3C7-D7E930F6BF8A}" type="datetimeFigureOut">
              <a:rPr lang="fr-FR" smtClean="0"/>
              <a:t>02/04/2025</a:t>
            </a:fld>
            <a:endParaRPr lang="fr-FR"/>
          </a:p>
        </p:txBody>
      </p:sp>
      <p:sp>
        <p:nvSpPr>
          <p:cNvPr id="3" name="Espace réservé du pied de page 2">
            <a:extLst>
              <a:ext uri="{FF2B5EF4-FFF2-40B4-BE49-F238E27FC236}">
                <a16:creationId xmlns:a16="http://schemas.microsoft.com/office/drawing/2014/main" id="{8FE10BAA-7465-EC8D-859D-CAAF0F91528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FD1C832-EFF7-32AA-6CBB-EE19F98ECF5C}"/>
              </a:ext>
            </a:extLst>
          </p:cNvPr>
          <p:cNvSpPr>
            <a:spLocks noGrp="1"/>
          </p:cNvSpPr>
          <p:nvPr>
            <p:ph type="sldNum" sz="quarter" idx="12"/>
          </p:nvPr>
        </p:nvSpPr>
        <p:spPr/>
        <p:txBody>
          <a:bodyPr/>
          <a:lstStyle/>
          <a:p>
            <a:fld id="{7DB12BD2-4927-48EE-BD9C-A9E0CA1CCB92}" type="slidenum">
              <a:rPr lang="fr-FR" smtClean="0"/>
              <a:t>‹N°›</a:t>
            </a:fld>
            <a:endParaRPr lang="fr-FR"/>
          </a:p>
        </p:txBody>
      </p:sp>
    </p:spTree>
    <p:extLst>
      <p:ext uri="{BB962C8B-B14F-4D97-AF65-F5344CB8AC3E}">
        <p14:creationId xmlns:p14="http://schemas.microsoft.com/office/powerpoint/2010/main" val="900431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F54406-6189-B1C3-DB00-8ACD7153B2D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3532A92-2473-1B7A-5183-1A50F61CBB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DCF0FE7-68B0-96FD-2142-26880A82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BD92620-7455-1317-2ECF-717CBAE2F2B2}"/>
              </a:ext>
            </a:extLst>
          </p:cNvPr>
          <p:cNvSpPr>
            <a:spLocks noGrp="1"/>
          </p:cNvSpPr>
          <p:nvPr>
            <p:ph type="dt" sz="half" idx="10"/>
          </p:nvPr>
        </p:nvSpPr>
        <p:spPr/>
        <p:txBody>
          <a:bodyPr/>
          <a:lstStyle/>
          <a:p>
            <a:fld id="{844C734E-F86C-489D-B3C7-D7E930F6BF8A}" type="datetimeFigureOut">
              <a:rPr lang="fr-FR" smtClean="0"/>
              <a:t>02/04/2025</a:t>
            </a:fld>
            <a:endParaRPr lang="fr-FR"/>
          </a:p>
        </p:txBody>
      </p:sp>
      <p:sp>
        <p:nvSpPr>
          <p:cNvPr id="6" name="Espace réservé du pied de page 5">
            <a:extLst>
              <a:ext uri="{FF2B5EF4-FFF2-40B4-BE49-F238E27FC236}">
                <a16:creationId xmlns:a16="http://schemas.microsoft.com/office/drawing/2014/main" id="{98E0F265-814F-0DE7-E697-02EE7A0321E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94AFFCA-CDF9-F329-3055-B5A964CA0F22}"/>
              </a:ext>
            </a:extLst>
          </p:cNvPr>
          <p:cNvSpPr>
            <a:spLocks noGrp="1"/>
          </p:cNvSpPr>
          <p:nvPr>
            <p:ph type="sldNum" sz="quarter" idx="12"/>
          </p:nvPr>
        </p:nvSpPr>
        <p:spPr/>
        <p:txBody>
          <a:bodyPr/>
          <a:lstStyle/>
          <a:p>
            <a:fld id="{7DB12BD2-4927-48EE-BD9C-A9E0CA1CCB92}" type="slidenum">
              <a:rPr lang="fr-FR" smtClean="0"/>
              <a:t>‹N°›</a:t>
            </a:fld>
            <a:endParaRPr lang="fr-FR"/>
          </a:p>
        </p:txBody>
      </p:sp>
    </p:spTree>
    <p:extLst>
      <p:ext uri="{BB962C8B-B14F-4D97-AF65-F5344CB8AC3E}">
        <p14:creationId xmlns:p14="http://schemas.microsoft.com/office/powerpoint/2010/main" val="160876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D91AE6-0245-4B72-3F5B-56352055084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280B097-9B95-F11D-E447-AFB3E425F1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E81C167-6E31-6B7E-3961-4BB9A531BA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B2E0D03-5B06-AC9C-C670-876C4A839FFA}"/>
              </a:ext>
            </a:extLst>
          </p:cNvPr>
          <p:cNvSpPr>
            <a:spLocks noGrp="1"/>
          </p:cNvSpPr>
          <p:nvPr>
            <p:ph type="dt" sz="half" idx="10"/>
          </p:nvPr>
        </p:nvSpPr>
        <p:spPr/>
        <p:txBody>
          <a:bodyPr/>
          <a:lstStyle/>
          <a:p>
            <a:fld id="{844C734E-F86C-489D-B3C7-D7E930F6BF8A}" type="datetimeFigureOut">
              <a:rPr lang="fr-FR" smtClean="0"/>
              <a:t>02/04/2025</a:t>
            </a:fld>
            <a:endParaRPr lang="fr-FR"/>
          </a:p>
        </p:txBody>
      </p:sp>
      <p:sp>
        <p:nvSpPr>
          <p:cNvPr id="6" name="Espace réservé du pied de page 5">
            <a:extLst>
              <a:ext uri="{FF2B5EF4-FFF2-40B4-BE49-F238E27FC236}">
                <a16:creationId xmlns:a16="http://schemas.microsoft.com/office/drawing/2014/main" id="{9C2D2515-9B86-D928-6FE4-614553E2D75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9B42604-4C9C-497B-D2F4-AC9370B0CE1C}"/>
              </a:ext>
            </a:extLst>
          </p:cNvPr>
          <p:cNvSpPr>
            <a:spLocks noGrp="1"/>
          </p:cNvSpPr>
          <p:nvPr>
            <p:ph type="sldNum" sz="quarter" idx="12"/>
          </p:nvPr>
        </p:nvSpPr>
        <p:spPr/>
        <p:txBody>
          <a:bodyPr/>
          <a:lstStyle/>
          <a:p>
            <a:fld id="{7DB12BD2-4927-48EE-BD9C-A9E0CA1CCB92}" type="slidenum">
              <a:rPr lang="fr-FR" smtClean="0"/>
              <a:t>‹N°›</a:t>
            </a:fld>
            <a:endParaRPr lang="fr-FR"/>
          </a:p>
        </p:txBody>
      </p:sp>
    </p:spTree>
    <p:extLst>
      <p:ext uri="{BB962C8B-B14F-4D97-AF65-F5344CB8AC3E}">
        <p14:creationId xmlns:p14="http://schemas.microsoft.com/office/powerpoint/2010/main" val="357981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F5EBDB7-C154-F975-B219-ADC158CD81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FAC07F7-ABA3-8A6B-5683-03303B00D9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74D1BBB-E5DA-FA9B-9685-B84ECB3A5E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4C734E-F86C-489D-B3C7-D7E930F6BF8A}" type="datetimeFigureOut">
              <a:rPr lang="fr-FR" smtClean="0"/>
              <a:t>02/04/2025</a:t>
            </a:fld>
            <a:endParaRPr lang="fr-FR"/>
          </a:p>
        </p:txBody>
      </p:sp>
      <p:sp>
        <p:nvSpPr>
          <p:cNvPr id="5" name="Espace réservé du pied de page 4">
            <a:extLst>
              <a:ext uri="{FF2B5EF4-FFF2-40B4-BE49-F238E27FC236}">
                <a16:creationId xmlns:a16="http://schemas.microsoft.com/office/drawing/2014/main" id="{08DB3042-3E97-0C3B-9CD2-B69B49B81B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B4FF357-B3F5-42F9-5769-C1D1D52ADB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DB12BD2-4927-48EE-BD9C-A9E0CA1CCB92}" type="slidenum">
              <a:rPr lang="fr-FR" smtClean="0"/>
              <a:t>‹N°›</a:t>
            </a:fld>
            <a:endParaRPr lang="fr-FR"/>
          </a:p>
        </p:txBody>
      </p:sp>
    </p:spTree>
    <p:extLst>
      <p:ext uri="{BB962C8B-B14F-4D97-AF65-F5344CB8AC3E}">
        <p14:creationId xmlns:p14="http://schemas.microsoft.com/office/powerpoint/2010/main" val="1227965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c-reunion.fr/pedagogie/biotechnologie-stms" TargetMode="External"/><Relationship Id="rId1" Type="http://schemas.openxmlformats.org/officeDocument/2006/relationships/slideLayout" Target="../slideLayouts/slideLayout2.xml"/><Relationship Id="rId4" Type="http://schemas.openxmlformats.org/officeDocument/2006/relationships/hyperlink" Target="mailto:Antoine.Clain@ac-reunion.fr"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DAB278-278A-F1FA-B27B-88E628D63EC9}"/>
              </a:ext>
            </a:extLst>
          </p:cNvPr>
          <p:cNvSpPr>
            <a:spLocks noGrp="1"/>
          </p:cNvSpPr>
          <p:nvPr>
            <p:ph type="ctrTitle"/>
          </p:nvPr>
        </p:nvSpPr>
        <p:spPr>
          <a:xfrm>
            <a:off x="1524000" y="1676545"/>
            <a:ext cx="9144000" cy="2387600"/>
          </a:xfrm>
        </p:spPr>
        <p:txBody>
          <a:bodyPr>
            <a:normAutofit/>
          </a:bodyPr>
          <a:lstStyle/>
          <a:p>
            <a:r>
              <a:rPr lang="fr-FR" sz="5400" b="1" dirty="0">
                <a:solidFill>
                  <a:schemeClr val="accent4"/>
                </a:solidFill>
              </a:rPr>
              <a:t>Formation à l’attention des professeurs de STMS </a:t>
            </a:r>
          </a:p>
        </p:txBody>
      </p:sp>
      <p:sp>
        <p:nvSpPr>
          <p:cNvPr id="3" name="Sous-titre 2">
            <a:extLst>
              <a:ext uri="{FF2B5EF4-FFF2-40B4-BE49-F238E27FC236}">
                <a16:creationId xmlns:a16="http://schemas.microsoft.com/office/drawing/2014/main" id="{29F57015-973B-DD3F-EC4A-5ABD1DE3A65E}"/>
              </a:ext>
            </a:extLst>
          </p:cNvPr>
          <p:cNvSpPr>
            <a:spLocks noGrp="1"/>
          </p:cNvSpPr>
          <p:nvPr>
            <p:ph type="subTitle" idx="1"/>
          </p:nvPr>
        </p:nvSpPr>
        <p:spPr>
          <a:xfrm>
            <a:off x="1524000" y="4377893"/>
            <a:ext cx="9144000" cy="2050616"/>
          </a:xfrm>
        </p:spPr>
        <p:txBody>
          <a:bodyPr>
            <a:normAutofit lnSpcReduction="10000"/>
          </a:bodyPr>
          <a:lstStyle/>
          <a:p>
            <a:r>
              <a:rPr lang="fr-FR" dirty="0"/>
              <a:t>Lycée Marie Curie, le mercredi 26 mars 2025</a:t>
            </a:r>
          </a:p>
          <a:p>
            <a:endParaRPr lang="fr-FR" sz="2200" dirty="0"/>
          </a:p>
          <a:p>
            <a:pPr algn="r"/>
            <a:r>
              <a:rPr lang="fr-FR" sz="2200" dirty="0"/>
              <a:t>Elina Nitschelm, IA-IPR SMS-BSE</a:t>
            </a:r>
          </a:p>
          <a:p>
            <a:pPr algn="r"/>
            <a:r>
              <a:rPr lang="fr-FR" sz="2200" dirty="0"/>
              <a:t>Sabrina Bardeur, CMI SMS-BSE</a:t>
            </a:r>
          </a:p>
          <a:p>
            <a:pPr algn="r"/>
            <a:r>
              <a:rPr lang="fr-FR" sz="2200" dirty="0"/>
              <a:t>Giovanni Clain, Interlocuteur académique au numérique STMS  </a:t>
            </a:r>
          </a:p>
        </p:txBody>
      </p:sp>
      <p:pic>
        <p:nvPicPr>
          <p:cNvPr id="5" name="Image 4">
            <a:extLst>
              <a:ext uri="{FF2B5EF4-FFF2-40B4-BE49-F238E27FC236}">
                <a16:creationId xmlns:a16="http://schemas.microsoft.com/office/drawing/2014/main" id="{FEC9FA86-1DC2-410F-E02B-899BE7FFF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157" y="715963"/>
            <a:ext cx="2847975" cy="1600200"/>
          </a:xfrm>
          <a:prstGeom prst="rect">
            <a:avLst/>
          </a:prstGeom>
        </p:spPr>
      </p:pic>
    </p:spTree>
    <p:extLst>
      <p:ext uri="{BB962C8B-B14F-4D97-AF65-F5344CB8AC3E}">
        <p14:creationId xmlns:p14="http://schemas.microsoft.com/office/powerpoint/2010/main" val="1533905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C81988-0A3F-BB1E-969B-66C83E02E9F3}"/>
              </a:ext>
            </a:extLst>
          </p:cNvPr>
          <p:cNvSpPr>
            <a:spLocks noGrp="1"/>
          </p:cNvSpPr>
          <p:nvPr>
            <p:ph type="title"/>
          </p:nvPr>
        </p:nvSpPr>
        <p:spPr/>
        <p:txBody>
          <a:bodyPr>
            <a:normAutofit/>
          </a:bodyPr>
          <a:lstStyle/>
          <a:p>
            <a:r>
              <a:rPr lang="fr-FR" sz="3600" b="1" dirty="0">
                <a:solidFill>
                  <a:schemeClr val="tx2">
                    <a:lumMod val="50000"/>
                    <a:lumOff val="50000"/>
                  </a:schemeClr>
                </a:solidFill>
              </a:rPr>
              <a:t>Une priorité nationale</a:t>
            </a:r>
          </a:p>
        </p:txBody>
      </p:sp>
      <p:sp>
        <p:nvSpPr>
          <p:cNvPr id="3" name="Espace réservé du contenu 2">
            <a:extLst>
              <a:ext uri="{FF2B5EF4-FFF2-40B4-BE49-F238E27FC236}">
                <a16:creationId xmlns:a16="http://schemas.microsoft.com/office/drawing/2014/main" id="{9A9A759E-E16F-DCE6-6045-EDCC3B5B2313}"/>
              </a:ext>
            </a:extLst>
          </p:cNvPr>
          <p:cNvSpPr>
            <a:spLocks noGrp="1"/>
          </p:cNvSpPr>
          <p:nvPr>
            <p:ph idx="1"/>
          </p:nvPr>
        </p:nvSpPr>
        <p:spPr>
          <a:xfrm>
            <a:off x="838199" y="1825625"/>
            <a:ext cx="10771909" cy="4351338"/>
          </a:xfrm>
        </p:spPr>
        <p:txBody>
          <a:bodyPr/>
          <a:lstStyle/>
          <a:p>
            <a:endParaRPr lang="fr-FR" sz="1800" dirty="0">
              <a:solidFill>
                <a:srgbClr val="393939"/>
              </a:solidFill>
              <a:latin typeface="Arial" panose="020B0604020202020204" pitchFamily="34" charset="0"/>
            </a:endParaRPr>
          </a:p>
          <a:p>
            <a:r>
              <a:rPr lang="fr-FR" sz="1800" dirty="0">
                <a:solidFill>
                  <a:srgbClr val="393939"/>
                </a:solidFill>
                <a:latin typeface="Arial" panose="020B0604020202020204" pitchFamily="34" charset="0"/>
              </a:rPr>
              <a:t>Janvier 2025 : lacement d’une c</a:t>
            </a:r>
            <a:r>
              <a:rPr lang="fr-FR" sz="1800" dirty="0">
                <a:solidFill>
                  <a:srgbClr val="393939"/>
                </a:solidFill>
                <a:effectLst/>
                <a:latin typeface="Arial" panose="020B0604020202020204" pitchFamily="34" charset="0"/>
              </a:rPr>
              <a:t>onsultation nationale et académique pour définir des règles d’utilisation de l'intelligence artificielle dans l’éducation </a:t>
            </a:r>
          </a:p>
          <a:p>
            <a:pPr marL="0" indent="0">
              <a:buNone/>
            </a:pPr>
            <a:r>
              <a:rPr lang="fr-FR" sz="1800" dirty="0">
                <a:solidFill>
                  <a:srgbClr val="393939"/>
                </a:solidFill>
                <a:latin typeface="Arial" panose="020B0604020202020204" pitchFamily="34" charset="0"/>
                <a:sym typeface="Wingdings" panose="05000000000000000000" pitchFamily="2" charset="2"/>
              </a:rPr>
              <a:t>    </a:t>
            </a:r>
            <a:r>
              <a:rPr lang="fr-FR" sz="1800" dirty="0">
                <a:solidFill>
                  <a:srgbClr val="393939"/>
                </a:solidFill>
                <a:effectLst/>
                <a:latin typeface="Arial" panose="020B0604020202020204" pitchFamily="34" charset="0"/>
                <a:sym typeface="Wingdings" panose="05000000000000000000" pitchFamily="2" charset="2"/>
              </a:rPr>
              <a:t></a:t>
            </a:r>
            <a:r>
              <a:rPr lang="fr-FR" sz="1800" dirty="0">
                <a:solidFill>
                  <a:srgbClr val="393939"/>
                </a:solidFill>
                <a:effectLst/>
                <a:latin typeface="Arial" panose="020B0604020202020204" pitchFamily="34" charset="0"/>
              </a:rPr>
              <a:t> cadre d’usage publié au printemps pour encadrer l’utilisation pédagogique et administrative de l’IA</a:t>
            </a:r>
          </a:p>
          <a:p>
            <a:pPr marL="0" indent="0">
              <a:buNone/>
            </a:pPr>
            <a:endParaRPr lang="fr-FR" sz="1800" dirty="0">
              <a:solidFill>
                <a:srgbClr val="393939"/>
              </a:solidFill>
              <a:effectLst/>
              <a:latin typeface="Arial" panose="020B0604020202020204" pitchFamily="34" charset="0"/>
            </a:endParaRPr>
          </a:p>
          <a:p>
            <a:r>
              <a:rPr lang="fr-FR" sz="1800" dirty="0">
                <a:solidFill>
                  <a:srgbClr val="393939"/>
                </a:solidFill>
                <a:effectLst/>
                <a:latin typeface="Arial" panose="020B0604020202020204" pitchFamily="34" charset="0"/>
              </a:rPr>
              <a:t>Dès la rentrée 2025 : parcours </a:t>
            </a:r>
            <a:r>
              <a:rPr lang="fr-FR" sz="1800" dirty="0" err="1">
                <a:solidFill>
                  <a:srgbClr val="393939"/>
                </a:solidFill>
                <a:effectLst/>
                <a:latin typeface="Arial" panose="020B0604020202020204" pitchFamily="34" charset="0"/>
              </a:rPr>
              <a:t>Pix</a:t>
            </a:r>
            <a:r>
              <a:rPr lang="fr-FR" sz="1800" dirty="0">
                <a:solidFill>
                  <a:srgbClr val="393939"/>
                </a:solidFill>
                <a:effectLst/>
                <a:latin typeface="Arial" panose="020B0604020202020204" pitchFamily="34" charset="0"/>
              </a:rPr>
              <a:t> sur l’IA obligatoire pour les élèves de 4e et de 2de, avec des modules portant sur le fonctionnement des IA génératives, les bases des instructions génératives (prompts) et les enjeux environnementaux. </a:t>
            </a:r>
          </a:p>
          <a:p>
            <a:pPr marL="0" indent="0">
              <a:buNone/>
            </a:pPr>
            <a:endParaRPr lang="fr-FR" sz="1800" dirty="0">
              <a:solidFill>
                <a:srgbClr val="393939"/>
              </a:solidFill>
              <a:latin typeface="Arial" panose="020B0604020202020204" pitchFamily="34" charset="0"/>
            </a:endParaRPr>
          </a:p>
          <a:p>
            <a:r>
              <a:rPr lang="fr-FR" sz="1800" dirty="0">
                <a:solidFill>
                  <a:srgbClr val="393939"/>
                </a:solidFill>
                <a:effectLst/>
                <a:latin typeface="Arial" panose="020B0604020202020204" pitchFamily="34" charset="0"/>
              </a:rPr>
              <a:t>Formation mise à disposition de tous les collégiens, lycéens et professeurs qui le souhaitent.</a:t>
            </a:r>
          </a:p>
          <a:p>
            <a:endParaRPr lang="fr-FR" sz="1800" dirty="0">
              <a:solidFill>
                <a:srgbClr val="393939"/>
              </a:solidFill>
              <a:effectLst/>
              <a:latin typeface="Arial" panose="020B0604020202020204" pitchFamily="34" charset="0"/>
            </a:endParaRPr>
          </a:p>
          <a:p>
            <a:pPr marL="0" indent="0" algn="r">
              <a:buNone/>
            </a:pPr>
            <a:r>
              <a:rPr lang="fr-FR" sz="1800" b="1" dirty="0">
                <a:solidFill>
                  <a:srgbClr val="393939"/>
                </a:solidFill>
                <a:latin typeface="Arial" panose="020B0604020202020204" pitchFamily="34" charset="0"/>
              </a:rPr>
              <a:t>Source</a:t>
            </a:r>
            <a:r>
              <a:rPr lang="fr-FR" sz="1800" dirty="0">
                <a:solidFill>
                  <a:srgbClr val="393939"/>
                </a:solidFill>
                <a:latin typeface="Arial" panose="020B0604020202020204" pitchFamily="34" charset="0"/>
              </a:rPr>
              <a:t> : « En perspective », MENESR</a:t>
            </a:r>
          </a:p>
        </p:txBody>
      </p:sp>
    </p:spTree>
    <p:extLst>
      <p:ext uri="{BB962C8B-B14F-4D97-AF65-F5344CB8AC3E}">
        <p14:creationId xmlns:p14="http://schemas.microsoft.com/office/powerpoint/2010/main" val="1454539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CC1587-C5FE-6A57-4F1D-8635F2233610}"/>
              </a:ext>
            </a:extLst>
          </p:cNvPr>
          <p:cNvSpPr>
            <a:spLocks noGrp="1"/>
          </p:cNvSpPr>
          <p:nvPr>
            <p:ph type="title"/>
          </p:nvPr>
        </p:nvSpPr>
        <p:spPr/>
        <p:txBody>
          <a:bodyPr>
            <a:normAutofit/>
          </a:bodyPr>
          <a:lstStyle/>
          <a:p>
            <a:r>
              <a:rPr lang="fr-FR" sz="3600" b="1" dirty="0">
                <a:solidFill>
                  <a:schemeClr val="accent4"/>
                </a:solidFill>
              </a:rPr>
              <a:t>L’IA pour le professeur : d’abord apprendre à s’en servir ! </a:t>
            </a:r>
          </a:p>
        </p:txBody>
      </p:sp>
      <p:sp>
        <p:nvSpPr>
          <p:cNvPr id="3" name="Espace réservé du contenu 2">
            <a:extLst>
              <a:ext uri="{FF2B5EF4-FFF2-40B4-BE49-F238E27FC236}">
                <a16:creationId xmlns:a16="http://schemas.microsoft.com/office/drawing/2014/main" id="{670D5F91-C1D5-8ADE-2A44-CAFCDE2A7191}"/>
              </a:ext>
            </a:extLst>
          </p:cNvPr>
          <p:cNvSpPr>
            <a:spLocks noGrp="1"/>
          </p:cNvSpPr>
          <p:nvPr>
            <p:ph idx="1"/>
          </p:nvPr>
        </p:nvSpPr>
        <p:spPr>
          <a:xfrm>
            <a:off x="529936" y="1825625"/>
            <a:ext cx="11132128" cy="4667250"/>
          </a:xfrm>
        </p:spPr>
        <p:txBody>
          <a:bodyPr>
            <a:normAutofit lnSpcReduction="10000"/>
          </a:bodyPr>
          <a:lstStyle/>
          <a:p>
            <a:r>
              <a:rPr lang="fr-FR" sz="2400" dirty="0"/>
              <a:t>S’entrainer</a:t>
            </a:r>
          </a:p>
          <a:p>
            <a:endParaRPr lang="fr-FR" sz="2400" dirty="0"/>
          </a:p>
          <a:p>
            <a:r>
              <a:rPr lang="fr-FR" sz="2400" dirty="0"/>
              <a:t>L’utiliser comme un outil, mais avec un esprit critique aiguisé ! </a:t>
            </a:r>
          </a:p>
          <a:p>
            <a:endParaRPr lang="fr-FR" sz="2400" dirty="0"/>
          </a:p>
          <a:p>
            <a:r>
              <a:rPr lang="fr-FR" sz="2400" dirty="0"/>
              <a:t>Découvrir de nouvelles IA et les tester, sélectionner la ou les IA adaptée(s) à un usage spécifique, en fonction des contraintes éventuelles</a:t>
            </a:r>
          </a:p>
          <a:p>
            <a:endParaRPr lang="fr-FR" sz="2400" dirty="0"/>
          </a:p>
          <a:p>
            <a:r>
              <a:rPr lang="fr-FR" sz="2400" dirty="0"/>
              <a:t>Apprendre à « </a:t>
            </a:r>
            <a:r>
              <a:rPr lang="fr-FR" sz="2400" dirty="0" err="1"/>
              <a:t>prompter</a:t>
            </a:r>
            <a:r>
              <a:rPr lang="fr-FR" sz="2400" dirty="0"/>
              <a:t> » en devenant plus performant et efficient dans la demande : </a:t>
            </a:r>
          </a:p>
          <a:p>
            <a:pPr lvl="1">
              <a:buFontTx/>
              <a:buChar char="-"/>
            </a:pPr>
            <a:r>
              <a:rPr lang="fr-FR" dirty="0"/>
              <a:t>Se fixer des objectifs (ex. recherche d’informations ? planification ? séance d’apprentissage ? différenciation pédagogique ? création d’activités innovantes ?...)</a:t>
            </a:r>
          </a:p>
          <a:p>
            <a:pPr lvl="1">
              <a:buFontTx/>
              <a:buChar char="-"/>
            </a:pPr>
            <a:r>
              <a:rPr lang="fr-FR" dirty="0"/>
              <a:t>Déterminer le périmètre de la demande (être précis dans la demande)</a:t>
            </a:r>
          </a:p>
          <a:p>
            <a:pPr lvl="1">
              <a:buFontTx/>
              <a:buChar char="-"/>
            </a:pPr>
            <a:r>
              <a:rPr lang="fr-FR" dirty="0"/>
              <a:t>Partager les expérimentations avec les collègues, se former</a:t>
            </a:r>
          </a:p>
          <a:p>
            <a:pPr lvl="1">
              <a:buFontTx/>
              <a:buChar char="-"/>
            </a:pPr>
            <a:endParaRPr lang="fr-FR" dirty="0"/>
          </a:p>
          <a:p>
            <a:pPr>
              <a:buFontTx/>
              <a:buChar char="-"/>
            </a:pPr>
            <a:endParaRPr lang="fr-FR" dirty="0"/>
          </a:p>
          <a:p>
            <a:pPr>
              <a:buFontTx/>
              <a:buChar char="-"/>
            </a:pPr>
            <a:endParaRPr lang="fr-FR" dirty="0"/>
          </a:p>
          <a:p>
            <a:pPr>
              <a:buFontTx/>
              <a:buChar char="-"/>
            </a:pPr>
            <a:endParaRPr lang="fr-FR" dirty="0"/>
          </a:p>
          <a:p>
            <a:pPr>
              <a:buFontTx/>
              <a:buChar char="-"/>
            </a:pPr>
            <a:endParaRPr lang="fr-FR" dirty="0"/>
          </a:p>
          <a:p>
            <a:endParaRPr lang="fr-FR" dirty="0"/>
          </a:p>
          <a:p>
            <a:endParaRPr lang="fr-FR" dirty="0"/>
          </a:p>
        </p:txBody>
      </p:sp>
    </p:spTree>
    <p:extLst>
      <p:ext uri="{BB962C8B-B14F-4D97-AF65-F5344CB8AC3E}">
        <p14:creationId xmlns:p14="http://schemas.microsoft.com/office/powerpoint/2010/main" val="2541778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5E8CC9-39E9-CBDD-574B-A63A4CAE55AF}"/>
              </a:ext>
            </a:extLst>
          </p:cNvPr>
          <p:cNvSpPr>
            <a:spLocks noGrp="1"/>
          </p:cNvSpPr>
          <p:nvPr>
            <p:ph type="title"/>
          </p:nvPr>
        </p:nvSpPr>
        <p:spPr/>
        <p:txBody>
          <a:bodyPr>
            <a:normAutofit/>
          </a:bodyPr>
          <a:lstStyle/>
          <a:p>
            <a:r>
              <a:rPr lang="fr-FR" sz="3600" b="1" dirty="0">
                <a:solidFill>
                  <a:schemeClr val="accent4"/>
                </a:solidFill>
              </a:rPr>
              <a:t>Pour un usage raisonné de l’IA par l’enseignant</a:t>
            </a:r>
          </a:p>
        </p:txBody>
      </p:sp>
      <p:sp>
        <p:nvSpPr>
          <p:cNvPr id="3" name="Espace réservé du contenu 2">
            <a:extLst>
              <a:ext uri="{FF2B5EF4-FFF2-40B4-BE49-F238E27FC236}">
                <a16:creationId xmlns:a16="http://schemas.microsoft.com/office/drawing/2014/main" id="{1013970E-FB9B-DB05-C8E0-A8498F77E57B}"/>
              </a:ext>
            </a:extLst>
          </p:cNvPr>
          <p:cNvSpPr>
            <a:spLocks noGrp="1"/>
          </p:cNvSpPr>
          <p:nvPr>
            <p:ph idx="1"/>
          </p:nvPr>
        </p:nvSpPr>
        <p:spPr>
          <a:xfrm>
            <a:off x="838200" y="1825624"/>
            <a:ext cx="10515600" cy="4879975"/>
          </a:xfrm>
        </p:spPr>
        <p:txBody>
          <a:bodyPr>
            <a:normAutofit lnSpcReduction="10000"/>
          </a:bodyPr>
          <a:lstStyle/>
          <a:p>
            <a:pPr marL="0" indent="0">
              <a:buNone/>
            </a:pPr>
            <a:r>
              <a:rPr lang="fr-FR" sz="2400" b="1" dirty="0"/>
              <a:t>Posture éthique à adopter par l’enseignant : </a:t>
            </a:r>
          </a:p>
          <a:p>
            <a:pPr>
              <a:buFontTx/>
              <a:buChar char="-"/>
            </a:pPr>
            <a:r>
              <a:rPr lang="fr-FR" sz="2400" b="1" i="1" dirty="0"/>
              <a:t>Sobriété numérique </a:t>
            </a:r>
            <a:r>
              <a:rPr lang="fr-FR" sz="2400" dirty="0"/>
              <a:t>: réfléchir de façon critique à son usage du numérique (inscrire son action dans le développement durable et se protéger d’un surutilisation du numérique, pour son bien-être physique et mental)</a:t>
            </a:r>
          </a:p>
          <a:p>
            <a:pPr>
              <a:buFontTx/>
              <a:buChar char="-"/>
            </a:pPr>
            <a:r>
              <a:rPr lang="fr-FR" sz="2400" b="1" i="1" dirty="0"/>
              <a:t>Esprit critique </a:t>
            </a:r>
            <a:r>
              <a:rPr lang="fr-FR" sz="2400" dirty="0"/>
              <a:t>pour valider ou invalider les propositions de l’IA (données qui peuvent être fausses ou biaisées)</a:t>
            </a:r>
          </a:p>
          <a:p>
            <a:pPr>
              <a:buFontTx/>
              <a:buChar char="-"/>
            </a:pPr>
            <a:r>
              <a:rPr lang="fr-FR" sz="2400" b="1" i="1" dirty="0"/>
              <a:t>Attitude réflexive </a:t>
            </a:r>
          </a:p>
          <a:p>
            <a:pPr lvl="1"/>
            <a:r>
              <a:rPr lang="fr-FR" dirty="0"/>
              <a:t>garder une maitrise de sa pratique : risque d’une dépendance technologique, d’une attente trop élevée qui permettrait de remplacer la réflexion de l’enseignant</a:t>
            </a:r>
          </a:p>
          <a:p>
            <a:pPr lvl="1"/>
            <a:r>
              <a:rPr lang="fr-FR" dirty="0"/>
              <a:t>Être vigilant à l’utilisation de l’IA (sécurité de l’information) : en l’utilisant, on l’alimente =&gt; prudence par rapport à ce qui est déposé pour être utilisé (ne pas déposer de données personnelles, de données sensibles, de données réservées à un jury…)</a:t>
            </a:r>
          </a:p>
          <a:p>
            <a:pPr>
              <a:buFontTx/>
              <a:buChar char="-"/>
            </a:pPr>
            <a:endParaRPr lang="fr-FR" sz="2400" dirty="0"/>
          </a:p>
          <a:p>
            <a:pPr>
              <a:buFontTx/>
              <a:buChar char="-"/>
            </a:pPr>
            <a:endParaRPr lang="fr-FR" sz="2400" dirty="0"/>
          </a:p>
          <a:p>
            <a:pPr>
              <a:buFontTx/>
              <a:buChar char="-"/>
            </a:pPr>
            <a:endParaRPr lang="fr-FR" sz="2400" dirty="0"/>
          </a:p>
        </p:txBody>
      </p:sp>
    </p:spTree>
    <p:extLst>
      <p:ext uri="{BB962C8B-B14F-4D97-AF65-F5344CB8AC3E}">
        <p14:creationId xmlns:p14="http://schemas.microsoft.com/office/powerpoint/2010/main" val="837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8BEB60-0AD9-E5A5-61F6-161EB238740A}"/>
              </a:ext>
            </a:extLst>
          </p:cNvPr>
          <p:cNvSpPr>
            <a:spLocks noGrp="1"/>
          </p:cNvSpPr>
          <p:nvPr>
            <p:ph type="title"/>
          </p:nvPr>
        </p:nvSpPr>
        <p:spPr/>
        <p:txBody>
          <a:bodyPr>
            <a:normAutofit/>
          </a:bodyPr>
          <a:lstStyle/>
          <a:p>
            <a:r>
              <a:rPr lang="fr-FR" sz="3600" b="1" dirty="0">
                <a:solidFill>
                  <a:schemeClr val="accent4"/>
                </a:solidFill>
              </a:rPr>
              <a:t>En pratique…  </a:t>
            </a:r>
          </a:p>
        </p:txBody>
      </p:sp>
      <p:sp>
        <p:nvSpPr>
          <p:cNvPr id="3" name="Espace réservé du contenu 2">
            <a:extLst>
              <a:ext uri="{FF2B5EF4-FFF2-40B4-BE49-F238E27FC236}">
                <a16:creationId xmlns:a16="http://schemas.microsoft.com/office/drawing/2014/main" id="{6CDCFCB1-469C-103A-BA5E-21FC77812768}"/>
              </a:ext>
            </a:extLst>
          </p:cNvPr>
          <p:cNvSpPr>
            <a:spLocks noGrp="1"/>
          </p:cNvSpPr>
          <p:nvPr>
            <p:ph idx="1"/>
          </p:nvPr>
        </p:nvSpPr>
        <p:spPr/>
        <p:txBody>
          <a:bodyPr/>
          <a:lstStyle/>
          <a:p>
            <a:pPr marL="0" indent="0" algn="ctr">
              <a:buNone/>
            </a:pPr>
            <a:r>
              <a:rPr lang="fr-FR" dirty="0"/>
              <a:t>Quelques exemples d’utilisation de l’IA pour l’enseignant</a:t>
            </a:r>
          </a:p>
        </p:txBody>
      </p:sp>
      <p:pic>
        <p:nvPicPr>
          <p:cNvPr id="5" name="Image 4">
            <a:extLst>
              <a:ext uri="{FF2B5EF4-FFF2-40B4-BE49-F238E27FC236}">
                <a16:creationId xmlns:a16="http://schemas.microsoft.com/office/drawing/2014/main" id="{1A77F596-A7CB-2F65-E437-AB0A06F523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648" y="2616819"/>
            <a:ext cx="5028704" cy="3560144"/>
          </a:xfrm>
          <a:prstGeom prst="rect">
            <a:avLst/>
          </a:prstGeom>
        </p:spPr>
      </p:pic>
    </p:spTree>
    <p:extLst>
      <p:ext uri="{BB962C8B-B14F-4D97-AF65-F5344CB8AC3E}">
        <p14:creationId xmlns:p14="http://schemas.microsoft.com/office/powerpoint/2010/main" val="2549175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545EC8-5FCA-0FEF-9486-575FD4EBADFB}"/>
              </a:ext>
            </a:extLst>
          </p:cNvPr>
          <p:cNvSpPr>
            <a:spLocks noGrp="1"/>
          </p:cNvSpPr>
          <p:nvPr>
            <p:ph type="title"/>
          </p:nvPr>
        </p:nvSpPr>
        <p:spPr/>
        <p:txBody>
          <a:bodyPr>
            <a:normAutofit/>
          </a:bodyPr>
          <a:lstStyle/>
          <a:p>
            <a:r>
              <a:rPr lang="fr-FR" sz="3600" b="1" dirty="0">
                <a:solidFill>
                  <a:schemeClr val="tx2">
                    <a:lumMod val="50000"/>
                    <a:lumOff val="50000"/>
                  </a:schemeClr>
                </a:solidFill>
              </a:rPr>
              <a:t>Réfléchir avant de « </a:t>
            </a:r>
            <a:r>
              <a:rPr lang="fr-FR" sz="3600" b="1" dirty="0" err="1">
                <a:solidFill>
                  <a:schemeClr val="tx2">
                    <a:lumMod val="50000"/>
                    <a:lumOff val="50000"/>
                  </a:schemeClr>
                </a:solidFill>
              </a:rPr>
              <a:t>prompter</a:t>
            </a:r>
            <a:r>
              <a:rPr lang="fr-FR" sz="3600" b="1" dirty="0">
                <a:solidFill>
                  <a:schemeClr val="tx2">
                    <a:lumMod val="50000"/>
                    <a:lumOff val="50000"/>
                  </a:schemeClr>
                </a:solidFill>
              </a:rPr>
              <a:t> »</a:t>
            </a:r>
          </a:p>
        </p:txBody>
      </p:sp>
      <p:sp>
        <p:nvSpPr>
          <p:cNvPr id="3" name="Espace réservé du contenu 2">
            <a:extLst>
              <a:ext uri="{FF2B5EF4-FFF2-40B4-BE49-F238E27FC236}">
                <a16:creationId xmlns:a16="http://schemas.microsoft.com/office/drawing/2014/main" id="{7AF173DA-B99D-8396-CE72-2A18D74AAE40}"/>
              </a:ext>
            </a:extLst>
          </p:cNvPr>
          <p:cNvSpPr>
            <a:spLocks noGrp="1"/>
          </p:cNvSpPr>
          <p:nvPr>
            <p:ph idx="1"/>
          </p:nvPr>
        </p:nvSpPr>
        <p:spPr>
          <a:xfrm>
            <a:off x="838200" y="2050907"/>
            <a:ext cx="10515600" cy="3740294"/>
          </a:xfrm>
        </p:spPr>
        <p:txBody>
          <a:bodyPr>
            <a:normAutofit/>
          </a:bodyPr>
          <a:lstStyle/>
          <a:p>
            <a:r>
              <a:rPr lang="fr-FR" sz="2400" b="1" dirty="0"/>
              <a:t>Nécessité de bien savoir ce que l’on recherche et vers où l’on souhaite aller</a:t>
            </a:r>
          </a:p>
          <a:p>
            <a:pPr lvl="1">
              <a:buFont typeface="Symbol" panose="05050102010706020507" pitchFamily="18" charset="2"/>
              <a:buChar char="Þ"/>
            </a:pPr>
            <a:endParaRPr lang="fr-FR" dirty="0"/>
          </a:p>
          <a:p>
            <a:pPr lvl="1">
              <a:buFont typeface="Symbol" panose="05050102010706020507" pitchFamily="18" charset="2"/>
              <a:buChar char="Þ"/>
            </a:pPr>
            <a:r>
              <a:rPr lang="fr-FR" dirty="0"/>
              <a:t> Quels sont mes objectifs ?</a:t>
            </a:r>
          </a:p>
          <a:p>
            <a:pPr marL="0" indent="0">
              <a:buNone/>
            </a:pPr>
            <a:r>
              <a:rPr lang="fr-FR" sz="2400" dirty="0"/>
              <a:t>	- Réaliser une activité sur les déterminants de santé </a:t>
            </a:r>
          </a:p>
          <a:p>
            <a:pPr marL="0" indent="0">
              <a:buNone/>
            </a:pPr>
            <a:r>
              <a:rPr lang="fr-FR" sz="2400" dirty="0"/>
              <a:t>	- Innover dans la démarche d’apprentissage</a:t>
            </a:r>
          </a:p>
          <a:p>
            <a:pPr marL="0" indent="0">
              <a:buNone/>
            </a:pPr>
            <a:r>
              <a:rPr lang="fr-FR" sz="2400" dirty="0"/>
              <a:t>	- Assurer une différenciation pédagogique en fonction du niveau des élèves</a:t>
            </a:r>
          </a:p>
          <a:p>
            <a:pPr marL="0" indent="0">
              <a:buNone/>
            </a:pPr>
            <a:endParaRPr lang="fr-FR" sz="2400" dirty="0"/>
          </a:p>
          <a:p>
            <a:pPr marL="0" indent="0">
              <a:buNone/>
            </a:pPr>
            <a:endParaRPr lang="fr-FR" sz="2400" dirty="0"/>
          </a:p>
        </p:txBody>
      </p:sp>
    </p:spTree>
    <p:extLst>
      <p:ext uri="{BB962C8B-B14F-4D97-AF65-F5344CB8AC3E}">
        <p14:creationId xmlns:p14="http://schemas.microsoft.com/office/powerpoint/2010/main" val="1769119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8B68D1-C5F8-800A-CE84-C79FBCEF4587}"/>
              </a:ext>
            </a:extLst>
          </p:cNvPr>
          <p:cNvSpPr>
            <a:spLocks noGrp="1"/>
          </p:cNvSpPr>
          <p:nvPr>
            <p:ph type="title"/>
          </p:nvPr>
        </p:nvSpPr>
        <p:spPr/>
        <p:txBody>
          <a:bodyPr>
            <a:normAutofit/>
          </a:bodyPr>
          <a:lstStyle/>
          <a:p>
            <a:r>
              <a:rPr lang="fr-FR" sz="3600" b="1" dirty="0">
                <a:solidFill>
                  <a:schemeClr val="tx2">
                    <a:lumMod val="50000"/>
                    <a:lumOff val="50000"/>
                  </a:schemeClr>
                </a:solidFill>
              </a:rPr>
              <a:t>Soigner la rédaction du prompt </a:t>
            </a:r>
          </a:p>
        </p:txBody>
      </p:sp>
      <p:sp>
        <p:nvSpPr>
          <p:cNvPr id="3" name="Espace réservé du contenu 2">
            <a:extLst>
              <a:ext uri="{FF2B5EF4-FFF2-40B4-BE49-F238E27FC236}">
                <a16:creationId xmlns:a16="http://schemas.microsoft.com/office/drawing/2014/main" id="{A24CFDEA-406F-C0B0-7931-BFB554C60B2A}"/>
              </a:ext>
            </a:extLst>
          </p:cNvPr>
          <p:cNvSpPr>
            <a:spLocks noGrp="1"/>
          </p:cNvSpPr>
          <p:nvPr>
            <p:ph idx="1"/>
          </p:nvPr>
        </p:nvSpPr>
        <p:spPr/>
        <p:txBody>
          <a:bodyPr>
            <a:normAutofit fontScale="77500" lnSpcReduction="20000"/>
          </a:bodyPr>
          <a:lstStyle/>
          <a:p>
            <a:r>
              <a:rPr lang="fr-FR" sz="2800" b="1" dirty="0"/>
              <a:t>Soigner cette « commande » à l’IA : « apprendre à </a:t>
            </a:r>
            <a:r>
              <a:rPr lang="fr-FR" sz="2800" b="1" dirty="0" err="1"/>
              <a:t>prompter</a:t>
            </a:r>
            <a:r>
              <a:rPr lang="fr-FR" sz="2800" b="1" dirty="0"/>
              <a:t> » puis à affiner le prompt. </a:t>
            </a:r>
          </a:p>
          <a:p>
            <a:pPr marL="0" indent="0">
              <a:buNone/>
            </a:pPr>
            <a:r>
              <a:rPr lang="fr-FR" sz="2800" dirty="0"/>
              <a:t>	Je suis enseignant de sciences et techniques médico-sociales. 	</a:t>
            </a:r>
          </a:p>
          <a:p>
            <a:pPr marL="0" indent="0">
              <a:buNone/>
            </a:pPr>
            <a:r>
              <a:rPr lang="fr-FR" dirty="0"/>
              <a:t>	</a:t>
            </a:r>
            <a:r>
              <a:rPr lang="fr-FR" sz="2800" dirty="0"/>
              <a:t>Je souhaite faire une activité découverte sur les déterminants de santé en classe 	de première ST2S. </a:t>
            </a:r>
          </a:p>
          <a:p>
            <a:pPr marL="0" indent="0">
              <a:buNone/>
            </a:pPr>
            <a:r>
              <a:rPr lang="fr-FR" sz="2800" dirty="0"/>
              <a:t>	L’activité découverte portera sur les catégories de déterminants 	de santé. Peux-tu 	me proposer cette activité ? </a:t>
            </a:r>
          </a:p>
          <a:p>
            <a:pPr marL="0" indent="0">
              <a:buNone/>
            </a:pPr>
            <a:r>
              <a:rPr lang="fr-FR" sz="2800" b="1" dirty="0"/>
              <a:t>Puis : </a:t>
            </a:r>
          </a:p>
          <a:p>
            <a:pPr marL="0" indent="0">
              <a:buNone/>
            </a:pPr>
            <a:r>
              <a:rPr lang="fr-FR" sz="2800" dirty="0"/>
              <a:t>	Peux-tu rendre les élèves plus acteurs et innover dans les propositions d’activités à 	mener ? </a:t>
            </a:r>
          </a:p>
          <a:p>
            <a:pPr marL="0" indent="0">
              <a:buNone/>
            </a:pPr>
            <a:r>
              <a:rPr lang="fr-FR" sz="2800" b="1" dirty="0"/>
              <a:t>Enfin : </a:t>
            </a:r>
          </a:p>
          <a:p>
            <a:pPr marL="0" indent="0">
              <a:buNone/>
            </a:pPr>
            <a:r>
              <a:rPr lang="fr-FR" sz="2800" dirty="0"/>
              <a:t>	Peux-tu proposer des activités différenciées avec trois niveaux, toujours sur les 	déterminants de santé : une activité pour les élèves qui suivent facilement, une 	activité pour les élèves moyens et une activité pour les élèves en difficulté. Les 	trois activités doivent permettre d’arriver au même résultat. </a:t>
            </a:r>
          </a:p>
          <a:p>
            <a:endParaRPr lang="fr-FR" dirty="0"/>
          </a:p>
        </p:txBody>
      </p:sp>
    </p:spTree>
    <p:extLst>
      <p:ext uri="{BB962C8B-B14F-4D97-AF65-F5344CB8AC3E}">
        <p14:creationId xmlns:p14="http://schemas.microsoft.com/office/powerpoint/2010/main" val="3051471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C75B21-48E2-9FAA-67B2-930DBE5866F4}"/>
              </a:ext>
            </a:extLst>
          </p:cNvPr>
          <p:cNvSpPr>
            <a:spLocks noGrp="1"/>
          </p:cNvSpPr>
          <p:nvPr>
            <p:ph type="title"/>
          </p:nvPr>
        </p:nvSpPr>
        <p:spPr/>
        <p:txBody>
          <a:bodyPr>
            <a:noAutofit/>
          </a:bodyPr>
          <a:lstStyle/>
          <a:p>
            <a:r>
              <a:rPr lang="fr-FR" sz="3600" b="1" dirty="0">
                <a:solidFill>
                  <a:schemeClr val="tx2">
                    <a:lumMod val="50000"/>
                    <a:lumOff val="50000"/>
                  </a:schemeClr>
                </a:solidFill>
              </a:rPr>
              <a:t>L’IA pour l’enseignant : entre esprit critique et gain de temps…</a:t>
            </a:r>
          </a:p>
        </p:txBody>
      </p:sp>
      <p:sp>
        <p:nvSpPr>
          <p:cNvPr id="3" name="Espace réservé du contenu 2">
            <a:extLst>
              <a:ext uri="{FF2B5EF4-FFF2-40B4-BE49-F238E27FC236}">
                <a16:creationId xmlns:a16="http://schemas.microsoft.com/office/drawing/2014/main" id="{20A9E12B-FC0D-2F3C-140B-538590FE9046}"/>
              </a:ext>
            </a:extLst>
          </p:cNvPr>
          <p:cNvSpPr>
            <a:spLocks noGrp="1"/>
          </p:cNvSpPr>
          <p:nvPr>
            <p:ph idx="1"/>
          </p:nvPr>
        </p:nvSpPr>
        <p:spPr/>
        <p:txBody>
          <a:bodyPr/>
          <a:lstStyle/>
          <a:p>
            <a:r>
              <a:rPr lang="fr-FR" sz="2800" dirty="0"/>
              <a:t>Avoir un regard critique sur les résultats pour arriver à un résultat « acceptable » pour l’enseignant</a:t>
            </a:r>
          </a:p>
          <a:p>
            <a:endParaRPr lang="fr-FR" dirty="0"/>
          </a:p>
          <a:p>
            <a:r>
              <a:rPr lang="fr-FR" sz="2800" dirty="0"/>
              <a:t>Utiliser l’IA pour gagner du temps sur des activités chronophages avec une faible valeur ajoutée </a:t>
            </a:r>
          </a:p>
          <a:p>
            <a:pPr marL="0" indent="0">
              <a:buNone/>
            </a:pPr>
            <a:r>
              <a:rPr lang="fr-FR" dirty="0"/>
              <a:t>Ex. </a:t>
            </a:r>
          </a:p>
          <a:p>
            <a:r>
              <a:rPr lang="fr-FR" dirty="0"/>
              <a:t>QCM</a:t>
            </a:r>
          </a:p>
          <a:p>
            <a:r>
              <a:rPr lang="fr-FR" dirty="0" err="1"/>
              <a:t>Kahoot</a:t>
            </a:r>
            <a:r>
              <a:rPr lang="fr-FR" dirty="0"/>
              <a:t>… </a:t>
            </a:r>
          </a:p>
          <a:p>
            <a:pPr marL="0" indent="0">
              <a:buNone/>
            </a:pPr>
            <a:endParaRPr lang="fr-FR" dirty="0"/>
          </a:p>
        </p:txBody>
      </p:sp>
      <p:sp>
        <p:nvSpPr>
          <p:cNvPr id="4" name="Ellipse 3">
            <a:extLst>
              <a:ext uri="{FF2B5EF4-FFF2-40B4-BE49-F238E27FC236}">
                <a16:creationId xmlns:a16="http://schemas.microsoft.com/office/drawing/2014/main" id="{4BC9DB7A-AE90-474D-1F27-22D55D2AC80C}"/>
              </a:ext>
            </a:extLst>
          </p:cNvPr>
          <p:cNvSpPr/>
          <p:nvPr/>
        </p:nvSpPr>
        <p:spPr>
          <a:xfrm>
            <a:off x="5375564" y="4447309"/>
            <a:ext cx="3851563" cy="192578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dirty="0"/>
              <a:t>Le gain de temps retrouvé doit permettre de prendre du temps pour la réflexion pédagogique </a:t>
            </a:r>
          </a:p>
        </p:txBody>
      </p:sp>
    </p:spTree>
    <p:extLst>
      <p:ext uri="{BB962C8B-B14F-4D97-AF65-F5344CB8AC3E}">
        <p14:creationId xmlns:p14="http://schemas.microsoft.com/office/powerpoint/2010/main" val="260642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053ADB-5D30-BA84-E680-DECE153E5F71}"/>
              </a:ext>
            </a:extLst>
          </p:cNvPr>
          <p:cNvSpPr>
            <a:spLocks noGrp="1"/>
          </p:cNvSpPr>
          <p:nvPr>
            <p:ph type="title"/>
          </p:nvPr>
        </p:nvSpPr>
        <p:spPr/>
        <p:txBody>
          <a:bodyPr>
            <a:normAutofit/>
          </a:bodyPr>
          <a:lstStyle/>
          <a:p>
            <a:r>
              <a:rPr lang="fr-FR" sz="3600" b="1" dirty="0">
                <a:solidFill>
                  <a:schemeClr val="tx2">
                    <a:lumMod val="50000"/>
                    <a:lumOff val="50000"/>
                  </a:schemeClr>
                </a:solidFill>
              </a:rPr>
              <a:t>Des exemples d’IA</a:t>
            </a:r>
          </a:p>
        </p:txBody>
      </p:sp>
      <p:sp>
        <p:nvSpPr>
          <p:cNvPr id="3" name="Espace réservé du contenu 2">
            <a:extLst>
              <a:ext uri="{FF2B5EF4-FFF2-40B4-BE49-F238E27FC236}">
                <a16:creationId xmlns:a16="http://schemas.microsoft.com/office/drawing/2014/main" id="{B9943B34-D1DF-58BF-0E42-EDBA037D7A13}"/>
              </a:ext>
            </a:extLst>
          </p:cNvPr>
          <p:cNvSpPr>
            <a:spLocks noGrp="1"/>
          </p:cNvSpPr>
          <p:nvPr>
            <p:ph idx="1"/>
          </p:nvPr>
        </p:nvSpPr>
        <p:spPr/>
        <p:txBody>
          <a:bodyPr/>
          <a:lstStyle/>
          <a:p>
            <a:r>
              <a:rPr lang="fr-FR" dirty="0"/>
              <a:t>Mistral </a:t>
            </a:r>
          </a:p>
          <a:p>
            <a:r>
              <a:rPr lang="fr-FR" dirty="0"/>
              <a:t>Chat </a:t>
            </a:r>
            <a:r>
              <a:rPr lang="fr-FR" dirty="0" err="1"/>
              <a:t>Gpt</a:t>
            </a:r>
            <a:endParaRPr lang="fr-FR" dirty="0"/>
          </a:p>
          <a:p>
            <a:r>
              <a:rPr lang="fr-FR" dirty="0" err="1"/>
              <a:t>copilot</a:t>
            </a:r>
            <a:endParaRPr lang="fr-FR" dirty="0"/>
          </a:p>
          <a:p>
            <a:r>
              <a:rPr lang="fr-FR" dirty="0"/>
              <a:t>Beta.gouv.fr</a:t>
            </a:r>
          </a:p>
          <a:p>
            <a:r>
              <a:rPr lang="fr-FR" dirty="0" err="1"/>
              <a:t>Perplexity</a:t>
            </a:r>
            <a:r>
              <a:rPr lang="fr-FR" dirty="0"/>
              <a:t>… </a:t>
            </a:r>
          </a:p>
          <a:p>
            <a:endParaRPr lang="fr-FR" dirty="0"/>
          </a:p>
          <a:p>
            <a:r>
              <a:rPr lang="fr-FR" dirty="0"/>
              <a:t>Mais aussi des </a:t>
            </a:r>
            <a:r>
              <a:rPr lang="fr-FR" dirty="0" err="1"/>
              <a:t>chatbot</a:t>
            </a:r>
            <a:r>
              <a:rPr lang="fr-FR" dirty="0"/>
              <a:t> personnalisables pour des activités en classe : ex. </a:t>
            </a:r>
            <a:r>
              <a:rPr lang="fr-FR" dirty="0" err="1"/>
              <a:t>Mizou</a:t>
            </a:r>
            <a:endParaRPr lang="fr-FR" dirty="0"/>
          </a:p>
        </p:txBody>
      </p:sp>
    </p:spTree>
    <p:extLst>
      <p:ext uri="{BB962C8B-B14F-4D97-AF65-F5344CB8AC3E}">
        <p14:creationId xmlns:p14="http://schemas.microsoft.com/office/powerpoint/2010/main" val="2548571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1E73BC-F654-A7DD-B14D-A725A526A426}"/>
              </a:ext>
            </a:extLst>
          </p:cNvPr>
          <p:cNvSpPr>
            <a:spLocks noGrp="1"/>
          </p:cNvSpPr>
          <p:nvPr>
            <p:ph type="title"/>
          </p:nvPr>
        </p:nvSpPr>
        <p:spPr/>
        <p:txBody>
          <a:bodyPr>
            <a:normAutofit/>
          </a:bodyPr>
          <a:lstStyle/>
          <a:p>
            <a:r>
              <a:rPr lang="fr-FR" sz="3600" b="1" dirty="0">
                <a:solidFill>
                  <a:schemeClr val="accent4"/>
                </a:solidFill>
              </a:rPr>
              <a:t>L’utilisation de l’IA avec les élèves (1) </a:t>
            </a:r>
          </a:p>
        </p:txBody>
      </p:sp>
      <p:sp>
        <p:nvSpPr>
          <p:cNvPr id="3" name="Espace réservé du contenu 2">
            <a:extLst>
              <a:ext uri="{FF2B5EF4-FFF2-40B4-BE49-F238E27FC236}">
                <a16:creationId xmlns:a16="http://schemas.microsoft.com/office/drawing/2014/main" id="{D3ADAB17-FD8F-ED41-4F7D-73915BDEF3D0}"/>
              </a:ext>
            </a:extLst>
          </p:cNvPr>
          <p:cNvSpPr>
            <a:spLocks noGrp="1"/>
          </p:cNvSpPr>
          <p:nvPr>
            <p:ph idx="1"/>
          </p:nvPr>
        </p:nvSpPr>
        <p:spPr/>
        <p:txBody>
          <a:bodyPr/>
          <a:lstStyle/>
          <a:p>
            <a:r>
              <a:rPr lang="fr-FR" sz="2400" b="1" dirty="0"/>
              <a:t>Après l’apprentissage et la réflexion éthique de l’usage de l’IA par l’enseignant </a:t>
            </a:r>
          </a:p>
          <a:p>
            <a:endParaRPr lang="fr-FR" sz="2400" b="1" dirty="0"/>
          </a:p>
          <a:p>
            <a:r>
              <a:rPr lang="fr-FR" sz="2400" b="1" dirty="0"/>
              <a:t>Etape de l’utilisation de l’IA avec les élèves </a:t>
            </a:r>
            <a:r>
              <a:rPr lang="fr-FR" sz="2400" dirty="0"/>
              <a:t>: </a:t>
            </a:r>
          </a:p>
          <a:p>
            <a:pPr>
              <a:buFontTx/>
              <a:buChar char="-"/>
            </a:pPr>
            <a:r>
              <a:rPr lang="fr-FR" sz="2400" dirty="0"/>
              <a:t>Prendre le virage de l’IA dans les enseignements</a:t>
            </a:r>
          </a:p>
          <a:p>
            <a:pPr>
              <a:buFontTx/>
              <a:buChar char="-"/>
            </a:pPr>
            <a:r>
              <a:rPr lang="fr-FR" sz="2400" dirty="0"/>
              <a:t>Changer ses pratiques d’enseignant</a:t>
            </a:r>
          </a:p>
          <a:p>
            <a:pPr>
              <a:buFontTx/>
              <a:buChar char="-"/>
            </a:pPr>
            <a:r>
              <a:rPr lang="fr-FR" sz="2400" dirty="0"/>
              <a:t>Apprendre aux élèves à développer un esprit critique et à exploiter les données de l’IA, donc réfléchir à la manière de réorienter la construction des activités pédagogiques </a:t>
            </a:r>
          </a:p>
          <a:p>
            <a:pPr marL="0" indent="0">
              <a:buNone/>
            </a:pPr>
            <a:endParaRPr lang="fr-FR" sz="2400" dirty="0"/>
          </a:p>
          <a:p>
            <a:pPr>
              <a:buFontTx/>
              <a:buChar char="-"/>
            </a:pPr>
            <a:endParaRPr lang="fr-FR" sz="2400" dirty="0"/>
          </a:p>
          <a:p>
            <a:pPr>
              <a:buFontTx/>
              <a:buChar char="-"/>
            </a:pPr>
            <a:endParaRPr lang="fr-FR" dirty="0"/>
          </a:p>
        </p:txBody>
      </p:sp>
      <p:sp>
        <p:nvSpPr>
          <p:cNvPr id="4" name="Ellipse 3">
            <a:extLst>
              <a:ext uri="{FF2B5EF4-FFF2-40B4-BE49-F238E27FC236}">
                <a16:creationId xmlns:a16="http://schemas.microsoft.com/office/drawing/2014/main" id="{80CF45E5-3695-A482-3181-CFC6EF3EA46D}"/>
              </a:ext>
            </a:extLst>
          </p:cNvPr>
          <p:cNvSpPr/>
          <p:nvPr/>
        </p:nvSpPr>
        <p:spPr>
          <a:xfrm>
            <a:off x="6096000" y="5084618"/>
            <a:ext cx="4668982" cy="1524000"/>
          </a:xfrm>
          <a:prstGeom prst="ellipse">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Si l’enseignement ne travaille pas l’IA avec les élèves, ceux-ci apprendront seuls, sans méthode</a:t>
            </a:r>
          </a:p>
        </p:txBody>
      </p:sp>
    </p:spTree>
    <p:extLst>
      <p:ext uri="{BB962C8B-B14F-4D97-AF65-F5344CB8AC3E}">
        <p14:creationId xmlns:p14="http://schemas.microsoft.com/office/powerpoint/2010/main" val="924634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51AEDC-0CB4-F9E9-E14E-F9B1EFA23D30}"/>
              </a:ext>
            </a:extLst>
          </p:cNvPr>
          <p:cNvSpPr>
            <a:spLocks noGrp="1"/>
          </p:cNvSpPr>
          <p:nvPr>
            <p:ph type="title"/>
          </p:nvPr>
        </p:nvSpPr>
        <p:spPr/>
        <p:txBody>
          <a:bodyPr>
            <a:normAutofit/>
          </a:bodyPr>
          <a:lstStyle/>
          <a:p>
            <a:r>
              <a:rPr lang="fr-FR" sz="3600" b="1" dirty="0">
                <a:solidFill>
                  <a:schemeClr val="accent4"/>
                </a:solidFill>
              </a:rPr>
              <a:t>L’utilisation de l’IA avec les élèves (2) </a:t>
            </a:r>
            <a:endParaRPr lang="fr-FR" sz="3600" dirty="0"/>
          </a:p>
        </p:txBody>
      </p:sp>
      <p:sp>
        <p:nvSpPr>
          <p:cNvPr id="3" name="Espace réservé du contenu 2">
            <a:extLst>
              <a:ext uri="{FF2B5EF4-FFF2-40B4-BE49-F238E27FC236}">
                <a16:creationId xmlns:a16="http://schemas.microsoft.com/office/drawing/2014/main" id="{905CC94C-787E-8D74-835A-3E9268397F1F}"/>
              </a:ext>
            </a:extLst>
          </p:cNvPr>
          <p:cNvSpPr>
            <a:spLocks noGrp="1"/>
          </p:cNvSpPr>
          <p:nvPr>
            <p:ph idx="1"/>
          </p:nvPr>
        </p:nvSpPr>
        <p:spPr/>
        <p:txBody>
          <a:bodyPr>
            <a:normAutofit lnSpcReduction="10000"/>
          </a:bodyPr>
          <a:lstStyle/>
          <a:p>
            <a:pPr marL="0" indent="0">
              <a:buNone/>
            </a:pPr>
            <a:r>
              <a:rPr lang="fr-FR" sz="2400" b="1" dirty="0"/>
              <a:t>Quelques questions à se poser </a:t>
            </a:r>
            <a:r>
              <a:rPr lang="fr-FR" sz="2400" dirty="0"/>
              <a:t>(liste non exhaustive) </a:t>
            </a:r>
            <a:r>
              <a:rPr lang="fr-FR" sz="2400" b="1" dirty="0"/>
              <a:t>: </a:t>
            </a:r>
          </a:p>
          <a:p>
            <a:r>
              <a:rPr lang="fr-FR" sz="2400" dirty="0"/>
              <a:t>Pourquoi je souhaite utiliser l’IA avec les élèves pour cette activité ? A quel moment est-ce pertinent de travailler avec et sur l’IA ? </a:t>
            </a:r>
          </a:p>
          <a:p>
            <a:r>
              <a:rPr lang="fr-FR" sz="2400" dirty="0"/>
              <a:t>Pour quoi le faire (objectifs) ? </a:t>
            </a:r>
          </a:p>
          <a:p>
            <a:r>
              <a:rPr lang="fr-FR" sz="2400" dirty="0"/>
              <a:t>Comment l’IA peut-elle contribuer au travail sur de capacités exigibles du programme ? </a:t>
            </a:r>
          </a:p>
          <a:p>
            <a:r>
              <a:rPr lang="fr-FR" sz="2400" dirty="0"/>
              <a:t>Comment puis-je contribuer </a:t>
            </a:r>
          </a:p>
          <a:p>
            <a:pPr marL="0" indent="0">
              <a:buNone/>
            </a:pPr>
            <a:r>
              <a:rPr lang="fr-FR" sz="2400" dirty="0"/>
              <a:t>	- à une utilisation responsable de l’IA par les élèves, via cette activité ? </a:t>
            </a:r>
          </a:p>
          <a:p>
            <a:pPr marL="0" indent="0">
              <a:buNone/>
            </a:pPr>
            <a:r>
              <a:rPr lang="fr-FR" sz="2400" dirty="0"/>
              <a:t>	- au développement de l’esprit critique des élèves via cette activité ? </a:t>
            </a:r>
          </a:p>
          <a:p>
            <a:r>
              <a:rPr lang="fr-FR" sz="2400" dirty="0"/>
              <a:t>Quels critères d’évaluation à prévoir (évaluation de processus et évaluation de résultat ?)</a:t>
            </a:r>
          </a:p>
        </p:txBody>
      </p:sp>
    </p:spTree>
    <p:extLst>
      <p:ext uri="{BB962C8B-B14F-4D97-AF65-F5344CB8AC3E}">
        <p14:creationId xmlns:p14="http://schemas.microsoft.com/office/powerpoint/2010/main" val="281920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C2A5B7-2186-298C-01D0-0DACAFC4ED21}"/>
              </a:ext>
            </a:extLst>
          </p:cNvPr>
          <p:cNvSpPr>
            <a:spLocks noGrp="1"/>
          </p:cNvSpPr>
          <p:nvPr>
            <p:ph type="title"/>
          </p:nvPr>
        </p:nvSpPr>
        <p:spPr/>
        <p:txBody>
          <a:bodyPr>
            <a:normAutofit/>
          </a:bodyPr>
          <a:lstStyle/>
          <a:p>
            <a:r>
              <a:rPr lang="fr-FR" sz="3600" b="1" dirty="0">
                <a:solidFill>
                  <a:schemeClr val="accent4"/>
                </a:solidFill>
              </a:rPr>
              <a:t>Ordre du jour </a:t>
            </a:r>
          </a:p>
        </p:txBody>
      </p:sp>
      <p:sp>
        <p:nvSpPr>
          <p:cNvPr id="3" name="Espace réservé du contenu 2">
            <a:extLst>
              <a:ext uri="{FF2B5EF4-FFF2-40B4-BE49-F238E27FC236}">
                <a16:creationId xmlns:a16="http://schemas.microsoft.com/office/drawing/2014/main" id="{A239C6B5-765D-A64B-14D8-0923FBD3DE7A}"/>
              </a:ext>
            </a:extLst>
          </p:cNvPr>
          <p:cNvSpPr>
            <a:spLocks noGrp="1"/>
          </p:cNvSpPr>
          <p:nvPr>
            <p:ph idx="1"/>
          </p:nvPr>
        </p:nvSpPr>
        <p:spPr/>
        <p:txBody>
          <a:bodyPr>
            <a:normAutofit lnSpcReduction="10000"/>
          </a:bodyPr>
          <a:lstStyle/>
          <a:p>
            <a:r>
              <a:rPr lang="fr-FR" sz="2400" dirty="0"/>
              <a:t>Les actualités </a:t>
            </a:r>
          </a:p>
          <a:p>
            <a:endParaRPr lang="fr-FR" sz="2400" dirty="0"/>
          </a:p>
          <a:p>
            <a:endParaRPr lang="fr-FR" sz="2400" dirty="0"/>
          </a:p>
          <a:p>
            <a:r>
              <a:rPr lang="fr-FR" sz="2400" dirty="0"/>
              <a:t>L’intelligence artificielle vient modifier les pratiques enseignantes…</a:t>
            </a:r>
          </a:p>
          <a:p>
            <a:endParaRPr lang="fr-FR" sz="2400" dirty="0"/>
          </a:p>
          <a:p>
            <a:endParaRPr lang="fr-FR" sz="2400" dirty="0"/>
          </a:p>
          <a:p>
            <a:r>
              <a:rPr lang="fr-FR" sz="2400" dirty="0"/>
              <a:t>La trace écrite des élèves et des étudiants </a:t>
            </a:r>
          </a:p>
          <a:p>
            <a:pPr marL="0" indent="0">
              <a:buNone/>
            </a:pPr>
            <a:endParaRPr lang="fr-FR" sz="2400" dirty="0"/>
          </a:p>
          <a:p>
            <a:pPr marL="0" indent="0">
              <a:buNone/>
            </a:pPr>
            <a:endParaRPr lang="fr-FR" sz="2400" dirty="0"/>
          </a:p>
          <a:p>
            <a:r>
              <a:rPr lang="fr-FR" sz="2400" dirty="0"/>
              <a:t>Le Grand oral : retour d’expérience session 2024 et enjeux</a:t>
            </a:r>
          </a:p>
          <a:p>
            <a:endParaRPr lang="fr-FR" sz="2400" dirty="0"/>
          </a:p>
        </p:txBody>
      </p:sp>
    </p:spTree>
    <p:extLst>
      <p:ext uri="{BB962C8B-B14F-4D97-AF65-F5344CB8AC3E}">
        <p14:creationId xmlns:p14="http://schemas.microsoft.com/office/powerpoint/2010/main" val="2214456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8BE76B-0690-9D1F-5B07-B81807C058E5}"/>
              </a:ext>
            </a:extLst>
          </p:cNvPr>
          <p:cNvSpPr>
            <a:spLocks noGrp="1"/>
          </p:cNvSpPr>
          <p:nvPr>
            <p:ph type="title"/>
          </p:nvPr>
        </p:nvSpPr>
        <p:spPr/>
        <p:txBody>
          <a:bodyPr>
            <a:normAutofit/>
          </a:bodyPr>
          <a:lstStyle/>
          <a:p>
            <a:r>
              <a:rPr lang="fr-FR" sz="3600" b="1" dirty="0">
                <a:solidFill>
                  <a:schemeClr val="accent4"/>
                </a:solidFill>
              </a:rPr>
              <a:t>Projections sur l’utilisation pédagogique de l’IA avec les élèves</a:t>
            </a:r>
          </a:p>
        </p:txBody>
      </p:sp>
      <p:sp>
        <p:nvSpPr>
          <p:cNvPr id="3" name="Espace réservé du contenu 2">
            <a:extLst>
              <a:ext uri="{FF2B5EF4-FFF2-40B4-BE49-F238E27FC236}">
                <a16:creationId xmlns:a16="http://schemas.microsoft.com/office/drawing/2014/main" id="{B57F8818-B19B-B2A3-2E32-A50B7DDA8698}"/>
              </a:ext>
            </a:extLst>
          </p:cNvPr>
          <p:cNvSpPr>
            <a:spLocks noGrp="1"/>
          </p:cNvSpPr>
          <p:nvPr>
            <p:ph idx="1"/>
          </p:nvPr>
        </p:nvSpPr>
        <p:spPr/>
        <p:txBody>
          <a:bodyPr/>
          <a:lstStyle/>
          <a:p>
            <a:endParaRPr lang="fr-FR" sz="2400" dirty="0"/>
          </a:p>
          <a:p>
            <a:endParaRPr lang="fr-FR" sz="2400" dirty="0"/>
          </a:p>
          <a:p>
            <a:r>
              <a:rPr lang="fr-FR" sz="2400" dirty="0"/>
              <a:t>Formations par bassin ou groupement de bassins par </a:t>
            </a:r>
            <a:r>
              <a:rPr lang="fr-FR" sz="2400" dirty="0" err="1"/>
              <a:t>Giovanny</a:t>
            </a:r>
            <a:r>
              <a:rPr lang="fr-FR" sz="2400" dirty="0"/>
              <a:t> Clain</a:t>
            </a:r>
          </a:p>
          <a:p>
            <a:endParaRPr lang="fr-FR" sz="2400" dirty="0"/>
          </a:p>
          <a:p>
            <a:endParaRPr lang="fr-FR" sz="2400" dirty="0"/>
          </a:p>
          <a:p>
            <a:r>
              <a:rPr lang="fr-FR" sz="2400" dirty="0"/>
              <a:t>Proposition de travail en équipe ou seul et d’envoi à l’inspection et IAN (</a:t>
            </a:r>
            <a:r>
              <a:rPr lang="fr-FR" sz="2400" dirty="0" err="1"/>
              <a:t>Giovanny</a:t>
            </a:r>
            <a:r>
              <a:rPr lang="fr-FR" sz="2400" dirty="0"/>
              <a:t> Clain) pour échange et dépôt sur le site académique (volontariat)</a:t>
            </a:r>
          </a:p>
          <a:p>
            <a:endParaRPr lang="fr-FR" sz="2400" dirty="0"/>
          </a:p>
          <a:p>
            <a:endParaRPr lang="fr-FR" sz="2400" dirty="0"/>
          </a:p>
          <a:p>
            <a:endParaRPr lang="fr-FR" sz="2400" dirty="0"/>
          </a:p>
          <a:p>
            <a:endParaRPr lang="fr-FR" dirty="0"/>
          </a:p>
        </p:txBody>
      </p:sp>
    </p:spTree>
    <p:extLst>
      <p:ext uri="{BB962C8B-B14F-4D97-AF65-F5344CB8AC3E}">
        <p14:creationId xmlns:p14="http://schemas.microsoft.com/office/powerpoint/2010/main" val="2847830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86E24A-EB3B-BB90-55A9-86DC4B91D413}"/>
              </a:ext>
            </a:extLst>
          </p:cNvPr>
          <p:cNvSpPr>
            <a:spLocks noGrp="1"/>
          </p:cNvSpPr>
          <p:nvPr>
            <p:ph type="title"/>
          </p:nvPr>
        </p:nvSpPr>
        <p:spPr>
          <a:xfrm>
            <a:off x="976745" y="2318616"/>
            <a:ext cx="10515600" cy="1325563"/>
          </a:xfrm>
        </p:spPr>
        <p:txBody>
          <a:bodyPr>
            <a:normAutofit/>
          </a:bodyPr>
          <a:lstStyle/>
          <a:p>
            <a:pPr algn="ctr"/>
            <a:r>
              <a:rPr lang="fr-FR" sz="3600" b="1" dirty="0">
                <a:solidFill>
                  <a:schemeClr val="tx2">
                    <a:lumMod val="50000"/>
                    <a:lumOff val="50000"/>
                  </a:schemeClr>
                </a:solidFill>
              </a:rPr>
              <a:t>La trace écrite</a:t>
            </a:r>
          </a:p>
        </p:txBody>
      </p:sp>
      <p:pic>
        <p:nvPicPr>
          <p:cNvPr id="5" name="Image 4">
            <a:extLst>
              <a:ext uri="{FF2B5EF4-FFF2-40B4-BE49-F238E27FC236}">
                <a16:creationId xmlns:a16="http://schemas.microsoft.com/office/drawing/2014/main" id="{747F4F48-8658-E9FC-40C9-9D251A2B6E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3925" y="2227324"/>
            <a:ext cx="2671330" cy="3725802"/>
          </a:xfrm>
          <a:prstGeom prst="rect">
            <a:avLst/>
          </a:prstGeom>
        </p:spPr>
      </p:pic>
    </p:spTree>
    <p:extLst>
      <p:ext uri="{BB962C8B-B14F-4D97-AF65-F5344CB8AC3E}">
        <p14:creationId xmlns:p14="http://schemas.microsoft.com/office/powerpoint/2010/main" val="1558049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609761-EC34-4C0C-BF18-22EDEC87AFA7}"/>
              </a:ext>
            </a:extLst>
          </p:cNvPr>
          <p:cNvSpPr>
            <a:spLocks noGrp="1"/>
          </p:cNvSpPr>
          <p:nvPr>
            <p:ph type="title"/>
          </p:nvPr>
        </p:nvSpPr>
        <p:spPr/>
        <p:txBody>
          <a:bodyPr>
            <a:normAutofit/>
          </a:bodyPr>
          <a:lstStyle/>
          <a:p>
            <a:r>
              <a:rPr lang="fr-FR" sz="3600" b="1" dirty="0">
                <a:solidFill>
                  <a:schemeClr val="tx2">
                    <a:lumMod val="50000"/>
                    <a:lumOff val="50000"/>
                  </a:schemeClr>
                </a:solidFill>
              </a:rPr>
              <a:t>La trace écrite </a:t>
            </a:r>
          </a:p>
        </p:txBody>
      </p:sp>
      <p:sp>
        <p:nvSpPr>
          <p:cNvPr id="3" name="Espace réservé du contenu 2">
            <a:extLst>
              <a:ext uri="{FF2B5EF4-FFF2-40B4-BE49-F238E27FC236}">
                <a16:creationId xmlns:a16="http://schemas.microsoft.com/office/drawing/2014/main" id="{4D0CBE10-F998-DB14-1A33-4D964E59CA75}"/>
              </a:ext>
            </a:extLst>
          </p:cNvPr>
          <p:cNvSpPr>
            <a:spLocks noGrp="1"/>
          </p:cNvSpPr>
          <p:nvPr>
            <p:ph idx="1"/>
          </p:nvPr>
        </p:nvSpPr>
        <p:spPr>
          <a:xfrm>
            <a:off x="838200" y="1534679"/>
            <a:ext cx="5576455" cy="4838411"/>
          </a:xfrm>
        </p:spPr>
        <p:txBody>
          <a:bodyPr>
            <a:normAutofit/>
          </a:bodyPr>
          <a:lstStyle/>
          <a:p>
            <a:pPr marL="0" indent="0">
              <a:buNone/>
            </a:pPr>
            <a:r>
              <a:rPr lang="fr-FR" sz="2400" b="1" dirty="0"/>
              <a:t>Plusieurs constats : </a:t>
            </a:r>
          </a:p>
          <a:p>
            <a:r>
              <a:rPr lang="fr-FR" sz="2400" dirty="0"/>
              <a:t>Le numérique a pris la place, parfois toute la place</a:t>
            </a:r>
          </a:p>
          <a:p>
            <a:r>
              <a:rPr lang="fr-FR" sz="2400" dirty="0"/>
              <a:t>Les activités, si importantes soient-elles, prennent le pas sur la stabilisation des connaissances (synthèses succinctes, parfois inexistantes)</a:t>
            </a:r>
          </a:p>
          <a:p>
            <a:r>
              <a:rPr lang="fr-FR" sz="2400" dirty="0"/>
              <a:t> Un rôle du professeur qui souvent se limite à passer dans les rangs, à expliquer et à valider ou non les réponses des élèves, voire, dans le meilleur des cas à faire la synthèse avec les élèves (oralement ou par polycopié)</a:t>
            </a:r>
          </a:p>
        </p:txBody>
      </p:sp>
      <p:sp>
        <p:nvSpPr>
          <p:cNvPr id="4" name="ZoneTexte 3">
            <a:extLst>
              <a:ext uri="{FF2B5EF4-FFF2-40B4-BE49-F238E27FC236}">
                <a16:creationId xmlns:a16="http://schemas.microsoft.com/office/drawing/2014/main" id="{98F0B65F-7C13-E827-AD2F-3A77B22420C5}"/>
              </a:ext>
            </a:extLst>
          </p:cNvPr>
          <p:cNvSpPr txBox="1"/>
          <p:nvPr/>
        </p:nvSpPr>
        <p:spPr>
          <a:xfrm>
            <a:off x="6705600" y="1908752"/>
            <a:ext cx="4862945" cy="4801314"/>
          </a:xfrm>
          <a:prstGeom prst="rect">
            <a:avLst/>
          </a:prstGeom>
          <a:noFill/>
        </p:spPr>
        <p:txBody>
          <a:bodyPr wrap="square" rtlCol="0">
            <a:spAutoFit/>
          </a:bodyPr>
          <a:lstStyle/>
          <a:p>
            <a:r>
              <a:rPr lang="fr-FR" sz="2400" b="1" dirty="0"/>
              <a:t>Conséquences : </a:t>
            </a:r>
          </a:p>
          <a:p>
            <a:pPr marL="285750" indent="-285750">
              <a:buFont typeface="Arial" panose="020B0604020202020204" pitchFamily="34" charset="0"/>
              <a:buChar char="•"/>
            </a:pPr>
            <a:r>
              <a:rPr lang="fr-FR" sz="2400" dirty="0"/>
              <a:t>Les élèves/les étudiants écrivent de moins en moins à la main</a:t>
            </a:r>
          </a:p>
          <a:p>
            <a:pPr marL="285750" indent="-285750">
              <a:buFont typeface="Arial" panose="020B0604020202020204" pitchFamily="34" charset="0"/>
              <a:buChar char="•"/>
            </a:pPr>
            <a:r>
              <a:rPr lang="fr-FR" sz="2400" dirty="0"/>
              <a:t>Parfois ils ont du « tout cuit » : plus d’effort à fournir… </a:t>
            </a:r>
          </a:p>
          <a:p>
            <a:pPr marL="285750" indent="-285750">
              <a:buFont typeface="Arial" panose="020B0604020202020204" pitchFamily="34" charset="0"/>
              <a:buChar char="•"/>
            </a:pPr>
            <a:r>
              <a:rPr lang="fr-FR" sz="2400" dirty="0"/>
              <a:t>C’est l’élève ou l’étudiant qui doit faire du lien entre les activités et la synthèse quand les activités portent sur des exemples. </a:t>
            </a:r>
          </a:p>
          <a:p>
            <a:pPr marL="285750" indent="-285750">
              <a:buFont typeface="Arial" panose="020B0604020202020204" pitchFamily="34" charset="0"/>
              <a:buChar char="•"/>
            </a:pPr>
            <a:r>
              <a:rPr lang="fr-FR" sz="2400" dirty="0"/>
              <a:t>Des activités répétitives : intérêt pédagogique ? </a:t>
            </a:r>
          </a:p>
          <a:p>
            <a:pPr marL="285750" indent="-285750">
              <a:buFont typeface="Arial" panose="020B0604020202020204" pitchFamily="34" charset="0"/>
              <a:buChar char="•"/>
            </a:pPr>
            <a:endParaRPr lang="fr-FR" sz="2400" dirty="0"/>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2710607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DE83AF-A5C9-599A-BF8B-972DDA914F1E}"/>
              </a:ext>
            </a:extLst>
          </p:cNvPr>
          <p:cNvSpPr>
            <a:spLocks noGrp="1"/>
          </p:cNvSpPr>
          <p:nvPr>
            <p:ph type="title"/>
          </p:nvPr>
        </p:nvSpPr>
        <p:spPr/>
        <p:txBody>
          <a:bodyPr>
            <a:normAutofit/>
          </a:bodyPr>
          <a:lstStyle/>
          <a:p>
            <a:r>
              <a:rPr lang="fr-FR" sz="3600" b="1" dirty="0">
                <a:solidFill>
                  <a:schemeClr val="tx2">
                    <a:lumMod val="50000"/>
                    <a:lumOff val="50000"/>
                  </a:schemeClr>
                </a:solidFill>
              </a:rPr>
              <a:t>La mise en activité des élèves/des étudiants et la nécessaire stabilisation des connaissances</a:t>
            </a:r>
          </a:p>
        </p:txBody>
      </p:sp>
      <p:sp>
        <p:nvSpPr>
          <p:cNvPr id="4" name="ZoneTexte 3">
            <a:extLst>
              <a:ext uri="{FF2B5EF4-FFF2-40B4-BE49-F238E27FC236}">
                <a16:creationId xmlns:a16="http://schemas.microsoft.com/office/drawing/2014/main" id="{C620FF85-0803-2ED8-C81F-4F08E1152AF2}"/>
              </a:ext>
            </a:extLst>
          </p:cNvPr>
          <p:cNvSpPr txBox="1"/>
          <p:nvPr/>
        </p:nvSpPr>
        <p:spPr>
          <a:xfrm>
            <a:off x="949036" y="1739338"/>
            <a:ext cx="4412673" cy="4462760"/>
          </a:xfrm>
          <a:prstGeom prst="rect">
            <a:avLst/>
          </a:prstGeom>
          <a:noFill/>
        </p:spPr>
        <p:txBody>
          <a:bodyPr wrap="square" rtlCol="0">
            <a:spAutoFit/>
          </a:bodyPr>
          <a:lstStyle/>
          <a:p>
            <a:r>
              <a:rPr lang="fr-FR" sz="2400" b="1" dirty="0">
                <a:solidFill>
                  <a:schemeClr val="tx2">
                    <a:lumMod val="50000"/>
                    <a:lumOff val="50000"/>
                  </a:schemeClr>
                </a:solidFill>
              </a:rPr>
              <a:t>La mise en activité </a:t>
            </a:r>
            <a:r>
              <a:rPr lang="fr-FR" sz="2400" dirty="0"/>
              <a:t>: </a:t>
            </a:r>
          </a:p>
          <a:p>
            <a:endParaRPr lang="fr-FR" sz="2200" dirty="0"/>
          </a:p>
          <a:p>
            <a:pPr marL="285750" indent="-285750">
              <a:buFontTx/>
              <a:buChar char="-"/>
            </a:pPr>
            <a:r>
              <a:rPr lang="fr-FR" sz="2200" b="1" dirty="0"/>
              <a:t>Pré-bac : </a:t>
            </a:r>
          </a:p>
          <a:p>
            <a:pPr marL="285750" indent="-285750">
              <a:buFont typeface="Arial" panose="020B0604020202020204" pitchFamily="34" charset="0"/>
              <a:buChar char="•"/>
            </a:pPr>
            <a:r>
              <a:rPr lang="fr-FR" sz="2200" dirty="0"/>
              <a:t>Distinguer les activités et les activités technologiques</a:t>
            </a:r>
          </a:p>
          <a:p>
            <a:pPr marL="285750" indent="-285750">
              <a:buFont typeface="Arial" panose="020B0604020202020204" pitchFamily="34" charset="0"/>
              <a:buChar char="•"/>
            </a:pPr>
            <a:r>
              <a:rPr lang="fr-FR" sz="2200" dirty="0"/>
              <a:t>Importance des deux mais les activités technologiques font partie de « l’ADN » des STSS</a:t>
            </a:r>
          </a:p>
          <a:p>
            <a:endParaRPr lang="fr-FR" sz="2200" dirty="0"/>
          </a:p>
          <a:p>
            <a:pPr marL="285750" indent="-285750">
              <a:buFontTx/>
              <a:buChar char="-"/>
            </a:pPr>
            <a:r>
              <a:rPr lang="fr-FR" sz="2200" b="1" dirty="0"/>
              <a:t>Post-bac : </a:t>
            </a:r>
          </a:p>
          <a:p>
            <a:r>
              <a:rPr lang="fr-FR" sz="2200" dirty="0"/>
              <a:t>* TD et TP pour mettre en activité les étudiants </a:t>
            </a:r>
          </a:p>
          <a:p>
            <a:pPr marL="285750" indent="-285750">
              <a:buFontTx/>
              <a:buChar char="-"/>
            </a:pPr>
            <a:endParaRPr lang="fr-FR" dirty="0"/>
          </a:p>
        </p:txBody>
      </p:sp>
      <p:sp>
        <p:nvSpPr>
          <p:cNvPr id="5" name="ZoneTexte 4">
            <a:extLst>
              <a:ext uri="{FF2B5EF4-FFF2-40B4-BE49-F238E27FC236}">
                <a16:creationId xmlns:a16="http://schemas.microsoft.com/office/drawing/2014/main" id="{007FCB82-B074-04C8-4C69-65881817A5B8}"/>
              </a:ext>
            </a:extLst>
          </p:cNvPr>
          <p:cNvSpPr txBox="1"/>
          <p:nvPr/>
        </p:nvSpPr>
        <p:spPr>
          <a:xfrm>
            <a:off x="5417129" y="1690688"/>
            <a:ext cx="6317673" cy="5170646"/>
          </a:xfrm>
          <a:prstGeom prst="rect">
            <a:avLst/>
          </a:prstGeom>
          <a:noFill/>
        </p:spPr>
        <p:txBody>
          <a:bodyPr wrap="square" rtlCol="0">
            <a:spAutoFit/>
          </a:bodyPr>
          <a:lstStyle/>
          <a:p>
            <a:r>
              <a:rPr lang="fr-FR" sz="2400" b="1" dirty="0">
                <a:solidFill>
                  <a:schemeClr val="tx2">
                    <a:lumMod val="50000"/>
                    <a:lumOff val="50000"/>
                  </a:schemeClr>
                </a:solidFill>
              </a:rPr>
              <a:t>La stabilisation des connaissances </a:t>
            </a:r>
            <a:endParaRPr lang="fr-FR" sz="2400" dirty="0"/>
          </a:p>
          <a:p>
            <a:endParaRPr lang="fr-FR" sz="2000" dirty="0"/>
          </a:p>
          <a:p>
            <a:pPr marL="285750" indent="-285750">
              <a:buFontTx/>
              <a:buChar char="-"/>
            </a:pPr>
            <a:r>
              <a:rPr lang="fr-FR" sz="2200" b="1" dirty="0"/>
              <a:t>Pré-bac : </a:t>
            </a:r>
          </a:p>
          <a:p>
            <a:pPr marL="285750" indent="-285750">
              <a:buFont typeface="Arial" panose="020B0604020202020204" pitchFamily="34" charset="0"/>
              <a:buChar char="•"/>
            </a:pPr>
            <a:r>
              <a:rPr lang="fr-FR" sz="2200" dirty="0"/>
              <a:t>De préférence en classe entière</a:t>
            </a:r>
          </a:p>
          <a:p>
            <a:pPr marL="285750" indent="-285750">
              <a:buFont typeface="Arial" panose="020B0604020202020204" pitchFamily="34" charset="0"/>
              <a:buChar char="•"/>
            </a:pPr>
            <a:r>
              <a:rPr lang="fr-FR" sz="2200" dirty="0"/>
              <a:t>Méthode inductive </a:t>
            </a:r>
          </a:p>
          <a:p>
            <a:pPr marL="285750" indent="-285750">
              <a:buFont typeface="Arial" panose="020B0604020202020204" pitchFamily="34" charset="0"/>
              <a:buChar char="•"/>
            </a:pPr>
            <a:r>
              <a:rPr lang="fr-FR" sz="2200" dirty="0"/>
              <a:t>Importance de la structuration pour aider les élèves à apprendre, à comprendre, à retenir</a:t>
            </a:r>
          </a:p>
          <a:p>
            <a:pPr marL="285750" indent="-285750">
              <a:buFont typeface="Arial" panose="020B0604020202020204" pitchFamily="34" charset="0"/>
              <a:buChar char="•"/>
            </a:pPr>
            <a:r>
              <a:rPr lang="fr-FR" sz="2200" dirty="0"/>
              <a:t>Activités au service de la construction progressive des connaissances ou à titre d’illustration</a:t>
            </a:r>
          </a:p>
          <a:p>
            <a:pPr marL="285750" indent="-285750">
              <a:buFont typeface="Arial" panose="020B0604020202020204" pitchFamily="34" charset="0"/>
              <a:buChar char="•"/>
            </a:pPr>
            <a:endParaRPr lang="fr-FR" sz="2200" b="1" dirty="0"/>
          </a:p>
          <a:p>
            <a:pPr marL="285750" indent="-285750">
              <a:buFontTx/>
              <a:buChar char="-"/>
            </a:pPr>
            <a:r>
              <a:rPr lang="fr-FR" sz="2200" b="1" dirty="0"/>
              <a:t>Post-bac : </a:t>
            </a:r>
          </a:p>
          <a:p>
            <a:pPr marL="285750" indent="-285750">
              <a:buFont typeface="Arial" panose="020B0604020202020204" pitchFamily="34" charset="0"/>
              <a:buChar char="•"/>
            </a:pPr>
            <a:r>
              <a:rPr lang="fr-FR" sz="2200" dirty="0"/>
              <a:t>Attentes à un niveau post-bac : capacités des étudiants à prendre des notes </a:t>
            </a:r>
          </a:p>
          <a:p>
            <a:pPr marL="285750" indent="-285750">
              <a:buFont typeface="Arial" panose="020B0604020202020204" pitchFamily="34" charset="0"/>
              <a:buChar char="•"/>
            </a:pPr>
            <a:r>
              <a:rPr lang="fr-FR" sz="2200" dirty="0"/>
              <a:t>Des temps en classe entière qui sont bien prévus dans l’emploi du temps</a:t>
            </a:r>
          </a:p>
        </p:txBody>
      </p:sp>
    </p:spTree>
    <p:extLst>
      <p:ext uri="{BB962C8B-B14F-4D97-AF65-F5344CB8AC3E}">
        <p14:creationId xmlns:p14="http://schemas.microsoft.com/office/powerpoint/2010/main" val="3181903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4487D2-9CC7-4E77-FC83-75DC59A6CCB0}"/>
              </a:ext>
            </a:extLst>
          </p:cNvPr>
          <p:cNvSpPr>
            <a:spLocks noGrp="1"/>
          </p:cNvSpPr>
          <p:nvPr>
            <p:ph type="title"/>
          </p:nvPr>
        </p:nvSpPr>
        <p:spPr>
          <a:xfrm>
            <a:off x="1212273" y="2886652"/>
            <a:ext cx="10515600" cy="1325563"/>
          </a:xfrm>
        </p:spPr>
        <p:txBody>
          <a:bodyPr>
            <a:normAutofit/>
          </a:bodyPr>
          <a:lstStyle/>
          <a:p>
            <a:r>
              <a:rPr lang="fr-FR" sz="3600" b="1" dirty="0">
                <a:solidFill>
                  <a:schemeClr val="accent4"/>
                </a:solidFill>
              </a:rPr>
              <a:t>Le grand oral </a:t>
            </a:r>
          </a:p>
        </p:txBody>
      </p:sp>
      <p:pic>
        <p:nvPicPr>
          <p:cNvPr id="5" name="Espace réservé du contenu 4">
            <a:extLst>
              <a:ext uri="{FF2B5EF4-FFF2-40B4-BE49-F238E27FC236}">
                <a16:creationId xmlns:a16="http://schemas.microsoft.com/office/drawing/2014/main" id="{E2CE9F38-24B0-C8BB-7A08-A4FB6FA962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4945" y="1667453"/>
            <a:ext cx="4050970" cy="4050970"/>
          </a:xfrm>
        </p:spPr>
      </p:pic>
      <p:sp>
        <p:nvSpPr>
          <p:cNvPr id="6" name="ZoneTexte 5">
            <a:extLst>
              <a:ext uri="{FF2B5EF4-FFF2-40B4-BE49-F238E27FC236}">
                <a16:creationId xmlns:a16="http://schemas.microsoft.com/office/drawing/2014/main" id="{60EE5609-C578-8A20-3F3F-B35FEC1B69DE}"/>
              </a:ext>
            </a:extLst>
          </p:cNvPr>
          <p:cNvSpPr txBox="1"/>
          <p:nvPr/>
        </p:nvSpPr>
        <p:spPr>
          <a:xfrm>
            <a:off x="9781309" y="5361709"/>
            <a:ext cx="1946564" cy="369332"/>
          </a:xfrm>
          <a:prstGeom prst="rect">
            <a:avLst/>
          </a:prstGeom>
          <a:noFill/>
        </p:spPr>
        <p:txBody>
          <a:bodyPr wrap="square" rtlCol="0">
            <a:spAutoFit/>
          </a:bodyPr>
          <a:lstStyle/>
          <a:p>
            <a:r>
              <a:rPr lang="fr-FR" dirty="0"/>
              <a:t>Phosphore</a:t>
            </a:r>
          </a:p>
        </p:txBody>
      </p:sp>
    </p:spTree>
    <p:extLst>
      <p:ext uri="{BB962C8B-B14F-4D97-AF65-F5344CB8AC3E}">
        <p14:creationId xmlns:p14="http://schemas.microsoft.com/office/powerpoint/2010/main" val="2123225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66206"/>
            <a:ext cx="10515600" cy="1325563"/>
          </a:xfrm>
        </p:spPr>
        <p:txBody>
          <a:bodyPr>
            <a:normAutofit/>
          </a:bodyPr>
          <a:lstStyle/>
          <a:p>
            <a:r>
              <a:rPr lang="fr-FR" sz="3600" b="1" dirty="0">
                <a:solidFill>
                  <a:schemeClr val="accent4"/>
                </a:solidFill>
              </a:rPr>
              <a:t>Rappel de la démarche </a:t>
            </a:r>
          </a:p>
        </p:txBody>
      </p:sp>
      <p:sp>
        <p:nvSpPr>
          <p:cNvPr id="4" name="Espace réservé du numéro de diapositive 3"/>
          <p:cNvSpPr>
            <a:spLocks noGrp="1"/>
          </p:cNvSpPr>
          <p:nvPr>
            <p:ph type="sldNum" sz="quarter" idx="12"/>
          </p:nvPr>
        </p:nvSpPr>
        <p:spPr/>
        <p:txBody>
          <a:bodyPr/>
          <a:lstStyle/>
          <a:p>
            <a:fld id="{9649A9A5-A630-4A85-AEB8-865B883A9F96}" type="slidenum">
              <a:rPr lang="fr-FR" smtClean="0"/>
              <a:t>25</a:t>
            </a:fld>
            <a:endParaRPr lang="fr-FR"/>
          </a:p>
        </p:txBody>
      </p:sp>
      <p:sp>
        <p:nvSpPr>
          <p:cNvPr id="7" name="ZoneTexte 6"/>
          <p:cNvSpPr txBox="1"/>
          <p:nvPr/>
        </p:nvSpPr>
        <p:spPr>
          <a:xfrm>
            <a:off x="576939" y="1512407"/>
            <a:ext cx="1526180" cy="715089"/>
          </a:xfrm>
          <a:prstGeom prst="roundRect">
            <a:avLst/>
          </a:prstGeom>
          <a:solidFill>
            <a:schemeClr val="accent1">
              <a:lumMod val="20000"/>
              <a:lumOff val="80000"/>
            </a:schemeClr>
          </a:solidFill>
          <a:ln>
            <a:solidFill>
              <a:schemeClr val="accent1"/>
            </a:solidFill>
          </a:ln>
        </p:spPr>
        <p:txBody>
          <a:bodyPr wrap="square" rtlCol="0">
            <a:spAutoFit/>
          </a:bodyPr>
          <a:lstStyle/>
          <a:p>
            <a:pPr algn="ctr"/>
            <a:r>
              <a:rPr lang="fr-FR" dirty="0"/>
              <a:t>STSS Thématique</a:t>
            </a:r>
            <a:endParaRPr lang="fr-FR" i="1" dirty="0"/>
          </a:p>
        </p:txBody>
      </p:sp>
      <p:sp>
        <p:nvSpPr>
          <p:cNvPr id="9" name="ZoneTexte 8"/>
          <p:cNvSpPr txBox="1"/>
          <p:nvPr/>
        </p:nvSpPr>
        <p:spPr>
          <a:xfrm>
            <a:off x="1541417" y="6305473"/>
            <a:ext cx="9470572" cy="373561"/>
          </a:xfrm>
          <a:prstGeom prst="rect">
            <a:avLst/>
          </a:prstGeom>
          <a:noFill/>
        </p:spPr>
        <p:txBody>
          <a:bodyPr wrap="square" rtlCol="0">
            <a:spAutoFit/>
          </a:bodyPr>
          <a:lstStyle/>
          <a:p>
            <a:r>
              <a:rPr lang="fr-FR" i="1" dirty="0"/>
              <a:t>* Fait sanitaire ou social, question sanitaire ou sociale, action dans l’environnement de l’élève…</a:t>
            </a:r>
          </a:p>
        </p:txBody>
      </p:sp>
      <p:sp>
        <p:nvSpPr>
          <p:cNvPr id="12" name="ZoneTexte 11"/>
          <p:cNvSpPr txBox="1"/>
          <p:nvPr/>
        </p:nvSpPr>
        <p:spPr>
          <a:xfrm>
            <a:off x="576939" y="2363251"/>
            <a:ext cx="1526180" cy="1021556"/>
          </a:xfrm>
          <a:prstGeom prst="roundRect">
            <a:avLst/>
          </a:prstGeom>
          <a:solidFill>
            <a:schemeClr val="accent1">
              <a:lumMod val="20000"/>
              <a:lumOff val="80000"/>
            </a:schemeClr>
          </a:solidFill>
          <a:ln>
            <a:solidFill>
              <a:schemeClr val="accent1"/>
            </a:solidFill>
          </a:ln>
        </p:spPr>
        <p:txBody>
          <a:bodyPr wrap="square" rtlCol="0">
            <a:spAutoFit/>
          </a:bodyPr>
          <a:lstStyle/>
          <a:p>
            <a:pPr algn="ctr"/>
            <a:r>
              <a:rPr lang="fr-FR" dirty="0"/>
              <a:t>Objet d’étude de départ</a:t>
            </a:r>
            <a:endParaRPr lang="fr-FR" i="1" dirty="0"/>
          </a:p>
        </p:txBody>
      </p:sp>
      <p:sp>
        <p:nvSpPr>
          <p:cNvPr id="13" name="ZoneTexte 12"/>
          <p:cNvSpPr txBox="1"/>
          <p:nvPr/>
        </p:nvSpPr>
        <p:spPr>
          <a:xfrm>
            <a:off x="576939" y="3513984"/>
            <a:ext cx="1526180" cy="715089"/>
          </a:xfrm>
          <a:prstGeom prst="roundRect">
            <a:avLst/>
          </a:prstGeom>
          <a:solidFill>
            <a:schemeClr val="accent1">
              <a:lumMod val="40000"/>
              <a:lumOff val="60000"/>
            </a:schemeClr>
          </a:solidFill>
          <a:ln>
            <a:solidFill>
              <a:schemeClr val="accent1">
                <a:lumMod val="75000"/>
              </a:schemeClr>
            </a:solidFill>
          </a:ln>
        </p:spPr>
        <p:txBody>
          <a:bodyPr wrap="square" rtlCol="0">
            <a:spAutoFit/>
          </a:bodyPr>
          <a:lstStyle/>
          <a:p>
            <a:pPr algn="ctr"/>
            <a:r>
              <a:rPr lang="fr-FR" b="1" i="1" dirty="0"/>
              <a:t>Question initiale* </a:t>
            </a:r>
          </a:p>
        </p:txBody>
      </p:sp>
      <p:sp>
        <p:nvSpPr>
          <p:cNvPr id="14" name="ZoneTexte 13"/>
          <p:cNvSpPr txBox="1"/>
          <p:nvPr/>
        </p:nvSpPr>
        <p:spPr>
          <a:xfrm>
            <a:off x="2680059" y="3146051"/>
            <a:ext cx="1695996" cy="1634490"/>
          </a:xfrm>
          <a:prstGeom prst="roundRect">
            <a:avLst/>
          </a:prstGeom>
          <a:solidFill>
            <a:schemeClr val="accent4">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i="1" dirty="0"/>
              <a:t>- Recherche documentaire</a:t>
            </a:r>
          </a:p>
          <a:p>
            <a:r>
              <a:rPr lang="fr-FR" i="1" dirty="0"/>
              <a:t>- Recueil et analyse de données</a:t>
            </a:r>
          </a:p>
        </p:txBody>
      </p:sp>
      <p:sp>
        <p:nvSpPr>
          <p:cNvPr id="15" name="ZoneTexte 14"/>
          <p:cNvSpPr txBox="1"/>
          <p:nvPr/>
        </p:nvSpPr>
        <p:spPr>
          <a:xfrm>
            <a:off x="4580707" y="2791297"/>
            <a:ext cx="1695996" cy="2464594"/>
          </a:xfrm>
          <a:prstGeom prst="roundRect">
            <a:avLst/>
          </a:prstGeom>
          <a:solidFill>
            <a:schemeClr val="accent4">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i="1" dirty="0"/>
              <a:t>Apports théoriques </a:t>
            </a:r>
          </a:p>
          <a:p>
            <a:r>
              <a:rPr lang="fr-FR" i="1" dirty="0"/>
              <a:t>- des pôles thématique + méthodologie</a:t>
            </a:r>
          </a:p>
          <a:p>
            <a:r>
              <a:rPr lang="fr-FR" i="1" dirty="0"/>
              <a:t>- des autres disciplines dont C-BPH</a:t>
            </a:r>
          </a:p>
        </p:txBody>
      </p:sp>
      <p:sp>
        <p:nvSpPr>
          <p:cNvPr id="17" name="Flèche droite 16"/>
          <p:cNvSpPr/>
          <p:nvPr/>
        </p:nvSpPr>
        <p:spPr>
          <a:xfrm>
            <a:off x="2677886" y="2227496"/>
            <a:ext cx="3537856" cy="513960"/>
          </a:xfrm>
          <a:prstGeom prst="rightArrow">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accent2"/>
                </a:solidFill>
              </a:rPr>
              <a:t>ETUDE : Démarche technologique</a:t>
            </a:r>
          </a:p>
        </p:txBody>
      </p:sp>
      <p:sp>
        <p:nvSpPr>
          <p:cNvPr id="18" name="ZoneTexte 17"/>
          <p:cNvSpPr txBox="1"/>
          <p:nvPr/>
        </p:nvSpPr>
        <p:spPr>
          <a:xfrm>
            <a:off x="4580707" y="5337334"/>
            <a:ext cx="1902821" cy="369332"/>
          </a:xfrm>
          <a:prstGeom prst="rect">
            <a:avLst/>
          </a:prstGeom>
          <a:noFill/>
        </p:spPr>
        <p:txBody>
          <a:bodyPr wrap="square" rtlCol="0">
            <a:spAutoFit/>
          </a:bodyPr>
          <a:lstStyle/>
          <a:p>
            <a:r>
              <a:rPr lang="fr-FR" b="1" dirty="0"/>
              <a:t>Contextualisation</a:t>
            </a:r>
          </a:p>
        </p:txBody>
      </p:sp>
      <p:sp>
        <p:nvSpPr>
          <p:cNvPr id="19" name="ZoneTexte 18"/>
          <p:cNvSpPr txBox="1"/>
          <p:nvPr/>
        </p:nvSpPr>
        <p:spPr>
          <a:xfrm>
            <a:off x="6687095" y="3187211"/>
            <a:ext cx="1902821" cy="1021556"/>
          </a:xfrm>
          <a:prstGeom prst="roundRect">
            <a:avLst/>
          </a:prstGeom>
          <a:solidFill>
            <a:schemeClr val="accent6">
              <a:lumMod val="20000"/>
              <a:lumOff val="80000"/>
            </a:schemeClr>
          </a:solidFill>
          <a:ln>
            <a:solidFill>
              <a:schemeClr val="accent6">
                <a:lumMod val="60000"/>
                <a:lumOff val="40000"/>
              </a:schemeClr>
            </a:solidFill>
          </a:ln>
        </p:spPr>
        <p:txBody>
          <a:bodyPr wrap="square" rtlCol="0">
            <a:spAutoFit/>
          </a:bodyPr>
          <a:lstStyle/>
          <a:p>
            <a:pPr algn="ctr"/>
            <a:r>
              <a:rPr lang="fr-FR" dirty="0"/>
              <a:t>Questionnement affiné ou reformulé</a:t>
            </a:r>
            <a:endParaRPr lang="fr-FR" i="1" dirty="0"/>
          </a:p>
        </p:txBody>
      </p:sp>
      <p:sp>
        <p:nvSpPr>
          <p:cNvPr id="20" name="ZoneTexte 19"/>
          <p:cNvSpPr txBox="1"/>
          <p:nvPr/>
        </p:nvSpPr>
        <p:spPr>
          <a:xfrm>
            <a:off x="6707779" y="4393433"/>
            <a:ext cx="1902821" cy="1021556"/>
          </a:xfrm>
          <a:prstGeom prst="roundRect">
            <a:avLst/>
          </a:prstGeom>
          <a:solidFill>
            <a:schemeClr val="accent6">
              <a:lumMod val="40000"/>
              <a:lumOff val="60000"/>
            </a:schemeClr>
          </a:solidFill>
          <a:ln>
            <a:solidFill>
              <a:schemeClr val="accent6">
                <a:lumMod val="40000"/>
                <a:lumOff val="60000"/>
              </a:schemeClr>
            </a:solidFill>
          </a:ln>
        </p:spPr>
        <p:txBody>
          <a:bodyPr wrap="square" rtlCol="0">
            <a:spAutoFit/>
          </a:bodyPr>
          <a:lstStyle/>
          <a:p>
            <a:pPr algn="ctr"/>
            <a:r>
              <a:rPr lang="fr-FR" b="1" dirty="0"/>
              <a:t>Elaboration de deux questions supports</a:t>
            </a:r>
            <a:endParaRPr lang="fr-FR" b="1" i="1" dirty="0"/>
          </a:p>
        </p:txBody>
      </p:sp>
      <p:sp>
        <p:nvSpPr>
          <p:cNvPr id="22" name="Rectangle à coins arrondis 21"/>
          <p:cNvSpPr/>
          <p:nvPr/>
        </p:nvSpPr>
        <p:spPr>
          <a:xfrm>
            <a:off x="9144000" y="4388352"/>
            <a:ext cx="2011680" cy="968728"/>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2"/>
                </a:solidFill>
              </a:rPr>
              <a:t>Présentation d’une question support</a:t>
            </a:r>
          </a:p>
        </p:txBody>
      </p:sp>
      <p:sp>
        <p:nvSpPr>
          <p:cNvPr id="24" name="Flèche droite 23"/>
          <p:cNvSpPr/>
          <p:nvPr/>
        </p:nvSpPr>
        <p:spPr>
          <a:xfrm>
            <a:off x="4428307" y="836294"/>
            <a:ext cx="6374675" cy="513960"/>
          </a:xfrm>
          <a:prstGeom prst="rightArrow">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accent5"/>
                </a:solidFill>
              </a:rPr>
              <a:t>TERMINALE</a:t>
            </a:r>
          </a:p>
        </p:txBody>
      </p:sp>
      <p:sp>
        <p:nvSpPr>
          <p:cNvPr id="25" name="Flèche droite 24"/>
          <p:cNvSpPr/>
          <p:nvPr/>
        </p:nvSpPr>
        <p:spPr>
          <a:xfrm>
            <a:off x="576938" y="820985"/>
            <a:ext cx="3799117" cy="513960"/>
          </a:xfrm>
          <a:prstGeom prst="rightArrow">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accent5"/>
                </a:solidFill>
              </a:rPr>
              <a:t>PREMIERE</a:t>
            </a:r>
          </a:p>
        </p:txBody>
      </p:sp>
      <p:cxnSp>
        <p:nvCxnSpPr>
          <p:cNvPr id="27" name="Connecteur droit avec flèche 26"/>
          <p:cNvCxnSpPr>
            <a:stCxn id="7" idx="2"/>
            <a:endCxn id="12" idx="0"/>
          </p:cNvCxnSpPr>
          <p:nvPr/>
        </p:nvCxnSpPr>
        <p:spPr>
          <a:xfrm>
            <a:off x="1340029" y="2227496"/>
            <a:ext cx="0" cy="135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stCxn id="12" idx="2"/>
            <a:endCxn id="13" idx="0"/>
          </p:cNvCxnSpPr>
          <p:nvPr/>
        </p:nvCxnSpPr>
        <p:spPr>
          <a:xfrm>
            <a:off x="1340029" y="3384807"/>
            <a:ext cx="0" cy="129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stCxn id="13" idx="3"/>
          </p:cNvCxnSpPr>
          <p:nvPr/>
        </p:nvCxnSpPr>
        <p:spPr>
          <a:xfrm flipV="1">
            <a:off x="2103118" y="3854415"/>
            <a:ext cx="576000"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a:off x="4366842" y="3807437"/>
            <a:ext cx="204652" cy="60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flipH="1">
            <a:off x="4376055" y="4082512"/>
            <a:ext cx="204652" cy="28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p:nvPr/>
        </p:nvCxnSpPr>
        <p:spPr>
          <a:xfrm>
            <a:off x="6285916" y="3757821"/>
            <a:ext cx="421863" cy="0"/>
          </a:xfrm>
          <a:prstGeom prst="straightConnector1">
            <a:avLst/>
          </a:prstGeom>
          <a:ln w="63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a:stCxn id="19" idx="2"/>
            <a:endCxn id="20" idx="0"/>
          </p:cNvCxnSpPr>
          <p:nvPr/>
        </p:nvCxnSpPr>
        <p:spPr>
          <a:xfrm>
            <a:off x="7638506" y="4208767"/>
            <a:ext cx="20684"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a:stCxn id="20" idx="3"/>
            <a:endCxn id="22" idx="1"/>
          </p:cNvCxnSpPr>
          <p:nvPr/>
        </p:nvCxnSpPr>
        <p:spPr>
          <a:xfrm flipV="1">
            <a:off x="8610600" y="4872716"/>
            <a:ext cx="533400" cy="31495"/>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necteur droit 4">
            <a:extLst>
              <a:ext uri="{FF2B5EF4-FFF2-40B4-BE49-F238E27FC236}">
                <a16:creationId xmlns:a16="http://schemas.microsoft.com/office/drawing/2014/main" id="{C4DF8DF6-410D-480E-8331-F78946F506EE}"/>
              </a:ext>
            </a:extLst>
          </p:cNvPr>
          <p:cNvCxnSpPr/>
          <p:nvPr/>
        </p:nvCxnSpPr>
        <p:spPr>
          <a:xfrm>
            <a:off x="5393635" y="5706666"/>
            <a:ext cx="0" cy="336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18149654-EF9A-4388-A35D-F4E96377463B}"/>
              </a:ext>
            </a:extLst>
          </p:cNvPr>
          <p:cNvCxnSpPr/>
          <p:nvPr/>
        </p:nvCxnSpPr>
        <p:spPr>
          <a:xfrm flipH="1">
            <a:off x="1340029" y="6029739"/>
            <a:ext cx="40536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3AF0D3D7-A077-49BB-844F-9978DF35C2F3}"/>
              </a:ext>
            </a:extLst>
          </p:cNvPr>
          <p:cNvCxnSpPr/>
          <p:nvPr/>
        </p:nvCxnSpPr>
        <p:spPr>
          <a:xfrm flipV="1">
            <a:off x="1340029" y="4388352"/>
            <a:ext cx="0" cy="1654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CC382BD4-586A-47C1-89E4-BCC7A38B99C9}"/>
              </a:ext>
            </a:extLst>
          </p:cNvPr>
          <p:cNvSpPr txBox="1"/>
          <p:nvPr/>
        </p:nvSpPr>
        <p:spPr>
          <a:xfrm>
            <a:off x="1802308" y="5706666"/>
            <a:ext cx="3367065" cy="369332"/>
          </a:xfrm>
          <a:prstGeom prst="rect">
            <a:avLst/>
          </a:prstGeom>
          <a:noFill/>
        </p:spPr>
        <p:txBody>
          <a:bodyPr wrap="square" rtlCol="0">
            <a:spAutoFit/>
          </a:bodyPr>
          <a:lstStyle/>
          <a:p>
            <a:r>
              <a:rPr lang="fr-FR" dirty="0"/>
              <a:t>Possibilité de remédiations </a:t>
            </a:r>
          </a:p>
        </p:txBody>
      </p:sp>
    </p:spTree>
    <p:extLst>
      <p:ext uri="{BB962C8B-B14F-4D97-AF65-F5344CB8AC3E}">
        <p14:creationId xmlns:p14="http://schemas.microsoft.com/office/powerpoint/2010/main" val="3268963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DFECC3-B394-A17B-01AA-079759239895}"/>
              </a:ext>
            </a:extLst>
          </p:cNvPr>
          <p:cNvSpPr>
            <a:spLocks noGrp="1"/>
          </p:cNvSpPr>
          <p:nvPr>
            <p:ph type="title"/>
          </p:nvPr>
        </p:nvSpPr>
        <p:spPr/>
        <p:txBody>
          <a:bodyPr>
            <a:normAutofit/>
          </a:bodyPr>
          <a:lstStyle/>
          <a:p>
            <a:r>
              <a:rPr lang="fr-FR" sz="3600" b="1" dirty="0">
                <a:solidFill>
                  <a:schemeClr val="accent4"/>
                </a:solidFill>
              </a:rPr>
              <a:t>Rappels de l’organisation de l’épreuve pour un candidat</a:t>
            </a:r>
          </a:p>
        </p:txBody>
      </p:sp>
      <p:pic>
        <p:nvPicPr>
          <p:cNvPr id="5" name="Espace réservé du contenu 4">
            <a:extLst>
              <a:ext uri="{FF2B5EF4-FFF2-40B4-BE49-F238E27FC236}">
                <a16:creationId xmlns:a16="http://schemas.microsoft.com/office/drawing/2014/main" id="{6484BF8C-59B0-6446-B52A-B2CDF81C48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8616" y="3638227"/>
            <a:ext cx="1643856" cy="1643856"/>
          </a:xfrm>
        </p:spPr>
      </p:pic>
      <p:pic>
        <p:nvPicPr>
          <p:cNvPr id="7" name="Image 6">
            <a:extLst>
              <a:ext uri="{FF2B5EF4-FFF2-40B4-BE49-F238E27FC236}">
                <a16:creationId xmlns:a16="http://schemas.microsoft.com/office/drawing/2014/main" id="{82197B95-11CD-ED87-D557-50297EEB8D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834" y="3692852"/>
            <a:ext cx="1772515" cy="1425102"/>
          </a:xfrm>
          <a:prstGeom prst="rect">
            <a:avLst/>
          </a:prstGeom>
        </p:spPr>
      </p:pic>
      <p:sp>
        <p:nvSpPr>
          <p:cNvPr id="8" name="ZoneTexte 7">
            <a:extLst>
              <a:ext uri="{FF2B5EF4-FFF2-40B4-BE49-F238E27FC236}">
                <a16:creationId xmlns:a16="http://schemas.microsoft.com/office/drawing/2014/main" id="{A27EAB1A-CF6B-3FD2-FD9C-99332B8F6B00}"/>
              </a:ext>
            </a:extLst>
          </p:cNvPr>
          <p:cNvSpPr txBox="1"/>
          <p:nvPr/>
        </p:nvSpPr>
        <p:spPr>
          <a:xfrm>
            <a:off x="856817" y="5282083"/>
            <a:ext cx="4655127" cy="1200329"/>
          </a:xfrm>
          <a:prstGeom prst="rect">
            <a:avLst/>
          </a:prstGeom>
          <a:noFill/>
        </p:spPr>
        <p:txBody>
          <a:bodyPr wrap="square" rtlCol="0">
            <a:spAutoFit/>
          </a:bodyPr>
          <a:lstStyle/>
          <a:p>
            <a:pPr algn="ctr"/>
            <a:r>
              <a:rPr lang="fr-FR" sz="2400" b="1" dirty="0"/>
              <a:t>Première partie </a:t>
            </a:r>
            <a:r>
              <a:rPr lang="fr-FR" sz="2400" dirty="0"/>
              <a:t>: prise de parole continu avec la présentation d’une question-support – 10 minutes </a:t>
            </a:r>
          </a:p>
        </p:txBody>
      </p:sp>
      <p:sp>
        <p:nvSpPr>
          <p:cNvPr id="9" name="ZoneTexte 8">
            <a:extLst>
              <a:ext uri="{FF2B5EF4-FFF2-40B4-BE49-F238E27FC236}">
                <a16:creationId xmlns:a16="http://schemas.microsoft.com/office/drawing/2014/main" id="{06E8161A-22FA-8184-9B92-E90F4954B119}"/>
              </a:ext>
            </a:extLst>
          </p:cNvPr>
          <p:cNvSpPr txBox="1"/>
          <p:nvPr/>
        </p:nvSpPr>
        <p:spPr>
          <a:xfrm>
            <a:off x="5038293" y="2389246"/>
            <a:ext cx="5569527" cy="461665"/>
          </a:xfrm>
          <a:prstGeom prst="rect">
            <a:avLst/>
          </a:prstGeom>
          <a:noFill/>
        </p:spPr>
        <p:txBody>
          <a:bodyPr wrap="square" rtlCol="0">
            <a:spAutoFit/>
          </a:bodyPr>
          <a:lstStyle/>
          <a:p>
            <a:pPr algn="ctr"/>
            <a:r>
              <a:rPr lang="fr-FR" sz="2400" b="1" dirty="0"/>
              <a:t>Temps de préparation </a:t>
            </a:r>
            <a:r>
              <a:rPr lang="fr-FR" sz="2400" dirty="0"/>
              <a:t>: 20 minutes </a:t>
            </a:r>
          </a:p>
        </p:txBody>
      </p:sp>
      <p:pic>
        <p:nvPicPr>
          <p:cNvPr id="11" name="Image 10">
            <a:extLst>
              <a:ext uri="{FF2B5EF4-FFF2-40B4-BE49-F238E27FC236}">
                <a16:creationId xmlns:a16="http://schemas.microsoft.com/office/drawing/2014/main" id="{01D00210-6F01-52D2-73C1-0A817ABA88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5310" y="1736575"/>
            <a:ext cx="2619375" cy="1743075"/>
          </a:xfrm>
          <a:prstGeom prst="rect">
            <a:avLst/>
          </a:prstGeom>
        </p:spPr>
      </p:pic>
      <p:sp>
        <p:nvSpPr>
          <p:cNvPr id="12" name="ZoneTexte 11">
            <a:extLst>
              <a:ext uri="{FF2B5EF4-FFF2-40B4-BE49-F238E27FC236}">
                <a16:creationId xmlns:a16="http://schemas.microsoft.com/office/drawing/2014/main" id="{449C9928-393E-D3EA-7045-43CE01056A25}"/>
              </a:ext>
            </a:extLst>
          </p:cNvPr>
          <p:cNvSpPr txBox="1"/>
          <p:nvPr/>
        </p:nvSpPr>
        <p:spPr>
          <a:xfrm>
            <a:off x="6174365" y="5292546"/>
            <a:ext cx="4433455" cy="1200329"/>
          </a:xfrm>
          <a:prstGeom prst="rect">
            <a:avLst/>
          </a:prstGeom>
          <a:noFill/>
        </p:spPr>
        <p:txBody>
          <a:bodyPr wrap="square" rtlCol="0">
            <a:spAutoFit/>
          </a:bodyPr>
          <a:lstStyle/>
          <a:p>
            <a:pPr algn="ctr"/>
            <a:r>
              <a:rPr lang="fr-FR" sz="2400" b="1" dirty="0"/>
              <a:t>Deuxième partie </a:t>
            </a:r>
            <a:r>
              <a:rPr lang="fr-FR" sz="2400" dirty="0"/>
              <a:t>: échanges avec le jury, interactions </a:t>
            </a:r>
          </a:p>
          <a:p>
            <a:pPr algn="ctr"/>
            <a:r>
              <a:rPr lang="fr-FR" sz="2400" dirty="0"/>
              <a:t>– 10 minutes </a:t>
            </a:r>
          </a:p>
        </p:txBody>
      </p:sp>
    </p:spTree>
    <p:extLst>
      <p:ext uri="{BB962C8B-B14F-4D97-AF65-F5344CB8AC3E}">
        <p14:creationId xmlns:p14="http://schemas.microsoft.com/office/powerpoint/2010/main" val="604113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4487D2-9CC7-4E77-FC83-75DC59A6CCB0}"/>
              </a:ext>
            </a:extLst>
          </p:cNvPr>
          <p:cNvSpPr>
            <a:spLocks noGrp="1"/>
          </p:cNvSpPr>
          <p:nvPr>
            <p:ph type="title"/>
          </p:nvPr>
        </p:nvSpPr>
        <p:spPr>
          <a:xfrm>
            <a:off x="671945" y="476794"/>
            <a:ext cx="10515600" cy="1325563"/>
          </a:xfrm>
        </p:spPr>
        <p:txBody>
          <a:bodyPr>
            <a:normAutofit/>
          </a:bodyPr>
          <a:lstStyle/>
          <a:p>
            <a:r>
              <a:rPr lang="fr-FR" sz="3600" b="1" dirty="0">
                <a:solidFill>
                  <a:schemeClr val="accent4"/>
                </a:solidFill>
              </a:rPr>
              <a:t>En rire ? </a:t>
            </a:r>
          </a:p>
        </p:txBody>
      </p:sp>
      <p:pic>
        <p:nvPicPr>
          <p:cNvPr id="5" name="Espace réservé du contenu 4">
            <a:extLst>
              <a:ext uri="{FF2B5EF4-FFF2-40B4-BE49-F238E27FC236}">
                <a16:creationId xmlns:a16="http://schemas.microsoft.com/office/drawing/2014/main" id="{E2CE9F38-24B0-C8BB-7A08-A4FB6FA962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37018" y="412078"/>
            <a:ext cx="4050970" cy="4050970"/>
          </a:xfrm>
        </p:spPr>
      </p:pic>
      <p:sp>
        <p:nvSpPr>
          <p:cNvPr id="6" name="ZoneTexte 5">
            <a:extLst>
              <a:ext uri="{FF2B5EF4-FFF2-40B4-BE49-F238E27FC236}">
                <a16:creationId xmlns:a16="http://schemas.microsoft.com/office/drawing/2014/main" id="{60EE5609-C578-8A20-3F3F-B35FEC1B69DE}"/>
              </a:ext>
            </a:extLst>
          </p:cNvPr>
          <p:cNvSpPr txBox="1"/>
          <p:nvPr/>
        </p:nvSpPr>
        <p:spPr>
          <a:xfrm>
            <a:off x="9421090" y="4093716"/>
            <a:ext cx="1946564" cy="369332"/>
          </a:xfrm>
          <a:prstGeom prst="rect">
            <a:avLst/>
          </a:prstGeom>
          <a:noFill/>
        </p:spPr>
        <p:txBody>
          <a:bodyPr wrap="square" rtlCol="0">
            <a:spAutoFit/>
          </a:bodyPr>
          <a:lstStyle/>
          <a:p>
            <a:r>
              <a:rPr lang="fr-FR" dirty="0"/>
              <a:t>Phosphore</a:t>
            </a:r>
          </a:p>
        </p:txBody>
      </p:sp>
      <p:sp>
        <p:nvSpPr>
          <p:cNvPr id="3" name="ZoneTexte 2">
            <a:extLst>
              <a:ext uri="{FF2B5EF4-FFF2-40B4-BE49-F238E27FC236}">
                <a16:creationId xmlns:a16="http://schemas.microsoft.com/office/drawing/2014/main" id="{2C84DB94-FB0C-B60F-50DB-D17BA498AB23}"/>
              </a:ext>
            </a:extLst>
          </p:cNvPr>
          <p:cNvSpPr txBox="1"/>
          <p:nvPr/>
        </p:nvSpPr>
        <p:spPr>
          <a:xfrm>
            <a:off x="1302328" y="4870978"/>
            <a:ext cx="9670472" cy="1200329"/>
          </a:xfrm>
          <a:prstGeom prst="rect">
            <a:avLst/>
          </a:prstGeom>
          <a:noFill/>
        </p:spPr>
        <p:txBody>
          <a:bodyPr wrap="square" rtlCol="0">
            <a:spAutoFit/>
          </a:bodyPr>
          <a:lstStyle/>
          <a:p>
            <a:r>
              <a:rPr lang="fr-FR" sz="2400" b="1" dirty="0" err="1"/>
              <a:t>Retex</a:t>
            </a:r>
            <a:r>
              <a:rPr lang="fr-FR" sz="2400" b="1" dirty="0"/>
              <a:t> session 2024</a:t>
            </a:r>
          </a:p>
          <a:p>
            <a:r>
              <a:rPr lang="fr-FR" sz="2400" dirty="0"/>
              <a:t>Pour rappel, première session avec des membres de jury sélectionnés dans un vivier élargi (« non spécialistes »). </a:t>
            </a:r>
          </a:p>
        </p:txBody>
      </p:sp>
    </p:spTree>
    <p:extLst>
      <p:ext uri="{BB962C8B-B14F-4D97-AF65-F5344CB8AC3E}">
        <p14:creationId xmlns:p14="http://schemas.microsoft.com/office/powerpoint/2010/main" val="1642482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35CEB1-338C-4BE6-57D5-E876C3C5B9A9}"/>
              </a:ext>
            </a:extLst>
          </p:cNvPr>
          <p:cNvSpPr>
            <a:spLocks noGrp="1"/>
          </p:cNvSpPr>
          <p:nvPr>
            <p:ph type="title"/>
          </p:nvPr>
        </p:nvSpPr>
        <p:spPr/>
        <p:txBody>
          <a:bodyPr>
            <a:normAutofit/>
          </a:bodyPr>
          <a:lstStyle/>
          <a:p>
            <a:r>
              <a:rPr lang="fr-FR" sz="3600" b="1" dirty="0">
                <a:solidFill>
                  <a:schemeClr val="accent4"/>
                </a:solidFill>
              </a:rPr>
              <a:t>Le grand oral : une épreuve pour les candidats</a:t>
            </a:r>
          </a:p>
        </p:txBody>
      </p:sp>
      <p:sp>
        <p:nvSpPr>
          <p:cNvPr id="3" name="Espace réservé du contenu 2">
            <a:extLst>
              <a:ext uri="{FF2B5EF4-FFF2-40B4-BE49-F238E27FC236}">
                <a16:creationId xmlns:a16="http://schemas.microsoft.com/office/drawing/2014/main" id="{6796F25D-B628-16E0-721A-428642BB173E}"/>
              </a:ext>
            </a:extLst>
          </p:cNvPr>
          <p:cNvSpPr>
            <a:spLocks noGrp="1"/>
          </p:cNvSpPr>
          <p:nvPr>
            <p:ph idx="1"/>
          </p:nvPr>
        </p:nvSpPr>
        <p:spPr/>
        <p:txBody>
          <a:bodyPr>
            <a:normAutofit/>
          </a:bodyPr>
          <a:lstStyle/>
          <a:p>
            <a:pPr marL="0" indent="0">
              <a:buNone/>
            </a:pPr>
            <a:r>
              <a:rPr lang="fr-FR" sz="2400" b="1" dirty="0"/>
              <a:t>Passage à l’oral source de stress : </a:t>
            </a:r>
          </a:p>
          <a:p>
            <a:pPr>
              <a:buFontTx/>
              <a:buChar char="-"/>
            </a:pPr>
            <a:r>
              <a:rPr lang="fr-FR" sz="2400" dirty="0"/>
              <a:t>Prise de parole en continu puis interaction avec le jury (2 membres)</a:t>
            </a:r>
          </a:p>
          <a:p>
            <a:pPr>
              <a:buFontTx/>
              <a:buChar char="-"/>
            </a:pPr>
            <a:r>
              <a:rPr lang="fr-FR" sz="2400" dirty="0"/>
              <a:t>Mis à part le support papier que le candidat peut avoir réalisé pendant le temps de préparations, pas de notes ni de diaporama</a:t>
            </a:r>
          </a:p>
          <a:p>
            <a:pPr>
              <a:buFontTx/>
              <a:buChar char="-"/>
            </a:pPr>
            <a:r>
              <a:rPr lang="fr-FR" sz="2400" dirty="0"/>
              <a:t>Enjeu fort : coefficient 14</a:t>
            </a:r>
          </a:p>
          <a:p>
            <a:pPr>
              <a:buFontTx/>
              <a:buChar char="-"/>
            </a:pPr>
            <a:r>
              <a:rPr lang="fr-FR" sz="2400" dirty="0"/>
              <a:t>Difficulté pour un certain nombre d’élèves de s’exprimer à l’oral et/ou de comprendre des questions orales dans un contexte de stress</a:t>
            </a:r>
          </a:p>
          <a:p>
            <a:pPr marL="0" indent="0">
              <a:buNone/>
            </a:pPr>
            <a:endParaRPr lang="fr-FR" sz="2400" dirty="0"/>
          </a:p>
          <a:p>
            <a:pPr marL="0" indent="0" algn="ctr">
              <a:buNone/>
            </a:pPr>
            <a:r>
              <a:rPr lang="fr-FR" sz="2400" b="1" dirty="0"/>
              <a:t>Bienveillance de la part des membres de la commission (sourires, encouragements, pleine attention pendant les 20 minutes…) </a:t>
            </a:r>
          </a:p>
          <a:p>
            <a:pPr marL="0" indent="0">
              <a:buNone/>
            </a:pPr>
            <a:endParaRPr lang="fr-FR" sz="2400" dirty="0"/>
          </a:p>
          <a:p>
            <a:pPr marL="0" indent="0">
              <a:buNone/>
            </a:pPr>
            <a:endParaRPr lang="fr-FR" sz="2400" dirty="0"/>
          </a:p>
          <a:p>
            <a:pPr marL="0" indent="0">
              <a:buNone/>
            </a:pPr>
            <a:endParaRPr lang="fr-FR" sz="2400" dirty="0"/>
          </a:p>
          <a:p>
            <a:pPr>
              <a:buFontTx/>
              <a:buChar char="-"/>
            </a:pPr>
            <a:endParaRPr lang="fr-FR" sz="2400" dirty="0"/>
          </a:p>
          <a:p>
            <a:pPr marL="0" indent="0">
              <a:buNone/>
            </a:pPr>
            <a:endParaRPr lang="fr-FR" sz="2400" dirty="0"/>
          </a:p>
        </p:txBody>
      </p:sp>
    </p:spTree>
    <p:extLst>
      <p:ext uri="{BB962C8B-B14F-4D97-AF65-F5344CB8AC3E}">
        <p14:creationId xmlns:p14="http://schemas.microsoft.com/office/powerpoint/2010/main" val="2464402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490BE7-F288-7A4C-675E-E12336346C6A}"/>
              </a:ext>
            </a:extLst>
          </p:cNvPr>
          <p:cNvSpPr>
            <a:spLocks noGrp="1"/>
          </p:cNvSpPr>
          <p:nvPr>
            <p:ph type="title"/>
          </p:nvPr>
        </p:nvSpPr>
        <p:spPr/>
        <p:txBody>
          <a:bodyPr>
            <a:normAutofit/>
          </a:bodyPr>
          <a:lstStyle/>
          <a:p>
            <a:r>
              <a:rPr lang="fr-FR" sz="3600" b="1" dirty="0">
                <a:solidFill>
                  <a:schemeClr val="accent4"/>
                </a:solidFill>
              </a:rPr>
              <a:t>Quel équilibre entre bienveillance du jury et exigence de l’examen ?  Réflexion… </a:t>
            </a:r>
          </a:p>
        </p:txBody>
      </p:sp>
      <p:sp>
        <p:nvSpPr>
          <p:cNvPr id="3" name="Espace réservé du contenu 2">
            <a:extLst>
              <a:ext uri="{FF2B5EF4-FFF2-40B4-BE49-F238E27FC236}">
                <a16:creationId xmlns:a16="http://schemas.microsoft.com/office/drawing/2014/main" id="{47EC9A38-662E-F89A-A01F-03D905D65331}"/>
              </a:ext>
            </a:extLst>
          </p:cNvPr>
          <p:cNvSpPr>
            <a:spLocks noGrp="1"/>
          </p:cNvSpPr>
          <p:nvPr>
            <p:ph idx="1"/>
          </p:nvPr>
        </p:nvSpPr>
        <p:spPr/>
        <p:txBody>
          <a:bodyPr/>
          <a:lstStyle/>
          <a:p>
            <a:endParaRPr lang="fr-FR" dirty="0"/>
          </a:p>
          <a:p>
            <a:r>
              <a:rPr lang="fr-FR" dirty="0"/>
              <a:t>Quels sont les attendus du Grand oral ? </a:t>
            </a:r>
          </a:p>
          <a:p>
            <a:pPr marL="0" indent="0">
              <a:buNone/>
            </a:pPr>
            <a:endParaRPr lang="fr-FR" dirty="0"/>
          </a:p>
          <a:p>
            <a:pPr marL="0" indent="0">
              <a:buNone/>
            </a:pPr>
            <a:endParaRPr lang="fr-FR" dirty="0"/>
          </a:p>
          <a:p>
            <a:r>
              <a:rPr lang="fr-FR" dirty="0"/>
              <a:t>Qu’est-ce que n’est pas le Grand oral ? </a:t>
            </a:r>
          </a:p>
          <a:p>
            <a:endParaRPr lang="fr-FR" dirty="0"/>
          </a:p>
          <a:p>
            <a:endParaRPr lang="fr-FR" dirty="0"/>
          </a:p>
          <a:p>
            <a:r>
              <a:rPr lang="fr-FR" dirty="0"/>
              <a:t>Quel équilibre entre bienveillance du jury et exigence de l’examen ? </a:t>
            </a:r>
          </a:p>
          <a:p>
            <a:endParaRPr lang="fr-FR" dirty="0"/>
          </a:p>
          <a:p>
            <a:endParaRPr lang="fr-FR" dirty="0"/>
          </a:p>
        </p:txBody>
      </p:sp>
    </p:spTree>
    <p:extLst>
      <p:ext uri="{BB962C8B-B14F-4D97-AF65-F5344CB8AC3E}">
        <p14:creationId xmlns:p14="http://schemas.microsoft.com/office/powerpoint/2010/main" val="3252215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023D50-683D-992C-915E-99F616C87917}"/>
              </a:ext>
            </a:extLst>
          </p:cNvPr>
          <p:cNvSpPr>
            <a:spLocks noGrp="1"/>
          </p:cNvSpPr>
          <p:nvPr>
            <p:ph type="title"/>
          </p:nvPr>
        </p:nvSpPr>
        <p:spPr>
          <a:xfrm>
            <a:off x="533401" y="2540288"/>
            <a:ext cx="10515600" cy="1325563"/>
          </a:xfrm>
        </p:spPr>
        <p:txBody>
          <a:bodyPr>
            <a:normAutofit/>
          </a:bodyPr>
          <a:lstStyle/>
          <a:p>
            <a:pPr algn="ctr"/>
            <a:r>
              <a:rPr lang="fr-FR" sz="3600" b="1" dirty="0">
                <a:solidFill>
                  <a:schemeClr val="accent4"/>
                </a:solidFill>
              </a:rPr>
              <a:t>Actualités et projections </a:t>
            </a:r>
          </a:p>
        </p:txBody>
      </p:sp>
    </p:spTree>
    <p:extLst>
      <p:ext uri="{BB962C8B-B14F-4D97-AF65-F5344CB8AC3E}">
        <p14:creationId xmlns:p14="http://schemas.microsoft.com/office/powerpoint/2010/main" val="932055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A1BDD0-530D-17BE-A1F0-2F3B3B1E0ECF}"/>
              </a:ext>
            </a:extLst>
          </p:cNvPr>
          <p:cNvSpPr>
            <a:spLocks noGrp="1"/>
          </p:cNvSpPr>
          <p:nvPr>
            <p:ph type="title"/>
          </p:nvPr>
        </p:nvSpPr>
        <p:spPr/>
        <p:txBody>
          <a:bodyPr>
            <a:normAutofit/>
          </a:bodyPr>
          <a:lstStyle/>
          <a:p>
            <a:r>
              <a:rPr lang="fr-FR" sz="3600" b="1" dirty="0">
                <a:solidFill>
                  <a:schemeClr val="accent4"/>
                </a:solidFill>
              </a:rPr>
              <a:t>Les attendus de l’épreuve du Grand oral</a:t>
            </a:r>
          </a:p>
        </p:txBody>
      </p:sp>
      <p:sp>
        <p:nvSpPr>
          <p:cNvPr id="3" name="Espace réservé du contenu 2">
            <a:extLst>
              <a:ext uri="{FF2B5EF4-FFF2-40B4-BE49-F238E27FC236}">
                <a16:creationId xmlns:a16="http://schemas.microsoft.com/office/drawing/2014/main" id="{9C503EFF-58DA-8E69-5110-CF2ADB45EFE4}"/>
              </a:ext>
            </a:extLst>
          </p:cNvPr>
          <p:cNvSpPr>
            <a:spLocks noGrp="1"/>
          </p:cNvSpPr>
          <p:nvPr>
            <p:ph idx="1"/>
          </p:nvPr>
        </p:nvSpPr>
        <p:spPr>
          <a:xfrm>
            <a:off x="838200" y="1825625"/>
            <a:ext cx="4232564" cy="4561320"/>
          </a:xfrm>
        </p:spPr>
        <p:txBody>
          <a:bodyPr>
            <a:normAutofit/>
          </a:bodyPr>
          <a:lstStyle/>
          <a:p>
            <a:pPr marL="0" indent="0">
              <a:buNone/>
            </a:pPr>
            <a:r>
              <a:rPr lang="fr-FR" sz="2400" b="1" dirty="0"/>
              <a:t>Les attendus de l’épreuve du GO - pour les candidats</a:t>
            </a:r>
            <a:endParaRPr lang="fr-FR" sz="2400" dirty="0"/>
          </a:p>
          <a:p>
            <a:r>
              <a:rPr lang="fr-FR" sz="2400" dirty="0"/>
              <a:t>Démontrer leur compétences orales (prise de parole en continu et en interaction)</a:t>
            </a:r>
          </a:p>
          <a:p>
            <a:r>
              <a:rPr lang="fr-FR" sz="2400" dirty="0"/>
              <a:t>Montrer leur maitrise d’une thématique sur laquelle ils ont travaillé et savoir en parler</a:t>
            </a:r>
          </a:p>
          <a:p>
            <a:r>
              <a:rPr lang="fr-FR" sz="2400" dirty="0"/>
              <a:t>Faire preuve de gestion de leur stress</a:t>
            </a:r>
          </a:p>
          <a:p>
            <a:r>
              <a:rPr lang="fr-FR" sz="2400" dirty="0"/>
              <a:t>Adopter une posture adaptée pour un oral d’examen</a:t>
            </a:r>
          </a:p>
        </p:txBody>
      </p:sp>
      <p:sp>
        <p:nvSpPr>
          <p:cNvPr id="4" name="ZoneTexte 3">
            <a:extLst>
              <a:ext uri="{FF2B5EF4-FFF2-40B4-BE49-F238E27FC236}">
                <a16:creationId xmlns:a16="http://schemas.microsoft.com/office/drawing/2014/main" id="{1667B726-E1C6-5180-9ECE-3EE5241C86D7}"/>
              </a:ext>
            </a:extLst>
          </p:cNvPr>
          <p:cNvSpPr txBox="1"/>
          <p:nvPr/>
        </p:nvSpPr>
        <p:spPr>
          <a:xfrm>
            <a:off x="5929745" y="1825625"/>
            <a:ext cx="5583382" cy="4524315"/>
          </a:xfrm>
          <a:prstGeom prst="rect">
            <a:avLst/>
          </a:prstGeom>
          <a:noFill/>
        </p:spPr>
        <p:txBody>
          <a:bodyPr wrap="square" rtlCol="0">
            <a:spAutoFit/>
          </a:bodyPr>
          <a:lstStyle/>
          <a:p>
            <a:r>
              <a:rPr lang="fr-FR" sz="2400" b="1" dirty="0"/>
              <a:t>Les attendus de l’épreuve du GO – pour les membres du jury</a:t>
            </a:r>
          </a:p>
          <a:p>
            <a:pPr marL="285750" indent="-285750">
              <a:buFont typeface="Arial" panose="020B0604020202020204" pitchFamily="34" charset="0"/>
              <a:buChar char="•"/>
            </a:pPr>
            <a:r>
              <a:rPr lang="fr-FR" sz="2400" dirty="0"/>
              <a:t>Mettre en confiance le candidat</a:t>
            </a:r>
          </a:p>
          <a:p>
            <a:pPr marL="285750" indent="-285750">
              <a:buFont typeface="Arial" panose="020B0604020202020204" pitchFamily="34" charset="0"/>
              <a:buChar char="•"/>
            </a:pPr>
            <a:r>
              <a:rPr lang="fr-FR" sz="2400" dirty="0"/>
              <a:t>Ecouter le candidat pendant les 10 premières minutes </a:t>
            </a:r>
          </a:p>
          <a:p>
            <a:pPr marL="285750" indent="-285750">
              <a:buFont typeface="Arial" panose="020B0604020202020204" pitchFamily="34" charset="0"/>
              <a:buChar char="•"/>
            </a:pPr>
            <a:r>
              <a:rPr lang="fr-FR" sz="2400" dirty="0"/>
              <a:t>Poser des questions permettant au candidat de s’exprimer pendant les 10 dernières minutes </a:t>
            </a:r>
            <a:r>
              <a:rPr lang="fr-FR" sz="2400" i="1" dirty="0"/>
              <a:t>(pas de questions de cours, pas de questions fermées)</a:t>
            </a:r>
          </a:p>
          <a:p>
            <a:pPr marL="285750" indent="-285750">
              <a:buFont typeface="Arial" panose="020B0604020202020204" pitchFamily="34" charset="0"/>
              <a:buChar char="•"/>
            </a:pPr>
            <a:r>
              <a:rPr lang="fr-FR" sz="2400" dirty="0"/>
              <a:t>Prendre le temps de réfléchir à l’évaluation de la prestation puis à la notation</a:t>
            </a:r>
          </a:p>
        </p:txBody>
      </p:sp>
    </p:spTree>
    <p:extLst>
      <p:ext uri="{BB962C8B-B14F-4D97-AF65-F5344CB8AC3E}">
        <p14:creationId xmlns:p14="http://schemas.microsoft.com/office/powerpoint/2010/main" val="879613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7EC816-2D19-019E-6936-EE87B4289791}"/>
              </a:ext>
            </a:extLst>
          </p:cNvPr>
          <p:cNvSpPr>
            <a:spLocks noGrp="1"/>
          </p:cNvSpPr>
          <p:nvPr>
            <p:ph type="title"/>
          </p:nvPr>
        </p:nvSpPr>
        <p:spPr/>
        <p:txBody>
          <a:bodyPr>
            <a:normAutofit/>
          </a:bodyPr>
          <a:lstStyle/>
          <a:p>
            <a:r>
              <a:rPr lang="fr-FR" sz="3600" b="1" dirty="0">
                <a:solidFill>
                  <a:schemeClr val="accent4"/>
                </a:solidFill>
              </a:rPr>
              <a:t>Ce que le grand oral n’est pas… </a:t>
            </a:r>
          </a:p>
        </p:txBody>
      </p:sp>
      <p:sp>
        <p:nvSpPr>
          <p:cNvPr id="3" name="Espace réservé du contenu 2">
            <a:extLst>
              <a:ext uri="{FF2B5EF4-FFF2-40B4-BE49-F238E27FC236}">
                <a16:creationId xmlns:a16="http://schemas.microsoft.com/office/drawing/2014/main" id="{C0913405-3C45-6379-228E-E7642D174CD4}"/>
              </a:ext>
            </a:extLst>
          </p:cNvPr>
          <p:cNvSpPr>
            <a:spLocks noGrp="1"/>
          </p:cNvSpPr>
          <p:nvPr>
            <p:ph idx="1"/>
          </p:nvPr>
        </p:nvSpPr>
        <p:spPr>
          <a:xfrm>
            <a:off x="838200" y="1548533"/>
            <a:ext cx="9123218" cy="4769139"/>
          </a:xfrm>
        </p:spPr>
        <p:txBody>
          <a:bodyPr>
            <a:normAutofit/>
          </a:bodyPr>
          <a:lstStyle/>
          <a:p>
            <a:r>
              <a:rPr lang="fr-FR" sz="2400" dirty="0"/>
              <a:t>Un contrôle de connaissances du cycle terminal en STSS (l’épreuve écrite sert à évaluer ces connaissances)</a:t>
            </a:r>
            <a:endParaRPr lang="fr-FR" dirty="0"/>
          </a:p>
          <a:p>
            <a:r>
              <a:rPr lang="fr-FR" sz="2400" dirty="0"/>
              <a:t>Une occasion de piéger les candidats par des questions difficiles. Ex. « On m’a demandé d’expliquer pourquoi l’association n’avait pas fait sa journée en même temps qu’une autre. Pourquoi ce jour précis ? » (</a:t>
            </a:r>
            <a:r>
              <a:rPr lang="fr-FR" sz="2400" i="1" dirty="0"/>
              <a:t>session 2024</a:t>
            </a:r>
          </a:p>
          <a:p>
            <a:endParaRPr lang="fr-FR" sz="2400" i="1" dirty="0"/>
          </a:p>
          <a:p>
            <a:pPr marL="0" indent="0">
              <a:buNone/>
            </a:pPr>
            <a:r>
              <a:rPr lang="fr-FR" sz="3600" b="1" dirty="0">
                <a:solidFill>
                  <a:schemeClr val="accent4"/>
                </a:solidFill>
                <a:latin typeface="+mj-lt"/>
                <a:ea typeface="+mj-ea"/>
                <a:cs typeface="+mj-cs"/>
              </a:rPr>
              <a:t>… mais ce qu’est le grand oral </a:t>
            </a:r>
          </a:p>
          <a:p>
            <a:r>
              <a:rPr lang="fr-FR" sz="2400" dirty="0"/>
              <a:t>Une valorisation du travail d’étude qui a été mené (évaluer = donner de la valeur à…)</a:t>
            </a:r>
          </a:p>
          <a:p>
            <a:r>
              <a:rPr lang="fr-FR" sz="2400" dirty="0"/>
              <a:t>Une prise en compte des compétences orales dans le baccalauréat</a:t>
            </a:r>
          </a:p>
        </p:txBody>
      </p:sp>
      <p:sp>
        <p:nvSpPr>
          <p:cNvPr id="4" name="ZoneTexte 3">
            <a:extLst>
              <a:ext uri="{FF2B5EF4-FFF2-40B4-BE49-F238E27FC236}">
                <a16:creationId xmlns:a16="http://schemas.microsoft.com/office/drawing/2014/main" id="{9244688D-1533-41D4-518F-9E70AE8CEA50}"/>
              </a:ext>
            </a:extLst>
          </p:cNvPr>
          <p:cNvSpPr txBox="1"/>
          <p:nvPr/>
        </p:nvSpPr>
        <p:spPr>
          <a:xfrm>
            <a:off x="10183091" y="2963606"/>
            <a:ext cx="1565564" cy="1938992"/>
          </a:xfrm>
          <a:prstGeom prst="rect">
            <a:avLst/>
          </a:prstGeom>
          <a:noFill/>
          <a:ln>
            <a:solidFill>
              <a:schemeClr val="accent4"/>
            </a:solidFill>
          </a:ln>
        </p:spPr>
        <p:txBody>
          <a:bodyPr wrap="square" rtlCol="0">
            <a:spAutoFit/>
          </a:bodyPr>
          <a:lstStyle/>
          <a:p>
            <a:pPr algn="ctr"/>
            <a:r>
              <a:rPr lang="fr-FR" sz="2400" b="1" dirty="0">
                <a:solidFill>
                  <a:schemeClr val="accent4"/>
                </a:solidFill>
              </a:rPr>
              <a:t>Exigence : oui !</a:t>
            </a:r>
          </a:p>
          <a:p>
            <a:pPr algn="ctr"/>
            <a:endParaRPr lang="fr-FR" sz="2400" b="1" dirty="0">
              <a:solidFill>
                <a:schemeClr val="accent4"/>
              </a:solidFill>
            </a:endParaRPr>
          </a:p>
          <a:p>
            <a:pPr algn="ctr"/>
            <a:r>
              <a:rPr lang="fr-FR" sz="2400" b="1" dirty="0">
                <a:solidFill>
                  <a:schemeClr val="accent4"/>
                </a:solidFill>
              </a:rPr>
              <a:t>Sanction : non ! </a:t>
            </a:r>
          </a:p>
        </p:txBody>
      </p:sp>
    </p:spTree>
    <p:extLst>
      <p:ext uri="{BB962C8B-B14F-4D97-AF65-F5344CB8AC3E}">
        <p14:creationId xmlns:p14="http://schemas.microsoft.com/office/powerpoint/2010/main" val="37000278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CD206-B181-0C97-944E-A20278B7D198}"/>
              </a:ext>
            </a:extLst>
          </p:cNvPr>
          <p:cNvSpPr>
            <a:spLocks noGrp="1"/>
          </p:cNvSpPr>
          <p:nvPr>
            <p:ph type="title"/>
          </p:nvPr>
        </p:nvSpPr>
        <p:spPr/>
        <p:txBody>
          <a:bodyPr>
            <a:normAutofit/>
          </a:bodyPr>
          <a:lstStyle/>
          <a:p>
            <a:r>
              <a:rPr lang="fr-FR" sz="3600" b="1" dirty="0">
                <a:solidFill>
                  <a:schemeClr val="accent4"/>
                </a:solidFill>
              </a:rPr>
              <a:t>Rappels </a:t>
            </a:r>
          </a:p>
        </p:txBody>
      </p:sp>
      <p:pic>
        <p:nvPicPr>
          <p:cNvPr id="4" name="Espace réservé du contenu 3">
            <a:extLst>
              <a:ext uri="{FF2B5EF4-FFF2-40B4-BE49-F238E27FC236}">
                <a16:creationId xmlns:a16="http://schemas.microsoft.com/office/drawing/2014/main" id="{E03DD63F-F798-8D44-D4CA-9A3194B209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0401" y="86098"/>
            <a:ext cx="8321682" cy="6818846"/>
          </a:xfrm>
          <a:prstGeom prst="rect">
            <a:avLst/>
          </a:prstGeom>
        </p:spPr>
      </p:pic>
      <p:sp>
        <p:nvSpPr>
          <p:cNvPr id="5" name="ZoneTexte 4">
            <a:extLst>
              <a:ext uri="{FF2B5EF4-FFF2-40B4-BE49-F238E27FC236}">
                <a16:creationId xmlns:a16="http://schemas.microsoft.com/office/drawing/2014/main" id="{444FFCA3-459F-50FA-CA36-2827D5C1EA6D}"/>
              </a:ext>
            </a:extLst>
          </p:cNvPr>
          <p:cNvSpPr txBox="1"/>
          <p:nvPr/>
        </p:nvSpPr>
        <p:spPr>
          <a:xfrm>
            <a:off x="457198" y="3429000"/>
            <a:ext cx="2452255" cy="2862322"/>
          </a:xfrm>
          <a:prstGeom prst="rect">
            <a:avLst/>
          </a:prstGeom>
          <a:noFill/>
        </p:spPr>
        <p:txBody>
          <a:bodyPr wrap="square" rtlCol="0">
            <a:spAutoFit/>
          </a:bodyPr>
          <a:lstStyle/>
          <a:p>
            <a:r>
              <a:rPr lang="fr-FR" b="1" dirty="0"/>
              <a:t>Si une seule question : </a:t>
            </a:r>
          </a:p>
          <a:p>
            <a:pPr marL="285750" indent="-285750">
              <a:buFontTx/>
              <a:buChar char="-"/>
            </a:pPr>
            <a:r>
              <a:rPr lang="fr-FR" dirty="0"/>
              <a:t>inscription sur le PV et prévenir le chef de centre</a:t>
            </a:r>
          </a:p>
          <a:p>
            <a:pPr marL="285750" indent="-285750">
              <a:buFontTx/>
              <a:buChar char="-"/>
            </a:pPr>
            <a:r>
              <a:rPr lang="fr-FR" dirty="0"/>
              <a:t>refus de faire passer le candidat </a:t>
            </a:r>
          </a:p>
          <a:p>
            <a:pPr marL="285750" indent="-285750">
              <a:buFontTx/>
              <a:buChar char="-"/>
            </a:pPr>
            <a:r>
              <a:rPr lang="fr-FR" dirty="0"/>
              <a:t>épreuve de remplacement de septembre</a:t>
            </a:r>
          </a:p>
          <a:p>
            <a:r>
              <a:rPr lang="fr-FR" dirty="0"/>
              <a:t>= équité de traitement</a:t>
            </a:r>
          </a:p>
        </p:txBody>
      </p:sp>
    </p:spTree>
    <p:extLst>
      <p:ext uri="{BB962C8B-B14F-4D97-AF65-F5344CB8AC3E}">
        <p14:creationId xmlns:p14="http://schemas.microsoft.com/office/powerpoint/2010/main" val="511178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FBD658-2306-5D6D-AF28-C06AEE549C4D}"/>
              </a:ext>
            </a:extLst>
          </p:cNvPr>
          <p:cNvSpPr>
            <a:spLocks noGrp="1"/>
          </p:cNvSpPr>
          <p:nvPr>
            <p:ph type="title"/>
          </p:nvPr>
        </p:nvSpPr>
        <p:spPr/>
        <p:txBody>
          <a:bodyPr>
            <a:normAutofit/>
          </a:bodyPr>
          <a:lstStyle/>
          <a:p>
            <a:r>
              <a:rPr lang="fr-FR" sz="3600" b="1" dirty="0">
                <a:solidFill>
                  <a:schemeClr val="tx2">
                    <a:lumMod val="50000"/>
                    <a:lumOff val="50000"/>
                  </a:schemeClr>
                </a:solidFill>
              </a:rPr>
              <a:t>Réflexions à mener </a:t>
            </a:r>
          </a:p>
        </p:txBody>
      </p:sp>
      <p:sp>
        <p:nvSpPr>
          <p:cNvPr id="3" name="Espace réservé du contenu 2">
            <a:extLst>
              <a:ext uri="{FF2B5EF4-FFF2-40B4-BE49-F238E27FC236}">
                <a16:creationId xmlns:a16="http://schemas.microsoft.com/office/drawing/2014/main" id="{7C3CA7D7-A958-1201-6EBB-66603DA1027F}"/>
              </a:ext>
            </a:extLst>
          </p:cNvPr>
          <p:cNvSpPr>
            <a:spLocks noGrp="1"/>
          </p:cNvSpPr>
          <p:nvPr>
            <p:ph idx="1"/>
          </p:nvPr>
        </p:nvSpPr>
        <p:spPr/>
        <p:txBody>
          <a:bodyPr>
            <a:normAutofit/>
          </a:bodyPr>
          <a:lstStyle/>
          <a:p>
            <a:pPr marL="0" indent="0">
              <a:buNone/>
            </a:pPr>
            <a:r>
              <a:rPr lang="fr-FR" dirty="0">
                <a:sym typeface="Wingdings" panose="05000000000000000000" pitchFamily="2" charset="2"/>
              </a:rPr>
              <a:t> En tant qu’enseignant, c</a:t>
            </a:r>
            <a:r>
              <a:rPr lang="fr-FR" dirty="0"/>
              <a:t>omment accompagner les élèves aux 20 minutes de préparation ? </a:t>
            </a:r>
          </a:p>
          <a:p>
            <a:pPr marL="0" indent="0">
              <a:buNone/>
            </a:pPr>
            <a:r>
              <a:rPr lang="fr-FR" dirty="0">
                <a:sym typeface="Wingdings" panose="05000000000000000000" pitchFamily="2" charset="2"/>
              </a:rPr>
              <a:t> En tant qu’enseignant, comment accompagner les élèves à ces 10 minutes de prise de parole en continu ? </a:t>
            </a:r>
          </a:p>
          <a:p>
            <a:pPr>
              <a:buFont typeface="Wingdings" panose="05000000000000000000" pitchFamily="2" charset="2"/>
              <a:buChar char="è"/>
            </a:pPr>
            <a:r>
              <a:rPr lang="fr-FR" dirty="0">
                <a:sym typeface="Wingdings" panose="05000000000000000000" pitchFamily="2" charset="2"/>
              </a:rPr>
              <a:t>Comment travailler les compétences orales des élèves depuis la classe de seconde ? </a:t>
            </a:r>
          </a:p>
          <a:p>
            <a:pPr>
              <a:buFont typeface="Wingdings" panose="05000000000000000000" pitchFamily="2" charset="2"/>
              <a:buChar char="è"/>
            </a:pPr>
            <a:r>
              <a:rPr lang="fr-FR" dirty="0"/>
              <a:t>En tant que jury, comment formuler les questions lors de l’interaction avec le candidat ? Quels points de vigilance ? </a:t>
            </a:r>
          </a:p>
          <a:p>
            <a:pPr marL="0" indent="0">
              <a:buNone/>
            </a:pPr>
            <a:endParaRPr lang="fr-FR" dirty="0"/>
          </a:p>
        </p:txBody>
      </p:sp>
    </p:spTree>
    <p:extLst>
      <p:ext uri="{BB962C8B-B14F-4D97-AF65-F5344CB8AC3E}">
        <p14:creationId xmlns:p14="http://schemas.microsoft.com/office/powerpoint/2010/main" val="1283002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303725-CA60-9DC2-293B-94CDC0D606C6}"/>
              </a:ext>
            </a:extLst>
          </p:cNvPr>
          <p:cNvSpPr>
            <a:spLocks noGrp="1"/>
          </p:cNvSpPr>
          <p:nvPr>
            <p:ph type="title"/>
          </p:nvPr>
        </p:nvSpPr>
        <p:spPr/>
        <p:txBody>
          <a:bodyPr>
            <a:normAutofit/>
          </a:bodyPr>
          <a:lstStyle/>
          <a:p>
            <a:r>
              <a:rPr lang="fr-FR" sz="3600" b="1" dirty="0">
                <a:solidFill>
                  <a:schemeClr val="accent4"/>
                </a:solidFill>
              </a:rPr>
              <a:t>Session 2025</a:t>
            </a:r>
          </a:p>
        </p:txBody>
      </p:sp>
      <p:sp>
        <p:nvSpPr>
          <p:cNvPr id="3" name="Espace réservé du contenu 2">
            <a:extLst>
              <a:ext uri="{FF2B5EF4-FFF2-40B4-BE49-F238E27FC236}">
                <a16:creationId xmlns:a16="http://schemas.microsoft.com/office/drawing/2014/main" id="{1CB7B15C-85FF-3BCC-2FB3-6C78E37CD3DA}"/>
              </a:ext>
            </a:extLst>
          </p:cNvPr>
          <p:cNvSpPr>
            <a:spLocks noGrp="1"/>
          </p:cNvSpPr>
          <p:nvPr>
            <p:ph idx="1"/>
          </p:nvPr>
        </p:nvSpPr>
        <p:spPr/>
        <p:txBody>
          <a:bodyPr/>
          <a:lstStyle/>
          <a:p>
            <a:endParaRPr lang="fr-FR" sz="2400" dirty="0"/>
          </a:p>
          <a:p>
            <a:r>
              <a:rPr lang="fr-FR" sz="2400" dirty="0"/>
              <a:t>Nécessité de mobiliser les enseignants de STMS de l’académie pour le grand oral (voir diaporama février 2024 sur le grand oral – site académique)</a:t>
            </a:r>
          </a:p>
          <a:p>
            <a:endParaRPr lang="fr-FR" sz="2400" dirty="0"/>
          </a:p>
          <a:p>
            <a:r>
              <a:rPr lang="fr-FR" sz="2400" dirty="0"/>
              <a:t>Des professeurs de STMS dédiés pour le grand oral (d’autres pour les écrits de STSS)</a:t>
            </a:r>
          </a:p>
          <a:p>
            <a:endParaRPr lang="fr-FR" sz="2400" dirty="0"/>
          </a:p>
          <a:p>
            <a:r>
              <a:rPr lang="fr-FR" sz="2400" dirty="0"/>
              <a:t>Binômes composés d’un « spécialiste » (professeur de STMS) et d’un « non-spécialiste » (professeur d’une autre discipline)</a:t>
            </a:r>
          </a:p>
          <a:p>
            <a:endParaRPr lang="fr-FR" sz="2400" dirty="0"/>
          </a:p>
          <a:p>
            <a:endParaRPr lang="fr-FR" dirty="0"/>
          </a:p>
        </p:txBody>
      </p:sp>
    </p:spTree>
    <p:extLst>
      <p:ext uri="{BB962C8B-B14F-4D97-AF65-F5344CB8AC3E}">
        <p14:creationId xmlns:p14="http://schemas.microsoft.com/office/powerpoint/2010/main" val="1568366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0F0494-6CBB-405D-5B03-D0319D2BE237}"/>
              </a:ext>
            </a:extLst>
          </p:cNvPr>
          <p:cNvSpPr>
            <a:spLocks noGrp="1"/>
          </p:cNvSpPr>
          <p:nvPr>
            <p:ph type="title"/>
          </p:nvPr>
        </p:nvSpPr>
        <p:spPr>
          <a:xfrm>
            <a:off x="838200" y="2443307"/>
            <a:ext cx="10515600" cy="1325563"/>
          </a:xfrm>
        </p:spPr>
        <p:txBody>
          <a:bodyPr>
            <a:normAutofit/>
          </a:bodyPr>
          <a:lstStyle/>
          <a:p>
            <a:pPr algn="ctr"/>
            <a:r>
              <a:rPr lang="fr-FR" sz="4000" b="1" dirty="0">
                <a:solidFill>
                  <a:schemeClr val="accent4"/>
                </a:solidFill>
              </a:rPr>
              <a:t>Merci de votre attention</a:t>
            </a:r>
          </a:p>
        </p:txBody>
      </p:sp>
    </p:spTree>
    <p:extLst>
      <p:ext uri="{BB962C8B-B14F-4D97-AF65-F5344CB8AC3E}">
        <p14:creationId xmlns:p14="http://schemas.microsoft.com/office/powerpoint/2010/main" val="2846757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AACEFF-910A-25A3-6B1E-657FB851FE94}"/>
              </a:ext>
            </a:extLst>
          </p:cNvPr>
          <p:cNvSpPr>
            <a:spLocks noGrp="1"/>
          </p:cNvSpPr>
          <p:nvPr>
            <p:ph type="title"/>
          </p:nvPr>
        </p:nvSpPr>
        <p:spPr/>
        <p:txBody>
          <a:bodyPr>
            <a:normAutofit/>
          </a:bodyPr>
          <a:lstStyle/>
          <a:p>
            <a:r>
              <a:rPr lang="fr-FR" sz="3600" b="1" dirty="0">
                <a:solidFill>
                  <a:schemeClr val="accent4"/>
                </a:solidFill>
              </a:rPr>
              <a:t>Les « actus » (1) </a:t>
            </a:r>
          </a:p>
        </p:txBody>
      </p:sp>
      <p:pic>
        <p:nvPicPr>
          <p:cNvPr id="5" name="Image 4">
            <a:hlinkClick r:id="rId2"/>
            <a:extLst>
              <a:ext uri="{FF2B5EF4-FFF2-40B4-BE49-F238E27FC236}">
                <a16:creationId xmlns:a16="http://schemas.microsoft.com/office/drawing/2014/main" id="{61C8E274-9352-D9C3-8985-D5317B32DDE7}"/>
              </a:ext>
            </a:extLst>
          </p:cNvPr>
          <p:cNvPicPr>
            <a:picLocks noChangeAspect="1"/>
          </p:cNvPicPr>
          <p:nvPr/>
        </p:nvPicPr>
        <p:blipFill>
          <a:blip r:embed="rId3"/>
          <a:stretch>
            <a:fillRect/>
          </a:stretch>
        </p:blipFill>
        <p:spPr>
          <a:xfrm>
            <a:off x="1595622" y="2439845"/>
            <a:ext cx="6784030" cy="3538533"/>
          </a:xfrm>
          <a:prstGeom prst="rect">
            <a:avLst/>
          </a:prstGeom>
        </p:spPr>
      </p:pic>
      <p:sp>
        <p:nvSpPr>
          <p:cNvPr id="6" name="ZoneTexte 5">
            <a:extLst>
              <a:ext uri="{FF2B5EF4-FFF2-40B4-BE49-F238E27FC236}">
                <a16:creationId xmlns:a16="http://schemas.microsoft.com/office/drawing/2014/main" id="{4CDCFC0F-7A4D-2415-9D55-76483855FEEE}"/>
              </a:ext>
            </a:extLst>
          </p:cNvPr>
          <p:cNvSpPr txBox="1"/>
          <p:nvPr/>
        </p:nvSpPr>
        <p:spPr>
          <a:xfrm>
            <a:off x="2521527" y="1842654"/>
            <a:ext cx="4100946" cy="461665"/>
          </a:xfrm>
          <a:prstGeom prst="rect">
            <a:avLst/>
          </a:prstGeom>
          <a:noFill/>
        </p:spPr>
        <p:txBody>
          <a:bodyPr wrap="square" rtlCol="0">
            <a:spAutoFit/>
          </a:bodyPr>
          <a:lstStyle/>
          <a:p>
            <a:pPr algn="ctr"/>
            <a:r>
              <a:rPr lang="fr-FR" sz="2400" b="1" dirty="0"/>
              <a:t>Le site académique « relooké »</a:t>
            </a:r>
          </a:p>
        </p:txBody>
      </p:sp>
      <p:sp>
        <p:nvSpPr>
          <p:cNvPr id="7" name="ZoneTexte 6">
            <a:extLst>
              <a:ext uri="{FF2B5EF4-FFF2-40B4-BE49-F238E27FC236}">
                <a16:creationId xmlns:a16="http://schemas.microsoft.com/office/drawing/2014/main" id="{6E06D562-167E-2C69-D831-5B902F01CE9A}"/>
              </a:ext>
            </a:extLst>
          </p:cNvPr>
          <p:cNvSpPr txBox="1"/>
          <p:nvPr/>
        </p:nvSpPr>
        <p:spPr>
          <a:xfrm>
            <a:off x="8756071" y="5292436"/>
            <a:ext cx="3006437" cy="923330"/>
          </a:xfrm>
          <a:prstGeom prst="rect">
            <a:avLst/>
          </a:prstGeom>
          <a:noFill/>
        </p:spPr>
        <p:txBody>
          <a:bodyPr wrap="square" rtlCol="0">
            <a:spAutoFit/>
          </a:bodyPr>
          <a:lstStyle/>
          <a:p>
            <a:r>
              <a:rPr lang="fr-FR" dirty="0"/>
              <a:t>Webmestre : </a:t>
            </a:r>
          </a:p>
          <a:p>
            <a:r>
              <a:rPr lang="fr-FR" dirty="0" err="1"/>
              <a:t>Giovanny</a:t>
            </a:r>
            <a:r>
              <a:rPr lang="fr-FR" dirty="0"/>
              <a:t> Clain</a:t>
            </a:r>
          </a:p>
          <a:p>
            <a:r>
              <a:rPr lang="fr-FR" dirty="0">
                <a:hlinkClick r:id="rId4"/>
              </a:rPr>
              <a:t>Antoine.Clain@ac-reunion.fr</a:t>
            </a:r>
            <a:r>
              <a:rPr lang="fr-FR" dirty="0"/>
              <a:t> </a:t>
            </a:r>
          </a:p>
        </p:txBody>
      </p:sp>
    </p:spTree>
    <p:extLst>
      <p:ext uri="{BB962C8B-B14F-4D97-AF65-F5344CB8AC3E}">
        <p14:creationId xmlns:p14="http://schemas.microsoft.com/office/powerpoint/2010/main" val="1098162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FAE3FD-0B49-B91C-128E-2DBB8E532BBE}"/>
              </a:ext>
            </a:extLst>
          </p:cNvPr>
          <p:cNvSpPr>
            <a:spLocks noGrp="1"/>
          </p:cNvSpPr>
          <p:nvPr>
            <p:ph type="title"/>
          </p:nvPr>
        </p:nvSpPr>
        <p:spPr/>
        <p:txBody>
          <a:bodyPr>
            <a:normAutofit/>
          </a:bodyPr>
          <a:lstStyle/>
          <a:p>
            <a:r>
              <a:rPr lang="fr-FR" sz="3600" b="1" dirty="0">
                <a:solidFill>
                  <a:schemeClr val="accent4"/>
                </a:solidFill>
              </a:rPr>
              <a:t>Les « actus » (2)</a:t>
            </a:r>
            <a:endParaRPr lang="fr-FR" sz="3600" dirty="0"/>
          </a:p>
        </p:txBody>
      </p:sp>
      <p:sp>
        <p:nvSpPr>
          <p:cNvPr id="3" name="Espace réservé du contenu 2">
            <a:extLst>
              <a:ext uri="{FF2B5EF4-FFF2-40B4-BE49-F238E27FC236}">
                <a16:creationId xmlns:a16="http://schemas.microsoft.com/office/drawing/2014/main" id="{D7E69BF0-F74F-E28F-D844-E340B11C7EAE}"/>
              </a:ext>
            </a:extLst>
          </p:cNvPr>
          <p:cNvSpPr>
            <a:spLocks noGrp="1"/>
          </p:cNvSpPr>
          <p:nvPr>
            <p:ph idx="1"/>
          </p:nvPr>
        </p:nvSpPr>
        <p:spPr/>
        <p:txBody>
          <a:bodyPr>
            <a:normAutofit/>
          </a:bodyPr>
          <a:lstStyle/>
          <a:p>
            <a:pPr marL="0" indent="0">
              <a:buNone/>
            </a:pPr>
            <a:r>
              <a:rPr lang="fr-FR" sz="2400" b="1" dirty="0"/>
              <a:t>Campus des Métiers et des Qualifications d’Excellence « Solidarités et bien-être », inauguré le 26 novembre 2024 au lycée Marie Curie</a:t>
            </a:r>
          </a:p>
          <a:p>
            <a:pPr marL="0" indent="0">
              <a:buNone/>
            </a:pPr>
            <a:r>
              <a:rPr lang="fr-FR" sz="2400" b="1" dirty="0"/>
              <a:t>	</a:t>
            </a:r>
            <a:r>
              <a:rPr lang="fr-FR" sz="2400" b="1" dirty="0">
                <a:sym typeface="Wingdings" panose="05000000000000000000" pitchFamily="2" charset="2"/>
              </a:rPr>
              <a:t> </a:t>
            </a:r>
            <a:r>
              <a:rPr lang="fr-FR" sz="2400" dirty="0"/>
              <a:t>un des 40 CMQ de France </a:t>
            </a:r>
          </a:p>
          <a:p>
            <a:pPr marL="0" indent="0">
              <a:buNone/>
            </a:pPr>
            <a:r>
              <a:rPr lang="fr-FR" sz="2400" dirty="0"/>
              <a:t>	</a:t>
            </a:r>
            <a:r>
              <a:rPr lang="fr-FR" sz="2400" dirty="0">
                <a:sym typeface="Wingdings" panose="05000000000000000000" pitchFamily="2" charset="2"/>
              </a:rPr>
              <a:t> </a:t>
            </a:r>
            <a:r>
              <a:rPr lang="fr-FR" sz="2400" dirty="0"/>
              <a:t>un des 7 CMQ sur le domaine de l’aide à la personne et du bien-être</a:t>
            </a:r>
          </a:p>
          <a:p>
            <a:pPr marL="0" indent="0">
              <a:buNone/>
            </a:pPr>
            <a:r>
              <a:rPr lang="fr-FR" sz="2400" dirty="0"/>
              <a:t>	</a:t>
            </a:r>
            <a:r>
              <a:rPr lang="fr-FR" sz="2400" dirty="0">
                <a:sym typeface="Wingdings" panose="05000000000000000000" pitchFamily="2" charset="2"/>
              </a:rPr>
              <a:t> allie établissements scolaires, enseignement supérieur et organisation 		du champ sanitaire et social</a:t>
            </a:r>
          </a:p>
          <a:p>
            <a:pPr marL="0" indent="0">
              <a:buNone/>
            </a:pPr>
            <a:endParaRPr lang="fr-FR" sz="2400" dirty="0"/>
          </a:p>
          <a:p>
            <a:pPr marL="0" indent="0">
              <a:buNone/>
            </a:pPr>
            <a:endParaRPr lang="fr-FR" sz="2400" dirty="0"/>
          </a:p>
        </p:txBody>
      </p:sp>
      <p:pic>
        <p:nvPicPr>
          <p:cNvPr id="5" name="Image 4">
            <a:extLst>
              <a:ext uri="{FF2B5EF4-FFF2-40B4-BE49-F238E27FC236}">
                <a16:creationId xmlns:a16="http://schemas.microsoft.com/office/drawing/2014/main" id="{52138BA7-6C94-E178-E77A-C7E1AE8F04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3529" y="4304803"/>
            <a:ext cx="3408650" cy="2553197"/>
          </a:xfrm>
          <a:prstGeom prst="rect">
            <a:avLst/>
          </a:prstGeom>
        </p:spPr>
      </p:pic>
    </p:spTree>
    <p:extLst>
      <p:ext uri="{BB962C8B-B14F-4D97-AF65-F5344CB8AC3E}">
        <p14:creationId xmlns:p14="http://schemas.microsoft.com/office/powerpoint/2010/main" val="521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496449-FEE6-48D2-ED10-8EB713FBDC1E}"/>
              </a:ext>
            </a:extLst>
          </p:cNvPr>
          <p:cNvSpPr>
            <a:spLocks noGrp="1"/>
          </p:cNvSpPr>
          <p:nvPr>
            <p:ph type="title"/>
          </p:nvPr>
        </p:nvSpPr>
        <p:spPr/>
        <p:txBody>
          <a:bodyPr>
            <a:normAutofit/>
          </a:bodyPr>
          <a:lstStyle/>
          <a:p>
            <a:r>
              <a:rPr lang="fr-FR" sz="3600" b="1" dirty="0">
                <a:solidFill>
                  <a:schemeClr val="accent4"/>
                </a:solidFill>
              </a:rPr>
              <a:t>Les projections pour l’année prochaine</a:t>
            </a:r>
          </a:p>
        </p:txBody>
      </p:sp>
      <p:sp>
        <p:nvSpPr>
          <p:cNvPr id="3" name="Espace réservé du contenu 2">
            <a:extLst>
              <a:ext uri="{FF2B5EF4-FFF2-40B4-BE49-F238E27FC236}">
                <a16:creationId xmlns:a16="http://schemas.microsoft.com/office/drawing/2014/main" id="{A7EC306D-E106-8CF3-2044-91CE470189E0}"/>
              </a:ext>
            </a:extLst>
          </p:cNvPr>
          <p:cNvSpPr>
            <a:spLocks noGrp="1"/>
          </p:cNvSpPr>
          <p:nvPr>
            <p:ph idx="1"/>
          </p:nvPr>
        </p:nvSpPr>
        <p:spPr>
          <a:xfrm>
            <a:off x="838201" y="1825625"/>
            <a:ext cx="5936672" cy="4351338"/>
          </a:xfrm>
        </p:spPr>
        <p:txBody>
          <a:bodyPr>
            <a:normAutofit lnSpcReduction="10000"/>
          </a:bodyPr>
          <a:lstStyle/>
          <a:p>
            <a:r>
              <a:rPr lang="fr-FR" sz="2400" b="1" dirty="0"/>
              <a:t>Dans les établissements dans lesquels il y a du pré- et du post-bac : </a:t>
            </a:r>
          </a:p>
          <a:p>
            <a:pPr>
              <a:buFontTx/>
              <a:buChar char="-"/>
            </a:pPr>
            <a:r>
              <a:rPr lang="fr-FR" sz="2400" dirty="0"/>
              <a:t>Enjeu de continuité des parcours des élèves puis des étudiants</a:t>
            </a:r>
          </a:p>
          <a:p>
            <a:pPr>
              <a:buFontTx/>
              <a:buChar char="-"/>
            </a:pPr>
            <a:r>
              <a:rPr lang="fr-FR" sz="2400" dirty="0"/>
              <a:t>Enjeu d’attractivité des BTS ESF et SP3S</a:t>
            </a:r>
          </a:p>
          <a:p>
            <a:pPr>
              <a:buFontTx/>
              <a:buChar char="-"/>
            </a:pPr>
            <a:endParaRPr lang="fr-FR" sz="2400" dirty="0"/>
          </a:p>
          <a:p>
            <a:r>
              <a:rPr lang="fr-FR" sz="2400" b="1" dirty="0"/>
              <a:t>Constats actuels </a:t>
            </a:r>
            <a:r>
              <a:rPr lang="fr-FR" sz="2400" dirty="0"/>
              <a:t>: </a:t>
            </a:r>
          </a:p>
          <a:p>
            <a:pPr>
              <a:buFontTx/>
              <a:buChar char="-"/>
            </a:pPr>
            <a:r>
              <a:rPr lang="fr-FR" sz="2400" dirty="0"/>
              <a:t>Dans certaines équipes, des enseignants spécialisés en BTS</a:t>
            </a:r>
          </a:p>
          <a:p>
            <a:pPr>
              <a:buFontTx/>
              <a:buChar char="-"/>
            </a:pPr>
            <a:r>
              <a:rPr lang="fr-FR" sz="2400" dirty="0"/>
              <a:t>Perte de visibilité sur les programmes de première et de terminale</a:t>
            </a:r>
          </a:p>
          <a:p>
            <a:pPr>
              <a:buFontTx/>
              <a:buChar char="-"/>
            </a:pPr>
            <a:endParaRPr lang="fr-FR" dirty="0"/>
          </a:p>
          <a:p>
            <a:endParaRPr lang="fr-FR" dirty="0"/>
          </a:p>
        </p:txBody>
      </p:sp>
      <p:sp>
        <p:nvSpPr>
          <p:cNvPr id="4" name="Flèche : droite 3">
            <a:extLst>
              <a:ext uri="{FF2B5EF4-FFF2-40B4-BE49-F238E27FC236}">
                <a16:creationId xmlns:a16="http://schemas.microsoft.com/office/drawing/2014/main" id="{E9B02765-914A-6843-FBBB-23814C8DE3C8}"/>
              </a:ext>
            </a:extLst>
          </p:cNvPr>
          <p:cNvSpPr/>
          <p:nvPr/>
        </p:nvSpPr>
        <p:spPr>
          <a:xfrm>
            <a:off x="6774873" y="3412476"/>
            <a:ext cx="762000" cy="588818"/>
          </a:xfrm>
          <a:prstGeom prst="rightArrow">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CA278249-A55F-B605-0C5B-38D52315FC50}"/>
              </a:ext>
            </a:extLst>
          </p:cNvPr>
          <p:cNvSpPr txBox="1"/>
          <p:nvPr/>
        </p:nvSpPr>
        <p:spPr>
          <a:xfrm>
            <a:off x="7675418" y="1739136"/>
            <a:ext cx="4232565" cy="4524315"/>
          </a:xfrm>
          <a:prstGeom prst="rect">
            <a:avLst/>
          </a:prstGeom>
          <a:noFill/>
        </p:spPr>
        <p:txBody>
          <a:bodyPr wrap="square" rtlCol="0">
            <a:spAutoFit/>
          </a:bodyPr>
          <a:lstStyle/>
          <a:p>
            <a:r>
              <a:rPr lang="fr-FR" sz="2400" b="1" dirty="0"/>
              <a:t>Demande de l’inspection </a:t>
            </a:r>
            <a:r>
              <a:rPr lang="fr-FR" sz="2400" dirty="0"/>
              <a:t>Tendre vers des enseignements en pré- et post-baccalauréat, y compris pour les enseignants sur postes spécifiques de BTS</a:t>
            </a:r>
          </a:p>
          <a:p>
            <a:endParaRPr lang="fr-FR" sz="2400" dirty="0"/>
          </a:p>
          <a:p>
            <a:pPr marL="342900" indent="-342900">
              <a:buFont typeface="Wingdings" panose="05000000000000000000" pitchFamily="2" charset="2"/>
              <a:buChar char="è"/>
            </a:pPr>
            <a:r>
              <a:rPr lang="fr-FR" sz="2400" dirty="0">
                <a:sym typeface="Wingdings" panose="05000000000000000000" pitchFamily="2" charset="2"/>
              </a:rPr>
              <a:t> Richesse, partage, diversité</a:t>
            </a:r>
          </a:p>
          <a:p>
            <a:pPr marL="342900" indent="-342900">
              <a:buFont typeface="Wingdings" panose="05000000000000000000" pitchFamily="2" charset="2"/>
              <a:buChar char="è"/>
            </a:pPr>
            <a:r>
              <a:rPr lang="fr-FR" sz="2400" dirty="0">
                <a:sym typeface="Wingdings" panose="05000000000000000000" pitchFamily="2" charset="2"/>
              </a:rPr>
              <a:t> Mobilisation + souple des professeurs pour les examens</a:t>
            </a:r>
          </a:p>
          <a:p>
            <a:pPr marL="342900" indent="-342900">
              <a:buFont typeface="Wingdings" panose="05000000000000000000" pitchFamily="2" charset="2"/>
              <a:buChar char="è"/>
            </a:pPr>
            <a:r>
              <a:rPr lang="fr-FR" sz="2400" dirty="0">
                <a:sym typeface="Wingdings" panose="05000000000000000000" pitchFamily="2" charset="2"/>
              </a:rPr>
              <a:t>Problèmes si équipes restreintes pour les remplacements si arrêts</a:t>
            </a:r>
          </a:p>
        </p:txBody>
      </p:sp>
    </p:spTree>
    <p:extLst>
      <p:ext uri="{BB962C8B-B14F-4D97-AF65-F5344CB8AC3E}">
        <p14:creationId xmlns:p14="http://schemas.microsoft.com/office/powerpoint/2010/main" val="2056969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34BFE8-313B-03E5-D60C-BF6C26331580}"/>
              </a:ext>
            </a:extLst>
          </p:cNvPr>
          <p:cNvSpPr>
            <a:spLocks noGrp="1"/>
          </p:cNvSpPr>
          <p:nvPr>
            <p:ph type="title"/>
          </p:nvPr>
        </p:nvSpPr>
        <p:spPr/>
        <p:txBody>
          <a:bodyPr>
            <a:normAutofit/>
          </a:bodyPr>
          <a:lstStyle/>
          <a:p>
            <a:r>
              <a:rPr lang="fr-FR" sz="3600" b="1" dirty="0">
                <a:solidFill>
                  <a:schemeClr val="accent4"/>
                </a:solidFill>
              </a:rPr>
              <a:t>L’ETLV : rappels en ST2S</a:t>
            </a:r>
          </a:p>
        </p:txBody>
      </p:sp>
      <p:sp>
        <p:nvSpPr>
          <p:cNvPr id="3" name="Espace réservé du contenu 2">
            <a:extLst>
              <a:ext uri="{FF2B5EF4-FFF2-40B4-BE49-F238E27FC236}">
                <a16:creationId xmlns:a16="http://schemas.microsoft.com/office/drawing/2014/main" id="{278CFA7C-E40C-6316-1653-472EC9D6BECE}"/>
              </a:ext>
            </a:extLst>
          </p:cNvPr>
          <p:cNvSpPr>
            <a:spLocks noGrp="1"/>
          </p:cNvSpPr>
          <p:nvPr>
            <p:ph idx="1"/>
          </p:nvPr>
        </p:nvSpPr>
        <p:spPr/>
        <p:txBody>
          <a:bodyPr>
            <a:normAutofit lnSpcReduction="10000"/>
          </a:bodyPr>
          <a:lstStyle/>
          <a:p>
            <a:r>
              <a:rPr lang="fr-FR" sz="2400" dirty="0"/>
              <a:t>Intervention des professeurs de STMS, en plus du professeur de LVA ou LVB </a:t>
            </a:r>
          </a:p>
          <a:p>
            <a:endParaRPr lang="fr-FR" sz="2400" dirty="0"/>
          </a:p>
          <a:p>
            <a:r>
              <a:rPr lang="fr-FR" sz="2400" dirty="0"/>
              <a:t>Etude</a:t>
            </a:r>
            <a:r>
              <a:rPr lang="fr-FR" sz="2400" cap="none" dirty="0"/>
              <a:t> de faits sociaux touchant à la santé ou au bien-être des populations</a:t>
            </a:r>
            <a:endParaRPr lang="fr-FR" sz="2400" dirty="0"/>
          </a:p>
          <a:p>
            <a:pPr marL="0" indent="0">
              <a:buNone/>
            </a:pPr>
            <a:r>
              <a:rPr lang="fr-FR" sz="2400" dirty="0">
                <a:sym typeface="Wingdings" panose="05000000000000000000" pitchFamily="2" charset="2"/>
              </a:rPr>
              <a:t>	 Dans le cadre de l’examen, présentation d’un fait social relatif à la santé 	      ou au bien-être des populations</a:t>
            </a:r>
          </a:p>
          <a:p>
            <a:pPr marL="0" indent="0">
              <a:buNone/>
            </a:pPr>
            <a:endParaRPr lang="fr-FR" sz="2400" dirty="0">
              <a:sym typeface="Wingdings" panose="05000000000000000000" pitchFamily="2" charset="2"/>
            </a:endParaRPr>
          </a:p>
          <a:p>
            <a:r>
              <a:rPr lang="fr-FR" sz="2400" dirty="0">
                <a:sym typeface="Wingdings" panose="05000000000000000000" pitchFamily="2" charset="2"/>
              </a:rPr>
              <a:t>Préparation des séquences et séances + animation des séances +  évaluations avec le collègue de LVA ou LVB </a:t>
            </a:r>
          </a:p>
          <a:p>
            <a:endParaRPr lang="fr-FR" sz="2400" dirty="0">
              <a:sym typeface="Wingdings" panose="05000000000000000000" pitchFamily="2" charset="2"/>
            </a:endParaRPr>
          </a:p>
          <a:p>
            <a:r>
              <a:rPr lang="fr-FR" sz="2400" dirty="0">
                <a:sym typeface="Wingdings" panose="05000000000000000000" pitchFamily="2" charset="2"/>
              </a:rPr>
              <a:t>Pas de nécessité de bien parler la langue : donner envie aux élèves de s’exprimer, de prendre la parole dans une langue étrangère</a:t>
            </a:r>
            <a:endParaRPr lang="fr-FR" sz="2400" dirty="0"/>
          </a:p>
        </p:txBody>
      </p:sp>
    </p:spTree>
    <p:extLst>
      <p:ext uri="{BB962C8B-B14F-4D97-AF65-F5344CB8AC3E}">
        <p14:creationId xmlns:p14="http://schemas.microsoft.com/office/powerpoint/2010/main" val="1565219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86DE17-1107-1D47-77D8-09D902007452}"/>
              </a:ext>
            </a:extLst>
          </p:cNvPr>
          <p:cNvSpPr>
            <a:spLocks noGrp="1"/>
          </p:cNvSpPr>
          <p:nvPr>
            <p:ph type="title"/>
          </p:nvPr>
        </p:nvSpPr>
        <p:spPr>
          <a:xfrm>
            <a:off x="727364" y="2839120"/>
            <a:ext cx="5008418" cy="1325563"/>
          </a:xfrm>
        </p:spPr>
        <p:txBody>
          <a:bodyPr>
            <a:normAutofit fontScale="90000"/>
          </a:bodyPr>
          <a:lstStyle/>
          <a:p>
            <a:pPr algn="ctr"/>
            <a:r>
              <a:rPr lang="fr-FR" sz="3600" b="1" dirty="0">
                <a:solidFill>
                  <a:schemeClr val="accent4"/>
                </a:solidFill>
              </a:rPr>
              <a:t>Enseigner et évaluer à l’ère de l’intelligence artificielle </a:t>
            </a:r>
          </a:p>
        </p:txBody>
      </p:sp>
      <p:pic>
        <p:nvPicPr>
          <p:cNvPr id="5" name="Image 4">
            <a:extLst>
              <a:ext uri="{FF2B5EF4-FFF2-40B4-BE49-F238E27FC236}">
                <a16:creationId xmlns:a16="http://schemas.microsoft.com/office/drawing/2014/main" id="{2F007F79-F4A3-3C08-DCEA-570DF9F333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1023" y="1249577"/>
            <a:ext cx="4301941" cy="4504650"/>
          </a:xfrm>
          <a:prstGeom prst="rect">
            <a:avLst/>
          </a:prstGeom>
        </p:spPr>
      </p:pic>
      <p:sp>
        <p:nvSpPr>
          <p:cNvPr id="6" name="ZoneTexte 5">
            <a:extLst>
              <a:ext uri="{FF2B5EF4-FFF2-40B4-BE49-F238E27FC236}">
                <a16:creationId xmlns:a16="http://schemas.microsoft.com/office/drawing/2014/main" id="{34128F71-773F-3FAB-502C-DD01412F8F41}"/>
              </a:ext>
            </a:extLst>
          </p:cNvPr>
          <p:cNvSpPr txBox="1"/>
          <p:nvPr/>
        </p:nvSpPr>
        <p:spPr>
          <a:xfrm>
            <a:off x="8347259" y="5754227"/>
            <a:ext cx="4100946" cy="369332"/>
          </a:xfrm>
          <a:prstGeom prst="rect">
            <a:avLst/>
          </a:prstGeom>
          <a:noFill/>
        </p:spPr>
        <p:txBody>
          <a:bodyPr wrap="square" rtlCol="0">
            <a:spAutoFit/>
          </a:bodyPr>
          <a:lstStyle/>
          <a:p>
            <a:r>
              <a:rPr lang="fr-FR" dirty="0"/>
              <a:t>Source : </a:t>
            </a:r>
            <a:r>
              <a:rPr lang="fr-FR" i="1" dirty="0" err="1"/>
              <a:t>Cartooning</a:t>
            </a:r>
            <a:r>
              <a:rPr lang="fr-FR" i="1" dirty="0"/>
              <a:t> for </a:t>
            </a:r>
            <a:r>
              <a:rPr lang="fr-FR" i="1" dirty="0" err="1"/>
              <a:t>peace</a:t>
            </a:r>
            <a:endParaRPr lang="fr-FR" i="1" dirty="0"/>
          </a:p>
        </p:txBody>
      </p:sp>
    </p:spTree>
    <p:extLst>
      <p:ext uri="{BB962C8B-B14F-4D97-AF65-F5344CB8AC3E}">
        <p14:creationId xmlns:p14="http://schemas.microsoft.com/office/powerpoint/2010/main" val="1588181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03604A-9547-53F2-26C5-07C7764A2C67}"/>
              </a:ext>
            </a:extLst>
          </p:cNvPr>
          <p:cNvSpPr>
            <a:spLocks noGrp="1"/>
          </p:cNvSpPr>
          <p:nvPr>
            <p:ph type="title"/>
          </p:nvPr>
        </p:nvSpPr>
        <p:spPr/>
        <p:txBody>
          <a:bodyPr>
            <a:normAutofit/>
          </a:bodyPr>
          <a:lstStyle/>
          <a:p>
            <a:r>
              <a:rPr lang="fr-FR" sz="3600" b="1" dirty="0">
                <a:solidFill>
                  <a:schemeClr val="accent4"/>
                </a:solidFill>
              </a:rPr>
              <a:t>En introduction… </a:t>
            </a:r>
          </a:p>
        </p:txBody>
      </p:sp>
      <p:sp>
        <p:nvSpPr>
          <p:cNvPr id="3" name="Espace réservé du contenu 2">
            <a:extLst>
              <a:ext uri="{FF2B5EF4-FFF2-40B4-BE49-F238E27FC236}">
                <a16:creationId xmlns:a16="http://schemas.microsoft.com/office/drawing/2014/main" id="{9D1C2DF9-EA5E-6D7D-A14D-C60B368C289F}"/>
              </a:ext>
            </a:extLst>
          </p:cNvPr>
          <p:cNvSpPr>
            <a:spLocks noGrp="1"/>
          </p:cNvSpPr>
          <p:nvPr>
            <p:ph idx="1"/>
          </p:nvPr>
        </p:nvSpPr>
        <p:spPr>
          <a:xfrm>
            <a:off x="838200" y="1825625"/>
            <a:ext cx="10688782" cy="4351338"/>
          </a:xfrm>
        </p:spPr>
        <p:txBody>
          <a:bodyPr>
            <a:normAutofit/>
          </a:bodyPr>
          <a:lstStyle/>
          <a:p>
            <a:pPr algn="l"/>
            <a:r>
              <a:rPr lang="fr-FR" sz="2400" b="1" dirty="0"/>
              <a:t>« Intelligence artificielle générative » </a:t>
            </a:r>
            <a:r>
              <a:rPr lang="fr-FR" sz="2400" dirty="0"/>
              <a:t>: catégorie d’IA portant sur la création autonome de contenus, tels que des textes, des images, des vidéos, des son, des voix, de la musique… en réponse à une requête faite par une personne utilisatrice : le prompt </a:t>
            </a:r>
          </a:p>
          <a:p>
            <a:pPr algn="l"/>
            <a:endParaRPr lang="fr-FR" sz="2400" dirty="0"/>
          </a:p>
          <a:p>
            <a:pPr algn="l"/>
            <a:r>
              <a:rPr lang="fr-FR" sz="2400" b="1" dirty="0"/>
              <a:t>Evolution très rapide de l’IA</a:t>
            </a:r>
          </a:p>
          <a:p>
            <a:pPr marL="0" indent="0">
              <a:buNone/>
            </a:pPr>
            <a:r>
              <a:rPr lang="fr-FR" sz="2400" dirty="0">
                <a:sym typeface="Wingdings" panose="05000000000000000000" pitchFamily="2" charset="2"/>
              </a:rPr>
              <a:t>     Nécessite d’ê</a:t>
            </a:r>
            <a:r>
              <a:rPr lang="fr-FR" sz="2400" dirty="0"/>
              <a:t>tre en veille </a:t>
            </a:r>
          </a:p>
          <a:p>
            <a:endParaRPr lang="fr-FR" sz="2400" dirty="0"/>
          </a:p>
          <a:p>
            <a:r>
              <a:rPr lang="fr-FR" sz="2400" b="1" dirty="0"/>
              <a:t>IA utilisée dans le milieu professionnel </a:t>
            </a:r>
            <a:r>
              <a:rPr lang="fr-FR" sz="2400" dirty="0"/>
              <a:t>et plus spécifiquement dans le secteur social, médico-social et de la santé</a:t>
            </a:r>
          </a:p>
          <a:p>
            <a:endParaRPr lang="fr-FR" sz="2400" dirty="0"/>
          </a:p>
          <a:p>
            <a:endParaRPr lang="fr-FR" sz="2400" dirty="0"/>
          </a:p>
        </p:txBody>
      </p:sp>
      <p:sp>
        <p:nvSpPr>
          <p:cNvPr id="4" name="Ellipse 3">
            <a:extLst>
              <a:ext uri="{FF2B5EF4-FFF2-40B4-BE49-F238E27FC236}">
                <a16:creationId xmlns:a16="http://schemas.microsoft.com/office/drawing/2014/main" id="{71F0C097-C128-36AF-BCA4-CE3978D6DC1C}"/>
              </a:ext>
            </a:extLst>
          </p:cNvPr>
          <p:cNvSpPr/>
          <p:nvPr/>
        </p:nvSpPr>
        <p:spPr>
          <a:xfrm>
            <a:off x="8382000" y="5749636"/>
            <a:ext cx="2618509" cy="858982"/>
          </a:xfrm>
          <a:prstGeom prst="ellipse">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Enjeu fort pour nos élèves </a:t>
            </a:r>
          </a:p>
        </p:txBody>
      </p:sp>
    </p:spTree>
    <p:extLst>
      <p:ext uri="{BB962C8B-B14F-4D97-AF65-F5344CB8AC3E}">
        <p14:creationId xmlns:p14="http://schemas.microsoft.com/office/powerpoint/2010/main" val="25187762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1291</TotalTime>
  <Words>2431</Words>
  <Application>Microsoft Office PowerPoint</Application>
  <PresentationFormat>Grand écran</PresentationFormat>
  <Paragraphs>290</Paragraphs>
  <Slides>35</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35</vt:i4>
      </vt:variant>
    </vt:vector>
  </HeadingPairs>
  <TitlesOfParts>
    <vt:vector size="41" baseType="lpstr">
      <vt:lpstr>Aptos</vt:lpstr>
      <vt:lpstr>Aptos Display</vt:lpstr>
      <vt:lpstr>Arial</vt:lpstr>
      <vt:lpstr>Symbol</vt:lpstr>
      <vt:lpstr>Wingdings</vt:lpstr>
      <vt:lpstr>Thème Office</vt:lpstr>
      <vt:lpstr>Formation à l’attention des professeurs de STMS </vt:lpstr>
      <vt:lpstr>Ordre du jour </vt:lpstr>
      <vt:lpstr>Actualités et projections </vt:lpstr>
      <vt:lpstr>Les « actus » (1) </vt:lpstr>
      <vt:lpstr>Les « actus » (2)</vt:lpstr>
      <vt:lpstr>Les projections pour l’année prochaine</vt:lpstr>
      <vt:lpstr>L’ETLV : rappels en ST2S</vt:lpstr>
      <vt:lpstr>Enseigner et évaluer à l’ère de l’intelligence artificielle </vt:lpstr>
      <vt:lpstr>En introduction… </vt:lpstr>
      <vt:lpstr>Une priorité nationale</vt:lpstr>
      <vt:lpstr>L’IA pour le professeur : d’abord apprendre à s’en servir ! </vt:lpstr>
      <vt:lpstr>Pour un usage raisonné de l’IA par l’enseignant</vt:lpstr>
      <vt:lpstr>En pratique…  </vt:lpstr>
      <vt:lpstr>Réfléchir avant de « prompter »</vt:lpstr>
      <vt:lpstr>Soigner la rédaction du prompt </vt:lpstr>
      <vt:lpstr>L’IA pour l’enseignant : entre esprit critique et gain de temps…</vt:lpstr>
      <vt:lpstr>Des exemples d’IA</vt:lpstr>
      <vt:lpstr>L’utilisation de l’IA avec les élèves (1) </vt:lpstr>
      <vt:lpstr>L’utilisation de l’IA avec les élèves (2) </vt:lpstr>
      <vt:lpstr>Projections sur l’utilisation pédagogique de l’IA avec les élèves</vt:lpstr>
      <vt:lpstr>La trace écrite</vt:lpstr>
      <vt:lpstr>La trace écrite </vt:lpstr>
      <vt:lpstr>La mise en activité des élèves/des étudiants et la nécessaire stabilisation des connaissances</vt:lpstr>
      <vt:lpstr>Le grand oral </vt:lpstr>
      <vt:lpstr>Rappel de la démarche </vt:lpstr>
      <vt:lpstr>Rappels de l’organisation de l’épreuve pour un candidat</vt:lpstr>
      <vt:lpstr>En rire ? </vt:lpstr>
      <vt:lpstr>Le grand oral : une épreuve pour les candidats</vt:lpstr>
      <vt:lpstr>Quel équilibre entre bienveillance du jury et exigence de l’examen ?  Réflexion… </vt:lpstr>
      <vt:lpstr>Les attendus de l’épreuve du Grand oral</vt:lpstr>
      <vt:lpstr>Ce que le grand oral n’est pas… </vt:lpstr>
      <vt:lpstr>Rappels </vt:lpstr>
      <vt:lpstr>Réflexions à mener </vt:lpstr>
      <vt:lpstr>Session 2025</vt:lpstr>
      <vt:lpstr>Merci de votre attention</vt:lpstr>
    </vt:vector>
  </TitlesOfParts>
  <Company>Academie Grand 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Elina Nitschelm</dc:creator>
  <cp:lastModifiedBy>Elina Nitschelm</cp:lastModifiedBy>
  <cp:revision>12</cp:revision>
  <dcterms:created xsi:type="dcterms:W3CDTF">2025-03-08T15:21:01Z</dcterms:created>
  <dcterms:modified xsi:type="dcterms:W3CDTF">2025-04-02T09:28:34Z</dcterms:modified>
</cp:coreProperties>
</file>