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4" r:id="rId8"/>
    <p:sldId id="262" r:id="rId9"/>
    <p:sldId id="265" r:id="rId10"/>
    <p:sldId id="263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F08987-B693-29FD-4954-23C07A7651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22A1517-338F-04BF-4381-CE8E2429A0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CC1214-EB6C-6D5C-9003-68767BA5B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8A898-5F92-4355-8BB4-3A54B9591ACB}" type="datetimeFigureOut">
              <a:rPr lang="fr-FR" smtClean="0"/>
              <a:t>21/02/2025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57DC8B-031E-41EE-190E-C953CBA82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49F471-BD7B-7227-769B-FA1B98A68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A688C-3C0C-4C1D-9B4A-43116BEC2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8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AC466E-FEA5-49C0-A5A1-A35F1BE93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3DD296F-C328-ED97-16C4-1F79F1FA26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59D052-3B6F-8C0B-DA16-DF5ED7087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8A898-5F92-4355-8BB4-3A54B9591ACB}" type="datetimeFigureOut">
              <a:rPr lang="fr-FR" smtClean="0"/>
              <a:t>21/02/2025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8056EE-0E03-7D12-AD04-4C0925127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2A0293-020A-46E1-2CB5-EDF1F5187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A688C-3C0C-4C1D-9B4A-43116BEC2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316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8A718AB-14CA-3ECD-1C04-C73102320E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7604ED5-9E59-81BD-03C1-635B5CE956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94E864-BB1F-2115-B648-0F5689622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8A898-5F92-4355-8BB4-3A54B9591ACB}" type="datetimeFigureOut">
              <a:rPr lang="fr-FR" smtClean="0"/>
              <a:t>21/02/2025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1B41CF-3760-3038-5F19-E3F0C0CFC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D5E48F-5BC4-F8AF-8E48-A21DD321E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A688C-3C0C-4C1D-9B4A-43116BEC2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8555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14A423-536A-FFD4-7B39-4838CAE42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140CA9D-5661-4C42-980A-C408B3533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423405-8DDE-7487-D224-823D40644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8A898-5F92-4355-8BB4-3A54B9591ACB}" type="datetimeFigureOut">
              <a:rPr lang="fr-FR" smtClean="0"/>
              <a:t>21/02/2025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B125A2-6449-50CE-745A-76A859CFD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A78CE0-0C8D-C589-AF20-D8E4EA9C6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A688C-3C0C-4C1D-9B4A-43116BEC2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2678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F40EEA-EB6A-D841-2062-644E877EF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E62E4C-E79A-4AE4-A701-D5A1D316F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72599B-C58B-E05E-891A-743469573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8A898-5F92-4355-8BB4-3A54B9591ACB}" type="datetimeFigureOut">
              <a:rPr lang="fr-FR" smtClean="0"/>
              <a:t>21/02/2025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C3B36D-494E-D36D-F519-08FE08EC4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F04592D-2FA2-2A01-B040-8460A212D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A688C-3C0C-4C1D-9B4A-43116BEC2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913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1EA2C7-E102-9699-1BB9-D939EAE37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D4EB79-9A34-B55F-38E9-CF4A99A124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082D4F9-42A4-E600-BF37-E7D855980C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21D8F12-C0EB-3BE8-9D2C-7DF7CA388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8A898-5F92-4355-8BB4-3A54B9591ACB}" type="datetimeFigureOut">
              <a:rPr lang="fr-FR" smtClean="0"/>
              <a:t>21/02/2025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44EEA66-31DF-DE55-6430-13E609DF7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5FA001E-F841-26BE-00CB-CE5150584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A688C-3C0C-4C1D-9B4A-43116BEC2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5832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8A857C-C8BE-E17C-4126-CC1D4136B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6B9C68-1231-641F-CF4B-78A5652A85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95EC3A3-2069-9D44-D33A-1B23186D13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0ECAE04-857D-C720-9501-C959C9E2CC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A85711B-095A-CBE3-DB86-C3EDBB25CC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FA9171A-F9A7-ABC1-D2A0-2DBEF34D2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8A898-5F92-4355-8BB4-3A54B9591ACB}" type="datetimeFigureOut">
              <a:rPr lang="fr-FR" smtClean="0"/>
              <a:t>21/02/2025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14B4AE2-D5C5-2E12-63BA-650239C84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C782251-7EF5-EB14-7700-5942C0C26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A688C-3C0C-4C1D-9B4A-43116BEC2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5714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9F90C9-640B-8091-15C8-6B4209921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9183454-F296-9D92-1BB9-695A601B5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8A898-5F92-4355-8BB4-3A54B9591ACB}" type="datetimeFigureOut">
              <a:rPr lang="fr-FR" smtClean="0"/>
              <a:t>21/02/2025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8D07E84-051E-DC4B-6C77-2AA8D8B58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9F52D5-17F7-8376-54D2-C4A97ACC6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A688C-3C0C-4C1D-9B4A-43116BEC2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7968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099B829-1D86-E036-DFC8-4AF8FE774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8A898-5F92-4355-8BB4-3A54B9591ACB}" type="datetimeFigureOut">
              <a:rPr lang="fr-FR" smtClean="0"/>
              <a:t>21/02/2025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0C9BA40-1F69-DDF9-F81B-09782325F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8C09909-09A3-98FC-5C4B-F8F489FD9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A688C-3C0C-4C1D-9B4A-43116BEC2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8872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06E069-8EEE-73B5-8A71-0ABD4D1C8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0D97D4-0AD4-454E-F9B2-5500C4648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7E83253-9166-8606-7034-89CBDF29CA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F61A7A9-65A0-1DA8-2E62-208B71B38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8A898-5F92-4355-8BB4-3A54B9591ACB}" type="datetimeFigureOut">
              <a:rPr lang="fr-FR" smtClean="0"/>
              <a:t>21/02/2025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EED1310-4230-C93B-CE05-053D5723D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267D071-B205-C18B-6867-7975E9027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A688C-3C0C-4C1D-9B4A-43116BEC2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6651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E1C64F-0BD3-3DC1-8B1A-799F2E014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837BD8F-CF33-380A-690E-9CD311E4B2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3E928FE-D57F-4154-C8FE-323569A319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F4D5300-ECFB-8F6D-5DB6-FBF99104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8A898-5F92-4355-8BB4-3A54B9591ACB}" type="datetimeFigureOut">
              <a:rPr lang="fr-FR" smtClean="0"/>
              <a:t>21/02/2025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C47A863-BB33-348C-29F1-BBF0AFDE9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5EE73D4-21B9-2F0D-DD36-E5A0A2E59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A688C-3C0C-4C1D-9B4A-43116BEC2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3719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9678704-EDE3-CA14-0E9C-8211CB608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6952257-9704-E71A-A58C-BD42A2F5E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0C3EBF-DA97-F687-32D4-4FF7C8752D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58A898-5F92-4355-8BB4-3A54B9591ACB}" type="datetimeFigureOut">
              <a:rPr lang="fr-FR" smtClean="0"/>
              <a:t>21/02/2025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FDB827-86B2-1DA8-3FE2-E53421D0B8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5A3E10-CB39-8F93-BCA8-B313CDB78F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2A688C-3C0C-4C1D-9B4A-43116BEC21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0946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626BEE-0BBE-D4C2-496A-FF3CDF67E1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/>
                </a:solidFill>
              </a:rPr>
              <a:t>Formation BTS ESF – BC1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2DE4819-A829-095E-F801-C9B1070628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252852"/>
          </a:xfrm>
        </p:spPr>
        <p:txBody>
          <a:bodyPr>
            <a:normAutofit/>
          </a:bodyPr>
          <a:lstStyle/>
          <a:p>
            <a:endParaRPr lang="fr-FR" dirty="0"/>
          </a:p>
          <a:p>
            <a:r>
              <a:rPr lang="fr-FR" dirty="0"/>
              <a:t>Mercredi 26 mars 2025</a:t>
            </a:r>
          </a:p>
          <a:p>
            <a:endParaRPr lang="fr-FR" dirty="0"/>
          </a:p>
          <a:p>
            <a:r>
              <a:rPr lang="fr-FR" i="1" dirty="0"/>
              <a:t>Elina Nitschelm, IA-IPR SMS-BSE</a:t>
            </a:r>
          </a:p>
          <a:p>
            <a:r>
              <a:rPr lang="fr-FR" i="1" dirty="0"/>
              <a:t>Sabrina Bardeur, CMI SMS-BSE</a:t>
            </a:r>
          </a:p>
          <a:p>
            <a:endParaRPr lang="fr-FR" i="1" dirty="0"/>
          </a:p>
          <a:p>
            <a:endParaRPr lang="fr-FR" i="1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81AF756-E7F9-3712-E82E-23CB3B7847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321" y="484476"/>
            <a:ext cx="2686050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172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5C0D4D-1E2D-7C3A-AE76-0475DE821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71493"/>
          </a:xfrm>
        </p:spPr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4"/>
                </a:solidFill>
              </a:rPr>
              <a:t>Compétences du BC1 : acquérir des méthodes sur le porter conseil et sur l’expertise scientifique et technique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7029BBA-718E-394C-E322-2E77C553881F}"/>
              </a:ext>
            </a:extLst>
          </p:cNvPr>
          <p:cNvSpPr txBox="1"/>
          <p:nvPr/>
        </p:nvSpPr>
        <p:spPr>
          <a:xfrm>
            <a:off x="1717964" y="2244437"/>
            <a:ext cx="422563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4"/>
                </a:solidFill>
              </a:rPr>
              <a:t>Compétence C1.1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30092A5-FF0A-03CB-DFA7-737A1BEC853A}"/>
              </a:ext>
            </a:extLst>
          </p:cNvPr>
          <p:cNvSpPr txBox="1"/>
          <p:nvPr/>
        </p:nvSpPr>
        <p:spPr>
          <a:xfrm>
            <a:off x="1717964" y="2613769"/>
            <a:ext cx="4225636" cy="34163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Identification de la demande </a:t>
            </a:r>
          </a:p>
          <a:p>
            <a:r>
              <a:rPr lang="fr-FR" dirty="0"/>
              <a:t>Recueil des données, des informations nécessaires à l’analyse de la situation</a:t>
            </a:r>
          </a:p>
          <a:p>
            <a:r>
              <a:rPr lang="fr-FR" dirty="0"/>
              <a:t>Traitement des données et des informations pour permettre l’analyse de la situation</a:t>
            </a:r>
          </a:p>
          <a:p>
            <a:r>
              <a:rPr lang="fr-FR" dirty="0"/>
              <a:t>Identification du besoin</a:t>
            </a:r>
          </a:p>
          <a:p>
            <a:r>
              <a:rPr lang="fr-FR" dirty="0"/>
              <a:t>Intégration d’éléments scientifiques et techniques à l’élaboration du conseil </a:t>
            </a:r>
          </a:p>
          <a:p>
            <a:r>
              <a:rPr lang="fr-FR" dirty="0"/>
              <a:t>Elaboration du conseil en réponse au besoin</a:t>
            </a:r>
          </a:p>
          <a:p>
            <a:r>
              <a:rPr lang="fr-FR" dirty="0"/>
              <a:t>Formulation du conseil adaptée au public</a:t>
            </a:r>
          </a:p>
        </p:txBody>
      </p:sp>
      <p:sp>
        <p:nvSpPr>
          <p:cNvPr id="7" name="Flèche : bas 6">
            <a:extLst>
              <a:ext uri="{FF2B5EF4-FFF2-40B4-BE49-F238E27FC236}">
                <a16:creationId xmlns:a16="http://schemas.microsoft.com/office/drawing/2014/main" id="{CBE2AAFB-5111-CC47-5495-B7E41D2DF2A3}"/>
              </a:ext>
            </a:extLst>
          </p:cNvPr>
          <p:cNvSpPr/>
          <p:nvPr/>
        </p:nvSpPr>
        <p:spPr>
          <a:xfrm>
            <a:off x="983673" y="2613769"/>
            <a:ext cx="374072" cy="3416320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Accolade fermante 7">
            <a:extLst>
              <a:ext uri="{FF2B5EF4-FFF2-40B4-BE49-F238E27FC236}">
                <a16:creationId xmlns:a16="http://schemas.microsoft.com/office/drawing/2014/main" id="{B4FBBD3E-633F-7523-77D0-44A578DFA8E4}"/>
              </a:ext>
            </a:extLst>
          </p:cNvPr>
          <p:cNvSpPr/>
          <p:nvPr/>
        </p:nvSpPr>
        <p:spPr>
          <a:xfrm>
            <a:off x="6096000" y="2715491"/>
            <a:ext cx="207819" cy="1884218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6A465C1-5F82-CB44-B21F-DA6C0AEFDBC8}"/>
              </a:ext>
            </a:extLst>
          </p:cNvPr>
          <p:cNvSpPr txBox="1"/>
          <p:nvPr/>
        </p:nvSpPr>
        <p:spPr>
          <a:xfrm>
            <a:off x="6525491" y="3468009"/>
            <a:ext cx="2479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Analyse de la situation</a:t>
            </a:r>
          </a:p>
        </p:txBody>
      </p:sp>
      <p:sp>
        <p:nvSpPr>
          <p:cNvPr id="10" name="Accolade fermante 9">
            <a:extLst>
              <a:ext uri="{FF2B5EF4-FFF2-40B4-BE49-F238E27FC236}">
                <a16:creationId xmlns:a16="http://schemas.microsoft.com/office/drawing/2014/main" id="{0AB03343-435F-9420-74BA-85BFBFF43215}"/>
              </a:ext>
            </a:extLst>
          </p:cNvPr>
          <p:cNvSpPr/>
          <p:nvPr/>
        </p:nvSpPr>
        <p:spPr>
          <a:xfrm>
            <a:off x="6096000" y="4599709"/>
            <a:ext cx="207818" cy="997527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E458A5C-0ADD-8BF3-A813-E4964924AF58}"/>
              </a:ext>
            </a:extLst>
          </p:cNvPr>
          <p:cNvSpPr txBox="1"/>
          <p:nvPr/>
        </p:nvSpPr>
        <p:spPr>
          <a:xfrm>
            <a:off x="6525491" y="4918364"/>
            <a:ext cx="2369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Préparation du conseil</a:t>
            </a:r>
          </a:p>
        </p:txBody>
      </p:sp>
      <p:sp>
        <p:nvSpPr>
          <p:cNvPr id="12" name="Accolade fermante 11">
            <a:extLst>
              <a:ext uri="{FF2B5EF4-FFF2-40B4-BE49-F238E27FC236}">
                <a16:creationId xmlns:a16="http://schemas.microsoft.com/office/drawing/2014/main" id="{D4FBA0A6-5FF5-6317-1AF3-4CA7328448F2}"/>
              </a:ext>
            </a:extLst>
          </p:cNvPr>
          <p:cNvSpPr/>
          <p:nvPr/>
        </p:nvSpPr>
        <p:spPr>
          <a:xfrm>
            <a:off x="6096000" y="5597236"/>
            <a:ext cx="207818" cy="432853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D558A41-E213-7489-A117-26E85B8D6EC1}"/>
              </a:ext>
            </a:extLst>
          </p:cNvPr>
          <p:cNvSpPr txBox="1"/>
          <p:nvPr/>
        </p:nvSpPr>
        <p:spPr>
          <a:xfrm>
            <a:off x="6525491" y="5634059"/>
            <a:ext cx="2369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Formuler le conseil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76B95D4-A4F9-9EF7-3833-75E3BF0F30C8}"/>
              </a:ext>
            </a:extLst>
          </p:cNvPr>
          <p:cNvSpPr txBox="1"/>
          <p:nvPr/>
        </p:nvSpPr>
        <p:spPr>
          <a:xfrm>
            <a:off x="9642764" y="2152104"/>
            <a:ext cx="193963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SE 1 : Consigne plus accompagnée si besoin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EB47758-83BD-FB7D-3272-9B89E174A4B3}"/>
              </a:ext>
            </a:extLst>
          </p:cNvPr>
          <p:cNvSpPr txBox="1"/>
          <p:nvPr/>
        </p:nvSpPr>
        <p:spPr>
          <a:xfrm>
            <a:off x="9642764" y="3344146"/>
            <a:ext cx="1939636" cy="1754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SE 2 : Consigne plus globale. Réponse des étudiants en utilisant la méthode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A12D0F1-3167-37C7-4750-49FEC128D05B}"/>
              </a:ext>
            </a:extLst>
          </p:cNvPr>
          <p:cNvSpPr txBox="1"/>
          <p:nvPr/>
        </p:nvSpPr>
        <p:spPr>
          <a:xfrm>
            <a:off x="9642764" y="5329374"/>
            <a:ext cx="193963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A terme, mêmes modalités pour les SE1 et SE 2</a:t>
            </a: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F445621C-9BC8-74D2-09D5-CBE5E099B942}"/>
              </a:ext>
            </a:extLst>
          </p:cNvPr>
          <p:cNvSpPr/>
          <p:nvPr/>
        </p:nvSpPr>
        <p:spPr>
          <a:xfrm>
            <a:off x="6717179" y="1635827"/>
            <a:ext cx="2177439" cy="97794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A reproduire pour les C1.2, C14 et C1.6</a:t>
            </a:r>
          </a:p>
        </p:txBody>
      </p:sp>
    </p:spTree>
    <p:extLst>
      <p:ext uri="{BB962C8B-B14F-4D97-AF65-F5344CB8AC3E}">
        <p14:creationId xmlns:p14="http://schemas.microsoft.com/office/powerpoint/2010/main" val="354250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5A15E-037A-060D-601B-70B60A62D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54744"/>
          </a:xfrm>
        </p:spPr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4"/>
                </a:solidFill>
              </a:rPr>
              <a:t>Compétence C1.3 : Concevoir et mettre en œuvre des actions pour la gestion locale de l’environnement et des flux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3B08B82-077E-1EE2-E9AE-1DB2759E1539}"/>
              </a:ext>
            </a:extLst>
          </p:cNvPr>
          <p:cNvSpPr txBox="1"/>
          <p:nvPr/>
        </p:nvSpPr>
        <p:spPr>
          <a:xfrm>
            <a:off x="996287" y="2483893"/>
            <a:ext cx="32754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Actions pour la gestion locale de l’environnement et des flux </a:t>
            </a:r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EA1C2CE3-49D0-A211-6B96-9A72ABFFCE66}"/>
              </a:ext>
            </a:extLst>
          </p:cNvPr>
          <p:cNvSpPr/>
          <p:nvPr/>
        </p:nvSpPr>
        <p:spPr>
          <a:xfrm>
            <a:off x="4653887" y="2595517"/>
            <a:ext cx="1132764" cy="41432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19C1A9C-FDCF-67D5-54FF-2F6CCAEDA40A}"/>
              </a:ext>
            </a:extLst>
          </p:cNvPr>
          <p:cNvSpPr txBox="1"/>
          <p:nvPr/>
        </p:nvSpPr>
        <p:spPr>
          <a:xfrm>
            <a:off x="6095999" y="2483893"/>
            <a:ext cx="46993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Quelles significations ? De quoi parle-t-on ? Est-on sur du conseil ici ?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C9CD303-4957-BF09-39A2-4122347E5C09}"/>
              </a:ext>
            </a:extLst>
          </p:cNvPr>
          <p:cNvSpPr txBox="1"/>
          <p:nvPr/>
        </p:nvSpPr>
        <p:spPr>
          <a:xfrm>
            <a:off x="996287" y="4026090"/>
            <a:ext cx="83660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4"/>
                </a:solidFill>
              </a:rPr>
              <a:t>Les indicateurs : 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Analyse de l’existant prenant en compte l’ensemble des dimensions de la situation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Proposition de solution(s) adaptée à la situation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Mise en œuvre de la solution préconisée en lien avec les personnes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Suivi de la mise en œuvre des actions et de leur impact sur l’environnement</a:t>
            </a:r>
          </a:p>
        </p:txBody>
      </p:sp>
      <p:sp>
        <p:nvSpPr>
          <p:cNvPr id="8" name="Rectangle : avec coins rognés en diagonale 7">
            <a:extLst>
              <a:ext uri="{FF2B5EF4-FFF2-40B4-BE49-F238E27FC236}">
                <a16:creationId xmlns:a16="http://schemas.microsoft.com/office/drawing/2014/main" id="{6A1861B9-648C-7F75-ED55-F03433108215}"/>
              </a:ext>
            </a:extLst>
          </p:cNvPr>
          <p:cNvSpPr/>
          <p:nvPr/>
        </p:nvSpPr>
        <p:spPr>
          <a:xfrm>
            <a:off x="9751324" y="4612943"/>
            <a:ext cx="2088107" cy="1119117"/>
          </a:xfrm>
          <a:prstGeom prst="snip2Diag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Quelles significations de ces indicateurs ?</a:t>
            </a:r>
          </a:p>
        </p:txBody>
      </p:sp>
    </p:spTree>
    <p:extLst>
      <p:ext uri="{BB962C8B-B14F-4D97-AF65-F5344CB8AC3E}">
        <p14:creationId xmlns:p14="http://schemas.microsoft.com/office/powerpoint/2010/main" val="3620919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B49756-9D7D-BBD2-5481-F0A21E08C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4"/>
                </a:solidFill>
              </a:rPr>
              <a:t>C1.5. Assurer une veille technique, scientifique, juridique de vie quotidienne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BC60FFE-26C2-DC50-EBE2-4CFE69BA8FD2}"/>
              </a:ext>
            </a:extLst>
          </p:cNvPr>
          <p:cNvSpPr txBox="1"/>
          <p:nvPr/>
        </p:nvSpPr>
        <p:spPr>
          <a:xfrm>
            <a:off x="941696" y="1783894"/>
            <a:ext cx="2975212" cy="470898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4"/>
                </a:solidFill>
              </a:rPr>
              <a:t>Dans les savoirs associés : 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« veille scientifique et technologique en </a:t>
            </a:r>
            <a:r>
              <a:rPr lang="fr-FR" sz="2000" b="1" dirty="0"/>
              <a:t>SAH</a:t>
            </a:r>
            <a:r>
              <a:rPr lang="fr-FR" sz="2000" dirty="0"/>
              <a:t> »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« veille scientifique et technologique en </a:t>
            </a:r>
            <a:r>
              <a:rPr lang="fr-FR" sz="2000" b="1" dirty="0"/>
              <a:t>Habitat logement environnement </a:t>
            </a:r>
            <a:r>
              <a:rPr lang="fr-FR" sz="2000" dirty="0"/>
              <a:t>»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« veille scientifique et technologique en </a:t>
            </a:r>
            <a:r>
              <a:rPr lang="fr-FR" sz="2000" b="1" dirty="0"/>
              <a:t>économie-consommation</a:t>
            </a:r>
            <a:r>
              <a:rPr lang="fr-FR" sz="2000" dirty="0"/>
              <a:t> »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« veille scientifique et technologique </a:t>
            </a:r>
            <a:r>
              <a:rPr lang="fr-FR" sz="2000" b="1" dirty="0"/>
              <a:t>sur le numérique en vie quotidienne </a:t>
            </a:r>
            <a:r>
              <a:rPr lang="fr-FR" sz="2000" dirty="0"/>
              <a:t>»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AF03589C-279B-215F-9DCA-D1CB3A7D8CBD}"/>
              </a:ext>
            </a:extLst>
          </p:cNvPr>
          <p:cNvSpPr/>
          <p:nvPr/>
        </p:nvSpPr>
        <p:spPr>
          <a:xfrm>
            <a:off x="6428097" y="1727668"/>
            <a:ext cx="2565779" cy="1091821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Appui du professeur-documentaliste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FD75C3D-F669-B4A6-9CAB-405531BF778C}"/>
              </a:ext>
            </a:extLst>
          </p:cNvPr>
          <p:cNvSpPr txBox="1"/>
          <p:nvPr/>
        </p:nvSpPr>
        <p:spPr>
          <a:xfrm>
            <a:off x="4749421" y="3322776"/>
            <a:ext cx="6264322" cy="31700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4"/>
                </a:solidFill>
              </a:rPr>
              <a:t>Indicateurs </a:t>
            </a:r>
            <a:r>
              <a:rPr lang="fr-FR" sz="2000" dirty="0"/>
              <a:t>: 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Recensement des sources d’information pertinentes et de qualité avec le domaine de mission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Utilisation d’outils de veille documentaire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Suivi rigoureux de l’actualité en lien avec la mission confiée au professionnel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Mise en mémoire de l’évolution des savoirs, des techniques, des normes en facilitant leur accessibilité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Mise en forme et/ou diffusion des informations sélectionnées adaptées au besoin</a:t>
            </a:r>
          </a:p>
        </p:txBody>
      </p:sp>
    </p:spTree>
    <p:extLst>
      <p:ext uri="{BB962C8B-B14F-4D97-AF65-F5344CB8AC3E}">
        <p14:creationId xmlns:p14="http://schemas.microsoft.com/office/powerpoint/2010/main" val="863593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171E8A-890A-E419-8CDA-2C79B374A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4"/>
                </a:solidFill>
              </a:rPr>
              <a:t>C1.6. Accompagner au montage de dossiers de demande d’aide (pour l’amélioration de l’habitat)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9BCC9969-FB5A-031B-C528-A20885A931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180" y="2456786"/>
            <a:ext cx="2657475" cy="1714500"/>
          </a:xfr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9A08206D-5936-163E-2616-8EB5EA23AC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431" y="4401214"/>
            <a:ext cx="2466975" cy="1847850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AA70497-33AD-B76E-378B-EFC6689E1C56}"/>
              </a:ext>
            </a:extLst>
          </p:cNvPr>
          <p:cNvSpPr txBox="1"/>
          <p:nvPr/>
        </p:nvSpPr>
        <p:spPr>
          <a:xfrm>
            <a:off x="1068431" y="1869743"/>
            <a:ext cx="24669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Exemple </a:t>
            </a:r>
            <a:r>
              <a:rPr lang="fr-FR" dirty="0"/>
              <a:t>: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3CA9878-D2AE-0364-A511-E2F8EAFFCA51}"/>
              </a:ext>
            </a:extLst>
          </p:cNvPr>
          <p:cNvSpPr txBox="1"/>
          <p:nvPr/>
        </p:nvSpPr>
        <p:spPr>
          <a:xfrm>
            <a:off x="4926842" y="2456786"/>
            <a:ext cx="577300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4"/>
                </a:solidFill>
              </a:rPr>
              <a:t>Indicateurs : 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Identification de la demande 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Recueil des données, des informations nécessaires à l’analyse de la situation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Traitement des données et des informations permettant l’analyse de la situation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Orientation vers les dispositifs, procédures et partenaires pouvant porter réponse à la situation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Conseil à la présentation et à l’organisation des données et documents composant le dossier, en respect des procédures et des contraintes</a:t>
            </a:r>
          </a:p>
        </p:txBody>
      </p:sp>
    </p:spTree>
    <p:extLst>
      <p:ext uri="{BB962C8B-B14F-4D97-AF65-F5344CB8AC3E}">
        <p14:creationId xmlns:p14="http://schemas.microsoft.com/office/powerpoint/2010/main" val="3722392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A8D3F8-9DDF-F5A2-F227-BEFF04B97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4"/>
                </a:solidFill>
              </a:rPr>
              <a:t>La grille d’évaluation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0D46C2-E08B-879A-A0C5-BDB6ED6F3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37193"/>
          </a:xfrm>
        </p:spPr>
        <p:txBody>
          <a:bodyPr/>
          <a:lstStyle/>
          <a:p>
            <a:r>
              <a:rPr lang="fr-FR" sz="2400" dirty="0"/>
              <a:t>A utiliser pour évaluer les candidats</a:t>
            </a:r>
          </a:p>
          <a:p>
            <a:endParaRPr lang="fr-FR" sz="2400" dirty="0"/>
          </a:p>
          <a:p>
            <a:r>
              <a:rPr lang="fr-FR" sz="2400" dirty="0"/>
              <a:t>Densifier les attendus (trop succinct pour l’instant)</a:t>
            </a:r>
          </a:p>
          <a:p>
            <a:endParaRPr lang="fr-FR" sz="2400" dirty="0"/>
          </a:p>
          <a:p>
            <a:r>
              <a:rPr lang="fr-FR" sz="2400" dirty="0"/>
              <a:t>Penser à faire apparaitre les consignes dans le tableau</a:t>
            </a:r>
          </a:p>
          <a:p>
            <a:endParaRPr lang="fr-FR" dirty="0"/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F952D5FA-0321-DD9A-8F2F-125974FE3B0A}"/>
              </a:ext>
            </a:extLst>
          </p:cNvPr>
          <p:cNvSpPr/>
          <p:nvPr/>
        </p:nvSpPr>
        <p:spPr>
          <a:xfrm>
            <a:off x="3480179" y="4817659"/>
            <a:ext cx="4831308" cy="1132764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Un élément essentiel pour le CCF : à soigner</a:t>
            </a:r>
          </a:p>
        </p:txBody>
      </p:sp>
    </p:spTree>
    <p:extLst>
      <p:ext uri="{BB962C8B-B14F-4D97-AF65-F5344CB8AC3E}">
        <p14:creationId xmlns:p14="http://schemas.microsoft.com/office/powerpoint/2010/main" val="567940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FC9084-AA0A-326C-95C4-13471129E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4"/>
                </a:solidFill>
              </a:rPr>
              <a:t>Retour sur trois années de BTS ESF – BC1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0F67F4-46B9-211F-417C-C2DFAD633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Points forts/réussites 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Difficultés 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Leviers </a:t>
            </a:r>
          </a:p>
        </p:txBody>
      </p:sp>
    </p:spTree>
    <p:extLst>
      <p:ext uri="{BB962C8B-B14F-4D97-AF65-F5344CB8AC3E}">
        <p14:creationId xmlns:p14="http://schemas.microsoft.com/office/powerpoint/2010/main" val="3026630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751AA4-0CEC-9917-8DD3-9D0523755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291" y="247101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chemeClr val="accent4"/>
                </a:solidFill>
              </a:rPr>
              <a:t>Quelques rappels…</a:t>
            </a:r>
          </a:p>
        </p:txBody>
      </p:sp>
    </p:spTree>
    <p:extLst>
      <p:ext uri="{BB962C8B-B14F-4D97-AF65-F5344CB8AC3E}">
        <p14:creationId xmlns:p14="http://schemas.microsoft.com/office/powerpoint/2010/main" val="2806994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AAB183-B71A-EFBE-80C5-47E0D89C4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4"/>
                </a:solidFill>
              </a:rPr>
              <a:t>Rappels : le début de la SE (contexte, missions TS et situation de la personne à conseiller)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780D51-1CBB-7CEC-6C34-4DE2A33DD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5200" y="1825625"/>
            <a:ext cx="6664036" cy="4351338"/>
          </a:xfrm>
        </p:spPr>
        <p:txBody>
          <a:bodyPr>
            <a:normAutofit/>
          </a:bodyPr>
          <a:lstStyle/>
          <a:p>
            <a:r>
              <a:rPr lang="fr-FR" sz="2400" b="1" dirty="0">
                <a:solidFill>
                  <a:schemeClr val="accent4"/>
                </a:solidFill>
              </a:rPr>
              <a:t>Contexte : la structure : 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fr-FR" sz="2400" dirty="0"/>
              <a:t> Permet de projeter le candidat dans une structure de terrain</a:t>
            </a:r>
          </a:p>
          <a:p>
            <a:pPr marL="0" indent="0">
              <a:buNone/>
            </a:pPr>
            <a:endParaRPr lang="fr-FR" sz="2400" dirty="0"/>
          </a:p>
          <a:p>
            <a:r>
              <a:rPr lang="fr-FR" sz="2400" b="1" dirty="0">
                <a:solidFill>
                  <a:schemeClr val="accent4"/>
                </a:solidFill>
              </a:rPr>
              <a:t>Les missions du TS ESF  : 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fr-FR" sz="2400" dirty="0">
                <a:sym typeface="Wingdings" panose="05000000000000000000" pitchFamily="2" charset="2"/>
              </a:rPr>
              <a:t>Le plus possible en lien avec la suite (conseil, expertise technologique)</a:t>
            </a:r>
          </a:p>
          <a:p>
            <a:pPr marL="0" indent="0">
              <a:buNone/>
            </a:pPr>
            <a:endParaRPr lang="fr-FR" sz="2400" dirty="0">
              <a:sym typeface="Wingdings" panose="05000000000000000000" pitchFamily="2" charset="2"/>
            </a:endParaRPr>
          </a:p>
          <a:p>
            <a:r>
              <a:rPr lang="fr-FR" sz="2400" b="1" dirty="0">
                <a:solidFill>
                  <a:schemeClr val="accent4"/>
                </a:solidFill>
                <a:sym typeface="Wingdings" panose="05000000000000000000" pitchFamily="2" charset="2"/>
              </a:rPr>
              <a:t>La situation de la personne qui sera conseillée : </a:t>
            </a:r>
          </a:p>
          <a:p>
            <a:pPr marL="0" indent="0">
              <a:buNone/>
            </a:pPr>
            <a:r>
              <a:rPr lang="fr-FR" sz="2400" dirty="0">
                <a:sym typeface="Wingdings" panose="05000000000000000000" pitchFamily="2" charset="2"/>
              </a:rPr>
              <a:t> A détailler </a:t>
            </a:r>
            <a:endParaRPr lang="fr-FR" sz="24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F511551-07CE-5C58-65D2-CF21C0EC3F69}"/>
              </a:ext>
            </a:extLst>
          </p:cNvPr>
          <p:cNvSpPr txBox="1"/>
          <p:nvPr/>
        </p:nvSpPr>
        <p:spPr>
          <a:xfrm>
            <a:off x="1108364" y="2456720"/>
            <a:ext cx="1717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Général</a:t>
            </a:r>
            <a:r>
              <a:rPr lang="fr-FR" dirty="0"/>
              <a:t>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B28D1F1-E507-E8C7-F815-C4CCB74BA9F7}"/>
              </a:ext>
            </a:extLst>
          </p:cNvPr>
          <p:cNvSpPr txBox="1"/>
          <p:nvPr/>
        </p:nvSpPr>
        <p:spPr>
          <a:xfrm>
            <a:off x="1108364" y="4456516"/>
            <a:ext cx="1717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Particulier </a:t>
            </a:r>
            <a:r>
              <a:rPr lang="fr-FR" dirty="0"/>
              <a:t> </a:t>
            </a:r>
          </a:p>
        </p:txBody>
      </p:sp>
      <p:sp>
        <p:nvSpPr>
          <p:cNvPr id="6" name="Flèche : bas 5">
            <a:extLst>
              <a:ext uri="{FF2B5EF4-FFF2-40B4-BE49-F238E27FC236}">
                <a16:creationId xmlns:a16="http://schemas.microsoft.com/office/drawing/2014/main" id="{8433D7F6-F1F0-B279-D426-30193E3BDDF2}"/>
              </a:ext>
            </a:extLst>
          </p:cNvPr>
          <p:cNvSpPr/>
          <p:nvPr/>
        </p:nvSpPr>
        <p:spPr>
          <a:xfrm>
            <a:off x="1801091" y="3135592"/>
            <a:ext cx="387928" cy="120534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412EBDB3-BCF8-AE7F-5921-9C784EB4AD01}"/>
              </a:ext>
            </a:extLst>
          </p:cNvPr>
          <p:cNvSpPr/>
          <p:nvPr/>
        </p:nvSpPr>
        <p:spPr>
          <a:xfrm>
            <a:off x="9905999" y="1846263"/>
            <a:ext cx="1884218" cy="1052945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Environ 10 lignes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B50BB3FA-4DF5-3310-3725-3FC258BA23D3}"/>
              </a:ext>
            </a:extLst>
          </p:cNvPr>
          <p:cNvSpPr/>
          <p:nvPr/>
        </p:nvSpPr>
        <p:spPr>
          <a:xfrm>
            <a:off x="9947562" y="3574337"/>
            <a:ext cx="1884218" cy="1052945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Synthétique 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A2D1C9B6-1D6E-D0F4-9AD0-79AE509EBBAE}"/>
              </a:ext>
            </a:extLst>
          </p:cNvPr>
          <p:cNvSpPr/>
          <p:nvPr/>
        </p:nvSpPr>
        <p:spPr>
          <a:xfrm>
            <a:off x="9905999" y="5153891"/>
            <a:ext cx="1884218" cy="1178647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Peut largement aller jusqu’à 1 page </a:t>
            </a:r>
            <a:r>
              <a:rPr lang="fr-FR" i="1" dirty="0"/>
              <a:t>(ou moins si annexe)</a:t>
            </a:r>
          </a:p>
        </p:txBody>
      </p:sp>
    </p:spTree>
    <p:extLst>
      <p:ext uri="{BB962C8B-B14F-4D97-AF65-F5344CB8AC3E}">
        <p14:creationId xmlns:p14="http://schemas.microsoft.com/office/powerpoint/2010/main" val="3583581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112E45-0CE5-9CA2-EBCB-B224E437D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4"/>
                </a:solidFill>
              </a:rPr>
              <a:t>Rappels : Les consignes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ED7EE3-69D2-BF7B-586A-AAFA3E57F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787939"/>
          </a:xfrm>
        </p:spPr>
        <p:txBody>
          <a:bodyPr>
            <a:normAutofit/>
          </a:bodyPr>
          <a:lstStyle/>
          <a:p>
            <a:r>
              <a:rPr lang="fr-FR" sz="2400" dirty="0"/>
              <a:t>Consignes professionnelles donc : 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fr-FR" sz="2400" dirty="0">
                <a:sym typeface="Wingdings" panose="05000000000000000000" pitchFamily="2" charset="2"/>
              </a:rPr>
              <a:t> À contextualiser (chapeau, pour comprendre ce qui déclenche la consigne professionnelle)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fr-FR" sz="2400" dirty="0">
                <a:sym typeface="Wingdings" panose="05000000000000000000" pitchFamily="2" charset="2"/>
              </a:rPr>
              <a:t> Avec le même niveau d’autonomie qu’un professionnel (surtout pour la SE2)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fr-FR" sz="2400" dirty="0">
                <a:sym typeface="Wingdings" panose="05000000000000000000" pitchFamily="2" charset="2"/>
              </a:rPr>
              <a:t> En lien avec les compétences et les indicateurs 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fr-FR" sz="2400" dirty="0">
                <a:sym typeface="Wingdings" panose="05000000000000000000" pitchFamily="2" charset="2"/>
              </a:rPr>
              <a:t> Avec un verbe de consigne à l’infinitif</a:t>
            </a:r>
            <a:endParaRPr lang="fr-FR" sz="2400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8E5CF7B3-703C-E25F-99CF-E8592ED4A606}"/>
              </a:ext>
            </a:extLst>
          </p:cNvPr>
          <p:cNvSpPr/>
          <p:nvPr/>
        </p:nvSpPr>
        <p:spPr>
          <a:xfrm>
            <a:off x="4488873" y="4748501"/>
            <a:ext cx="3740727" cy="174437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Ne pas faire référence aux annexes (sauf si document à renseigner ou nécessaire pour le traitement de la consigne)</a:t>
            </a:r>
          </a:p>
        </p:txBody>
      </p:sp>
    </p:spTree>
    <p:extLst>
      <p:ext uri="{BB962C8B-B14F-4D97-AF65-F5344CB8AC3E}">
        <p14:creationId xmlns:p14="http://schemas.microsoft.com/office/powerpoint/2010/main" val="552766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F90606-2451-9A6C-E4A8-7ACF956AB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4"/>
                </a:solidFill>
              </a:rPr>
              <a:t>Rappels : Les annexes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96D1C8-8691-F019-87E5-41D946376F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Documents de nature différentes : textes, documents visuels, documents techniques… </a:t>
            </a:r>
          </a:p>
          <a:p>
            <a:endParaRPr lang="fr-FR" sz="2400" dirty="0"/>
          </a:p>
          <a:p>
            <a:r>
              <a:rPr lang="fr-FR" sz="2400" dirty="0"/>
              <a:t>Documents dont les contenus sont variés : contenus scientifiques, contenus sur la situation de la personne à conseiller, contenus techniques, si besoin sur le contexte… </a:t>
            </a:r>
          </a:p>
          <a:p>
            <a:endParaRPr lang="fr-FR" sz="2400" dirty="0"/>
          </a:p>
          <a:p>
            <a:r>
              <a:rPr lang="fr-FR" sz="2400" dirty="0"/>
              <a:t>Sources référencées selon les normes présentées dans le cahier des charges</a:t>
            </a:r>
          </a:p>
        </p:txBody>
      </p:sp>
    </p:spTree>
    <p:extLst>
      <p:ext uri="{BB962C8B-B14F-4D97-AF65-F5344CB8AC3E}">
        <p14:creationId xmlns:p14="http://schemas.microsoft.com/office/powerpoint/2010/main" val="1274627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E5C0B3-E3BE-18D2-B860-1CBE920EF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4"/>
                </a:solidFill>
              </a:rPr>
              <a:t>Complexification entre la SE1 et la SE2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128F3F-F977-1DB0-5DDD-2614DDC05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63248"/>
          </a:xfrm>
        </p:spPr>
        <p:txBody>
          <a:bodyPr>
            <a:normAutofit/>
          </a:bodyPr>
          <a:lstStyle/>
          <a:p>
            <a:r>
              <a:rPr lang="fr-FR" sz="2400" dirty="0"/>
              <a:t>Complexification de la situation </a:t>
            </a:r>
          </a:p>
          <a:p>
            <a:endParaRPr lang="fr-FR" sz="2400" dirty="0"/>
          </a:p>
          <a:p>
            <a:r>
              <a:rPr lang="fr-FR" sz="2400" dirty="0"/>
              <a:t>Complexification des consignes (moins de consignes)</a:t>
            </a:r>
          </a:p>
          <a:p>
            <a:endParaRPr lang="fr-FR" sz="2400" dirty="0"/>
          </a:p>
          <a:p>
            <a:r>
              <a:rPr lang="fr-FR" sz="2400" dirty="0"/>
              <a:t>Complexification des documents… </a:t>
            </a:r>
          </a:p>
          <a:p>
            <a:endParaRPr lang="fr-FR" sz="2400" dirty="0"/>
          </a:p>
          <a:p>
            <a:pPr marL="0" indent="0">
              <a:buNone/>
            </a:pPr>
            <a:endParaRPr lang="fr-FR" sz="2400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C07C18FB-ACDE-3BF0-F5F7-EB7DD0E5F130}"/>
              </a:ext>
            </a:extLst>
          </p:cNvPr>
          <p:cNvSpPr/>
          <p:nvPr/>
        </p:nvSpPr>
        <p:spPr>
          <a:xfrm>
            <a:off x="7869382" y="4055773"/>
            <a:ext cx="2438400" cy="11360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 penser dès la première SE </a:t>
            </a:r>
          </a:p>
        </p:txBody>
      </p:sp>
    </p:spTree>
    <p:extLst>
      <p:ext uri="{BB962C8B-B14F-4D97-AF65-F5344CB8AC3E}">
        <p14:creationId xmlns:p14="http://schemas.microsoft.com/office/powerpoint/2010/main" val="3231785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CC68F0-F1DC-1A6D-02F2-C1D7F78F9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37271"/>
            <a:ext cx="10515600" cy="1325563"/>
          </a:xfrm>
        </p:spPr>
        <p:txBody>
          <a:bodyPr/>
          <a:lstStyle/>
          <a:p>
            <a:pPr algn="ctr"/>
            <a:r>
              <a:rPr lang="fr-FR" b="1" dirty="0">
                <a:solidFill>
                  <a:schemeClr val="accent4"/>
                </a:solidFill>
              </a:rPr>
              <a:t>Les compétences et les indicateurs</a:t>
            </a:r>
          </a:p>
        </p:txBody>
      </p:sp>
    </p:spTree>
    <p:extLst>
      <p:ext uri="{BB962C8B-B14F-4D97-AF65-F5344CB8AC3E}">
        <p14:creationId xmlns:p14="http://schemas.microsoft.com/office/powerpoint/2010/main" val="3668260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6A3BF0-507C-2DDC-8C9B-3BB409E58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4"/>
                </a:solidFill>
              </a:rPr>
              <a:t>Penser les compétences « en silo »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6AB5677-DAC2-1014-B1AB-00A3F2599B69}"/>
              </a:ext>
            </a:extLst>
          </p:cNvPr>
          <p:cNvSpPr txBox="1"/>
          <p:nvPr/>
        </p:nvSpPr>
        <p:spPr>
          <a:xfrm>
            <a:off x="1037230" y="1897039"/>
            <a:ext cx="132383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C1.1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F58E3B7-80C3-8C00-1AD3-6D10F953BE8E}"/>
              </a:ext>
            </a:extLst>
          </p:cNvPr>
          <p:cNvSpPr txBox="1"/>
          <p:nvPr/>
        </p:nvSpPr>
        <p:spPr>
          <a:xfrm>
            <a:off x="1037231" y="2266371"/>
            <a:ext cx="1323832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Indicateurs</a:t>
            </a:r>
          </a:p>
          <a:p>
            <a:r>
              <a:rPr lang="fr-FR" dirty="0"/>
              <a:t>1</a:t>
            </a:r>
          </a:p>
          <a:p>
            <a:r>
              <a:rPr lang="fr-FR" dirty="0"/>
              <a:t>2</a:t>
            </a:r>
          </a:p>
          <a:p>
            <a:r>
              <a:rPr lang="fr-FR" dirty="0"/>
              <a:t>3</a:t>
            </a:r>
          </a:p>
          <a:p>
            <a:r>
              <a:rPr lang="fr-FR" dirty="0"/>
              <a:t>4</a:t>
            </a:r>
          </a:p>
          <a:p>
            <a:r>
              <a:rPr lang="fr-FR" dirty="0"/>
              <a:t>5</a:t>
            </a:r>
          </a:p>
          <a:p>
            <a:r>
              <a:rPr lang="fr-FR" dirty="0"/>
              <a:t>6</a:t>
            </a:r>
          </a:p>
          <a:p>
            <a:r>
              <a:rPr lang="fr-FR" dirty="0"/>
              <a:t>7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10BC198-A482-C832-A41C-65F4F7CDF193}"/>
              </a:ext>
            </a:extLst>
          </p:cNvPr>
          <p:cNvSpPr txBox="1"/>
          <p:nvPr/>
        </p:nvSpPr>
        <p:spPr>
          <a:xfrm>
            <a:off x="2895600" y="1897039"/>
            <a:ext cx="132383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C1.2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67B1B5C-1EDF-2168-6AA4-CD27585C3AAC}"/>
              </a:ext>
            </a:extLst>
          </p:cNvPr>
          <p:cNvSpPr txBox="1"/>
          <p:nvPr/>
        </p:nvSpPr>
        <p:spPr>
          <a:xfrm>
            <a:off x="2895601" y="2266371"/>
            <a:ext cx="1323832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Indicateurs</a:t>
            </a:r>
          </a:p>
          <a:p>
            <a:r>
              <a:rPr lang="fr-FR" dirty="0"/>
              <a:t>1</a:t>
            </a:r>
          </a:p>
          <a:p>
            <a:r>
              <a:rPr lang="fr-FR" dirty="0"/>
              <a:t>2</a:t>
            </a:r>
          </a:p>
          <a:p>
            <a:r>
              <a:rPr lang="fr-FR" dirty="0"/>
              <a:t>3</a:t>
            </a:r>
          </a:p>
          <a:p>
            <a:r>
              <a:rPr lang="fr-FR" dirty="0"/>
              <a:t>4</a:t>
            </a:r>
          </a:p>
          <a:p>
            <a:r>
              <a:rPr lang="fr-FR" dirty="0"/>
              <a:t>5</a:t>
            </a:r>
          </a:p>
          <a:p>
            <a:r>
              <a:rPr lang="fr-FR" dirty="0"/>
              <a:t>6</a:t>
            </a:r>
          </a:p>
          <a:p>
            <a:r>
              <a:rPr lang="fr-FR" dirty="0"/>
              <a:t>7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60058E3-C92E-DF33-D8DA-136B68C1D458}"/>
              </a:ext>
            </a:extLst>
          </p:cNvPr>
          <p:cNvSpPr txBox="1"/>
          <p:nvPr/>
        </p:nvSpPr>
        <p:spPr>
          <a:xfrm>
            <a:off x="4706197" y="1897039"/>
            <a:ext cx="132383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C1.3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605C1B4-AEDA-8847-5698-FE423FC23F09}"/>
              </a:ext>
            </a:extLst>
          </p:cNvPr>
          <p:cNvSpPr txBox="1"/>
          <p:nvPr/>
        </p:nvSpPr>
        <p:spPr>
          <a:xfrm>
            <a:off x="4706198" y="2283305"/>
            <a:ext cx="1323832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Indicateurs</a:t>
            </a:r>
          </a:p>
          <a:p>
            <a:r>
              <a:rPr lang="fr-FR" dirty="0"/>
              <a:t>1</a:t>
            </a:r>
          </a:p>
          <a:p>
            <a:r>
              <a:rPr lang="fr-FR" dirty="0"/>
              <a:t>2</a:t>
            </a:r>
          </a:p>
          <a:p>
            <a:r>
              <a:rPr lang="fr-FR" dirty="0"/>
              <a:t>3</a:t>
            </a:r>
          </a:p>
          <a:p>
            <a:r>
              <a:rPr lang="fr-FR" dirty="0"/>
              <a:t>4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B9C43FD-7177-F367-C9EC-477F8D9A9006}"/>
              </a:ext>
            </a:extLst>
          </p:cNvPr>
          <p:cNvSpPr txBox="1"/>
          <p:nvPr/>
        </p:nvSpPr>
        <p:spPr>
          <a:xfrm>
            <a:off x="6471325" y="1912751"/>
            <a:ext cx="132383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C1.4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444FE19-79F3-F45A-0ACF-A91E2EB1DAE9}"/>
              </a:ext>
            </a:extLst>
          </p:cNvPr>
          <p:cNvSpPr txBox="1"/>
          <p:nvPr/>
        </p:nvSpPr>
        <p:spPr>
          <a:xfrm>
            <a:off x="6488361" y="2266371"/>
            <a:ext cx="1323832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Indicateurs</a:t>
            </a:r>
          </a:p>
          <a:p>
            <a:r>
              <a:rPr lang="fr-FR" dirty="0"/>
              <a:t>1</a:t>
            </a:r>
          </a:p>
          <a:p>
            <a:r>
              <a:rPr lang="fr-FR" dirty="0"/>
              <a:t>2</a:t>
            </a:r>
          </a:p>
          <a:p>
            <a:r>
              <a:rPr lang="fr-FR" dirty="0"/>
              <a:t>3</a:t>
            </a:r>
          </a:p>
          <a:p>
            <a:r>
              <a:rPr lang="fr-FR" dirty="0"/>
              <a:t>4</a:t>
            </a:r>
          </a:p>
          <a:p>
            <a:r>
              <a:rPr lang="fr-FR" dirty="0"/>
              <a:t>5</a:t>
            </a:r>
          </a:p>
          <a:p>
            <a:r>
              <a:rPr lang="fr-FR" dirty="0"/>
              <a:t>6</a:t>
            </a:r>
          </a:p>
          <a:p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6C52C618-0570-E2D1-FFE9-4FC0A352D95B}"/>
              </a:ext>
            </a:extLst>
          </p:cNvPr>
          <p:cNvSpPr txBox="1"/>
          <p:nvPr/>
        </p:nvSpPr>
        <p:spPr>
          <a:xfrm>
            <a:off x="8225057" y="1913973"/>
            <a:ext cx="132383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C1.5 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8F24827-ADD0-D6DD-BF22-434F70445A4B}"/>
              </a:ext>
            </a:extLst>
          </p:cNvPr>
          <p:cNvSpPr txBox="1"/>
          <p:nvPr/>
        </p:nvSpPr>
        <p:spPr>
          <a:xfrm>
            <a:off x="8225058" y="2283305"/>
            <a:ext cx="1323832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Indicateurs</a:t>
            </a:r>
          </a:p>
          <a:p>
            <a:r>
              <a:rPr lang="fr-FR" dirty="0"/>
              <a:t>1</a:t>
            </a:r>
          </a:p>
          <a:p>
            <a:r>
              <a:rPr lang="fr-FR" dirty="0"/>
              <a:t>2</a:t>
            </a:r>
          </a:p>
          <a:p>
            <a:r>
              <a:rPr lang="fr-FR" dirty="0"/>
              <a:t>3</a:t>
            </a:r>
          </a:p>
          <a:p>
            <a:r>
              <a:rPr lang="fr-FR" dirty="0"/>
              <a:t>4</a:t>
            </a:r>
          </a:p>
          <a:p>
            <a:r>
              <a:rPr lang="fr-FR" dirty="0"/>
              <a:t>5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AC1B3E8D-C48D-ED5B-D132-93A9B1B03661}"/>
              </a:ext>
            </a:extLst>
          </p:cNvPr>
          <p:cNvSpPr txBox="1"/>
          <p:nvPr/>
        </p:nvSpPr>
        <p:spPr>
          <a:xfrm>
            <a:off x="10029967" y="1913973"/>
            <a:ext cx="132383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C1.6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AB16E429-A9A7-C013-56A5-571D571B7404}"/>
              </a:ext>
            </a:extLst>
          </p:cNvPr>
          <p:cNvSpPr txBox="1"/>
          <p:nvPr/>
        </p:nvSpPr>
        <p:spPr>
          <a:xfrm>
            <a:off x="10029968" y="2283305"/>
            <a:ext cx="1323832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Indicateurs</a:t>
            </a:r>
          </a:p>
          <a:p>
            <a:r>
              <a:rPr lang="fr-FR" dirty="0"/>
              <a:t>1</a:t>
            </a:r>
          </a:p>
          <a:p>
            <a:r>
              <a:rPr lang="fr-FR" dirty="0"/>
              <a:t>2</a:t>
            </a:r>
          </a:p>
          <a:p>
            <a:r>
              <a:rPr lang="fr-FR" dirty="0"/>
              <a:t>3</a:t>
            </a:r>
          </a:p>
          <a:p>
            <a:r>
              <a:rPr lang="fr-FR" dirty="0"/>
              <a:t>4</a:t>
            </a:r>
          </a:p>
          <a:p>
            <a:r>
              <a:rPr lang="fr-FR" dirty="0"/>
              <a:t>5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183F709-D1ED-4E1A-A946-8B8B03A2F7AE}"/>
              </a:ext>
            </a:extLst>
          </p:cNvPr>
          <p:cNvSpPr/>
          <p:nvPr/>
        </p:nvSpPr>
        <p:spPr>
          <a:xfrm>
            <a:off x="2472519" y="1897039"/>
            <a:ext cx="309351" cy="268612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CE7E04D-B978-440A-13B3-347B2EDCE663}"/>
              </a:ext>
            </a:extLst>
          </p:cNvPr>
          <p:cNvSpPr/>
          <p:nvPr/>
        </p:nvSpPr>
        <p:spPr>
          <a:xfrm>
            <a:off x="4308140" y="1905506"/>
            <a:ext cx="309351" cy="268612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35985B6-B146-D791-7895-4FB4F566991D}"/>
              </a:ext>
            </a:extLst>
          </p:cNvPr>
          <p:cNvSpPr/>
          <p:nvPr/>
        </p:nvSpPr>
        <p:spPr>
          <a:xfrm>
            <a:off x="6105110" y="1888572"/>
            <a:ext cx="309351" cy="268612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B87AF9F-2E18-28DE-7225-8131EF446ABD}"/>
              </a:ext>
            </a:extLst>
          </p:cNvPr>
          <p:cNvSpPr/>
          <p:nvPr/>
        </p:nvSpPr>
        <p:spPr>
          <a:xfrm>
            <a:off x="7878745" y="1888571"/>
            <a:ext cx="309351" cy="268612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AEA46C9-4B27-77B2-587C-37E37DC82BFC}"/>
              </a:ext>
            </a:extLst>
          </p:cNvPr>
          <p:cNvSpPr/>
          <p:nvPr/>
        </p:nvSpPr>
        <p:spPr>
          <a:xfrm>
            <a:off x="9634753" y="1912751"/>
            <a:ext cx="309351" cy="268612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58FF1DC5-1ED6-4871-AA3C-318EE989B284}"/>
              </a:ext>
            </a:extLst>
          </p:cNvPr>
          <p:cNvSpPr txBox="1"/>
          <p:nvPr/>
        </p:nvSpPr>
        <p:spPr>
          <a:xfrm>
            <a:off x="1037230" y="5131558"/>
            <a:ext cx="10316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Pas de lien entre les indicateurs de différentes compétences pour le BC1</a:t>
            </a:r>
          </a:p>
        </p:txBody>
      </p:sp>
    </p:spTree>
    <p:extLst>
      <p:ext uri="{BB962C8B-B14F-4D97-AF65-F5344CB8AC3E}">
        <p14:creationId xmlns:p14="http://schemas.microsoft.com/office/powerpoint/2010/main" val="39018011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817</Words>
  <Application>Microsoft Office PowerPoint</Application>
  <PresentationFormat>Grand écran</PresentationFormat>
  <Paragraphs>152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Wingdings</vt:lpstr>
      <vt:lpstr>Thème Office</vt:lpstr>
      <vt:lpstr>Formation BTS ESF – BC1</vt:lpstr>
      <vt:lpstr>Retour sur trois années de BTS ESF – BC1</vt:lpstr>
      <vt:lpstr>Quelques rappels…</vt:lpstr>
      <vt:lpstr>Rappels : le début de la SE (contexte, missions TS et situation de la personne à conseiller)</vt:lpstr>
      <vt:lpstr>Rappels : Les consignes </vt:lpstr>
      <vt:lpstr>Rappels : Les annexes </vt:lpstr>
      <vt:lpstr>Complexification entre la SE1 et la SE2</vt:lpstr>
      <vt:lpstr>Les compétences et les indicateurs</vt:lpstr>
      <vt:lpstr>Penser les compétences « en silo »</vt:lpstr>
      <vt:lpstr>Compétences du BC1 : acquérir des méthodes sur le porter conseil et sur l’expertise scientifique et technique</vt:lpstr>
      <vt:lpstr>Compétence C1.3 : Concevoir et mettre en œuvre des actions pour la gestion locale de l’environnement et des flux</vt:lpstr>
      <vt:lpstr>C1.5. Assurer une veille technique, scientifique, juridique de vie quotidienne</vt:lpstr>
      <vt:lpstr>C1.6. Accompagner au montage de dossiers de demande d’aide (pour l’amélioration de l’habitat)</vt:lpstr>
      <vt:lpstr>La grille d’évaluation</vt:lpstr>
    </vt:vector>
  </TitlesOfParts>
  <Company>Academie Grand 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Elina Nitschelm</dc:creator>
  <cp:lastModifiedBy>Elina Nitschelm</cp:lastModifiedBy>
  <cp:revision>1</cp:revision>
  <dcterms:created xsi:type="dcterms:W3CDTF">2025-02-21T16:41:55Z</dcterms:created>
  <dcterms:modified xsi:type="dcterms:W3CDTF">2025-02-21T16:42:48Z</dcterms:modified>
</cp:coreProperties>
</file>