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62" r:id="rId6"/>
    <p:sldId id="263" r:id="rId7"/>
    <p:sldId id="279" r:id="rId8"/>
    <p:sldId id="264" r:id="rId9"/>
    <p:sldId id="266" r:id="rId10"/>
    <p:sldId id="278" r:id="rId11"/>
    <p:sldId id="280" r:id="rId12"/>
    <p:sldId id="281" r:id="rId13"/>
    <p:sldId id="268" r:id="rId14"/>
    <p:sldId id="269" r:id="rId15"/>
    <p:sldId id="270" r:id="rId16"/>
    <p:sldId id="346" r:id="rId17"/>
    <p:sldId id="267" r:id="rId18"/>
    <p:sldId id="275" r:id="rId19"/>
    <p:sldId id="277" r:id="rId20"/>
    <p:sldId id="334" r:id="rId21"/>
    <p:sldId id="344" r:id="rId22"/>
    <p:sldId id="276" r:id="rId23"/>
    <p:sldId id="347" r:id="rId24"/>
    <p:sldId id="345" r:id="rId25"/>
    <p:sldId id="27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512CE-0C26-4DCD-A5A0-028F017338C8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BF0D8491-1C16-44F6-9E5F-A50408F10B1C}">
      <dgm:prSet phldrT="[Texte]"/>
      <dgm:spPr/>
      <dgm:t>
        <a:bodyPr/>
        <a:lstStyle/>
        <a:p>
          <a:r>
            <a:rPr lang="fr-FR" dirty="0"/>
            <a:t>Augmentation du temps de la première partie de l’épreuve : 5 à 10’</a:t>
          </a:r>
        </a:p>
      </dgm:t>
    </dgm:pt>
    <dgm:pt modelId="{9DA196DE-9058-4CDA-B84C-733F871DF8C3}" type="parTrans" cxnId="{A35225EC-DB49-4116-B106-B4DC2A291897}">
      <dgm:prSet/>
      <dgm:spPr/>
      <dgm:t>
        <a:bodyPr/>
        <a:lstStyle/>
        <a:p>
          <a:endParaRPr lang="fr-FR"/>
        </a:p>
      </dgm:t>
    </dgm:pt>
    <dgm:pt modelId="{8EB92506-B58C-4C22-8D2F-503A51D760B8}" type="sibTrans" cxnId="{A35225EC-DB49-4116-B106-B4DC2A291897}">
      <dgm:prSet/>
      <dgm:spPr/>
      <dgm:t>
        <a:bodyPr/>
        <a:lstStyle/>
        <a:p>
          <a:endParaRPr lang="fr-FR"/>
        </a:p>
      </dgm:t>
    </dgm:pt>
    <dgm:pt modelId="{3D97D812-71C4-4750-9952-F7BBDF35FFCE}">
      <dgm:prSet phldrT="[Texte]"/>
      <dgm:spPr/>
      <dgm:t>
        <a:bodyPr/>
        <a:lstStyle/>
        <a:p>
          <a:r>
            <a:rPr lang="fr-FR" dirty="0"/>
            <a:t>Suppression du troisième temps sur l’orientation</a:t>
          </a:r>
        </a:p>
      </dgm:t>
    </dgm:pt>
    <dgm:pt modelId="{D4B4F3C5-0F01-441B-8749-8070073B2D6B}" type="parTrans" cxnId="{636DD682-9FCE-4BC4-817F-D848C07B3904}">
      <dgm:prSet/>
      <dgm:spPr/>
      <dgm:t>
        <a:bodyPr/>
        <a:lstStyle/>
        <a:p>
          <a:endParaRPr lang="fr-FR"/>
        </a:p>
      </dgm:t>
    </dgm:pt>
    <dgm:pt modelId="{CB669AFE-98B5-46D4-AD6A-7969A8000967}" type="sibTrans" cxnId="{636DD682-9FCE-4BC4-817F-D848C07B3904}">
      <dgm:prSet/>
      <dgm:spPr/>
      <dgm:t>
        <a:bodyPr/>
        <a:lstStyle/>
        <a:p>
          <a:endParaRPr lang="fr-FR"/>
        </a:p>
      </dgm:t>
    </dgm:pt>
    <dgm:pt modelId="{702B5D59-1FC8-43EC-99A2-0335463FBC59}">
      <dgm:prSet phldrT="[Texte]"/>
      <dgm:spPr/>
      <dgm:t>
        <a:bodyPr/>
        <a:lstStyle/>
        <a:p>
          <a:r>
            <a:rPr lang="fr-FR" dirty="0"/>
            <a:t>Précision sur l’utilisation du support possiblement réalisé par le candidat pendant son temps de préparation de 20 minutes</a:t>
          </a:r>
        </a:p>
      </dgm:t>
    </dgm:pt>
    <dgm:pt modelId="{536513E6-A832-470D-8ACD-2A057447B1EA}" type="parTrans" cxnId="{F521D13F-ECC0-46DD-9A06-A07EDE0D89FC}">
      <dgm:prSet/>
      <dgm:spPr/>
      <dgm:t>
        <a:bodyPr/>
        <a:lstStyle/>
        <a:p>
          <a:endParaRPr lang="fr-FR"/>
        </a:p>
      </dgm:t>
    </dgm:pt>
    <dgm:pt modelId="{1DDBDACA-7D29-4335-BD91-F34855A45B04}" type="sibTrans" cxnId="{F521D13F-ECC0-46DD-9A06-A07EDE0D89FC}">
      <dgm:prSet/>
      <dgm:spPr/>
      <dgm:t>
        <a:bodyPr/>
        <a:lstStyle/>
        <a:p>
          <a:endParaRPr lang="fr-FR"/>
        </a:p>
      </dgm:t>
    </dgm:pt>
    <dgm:pt modelId="{BDC16F20-DD16-4C7C-A810-6D1D8B58DDC7}" type="pres">
      <dgm:prSet presAssocID="{747512CE-0C26-4DCD-A5A0-028F017338C8}" presName="linearFlow" presStyleCnt="0">
        <dgm:presLayoutVars>
          <dgm:dir/>
          <dgm:resizeHandles val="exact"/>
        </dgm:presLayoutVars>
      </dgm:prSet>
      <dgm:spPr/>
    </dgm:pt>
    <dgm:pt modelId="{628D6E1A-26B4-43D2-B65E-55F3F6862928}" type="pres">
      <dgm:prSet presAssocID="{BF0D8491-1C16-44F6-9E5F-A50408F10B1C}" presName="composite" presStyleCnt="0"/>
      <dgm:spPr/>
    </dgm:pt>
    <dgm:pt modelId="{B2D10400-FDC4-485D-9CC5-EA685D2EC649}" type="pres">
      <dgm:prSet presAssocID="{BF0D8491-1C16-44F6-9E5F-A50408F10B1C}" presName="imgShp" presStyleLbl="fgImgPlace1" presStyleIdx="0" presStyleCnt="3"/>
      <dgm:spPr/>
    </dgm:pt>
    <dgm:pt modelId="{6F632ACE-4606-4C13-AF16-CA1B4E33FA53}" type="pres">
      <dgm:prSet presAssocID="{BF0D8491-1C16-44F6-9E5F-A50408F10B1C}" presName="txShp" presStyleLbl="node1" presStyleIdx="0" presStyleCnt="3">
        <dgm:presLayoutVars>
          <dgm:bulletEnabled val="1"/>
        </dgm:presLayoutVars>
      </dgm:prSet>
      <dgm:spPr/>
    </dgm:pt>
    <dgm:pt modelId="{948B8107-3CD1-476C-893E-2EC0E4474BD6}" type="pres">
      <dgm:prSet presAssocID="{8EB92506-B58C-4C22-8D2F-503A51D760B8}" presName="spacing" presStyleCnt="0"/>
      <dgm:spPr/>
    </dgm:pt>
    <dgm:pt modelId="{2617C9DF-7EAB-4317-9ED8-14501BA13793}" type="pres">
      <dgm:prSet presAssocID="{3D97D812-71C4-4750-9952-F7BBDF35FFCE}" presName="composite" presStyleCnt="0"/>
      <dgm:spPr/>
    </dgm:pt>
    <dgm:pt modelId="{0D648897-4F7F-471C-8230-E29D2CFE7859}" type="pres">
      <dgm:prSet presAssocID="{3D97D812-71C4-4750-9952-F7BBDF35FFCE}" presName="imgShp" presStyleLbl="fgImgPlace1" presStyleIdx="1" presStyleCnt="3"/>
      <dgm:spPr/>
    </dgm:pt>
    <dgm:pt modelId="{F0044B97-6AAA-41C8-B88A-69FE76E35AD7}" type="pres">
      <dgm:prSet presAssocID="{3D97D812-71C4-4750-9952-F7BBDF35FFCE}" presName="txShp" presStyleLbl="node1" presStyleIdx="1" presStyleCnt="3">
        <dgm:presLayoutVars>
          <dgm:bulletEnabled val="1"/>
        </dgm:presLayoutVars>
      </dgm:prSet>
      <dgm:spPr/>
    </dgm:pt>
    <dgm:pt modelId="{4A28251F-EEED-4D7D-B10B-35086758D97D}" type="pres">
      <dgm:prSet presAssocID="{CB669AFE-98B5-46D4-AD6A-7969A8000967}" presName="spacing" presStyleCnt="0"/>
      <dgm:spPr/>
    </dgm:pt>
    <dgm:pt modelId="{F8703A63-DF04-48FF-B36F-420699FCD9A2}" type="pres">
      <dgm:prSet presAssocID="{702B5D59-1FC8-43EC-99A2-0335463FBC59}" presName="composite" presStyleCnt="0"/>
      <dgm:spPr/>
    </dgm:pt>
    <dgm:pt modelId="{8C363B0D-9D0F-46EF-B249-0952281CD68B}" type="pres">
      <dgm:prSet presAssocID="{702B5D59-1FC8-43EC-99A2-0335463FBC59}" presName="imgShp" presStyleLbl="fgImgPlace1" presStyleIdx="2" presStyleCnt="3"/>
      <dgm:spPr/>
    </dgm:pt>
    <dgm:pt modelId="{2D074F94-D9AA-4C38-B906-F7CE3C33E55F}" type="pres">
      <dgm:prSet presAssocID="{702B5D59-1FC8-43EC-99A2-0335463FBC59}" presName="txShp" presStyleLbl="node1" presStyleIdx="2" presStyleCnt="3">
        <dgm:presLayoutVars>
          <dgm:bulletEnabled val="1"/>
        </dgm:presLayoutVars>
      </dgm:prSet>
      <dgm:spPr/>
    </dgm:pt>
  </dgm:ptLst>
  <dgm:cxnLst>
    <dgm:cxn modelId="{9781B812-C270-436B-A511-FF7C2F66076C}" type="presOf" srcId="{747512CE-0C26-4DCD-A5A0-028F017338C8}" destId="{BDC16F20-DD16-4C7C-A810-6D1D8B58DDC7}" srcOrd="0" destOrd="0" presId="urn:microsoft.com/office/officeart/2005/8/layout/vList3"/>
    <dgm:cxn modelId="{273AB117-43A7-4166-8F97-00D4319B9772}" type="presOf" srcId="{702B5D59-1FC8-43EC-99A2-0335463FBC59}" destId="{2D074F94-D9AA-4C38-B906-F7CE3C33E55F}" srcOrd="0" destOrd="0" presId="urn:microsoft.com/office/officeart/2005/8/layout/vList3"/>
    <dgm:cxn modelId="{F521D13F-ECC0-46DD-9A06-A07EDE0D89FC}" srcId="{747512CE-0C26-4DCD-A5A0-028F017338C8}" destId="{702B5D59-1FC8-43EC-99A2-0335463FBC59}" srcOrd="2" destOrd="0" parTransId="{536513E6-A832-470D-8ACD-2A057447B1EA}" sibTransId="{1DDBDACA-7D29-4335-BD91-F34855A45B04}"/>
    <dgm:cxn modelId="{636DD682-9FCE-4BC4-817F-D848C07B3904}" srcId="{747512CE-0C26-4DCD-A5A0-028F017338C8}" destId="{3D97D812-71C4-4750-9952-F7BBDF35FFCE}" srcOrd="1" destOrd="0" parTransId="{D4B4F3C5-0F01-441B-8749-8070073B2D6B}" sibTransId="{CB669AFE-98B5-46D4-AD6A-7969A8000967}"/>
    <dgm:cxn modelId="{977E1793-5226-4DD7-AB50-4A72141136B4}" type="presOf" srcId="{3D97D812-71C4-4750-9952-F7BBDF35FFCE}" destId="{F0044B97-6AAA-41C8-B88A-69FE76E35AD7}" srcOrd="0" destOrd="0" presId="urn:microsoft.com/office/officeart/2005/8/layout/vList3"/>
    <dgm:cxn modelId="{94BF81A7-B95B-4BEE-9DB1-7DF834E1DEC3}" type="presOf" srcId="{BF0D8491-1C16-44F6-9E5F-A50408F10B1C}" destId="{6F632ACE-4606-4C13-AF16-CA1B4E33FA53}" srcOrd="0" destOrd="0" presId="urn:microsoft.com/office/officeart/2005/8/layout/vList3"/>
    <dgm:cxn modelId="{A35225EC-DB49-4116-B106-B4DC2A291897}" srcId="{747512CE-0C26-4DCD-A5A0-028F017338C8}" destId="{BF0D8491-1C16-44F6-9E5F-A50408F10B1C}" srcOrd="0" destOrd="0" parTransId="{9DA196DE-9058-4CDA-B84C-733F871DF8C3}" sibTransId="{8EB92506-B58C-4C22-8D2F-503A51D760B8}"/>
    <dgm:cxn modelId="{56A53679-DE14-4E13-BF1A-238E2B512124}" type="presParOf" srcId="{BDC16F20-DD16-4C7C-A810-6D1D8B58DDC7}" destId="{628D6E1A-26B4-43D2-B65E-55F3F6862928}" srcOrd="0" destOrd="0" presId="urn:microsoft.com/office/officeart/2005/8/layout/vList3"/>
    <dgm:cxn modelId="{59E89092-AEF8-42B3-9C9E-6DF79C042ACF}" type="presParOf" srcId="{628D6E1A-26B4-43D2-B65E-55F3F6862928}" destId="{B2D10400-FDC4-485D-9CC5-EA685D2EC649}" srcOrd="0" destOrd="0" presId="urn:microsoft.com/office/officeart/2005/8/layout/vList3"/>
    <dgm:cxn modelId="{9FC0521B-876D-4C17-B9C5-B4DEDC2050B3}" type="presParOf" srcId="{628D6E1A-26B4-43D2-B65E-55F3F6862928}" destId="{6F632ACE-4606-4C13-AF16-CA1B4E33FA53}" srcOrd="1" destOrd="0" presId="urn:microsoft.com/office/officeart/2005/8/layout/vList3"/>
    <dgm:cxn modelId="{5CA742BF-7B1F-499C-A0F3-89754EB90422}" type="presParOf" srcId="{BDC16F20-DD16-4C7C-A810-6D1D8B58DDC7}" destId="{948B8107-3CD1-476C-893E-2EC0E4474BD6}" srcOrd="1" destOrd="0" presId="urn:microsoft.com/office/officeart/2005/8/layout/vList3"/>
    <dgm:cxn modelId="{78FE40FB-DF97-4CF3-ABCC-6A242B19DE59}" type="presParOf" srcId="{BDC16F20-DD16-4C7C-A810-6D1D8B58DDC7}" destId="{2617C9DF-7EAB-4317-9ED8-14501BA13793}" srcOrd="2" destOrd="0" presId="urn:microsoft.com/office/officeart/2005/8/layout/vList3"/>
    <dgm:cxn modelId="{DFA1A2E6-FBC7-4A55-8EDE-19F6384F93F2}" type="presParOf" srcId="{2617C9DF-7EAB-4317-9ED8-14501BA13793}" destId="{0D648897-4F7F-471C-8230-E29D2CFE7859}" srcOrd="0" destOrd="0" presId="urn:microsoft.com/office/officeart/2005/8/layout/vList3"/>
    <dgm:cxn modelId="{6414B25F-D9DA-465B-BB28-65544AFB4DE0}" type="presParOf" srcId="{2617C9DF-7EAB-4317-9ED8-14501BA13793}" destId="{F0044B97-6AAA-41C8-B88A-69FE76E35AD7}" srcOrd="1" destOrd="0" presId="urn:microsoft.com/office/officeart/2005/8/layout/vList3"/>
    <dgm:cxn modelId="{E12FA2C6-85E4-4669-BE62-3DC64B513CA8}" type="presParOf" srcId="{BDC16F20-DD16-4C7C-A810-6D1D8B58DDC7}" destId="{4A28251F-EEED-4D7D-B10B-35086758D97D}" srcOrd="3" destOrd="0" presId="urn:microsoft.com/office/officeart/2005/8/layout/vList3"/>
    <dgm:cxn modelId="{3EA0449B-121D-4E57-B9DC-1BDD02C15021}" type="presParOf" srcId="{BDC16F20-DD16-4C7C-A810-6D1D8B58DDC7}" destId="{F8703A63-DF04-48FF-B36F-420699FCD9A2}" srcOrd="4" destOrd="0" presId="urn:microsoft.com/office/officeart/2005/8/layout/vList3"/>
    <dgm:cxn modelId="{A90488D0-3F7B-4B02-9066-48D56A487ED0}" type="presParOf" srcId="{F8703A63-DF04-48FF-B36F-420699FCD9A2}" destId="{8C363B0D-9D0F-46EF-B249-0952281CD68B}" srcOrd="0" destOrd="0" presId="urn:microsoft.com/office/officeart/2005/8/layout/vList3"/>
    <dgm:cxn modelId="{698EA3FB-0B0F-4F34-A1C4-E88F3745044C}" type="presParOf" srcId="{F8703A63-DF04-48FF-B36F-420699FCD9A2}" destId="{2D074F94-D9AA-4C38-B906-F7CE3C33E55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3539A2-C0A6-4A79-B7FB-3FDD2D0136B5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3DAEDFD-09D5-44E0-983D-200B2598ECEC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STMS </a:t>
          </a:r>
          <a:r>
            <a:rPr lang="fr-FR" dirty="0">
              <a:solidFill>
                <a:schemeClr val="bg1"/>
              </a:solidFill>
            </a:rPr>
            <a:t>:</a:t>
          </a:r>
        </a:p>
        <a:p>
          <a:r>
            <a:rPr lang="fr-FR" dirty="0">
              <a:solidFill>
                <a:schemeClr val="bg1"/>
              </a:solidFill>
            </a:rPr>
            <a:t>38 à 40h à répartir sur l’année</a:t>
          </a:r>
        </a:p>
      </dgm:t>
    </dgm:pt>
    <dgm:pt modelId="{2DE0DFD9-4307-4D6F-9603-2C0BA9BACB21}" type="parTrans" cxnId="{084E6F32-526D-4E72-AFB8-99BFBB046C53}">
      <dgm:prSet/>
      <dgm:spPr/>
      <dgm:t>
        <a:bodyPr/>
        <a:lstStyle/>
        <a:p>
          <a:endParaRPr lang="fr-FR"/>
        </a:p>
      </dgm:t>
    </dgm:pt>
    <dgm:pt modelId="{6E72C65B-80AB-4FD2-9993-DF60F51157B0}" type="sibTrans" cxnId="{084E6F32-526D-4E72-AFB8-99BFBB046C53}">
      <dgm:prSet/>
      <dgm:spPr/>
      <dgm:t>
        <a:bodyPr/>
        <a:lstStyle/>
        <a:p>
          <a:endParaRPr lang="fr-FR"/>
        </a:p>
      </dgm:t>
    </dgm:pt>
    <dgm:pt modelId="{69AE8FAD-DD88-4688-B6B0-0D85A143477A}">
      <dgm:prSet phldrT="[Texte]"/>
      <dgm:spPr/>
      <dgm:t>
        <a:bodyPr/>
        <a:lstStyle/>
        <a:p>
          <a:r>
            <a:rPr lang="fr-FR" b="1" dirty="0">
              <a:solidFill>
                <a:schemeClr val="bg1"/>
              </a:solidFill>
            </a:rPr>
            <a:t>C-BPH</a:t>
          </a:r>
        </a:p>
        <a:p>
          <a:r>
            <a:rPr lang="fr-FR" dirty="0">
              <a:solidFill>
                <a:schemeClr val="bg1"/>
              </a:solidFill>
            </a:rPr>
            <a:t>16 h à des moments clés, à définir en fonction des équipes</a:t>
          </a:r>
        </a:p>
      </dgm:t>
    </dgm:pt>
    <dgm:pt modelId="{7403604A-0EA2-4FA9-8005-2F77B312E416}" type="parTrans" cxnId="{FCDF833E-2CE9-4A8A-8461-9BBD1591356D}">
      <dgm:prSet/>
      <dgm:spPr/>
      <dgm:t>
        <a:bodyPr/>
        <a:lstStyle/>
        <a:p>
          <a:endParaRPr lang="fr-FR"/>
        </a:p>
      </dgm:t>
    </dgm:pt>
    <dgm:pt modelId="{4A14F5BC-AF3F-4B9C-980C-077EB086FA71}" type="sibTrans" cxnId="{FCDF833E-2CE9-4A8A-8461-9BBD1591356D}">
      <dgm:prSet/>
      <dgm:spPr/>
      <dgm:t>
        <a:bodyPr/>
        <a:lstStyle/>
        <a:p>
          <a:endParaRPr lang="fr-FR"/>
        </a:p>
      </dgm:t>
    </dgm:pt>
    <dgm:pt modelId="{3D404790-116F-45AC-BA17-81D7B426627D}" type="pres">
      <dgm:prSet presAssocID="{573539A2-C0A6-4A79-B7FB-3FDD2D0136B5}" presName="Name0" presStyleCnt="0">
        <dgm:presLayoutVars>
          <dgm:chMax val="2"/>
          <dgm:chPref val="2"/>
          <dgm:animLvl val="lvl"/>
        </dgm:presLayoutVars>
      </dgm:prSet>
      <dgm:spPr/>
    </dgm:pt>
    <dgm:pt modelId="{85628996-4E22-405B-9303-72DC14082B77}" type="pres">
      <dgm:prSet presAssocID="{573539A2-C0A6-4A79-B7FB-3FDD2D0136B5}" presName="LeftText" presStyleLbl="revTx" presStyleIdx="0" presStyleCnt="0">
        <dgm:presLayoutVars>
          <dgm:bulletEnabled val="1"/>
        </dgm:presLayoutVars>
      </dgm:prSet>
      <dgm:spPr/>
    </dgm:pt>
    <dgm:pt modelId="{68FE5151-77EB-49DA-9760-F9D6F6AB54D8}" type="pres">
      <dgm:prSet presAssocID="{573539A2-C0A6-4A79-B7FB-3FDD2D0136B5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5B090A74-7215-4F2E-AA81-8175B8B710B5}" type="pres">
      <dgm:prSet presAssocID="{573539A2-C0A6-4A79-B7FB-3FDD2D0136B5}" presName="RightText" presStyleLbl="revTx" presStyleIdx="0" presStyleCnt="0">
        <dgm:presLayoutVars>
          <dgm:bulletEnabled val="1"/>
        </dgm:presLayoutVars>
      </dgm:prSet>
      <dgm:spPr/>
    </dgm:pt>
    <dgm:pt modelId="{4957C249-8E33-4649-88CD-D13D0F68328D}" type="pres">
      <dgm:prSet presAssocID="{573539A2-C0A6-4A79-B7FB-3FDD2D0136B5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96AA9030-0E80-48A8-A0BF-C995C841FD54}" type="pres">
      <dgm:prSet presAssocID="{573539A2-C0A6-4A79-B7FB-3FDD2D0136B5}" presName="TopArrow" presStyleLbl="node1" presStyleIdx="0" presStyleCnt="2"/>
      <dgm:spPr/>
    </dgm:pt>
    <dgm:pt modelId="{5EC53C95-78DB-4615-9486-8BD18EDF1C0C}" type="pres">
      <dgm:prSet presAssocID="{573539A2-C0A6-4A79-B7FB-3FDD2D0136B5}" presName="BottomArrow" presStyleLbl="node1" presStyleIdx="1" presStyleCnt="2"/>
      <dgm:spPr/>
    </dgm:pt>
  </dgm:ptLst>
  <dgm:cxnLst>
    <dgm:cxn modelId="{42A4E40B-4E07-48A1-A806-A15D4F8F78D8}" type="presOf" srcId="{73DAEDFD-09D5-44E0-983D-200B2598ECEC}" destId="{68FE5151-77EB-49DA-9760-F9D6F6AB54D8}" srcOrd="1" destOrd="0" presId="urn:microsoft.com/office/officeart/2009/layout/ReverseList"/>
    <dgm:cxn modelId="{084E6F32-526D-4E72-AFB8-99BFBB046C53}" srcId="{573539A2-C0A6-4A79-B7FB-3FDD2D0136B5}" destId="{73DAEDFD-09D5-44E0-983D-200B2598ECEC}" srcOrd="0" destOrd="0" parTransId="{2DE0DFD9-4307-4D6F-9603-2C0BA9BACB21}" sibTransId="{6E72C65B-80AB-4FD2-9993-DF60F51157B0}"/>
    <dgm:cxn modelId="{FCDF833E-2CE9-4A8A-8461-9BBD1591356D}" srcId="{573539A2-C0A6-4A79-B7FB-3FDD2D0136B5}" destId="{69AE8FAD-DD88-4688-B6B0-0D85A143477A}" srcOrd="1" destOrd="0" parTransId="{7403604A-0EA2-4FA9-8005-2F77B312E416}" sibTransId="{4A14F5BC-AF3F-4B9C-980C-077EB086FA71}"/>
    <dgm:cxn modelId="{C185D041-6F0A-43B1-9DEE-E9F0A6D4A415}" type="presOf" srcId="{69AE8FAD-DD88-4688-B6B0-0D85A143477A}" destId="{5B090A74-7215-4F2E-AA81-8175B8B710B5}" srcOrd="0" destOrd="0" presId="urn:microsoft.com/office/officeart/2009/layout/ReverseList"/>
    <dgm:cxn modelId="{1EFCA4B6-9ADE-430B-B928-24D5DCE91371}" type="presOf" srcId="{69AE8FAD-DD88-4688-B6B0-0D85A143477A}" destId="{4957C249-8E33-4649-88CD-D13D0F68328D}" srcOrd="1" destOrd="0" presId="urn:microsoft.com/office/officeart/2009/layout/ReverseList"/>
    <dgm:cxn modelId="{6C5A04EF-FA7B-4431-B4E7-740249A5F075}" type="presOf" srcId="{573539A2-C0A6-4A79-B7FB-3FDD2D0136B5}" destId="{3D404790-116F-45AC-BA17-81D7B426627D}" srcOrd="0" destOrd="0" presId="urn:microsoft.com/office/officeart/2009/layout/ReverseList"/>
    <dgm:cxn modelId="{9F2A70FD-16E5-401A-B321-B2BE591AFE4C}" type="presOf" srcId="{73DAEDFD-09D5-44E0-983D-200B2598ECEC}" destId="{85628996-4E22-405B-9303-72DC14082B77}" srcOrd="0" destOrd="0" presId="urn:microsoft.com/office/officeart/2009/layout/ReverseList"/>
    <dgm:cxn modelId="{09CE1EF4-BAC9-4F23-B4F2-147D9BFB0F8A}" type="presParOf" srcId="{3D404790-116F-45AC-BA17-81D7B426627D}" destId="{85628996-4E22-405B-9303-72DC14082B77}" srcOrd="0" destOrd="0" presId="urn:microsoft.com/office/officeart/2009/layout/ReverseList"/>
    <dgm:cxn modelId="{0D08A2F5-EBFA-477A-8D18-D3E4C4E29F3D}" type="presParOf" srcId="{3D404790-116F-45AC-BA17-81D7B426627D}" destId="{68FE5151-77EB-49DA-9760-F9D6F6AB54D8}" srcOrd="1" destOrd="0" presId="urn:microsoft.com/office/officeart/2009/layout/ReverseList"/>
    <dgm:cxn modelId="{C32831AE-20E9-4060-98BF-789F245F7B39}" type="presParOf" srcId="{3D404790-116F-45AC-BA17-81D7B426627D}" destId="{5B090A74-7215-4F2E-AA81-8175B8B710B5}" srcOrd="2" destOrd="0" presId="urn:microsoft.com/office/officeart/2009/layout/ReverseList"/>
    <dgm:cxn modelId="{DCF24AC0-ACE0-4C77-A63C-DA6541249F63}" type="presParOf" srcId="{3D404790-116F-45AC-BA17-81D7B426627D}" destId="{4957C249-8E33-4649-88CD-D13D0F68328D}" srcOrd="3" destOrd="0" presId="urn:microsoft.com/office/officeart/2009/layout/ReverseList"/>
    <dgm:cxn modelId="{16453938-4458-4942-A150-48B45B77EC66}" type="presParOf" srcId="{3D404790-116F-45AC-BA17-81D7B426627D}" destId="{96AA9030-0E80-48A8-A0BF-C995C841FD54}" srcOrd="4" destOrd="0" presId="urn:microsoft.com/office/officeart/2009/layout/ReverseList"/>
    <dgm:cxn modelId="{30EFFC94-C68E-4C85-BA65-7B518CBF88D6}" type="presParOf" srcId="{3D404790-116F-45AC-BA17-81D7B426627D}" destId="{5EC53C95-78DB-4615-9486-8BD18EDF1C0C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32ACE-4606-4C13-AF16-CA1B4E33FA53}">
      <dsp:nvSpPr>
        <dsp:cNvPr id="0" name=""/>
        <dsp:cNvSpPr/>
      </dsp:nvSpPr>
      <dsp:spPr>
        <a:xfrm rot="10800000">
          <a:off x="2063667" y="883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Augmentation du temps de la première partie de l’épreuve : 5 à 10’</a:t>
          </a:r>
        </a:p>
      </dsp:txBody>
      <dsp:txXfrm rot="10800000">
        <a:off x="2365971" y="883"/>
        <a:ext cx="6690570" cy="1209216"/>
      </dsp:txXfrm>
    </dsp:sp>
    <dsp:sp modelId="{B2D10400-FDC4-485D-9CC5-EA685D2EC649}">
      <dsp:nvSpPr>
        <dsp:cNvPr id="0" name=""/>
        <dsp:cNvSpPr/>
      </dsp:nvSpPr>
      <dsp:spPr>
        <a:xfrm>
          <a:off x="1459058" y="883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44B97-6AAA-41C8-B88A-69FE76E35AD7}">
      <dsp:nvSpPr>
        <dsp:cNvPr id="0" name=""/>
        <dsp:cNvSpPr/>
      </dsp:nvSpPr>
      <dsp:spPr>
        <a:xfrm rot="10800000">
          <a:off x="2063667" y="1571060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Suppression du troisième temps sur l’orientation</a:t>
          </a:r>
        </a:p>
      </dsp:txBody>
      <dsp:txXfrm rot="10800000">
        <a:off x="2365971" y="1571060"/>
        <a:ext cx="6690570" cy="1209216"/>
      </dsp:txXfrm>
    </dsp:sp>
    <dsp:sp modelId="{0D648897-4F7F-471C-8230-E29D2CFE7859}">
      <dsp:nvSpPr>
        <dsp:cNvPr id="0" name=""/>
        <dsp:cNvSpPr/>
      </dsp:nvSpPr>
      <dsp:spPr>
        <a:xfrm>
          <a:off x="1459058" y="1571060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74F94-D9AA-4C38-B906-F7CE3C33E55F}">
      <dsp:nvSpPr>
        <dsp:cNvPr id="0" name=""/>
        <dsp:cNvSpPr/>
      </dsp:nvSpPr>
      <dsp:spPr>
        <a:xfrm rot="10800000">
          <a:off x="2063667" y="3141237"/>
          <a:ext cx="6992874" cy="120921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231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Précision sur l’utilisation du support possiblement réalisé par le candidat pendant son temps de préparation de 20 minutes</a:t>
          </a:r>
        </a:p>
      </dsp:txBody>
      <dsp:txXfrm rot="10800000">
        <a:off x="2365971" y="3141237"/>
        <a:ext cx="6690570" cy="1209216"/>
      </dsp:txXfrm>
    </dsp:sp>
    <dsp:sp modelId="{8C363B0D-9D0F-46EF-B249-0952281CD68B}">
      <dsp:nvSpPr>
        <dsp:cNvPr id="0" name=""/>
        <dsp:cNvSpPr/>
      </dsp:nvSpPr>
      <dsp:spPr>
        <a:xfrm>
          <a:off x="1459058" y="3141237"/>
          <a:ext cx="1209216" cy="120921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E5151-77EB-49DA-9760-F9D6F6AB54D8}">
      <dsp:nvSpPr>
        <dsp:cNvPr id="0" name=""/>
        <dsp:cNvSpPr/>
      </dsp:nvSpPr>
      <dsp:spPr>
        <a:xfrm rot="16200000">
          <a:off x="2965471" y="1321109"/>
          <a:ext cx="2797475" cy="17095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139700" rIns="12573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bg1"/>
              </a:solidFill>
            </a:rPr>
            <a:t>STMS </a:t>
          </a:r>
          <a:r>
            <a:rPr lang="fr-FR" sz="2200" kern="1200" dirty="0">
              <a:solidFill>
                <a:schemeClr val="bg1"/>
              </a:solidFill>
            </a:rPr>
            <a:t>: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bg1"/>
              </a:solidFill>
            </a:rPr>
            <a:t>38 à 40h à répartir sur l’année</a:t>
          </a:r>
        </a:p>
      </dsp:txBody>
      <dsp:txXfrm rot="5400000">
        <a:off x="3592901" y="860618"/>
        <a:ext cx="1626084" cy="2630537"/>
      </dsp:txXfrm>
    </dsp:sp>
    <dsp:sp modelId="{4957C249-8E33-4649-88CD-D13D0F68328D}">
      <dsp:nvSpPr>
        <dsp:cNvPr id="0" name=""/>
        <dsp:cNvSpPr/>
      </dsp:nvSpPr>
      <dsp:spPr>
        <a:xfrm rot="5400000">
          <a:off x="4752653" y="1321109"/>
          <a:ext cx="2797475" cy="170955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39700" rIns="83820" bIns="13970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b="1" kern="1200" dirty="0">
              <a:solidFill>
                <a:schemeClr val="bg1"/>
              </a:solidFill>
            </a:rPr>
            <a:t>C-BPH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bg1"/>
              </a:solidFill>
            </a:rPr>
            <a:t>16 h à des moments clés, à définir en fonction des équipes</a:t>
          </a:r>
        </a:p>
      </dsp:txBody>
      <dsp:txXfrm rot="-5400000">
        <a:off x="5296614" y="860618"/>
        <a:ext cx="1626084" cy="2630537"/>
      </dsp:txXfrm>
    </dsp:sp>
    <dsp:sp modelId="{96AA9030-0E80-48A8-A0BF-C995C841FD54}">
      <dsp:nvSpPr>
        <dsp:cNvPr id="0" name=""/>
        <dsp:cNvSpPr/>
      </dsp:nvSpPr>
      <dsp:spPr>
        <a:xfrm>
          <a:off x="4364034" y="0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53C95-78DB-4615-9486-8BD18EDF1C0C}">
      <dsp:nvSpPr>
        <dsp:cNvPr id="0" name=""/>
        <dsp:cNvSpPr/>
      </dsp:nvSpPr>
      <dsp:spPr>
        <a:xfrm rot="10800000">
          <a:off x="4364034" y="2564243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9B70A-1BF0-42EB-BA1D-5FEF78382FD7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BFCD7-E1E6-4484-BFB3-DC255F399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01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Questionner</a:t>
            </a:r>
            <a:r>
              <a:rPr lang="fr-FR" baseline="0" dirty="0"/>
              <a:t> les profs pour savoir comment ils ont lancé la préparation du GO. </a:t>
            </a:r>
            <a:endParaRPr lang="fr-FR" dirty="0"/>
          </a:p>
          <a:p>
            <a:endParaRPr lang="fr-FR" dirty="0"/>
          </a:p>
          <a:p>
            <a:r>
              <a:rPr lang="fr-FR" dirty="0"/>
              <a:t>Reprendre les étapes et voir où sont les questions des enseignants.</a:t>
            </a:r>
            <a:r>
              <a:rPr lang="fr-FR" baseline="0" dirty="0"/>
              <a:t> </a:t>
            </a:r>
          </a:p>
          <a:p>
            <a:endParaRPr lang="fr-FR" dirty="0"/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rappel, la démarche et le timing première et terminale.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Partir de l’expérience des enseignants de première : comment procédez-vous ?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faites-vous et à quel moment ?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faites-vous pour faire émerger un thème puis une question de départ ?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Questionnaire ?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Recherches ?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Brainstorming ?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Réflexions individuelles ou réflexions de groupe ?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D1C1C-F9EF-4EBC-AFFE-AC899C7C662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75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 qui différencie l’exposé de la soutenance orale dans le cadre de l’épreuve du GO est aussi la question de la contextualisation. </a:t>
            </a:r>
            <a:r>
              <a:rPr lang="fr-FR" dirty="0" err="1"/>
              <a:t>Etre</a:t>
            </a:r>
            <a:r>
              <a:rPr lang="fr-FR" dirty="0"/>
              <a:t> le plus proche possible de la réalité de l’élève. </a:t>
            </a:r>
          </a:p>
          <a:p>
            <a:r>
              <a:rPr lang="fr-FR" dirty="0"/>
              <a:t>De l’intérêt de rencontrer des professionnels, mais questionnement sur ce point dans le contexte mahorais : est-ce possible ? Si non, comment procéder pour que les élèves puissent ne pas être que dans la recherche documentaire, au risque de reproduire les activités interdisciplinaires d’il y a quelques années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D5A10-FBED-42C8-89EC-7D6B857FD9F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262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Si possible, croiser une démarche de projet : besoin de concret de la part des élèves. Plus facile pour les élèves d’en parler quand il ont pu découvrir des actions menées concrètement.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5D5A10-FBED-42C8-89EC-7D6B857FD9F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20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B4A1EF-B9A8-4B56-B273-3A71B7665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E443DE-26E4-4151-A7F9-17FC13DBD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CC865C-1800-4EF8-9ECC-48B0E005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1F6E12-E154-4EA3-A398-4AEB2A6F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B8B43A-9339-48C0-84A4-8FA2ABF9A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04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D2183-0BC5-4122-ACAC-AC5A6BB98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564A844-DAF6-4F14-B9C4-CAA2721F4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CB43A9-FB81-4586-A2C1-EE25871A4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1CB6DF-DFDD-42A4-9021-7CA0C1F6A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EFA7BD-FB12-491F-88B2-871DD304C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246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D85C1D-2C74-4D62-9457-88241746E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8F6F0B-46C1-45C3-9417-F127B6AF7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70402B-50A2-4BB0-B71E-925E1493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ADFA2B-02F3-439B-84A9-0E18F244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F659F6D-8781-4DAE-9617-DE5C88AB9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7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B2FEC-36CD-45F5-B5FB-30459A80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FA8E01-C646-4AF4-B03F-F9298697C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DAA0C5-8A85-4442-ACE2-CBCA52BE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E1CA2C-8ACC-4256-BD5F-654A976D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C106F7-2E6A-4094-B64C-46167CEE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341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735D6-5B2B-4BC2-9AC9-747FC9C6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D564E7-205E-4C9B-A235-6ACCE1A8E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63A8329-B3C9-495F-851A-447ECAB2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AF30A7-9C52-4BF6-9AD8-DC9B9685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F82302-AC2D-474C-B367-D49F6D42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30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F46015-DE18-4647-9975-154CA510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14FF9A-B3C9-40BC-95BA-AD464C63EE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AFAD282-6A38-40FF-B5A1-CF64D65D2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63A914-C35F-46AA-B046-152BA7F15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467DA5-93E1-4FB3-9EF3-481FF973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5D9EA4C-7FE2-436F-864A-F62CBADA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15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553600-25DE-44DD-8765-9DADA13CD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B908A2-5C72-4082-9D2A-7BE034B3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5B97EB-AA23-4A66-B86A-71A2B8A9B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935E37C-1B6E-4887-82DE-40172C298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0CD929A-49FB-4E48-9633-2066C8A5C9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D5DFF02-52AD-436A-A3F8-3AAAEB0F9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D5BF24-5DFB-4B98-B48C-664A0356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55E5951-51B1-44B6-B1B3-DA507F91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83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E23263-6493-4742-91DD-E9F5BFC3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8ECE74-2EFC-4B9E-9806-0114B0DC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9DDBEC-6A18-4494-A93D-6C97BD0E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ED6E1A-E892-49A7-916C-6F97BA96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558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6E40D2A-27A0-4D2E-93E4-0335BADE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526740-441F-414F-9C54-9B5C249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D7BEA7F-05BB-4891-8FEA-E720DD73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803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ED2884-F715-457A-8670-EBF89DD75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E332E4-93D0-4251-8945-5A9EC428D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F5B87C-FDDB-4432-B5E5-744A3007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FFDA66B-32D1-41C8-AC67-537BFEA0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BC3F25-4262-4A43-B1B4-F96F2D72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CFD6BC-F3BC-41F9-9F6A-080E2D581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33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B27FF-B068-4ABF-9CCE-891A958AA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3901F08-6431-4AB0-BBE6-59844177C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B95805-A1D8-48E9-8C8E-D8EBACD54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3EF4DE6-9872-412B-9C70-CD7ED5D10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81C5626-6DD3-4543-A749-456A67DE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1FA563-DD50-4C7E-9340-AE3A91D8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17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439B838-0BE0-429C-B884-E148B824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C8F963-9560-43A1-A76C-3FEAAF55E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CAA219-CCCC-4E6D-98CC-A92D62D0A6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0728-1877-416F-B88A-E46F0D34136F}" type="datetimeFigureOut">
              <a:rPr lang="fr-FR" smtClean="0"/>
              <a:t>22/02/2024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545DCE-D65B-4B5F-A395-D8E7B5C124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68C1C3-72B3-412A-9125-803BC56D6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F120D-FB51-4DFB-8F53-F5BF27CE2B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5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IMG_1263.M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eduscol.education.fr/729/presentation-du-grand-ora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www.google.com/imgres?imgurl=https%3A%2F%2Feduscol.education.fr%2Fsites%2Fdefault%2Ffiles%2Fstyles%2Fsc147x208%2Fpublic%2F2023-11%2Fcouverture_faq_grand-oral-enseignants.png%3Fitok%3DjLBOAguU&amp;tbnid=9XkfiAyVdO2TiM&amp;vet=12ahUKEwi4vreqkO-DAxVSVaQEHccUB8QQMygBegQIARA0..i&amp;imgrefurl=https%3A%2F%2Feduscol.education.fr%2F729%2Fpresentation-du-grand-oral&amp;docid=WbCU9aLtJbJLGM&amp;w=147&amp;h=208&amp;q=foire%20aux%20questions%20grand%20oral%20pour%20les%20enseignants%20&amp;client=firefox-b-e&amp;ved=2ahUKEwi4vreqkO-DAxVSVaQEHccUB8QQMygBegQIARA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94C4E-C252-45BB-A35C-A34A0076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499" y="1726370"/>
            <a:ext cx="9144000" cy="2387600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accent1"/>
                </a:solidFill>
              </a:rPr>
              <a:t>Formation « Regards croisés sur le Grand oral – STMS et C-BPH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DD49A1-901A-45D3-AB79-2E7D1BB0E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8633" y="507796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M. </a:t>
            </a:r>
            <a:r>
              <a:rPr lang="fr-FR" dirty="0" err="1"/>
              <a:t>Gensse</a:t>
            </a:r>
            <a:r>
              <a:rPr lang="fr-FR" dirty="0"/>
              <a:t>, IA-IPR BGB			ML. </a:t>
            </a:r>
            <a:r>
              <a:rPr lang="fr-FR" dirty="0" err="1"/>
              <a:t>Serrayet</a:t>
            </a:r>
            <a:r>
              <a:rPr lang="fr-FR" dirty="0"/>
              <a:t>, CMI BGB</a:t>
            </a:r>
          </a:p>
          <a:p>
            <a:pPr algn="l"/>
            <a:r>
              <a:rPr lang="fr-FR" dirty="0"/>
              <a:t>E. Nitschelm, IA-IPR SMS-BSE			S. Bardeur, CMI SMS-BSE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6608E5D-C7B2-44E9-A541-3559C04E3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16" y="444275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84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9CBCEE0-349A-E747-9674-24F68655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8" y="629258"/>
            <a:ext cx="9051235" cy="6228742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83F24F27-5D1D-FE44-8A26-3DD7F5D6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0271" y="0"/>
            <a:ext cx="2064026" cy="827571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Résumé</a:t>
            </a:r>
          </a:p>
        </p:txBody>
      </p:sp>
    </p:spTree>
    <p:extLst>
      <p:ext uri="{BB962C8B-B14F-4D97-AF65-F5344CB8AC3E}">
        <p14:creationId xmlns:p14="http://schemas.microsoft.com/office/powerpoint/2010/main" val="372162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C0BB53D8-7604-FB48-A194-CFCBE008A859}"/>
              </a:ext>
            </a:extLst>
          </p:cNvPr>
          <p:cNvSpPr txBox="1">
            <a:spLocks/>
          </p:cNvSpPr>
          <p:nvPr/>
        </p:nvSpPr>
        <p:spPr>
          <a:xfrm>
            <a:off x="838200" y="749438"/>
            <a:ext cx="10515600" cy="79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b="1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CFC32F5-ED85-084C-84AD-A17DAF2FB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61" y="670928"/>
            <a:ext cx="10068339" cy="95567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0070C0"/>
                </a:solidFill>
              </a:rPr>
              <a:t>Point de vigilance – l’accueil  : mettre le candidat en confiance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AD356A4A-B577-5741-94DF-F125ED044F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>
            <a:normAutofit/>
          </a:bodyPr>
          <a:lstStyle/>
          <a:p>
            <a:pPr lvl="1"/>
            <a:endParaRPr lang="fr-FR" sz="2900" dirty="0"/>
          </a:p>
          <a:p>
            <a:pPr lvl="1"/>
            <a:r>
              <a:rPr lang="fr-FR" sz="2900" dirty="0"/>
              <a:t>Se présenter au candidat en indiquant sa spécialité (</a:t>
            </a:r>
            <a:r>
              <a:rPr lang="fr-FR" sz="2900" i="1" dirty="0"/>
              <a:t>souhaitable, dans un souci de bienveillance, pour mettre le candidat en confiance</a:t>
            </a:r>
            <a:r>
              <a:rPr lang="fr-FR" sz="2900" dirty="0"/>
              <a:t>)</a:t>
            </a:r>
          </a:p>
          <a:p>
            <a:pPr lvl="1"/>
            <a:endParaRPr lang="fr-FR" sz="2900" dirty="0"/>
          </a:p>
          <a:p>
            <a:pPr lvl="1"/>
            <a:r>
              <a:rPr lang="fr-FR" sz="2900" dirty="0"/>
              <a:t>Indiquer la question choisie </a:t>
            </a:r>
          </a:p>
          <a:p>
            <a:pPr lvl="1"/>
            <a:endParaRPr lang="fr-FR" sz="2900" dirty="0"/>
          </a:p>
          <a:p>
            <a:pPr lvl="1"/>
            <a:r>
              <a:rPr lang="fr-FR" sz="2900" dirty="0"/>
              <a:t>Rappeler les modalités de l’épreuve. 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68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23B9B-E485-4977-8138-8EAD94DB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6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</a:rPr>
              <a:t>Temps de l’entretien : quelles orientations ? </a:t>
            </a:r>
          </a:p>
        </p:txBody>
      </p:sp>
    </p:spTree>
    <p:extLst>
      <p:ext uri="{BB962C8B-B14F-4D97-AF65-F5344CB8AC3E}">
        <p14:creationId xmlns:p14="http://schemas.microsoft.com/office/powerpoint/2010/main" val="60926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2E0D68-AA2A-48C8-84D6-C2D81D45D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Le rôle de chaque évaluateur dans le binôme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D676C4-D706-4BEA-82F2-3589408826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5566" y="3123377"/>
            <a:ext cx="4768234" cy="2401819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Quelles questions pourriez-vous poser à cette candidate en tant que : </a:t>
            </a:r>
          </a:p>
          <a:p>
            <a:pPr>
              <a:buFontTx/>
              <a:buChar char="-"/>
            </a:pPr>
            <a:r>
              <a:rPr lang="fr-FR" sz="2400" dirty="0"/>
              <a:t>« spécialiste » (STMS) ?</a:t>
            </a:r>
          </a:p>
          <a:p>
            <a:pPr>
              <a:buFontTx/>
              <a:buChar char="-"/>
            </a:pPr>
            <a:r>
              <a:rPr lang="fr-FR" sz="2400" dirty="0"/>
              <a:t>« non spécialiste » (BGB) ?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00F118-CD26-4CE1-89C5-E3D07871B4D2}"/>
              </a:ext>
            </a:extLst>
          </p:cNvPr>
          <p:cNvSpPr txBox="1"/>
          <p:nvPr/>
        </p:nvSpPr>
        <p:spPr>
          <a:xfrm>
            <a:off x="1948070" y="3644289"/>
            <a:ext cx="3313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Vidéo d’une élève de terminale sur la première partie du GO </a:t>
            </a:r>
          </a:p>
        </p:txBody>
      </p:sp>
    </p:spTree>
    <p:extLst>
      <p:ext uri="{BB962C8B-B14F-4D97-AF65-F5344CB8AC3E}">
        <p14:creationId xmlns:p14="http://schemas.microsoft.com/office/powerpoint/2010/main" val="347613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942E10-4D7F-4F51-BA6C-4730B37C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Les types de questions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44D109-7D12-44FC-A991-1FB8234D0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802188"/>
          </a:xfrm>
        </p:spPr>
        <p:txBody>
          <a:bodyPr>
            <a:normAutofit lnSpcReduction="10000"/>
          </a:bodyPr>
          <a:lstStyle/>
          <a:p>
            <a:r>
              <a:rPr lang="fr-FR" sz="2400" dirty="0"/>
              <a:t>Eviter les questions de « connaissances pour la connaissance »</a:t>
            </a:r>
          </a:p>
          <a:p>
            <a:pPr lvl="1">
              <a:buFont typeface="Symbol" panose="05050102010706020507" pitchFamily="18" charset="2"/>
              <a:buChar char="Þ"/>
            </a:pPr>
            <a:r>
              <a:rPr lang="fr-FR" dirty="0"/>
              <a:t> Connaissances au service du raisonnement, de l’analyse</a:t>
            </a:r>
          </a:p>
          <a:p>
            <a:pPr lvl="1">
              <a:buFont typeface="Symbol" panose="05050102010706020507" pitchFamily="18" charset="2"/>
              <a:buChar char="Þ"/>
            </a:pPr>
            <a:endParaRPr lang="fr-FR" dirty="0"/>
          </a:p>
          <a:p>
            <a:r>
              <a:rPr lang="fr-FR" sz="2400" dirty="0"/>
              <a:t>Eviter les questions de C-BPH : rôle du professeur « non spécialiste » est </a:t>
            </a:r>
          </a:p>
          <a:p>
            <a:pPr marL="0" indent="0">
              <a:buNone/>
            </a:pPr>
            <a:r>
              <a:rPr lang="fr-FR" sz="2400" dirty="0"/>
              <a:t>	- d’aller sur des terrains non disciplinaires (comprendre la méthode utilisée 	pour obtenir des informations, les difficultés rencontrées, les leviers, 	questionner les motivations…)</a:t>
            </a:r>
          </a:p>
          <a:p>
            <a:pPr marL="0" indent="0">
              <a:buNone/>
            </a:pPr>
            <a:r>
              <a:rPr lang="fr-FR" sz="2400" dirty="0"/>
              <a:t>	- de questionner pour comprendre une notion, un concept, une vocabulaire 	technique</a:t>
            </a:r>
          </a:p>
          <a:p>
            <a:pPr marL="0" indent="0">
              <a:buNone/>
            </a:pPr>
            <a:r>
              <a:rPr lang="fr-FR" sz="2400" dirty="0"/>
              <a:t>	- d’observer le candidat 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Privilégier les questions ouvertes</a:t>
            </a:r>
          </a:p>
        </p:txBody>
      </p:sp>
    </p:spTree>
    <p:extLst>
      <p:ext uri="{BB962C8B-B14F-4D97-AF65-F5344CB8AC3E}">
        <p14:creationId xmlns:p14="http://schemas.microsoft.com/office/powerpoint/2010/main" val="271867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3554E1-CFBC-4EEF-9B06-7723FDD7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L’impact des questions de cours sur les candidats. </a:t>
            </a:r>
            <a:br>
              <a:rPr lang="fr-FR" sz="3600" b="1" dirty="0">
                <a:solidFill>
                  <a:schemeClr val="accent1"/>
                </a:solidFill>
              </a:rPr>
            </a:br>
            <a:r>
              <a:rPr lang="fr-FR" sz="3600" b="1" dirty="0">
                <a:solidFill>
                  <a:schemeClr val="accent1"/>
                </a:solidFill>
              </a:rPr>
              <a:t>Un exemple…</a:t>
            </a:r>
          </a:p>
        </p:txBody>
      </p:sp>
      <p:pic>
        <p:nvPicPr>
          <p:cNvPr id="4" name="Image 3">
            <a:hlinkClick r:id="rId2" action="ppaction://hlinkfile"/>
            <a:extLst>
              <a:ext uri="{FF2B5EF4-FFF2-40B4-BE49-F238E27FC236}">
                <a16:creationId xmlns:a16="http://schemas.microsoft.com/office/drawing/2014/main" id="{331590E0-4FC2-4F02-834E-7F4BFCA2B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355" y="2822713"/>
            <a:ext cx="4948186" cy="278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89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17AC0B8-6CA2-A547-ACE7-30605120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5964" cy="5162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REDEX : quelles questions pourraient être poser ?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70675A96-B71F-B34E-A266-63AD4EDD18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622197"/>
              </p:ext>
            </p:extLst>
          </p:nvPr>
        </p:nvGraphicFramePr>
        <p:xfrm>
          <a:off x="944217" y="1281287"/>
          <a:ext cx="9621982" cy="50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1982">
                  <a:extLst>
                    <a:ext uri="{9D8B030D-6E8A-4147-A177-3AD203B41FA5}">
                      <a16:colId xmlns:a16="http://schemas.microsoft.com/office/drawing/2014/main" val="2128856871"/>
                    </a:ext>
                  </a:extLst>
                </a:gridCol>
              </a:tblGrid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78866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5567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62770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99278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5042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62768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22281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98419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3752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8076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52269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9557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5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222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23B9B-E485-4977-8138-8EAD94DB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708" y="0"/>
            <a:ext cx="11552583" cy="103367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</a:rPr>
              <a:t>Rôle du professeur candide : quelques exemples (non exhaustifs et non </a:t>
            </a:r>
            <a:r>
              <a:rPr lang="fr-FR" sz="3600" b="1" dirty="0" err="1">
                <a:solidFill>
                  <a:schemeClr val="accent1"/>
                </a:solidFill>
              </a:rPr>
              <a:t>modelisants</a:t>
            </a:r>
            <a:r>
              <a:rPr lang="fr-FR" sz="3600" b="1" dirty="0">
                <a:solidFill>
                  <a:schemeClr val="accent1"/>
                </a:solidFill>
              </a:rPr>
              <a:t>) pour relancer l’entretien</a:t>
            </a:r>
          </a:p>
        </p:txBody>
      </p:sp>
      <p:graphicFrame>
        <p:nvGraphicFramePr>
          <p:cNvPr id="4" name="Espace réservé du contenu 4">
            <a:extLst>
              <a:ext uri="{FF2B5EF4-FFF2-40B4-BE49-F238E27FC236}">
                <a16:creationId xmlns:a16="http://schemas.microsoft.com/office/drawing/2014/main" id="{E220F247-F6D1-CC49-A8E7-E1F198E69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249211"/>
              </p:ext>
            </p:extLst>
          </p:nvPr>
        </p:nvGraphicFramePr>
        <p:xfrm>
          <a:off x="944217" y="1281287"/>
          <a:ext cx="9621982" cy="5195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1982">
                  <a:extLst>
                    <a:ext uri="{9D8B030D-6E8A-4147-A177-3AD203B41FA5}">
                      <a16:colId xmlns:a16="http://schemas.microsoft.com/office/drawing/2014/main" val="2128856871"/>
                    </a:ext>
                  </a:extLst>
                </a:gridCol>
              </a:tblGrid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b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Qu’est-ce qui vous a amené à choisir ce sujet 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78866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Pouvez-vous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expliquer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le choix de… ?</a:t>
                      </a: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5567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Expliquez-moi la technique d’analyse de données que vous avez utilisée 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62770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Parmi les sources que vous avez consultées, laquelle serait à partager en priorité et pourquoi ?</a:t>
                      </a: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99278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Pouvez-vous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préciser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 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5042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Vous avez présenté deux solutions (points de vue, opinion, etc.), laquelle a votre préférence et pourquoi ?</a:t>
                      </a: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62768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Pouvez-vous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reformuler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ce que vous avez exprimé en disant… 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22281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cet aspect s’est-il développé dans le cadre de votre projet ?</a:t>
                      </a: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98419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Pourquoi/comment êtes-vous parvenu à cette conclusion 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3752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Pouvez-vous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revenir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sur…, par quelles étapes êtes-vous passé… ?</a:t>
                      </a: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8076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Est-ce qu’au cours de votre recherche sur ce sujet, vous avez découvert des métiers, des formations qui pourraient vous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intéresser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52269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Comment les expériences que vous avez vécues dans votre scolarité (ou vie personnelle) </a:t>
                      </a:r>
                      <a:r>
                        <a:rPr lang="fr-FR" sz="1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ont-elles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influencé vos choix de question ?</a:t>
                      </a: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9557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Est-ce que vos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intérêts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pour votre question ont évolué ? Dans l’affirmative, qu’est-ce qui peut être à l’origine de cette </a:t>
                      </a:r>
                      <a:r>
                        <a:rPr lang="fr-FR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évolution</a:t>
                      </a: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?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5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657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66206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La démarche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9A5-A630-4A85-AEB8-865B883A9F96}" type="slidenum">
              <a:rPr lang="fr-FR" smtClean="0"/>
              <a:t>18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76939" y="1512407"/>
            <a:ext cx="1526180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STSS Thématique</a:t>
            </a:r>
            <a:endParaRPr lang="fr-FR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541417" y="6305473"/>
            <a:ext cx="9470572" cy="373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* Fait sanitaire ou social, question sanitaire ou sociale, action dans l’environnement de l’élève…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76939" y="2363251"/>
            <a:ext cx="1526180" cy="10215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Objet d’étude de départ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76939" y="3513984"/>
            <a:ext cx="1526180" cy="71508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i="1" dirty="0"/>
              <a:t>Question initiale*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680059" y="3146051"/>
            <a:ext cx="1695996" cy="16344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/>
              <a:t>- Recherche documentaire</a:t>
            </a:r>
          </a:p>
          <a:p>
            <a:r>
              <a:rPr lang="fr-FR" i="1" dirty="0"/>
              <a:t>- Recueil et analyse de données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580707" y="2791297"/>
            <a:ext cx="1695996" cy="24645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/>
              <a:t>Apports théoriques </a:t>
            </a:r>
          </a:p>
          <a:p>
            <a:r>
              <a:rPr lang="fr-FR" i="1" dirty="0"/>
              <a:t>- des pôles thématique + méthodologie</a:t>
            </a:r>
          </a:p>
          <a:p>
            <a:r>
              <a:rPr lang="fr-FR" i="1" dirty="0"/>
              <a:t>- des autres disciplines dont C-BPH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2677886" y="2227496"/>
            <a:ext cx="3537856" cy="51396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2"/>
                </a:solidFill>
              </a:rPr>
              <a:t>ETUDE : Démarche technologique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580707" y="5337334"/>
            <a:ext cx="190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Contextualisation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687095" y="3187211"/>
            <a:ext cx="1902821" cy="10215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Questionnement affiné ou reformulé</a:t>
            </a:r>
            <a:endParaRPr lang="fr-FR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6707779" y="4393433"/>
            <a:ext cx="1902821" cy="10215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Elaboration de deux questions supports</a:t>
            </a:r>
            <a:endParaRPr lang="fr-FR" b="1" i="1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9144000" y="4388352"/>
            <a:ext cx="2011680" cy="9687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Présentation d’une question support</a:t>
            </a:r>
          </a:p>
        </p:txBody>
      </p:sp>
      <p:sp>
        <p:nvSpPr>
          <p:cNvPr id="24" name="Flèche droite 23"/>
          <p:cNvSpPr/>
          <p:nvPr/>
        </p:nvSpPr>
        <p:spPr>
          <a:xfrm>
            <a:off x="4428307" y="836294"/>
            <a:ext cx="6374675" cy="51396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5"/>
                </a:solidFill>
              </a:rPr>
              <a:t>TERMINALE</a:t>
            </a:r>
          </a:p>
        </p:txBody>
      </p:sp>
      <p:sp>
        <p:nvSpPr>
          <p:cNvPr id="25" name="Flèche droite 24"/>
          <p:cNvSpPr/>
          <p:nvPr/>
        </p:nvSpPr>
        <p:spPr>
          <a:xfrm>
            <a:off x="576938" y="820985"/>
            <a:ext cx="3799117" cy="513960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accent5"/>
                </a:solidFill>
              </a:rPr>
              <a:t>PREMIERE</a:t>
            </a:r>
          </a:p>
        </p:txBody>
      </p:sp>
      <p:cxnSp>
        <p:nvCxnSpPr>
          <p:cNvPr id="27" name="Connecteur droit avec flèche 26"/>
          <p:cNvCxnSpPr>
            <a:stCxn id="7" idx="2"/>
            <a:endCxn id="12" idx="0"/>
          </p:cNvCxnSpPr>
          <p:nvPr/>
        </p:nvCxnSpPr>
        <p:spPr>
          <a:xfrm>
            <a:off x="1340029" y="2227496"/>
            <a:ext cx="0" cy="13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12" idx="2"/>
            <a:endCxn id="13" idx="0"/>
          </p:cNvCxnSpPr>
          <p:nvPr/>
        </p:nvCxnSpPr>
        <p:spPr>
          <a:xfrm>
            <a:off x="1340029" y="3384807"/>
            <a:ext cx="0" cy="129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3" idx="3"/>
          </p:cNvCxnSpPr>
          <p:nvPr/>
        </p:nvCxnSpPr>
        <p:spPr>
          <a:xfrm flipV="1">
            <a:off x="2103118" y="3854415"/>
            <a:ext cx="576000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4366842" y="3807437"/>
            <a:ext cx="204652" cy="60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 flipH="1">
            <a:off x="4376055" y="4082512"/>
            <a:ext cx="204652" cy="28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6285916" y="3757821"/>
            <a:ext cx="421863" cy="0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stCxn id="19" idx="2"/>
            <a:endCxn id="20" idx="0"/>
          </p:cNvCxnSpPr>
          <p:nvPr/>
        </p:nvCxnSpPr>
        <p:spPr>
          <a:xfrm>
            <a:off x="7638506" y="4208767"/>
            <a:ext cx="20684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20" idx="3"/>
            <a:endCxn id="22" idx="1"/>
          </p:cNvCxnSpPr>
          <p:nvPr/>
        </p:nvCxnSpPr>
        <p:spPr>
          <a:xfrm flipV="1">
            <a:off x="8610600" y="4872716"/>
            <a:ext cx="533400" cy="31495"/>
          </a:xfrm>
          <a:prstGeom prst="straightConnector1">
            <a:avLst/>
          </a:prstGeom>
          <a:ln w="635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C4DF8DF6-410D-480E-8331-F78946F506EE}"/>
              </a:ext>
            </a:extLst>
          </p:cNvPr>
          <p:cNvCxnSpPr/>
          <p:nvPr/>
        </p:nvCxnSpPr>
        <p:spPr>
          <a:xfrm>
            <a:off x="5393635" y="5706666"/>
            <a:ext cx="0" cy="336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8149654-EF9A-4388-A35D-F4E96377463B}"/>
              </a:ext>
            </a:extLst>
          </p:cNvPr>
          <p:cNvCxnSpPr/>
          <p:nvPr/>
        </p:nvCxnSpPr>
        <p:spPr>
          <a:xfrm flipH="1">
            <a:off x="1340029" y="6029739"/>
            <a:ext cx="40536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AF0D3D7-A077-49BB-844F-9978DF35C2F3}"/>
              </a:ext>
            </a:extLst>
          </p:cNvPr>
          <p:cNvCxnSpPr/>
          <p:nvPr/>
        </p:nvCxnSpPr>
        <p:spPr>
          <a:xfrm flipV="1">
            <a:off x="1340029" y="4388352"/>
            <a:ext cx="0" cy="1654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CC382BD4-586A-47C1-89E4-BCC7A38B99C9}"/>
              </a:ext>
            </a:extLst>
          </p:cNvPr>
          <p:cNvSpPr txBox="1"/>
          <p:nvPr/>
        </p:nvSpPr>
        <p:spPr>
          <a:xfrm>
            <a:off x="1802308" y="5706666"/>
            <a:ext cx="3367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Possibilité de remédiations </a:t>
            </a:r>
          </a:p>
        </p:txBody>
      </p:sp>
    </p:spTree>
    <p:extLst>
      <p:ext uri="{BB962C8B-B14F-4D97-AF65-F5344CB8AC3E}">
        <p14:creationId xmlns:p14="http://schemas.microsoft.com/office/powerpoint/2010/main" val="84526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E3A65-7F18-43C0-A574-622293E23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Préparation au grand oral pendant l’année de terminale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45864ECF-37D5-4F9B-8C50-7CF22CDB64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4330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103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99FE6-731C-403D-8BAB-E409D04A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226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accent1"/>
                </a:solidFill>
              </a:rPr>
              <a:t>Grand oral, ce qui change et ce qui ne change pas</a:t>
            </a:r>
          </a:p>
        </p:txBody>
      </p:sp>
    </p:spTree>
    <p:extLst>
      <p:ext uri="{BB962C8B-B14F-4D97-AF65-F5344CB8AC3E}">
        <p14:creationId xmlns:p14="http://schemas.microsoft.com/office/powerpoint/2010/main" val="3652678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Caractéristiques de l’étude :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400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Etude contextualisée </a:t>
            </a:r>
            <a:r>
              <a:rPr lang="fr-FR" sz="2400" dirty="0"/>
              <a:t>qui </a:t>
            </a:r>
            <a:r>
              <a:rPr lang="fr-FR" sz="2400" b="1" dirty="0"/>
              <a:t>croise/mobilise une démarche de projet</a:t>
            </a:r>
            <a:r>
              <a:rPr lang="fr-FR" sz="2400" dirty="0"/>
              <a:t> d’une structure de terrain</a:t>
            </a:r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	 Démarche technologique </a:t>
            </a:r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	 Rencontre avec des professionnels </a:t>
            </a:r>
          </a:p>
          <a:p>
            <a:pPr marL="0" indent="0">
              <a:buNone/>
            </a:pPr>
            <a:r>
              <a:rPr lang="fr-FR" sz="2400" dirty="0">
                <a:sym typeface="Wingdings" panose="05000000000000000000" pitchFamily="2" charset="2"/>
              </a:rPr>
              <a:t>	 Construction du projet professionnel</a:t>
            </a:r>
            <a:endParaRPr lang="fr-FR" sz="2400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9A5-A630-4A85-AEB8-865B883A9F96}" type="slidenum">
              <a:rPr lang="fr-FR" smtClean="0"/>
              <a:t>20</a:t>
            </a:fld>
            <a:endParaRPr lang="fr-FR"/>
          </a:p>
        </p:txBody>
      </p:sp>
      <p:sp>
        <p:nvSpPr>
          <p:cNvPr id="6" name="Explosion : 14 points 5">
            <a:extLst>
              <a:ext uri="{FF2B5EF4-FFF2-40B4-BE49-F238E27FC236}">
                <a16:creationId xmlns:a16="http://schemas.microsoft.com/office/drawing/2014/main" id="{73E7C565-84F0-4F39-89BD-CDB8C58E7E1D}"/>
              </a:ext>
            </a:extLst>
          </p:cNvPr>
          <p:cNvSpPr/>
          <p:nvPr/>
        </p:nvSpPr>
        <p:spPr>
          <a:xfrm>
            <a:off x="7195930" y="0"/>
            <a:ext cx="4996070" cy="287171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Projet : caractéristique commune des séries de la voie technologique </a:t>
            </a:r>
          </a:p>
        </p:txBody>
      </p:sp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AAF4BB91-007F-4A95-8A14-0FC65DD4F4AE}"/>
              </a:ext>
            </a:extLst>
          </p:cNvPr>
          <p:cNvSpPr/>
          <p:nvPr/>
        </p:nvSpPr>
        <p:spPr>
          <a:xfrm>
            <a:off x="7658100" y="4716153"/>
            <a:ext cx="3695700" cy="1460810"/>
          </a:xfrm>
          <a:prstGeom prst="wedgeEllipseCallout">
            <a:avLst>
              <a:gd name="adj1" fmla="val -73296"/>
              <a:gd name="adj2" fmla="val -70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Quelle réalité locale des élèves ? Comment amener les élèves à questionner un projet ?</a:t>
            </a:r>
          </a:p>
        </p:txBody>
      </p:sp>
    </p:spTree>
    <p:extLst>
      <p:ext uri="{BB962C8B-B14F-4D97-AF65-F5344CB8AC3E}">
        <p14:creationId xmlns:p14="http://schemas.microsoft.com/office/powerpoint/2010/main" val="534380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Où croiser/mobiliser le projet dans l’ensemble de la démarche de l’élève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A9A5-A630-4A85-AEB8-865B883A9F96}" type="slidenum">
              <a:rPr lang="fr-FR" smtClean="0"/>
              <a:t>21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405343" y="3780499"/>
            <a:ext cx="1526180" cy="16202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i="1" dirty="0"/>
          </a:p>
          <a:p>
            <a:pPr algn="ctr"/>
            <a:r>
              <a:rPr lang="fr-FR" dirty="0"/>
              <a:t>Question initiale</a:t>
            </a:r>
          </a:p>
          <a:p>
            <a:pPr algn="ctr"/>
            <a:endParaRPr lang="fr-FR" b="1" i="1" dirty="0"/>
          </a:p>
          <a:p>
            <a:pPr algn="ctr"/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717865" y="3780499"/>
            <a:ext cx="1695996" cy="163449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i="1" dirty="0"/>
              <a:t>- Recherche documentaire</a:t>
            </a:r>
          </a:p>
          <a:p>
            <a:r>
              <a:rPr lang="fr-FR" i="1" dirty="0"/>
              <a:t>- Recueil et analyse de données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200203" y="3780499"/>
            <a:ext cx="1902821" cy="163449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Elaboration de deux questions supports</a:t>
            </a:r>
          </a:p>
          <a:p>
            <a:pPr algn="ctr"/>
            <a:endParaRPr lang="fr-FR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405343" y="2364377"/>
            <a:ext cx="152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Projet</a:t>
            </a:r>
            <a:r>
              <a:rPr lang="fr-FR" dirty="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618761" y="2262717"/>
            <a:ext cx="152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Projet</a:t>
            </a:r>
            <a:r>
              <a:rPr lang="fr-FR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69820" y="2308652"/>
            <a:ext cx="152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Projet</a:t>
            </a:r>
            <a:r>
              <a:rPr lang="fr-FR" dirty="0"/>
              <a:t>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138892" y="2308652"/>
            <a:ext cx="93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ET/OU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889021" y="2262717"/>
            <a:ext cx="936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ET/OU</a:t>
            </a: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168433" y="2834640"/>
            <a:ext cx="0" cy="666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8956765" y="2677984"/>
            <a:ext cx="0" cy="666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332910" y="2733709"/>
            <a:ext cx="0" cy="666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7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2FCD4F-C7BB-4A86-97A3-5242B88B3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L’accompagnement des élèves pour la préparation des 10 minutes de présentation de la question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41747F-2F36-4BAC-91CB-F2DABFAA2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lvl="0"/>
            <a:r>
              <a:rPr lang="fr-FR" sz="2400" dirty="0"/>
              <a:t>Qui fait quoi ?  Comment accompagner à deux ? </a:t>
            </a:r>
          </a:p>
          <a:p>
            <a:pPr lvl="0"/>
            <a:endParaRPr lang="fr-FR" sz="2400" dirty="0"/>
          </a:p>
          <a:p>
            <a:pPr lvl="0"/>
            <a:r>
              <a:rPr lang="fr-FR" sz="2400" dirty="0"/>
              <a:t>Comment accompagner les élèves dans la préparation aux 10 minutes ? pour que l’élève se rappelle ce qu’il a prévu pendant les 10 minutes ? pour les 20 minutes de préparation ?</a:t>
            </a:r>
          </a:p>
          <a:p>
            <a:pPr lvl="0"/>
            <a:endParaRPr lang="fr-FR" sz="2400" dirty="0"/>
          </a:p>
          <a:p>
            <a:r>
              <a:rPr lang="fr-FR" sz="2400" dirty="0"/>
              <a:t>Comment travailler avec les élèves la mobilisation de la démarche de projet dans le cadre du GO </a:t>
            </a:r>
            <a:r>
              <a:rPr lang="fr-FR" sz="2400" b="1" dirty="0"/>
              <a:t>lorsque cela a du sens par rapport à la question traitée </a:t>
            </a:r>
            <a:r>
              <a:rPr lang="fr-FR" sz="2400" dirty="0"/>
              <a:t>? </a:t>
            </a:r>
          </a:p>
          <a:p>
            <a:endParaRPr lang="fr-FR" sz="2400" dirty="0"/>
          </a:p>
          <a:p>
            <a:pPr lvl="0"/>
            <a:r>
              <a:rPr lang="fr-FR" sz="2400" dirty="0"/>
              <a:t>Comment développer les compétences orales des élèves (argumentation, prise de parole) ?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084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917AC0B8-6CA2-A547-ACE7-306051208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65964" cy="51622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chemeClr val="accent1"/>
                </a:solidFill>
              </a:rPr>
              <a:t>REDEX : comment accompagner ?</a:t>
            </a:r>
          </a:p>
        </p:txBody>
      </p:sp>
      <p:graphicFrame>
        <p:nvGraphicFramePr>
          <p:cNvPr id="7" name="Espace réservé du contenu 4">
            <a:extLst>
              <a:ext uri="{FF2B5EF4-FFF2-40B4-BE49-F238E27FC236}">
                <a16:creationId xmlns:a16="http://schemas.microsoft.com/office/drawing/2014/main" id="{70675A96-B71F-B34E-A266-63AD4EDD18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44217" y="1281287"/>
          <a:ext cx="9621982" cy="508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21982">
                  <a:extLst>
                    <a:ext uri="{9D8B030D-6E8A-4147-A177-3AD203B41FA5}">
                      <a16:colId xmlns:a16="http://schemas.microsoft.com/office/drawing/2014/main" val="2128856871"/>
                    </a:ext>
                  </a:extLst>
                </a:gridCol>
              </a:tblGrid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b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78866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585567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762770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799278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65042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62768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22281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98419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3752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18076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552269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DE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995576"/>
                  </a:ext>
                </a:extLst>
              </a:tr>
              <a:tr h="39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551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60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EBC25-027E-47EE-BD54-21E48906F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5"/>
                </a:solidFill>
              </a:rPr>
              <a:t>Les incontournables, les « plus »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1CBC054-30AF-4EAB-BA04-BCF98F34FB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682999"/>
          <a:ext cx="10515600" cy="48098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2422597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250193969"/>
                    </a:ext>
                  </a:extLst>
                </a:gridCol>
              </a:tblGrid>
              <a:tr h="23787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 dirty="0">
                          <a:effectLst/>
                        </a:rPr>
                        <a:t>Je dois…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500">
                          <a:effectLst/>
                        </a:rPr>
                        <a:t>Je peux…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9347912"/>
                  </a:ext>
                </a:extLst>
              </a:tr>
              <a:tr h="451965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expliquer ce qui a amené à choisir ma question et comment elle a émergé.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présenter le sujet et son problème.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exposer les faits en faisant preuve d’un raisonnement logique.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avoir des arguments de qualité, prenant appui sur des sources fiables, pour rendre mon raisonnement vraisemblable.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construire une argumentation rigoureuse pour définir les enjeux de l’étude et la mettre en perspective.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analyser la démarche engagée au service de sa réalisation ou expliciter la stratégie adoptée ou les choix opérés en termes d’outils et de méthodes.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montrer ma capacité de réflexion et d’argumentation en prouvant que je ne me contente pas de réciter des connaissances de cours.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m’appuyer sur les faits et le problème posé pour défendre mon raisonnement.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>
                          <a:effectLst/>
                        </a:rPr>
                        <a:t>- montrer que je sais faire preuve de nuance et que je reconnais que d’autres raisonnements sont possibles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fr-FR" sz="1500">
                          <a:effectLst/>
                        </a:rPr>
                        <a:t>- récapituler les arguments présentés en apportant une réponse élaborée en réponse à ma question.</a:t>
                      </a:r>
                      <a:endParaRPr lang="fr-FR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</a:rPr>
                        <a:t>- éveiller l’attention du jury en faisant varier au maximum le type d’arguments et les illustrer avec des exemples concrets.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</a:rPr>
                        <a:t>- présenter les professionnels et/ou les acteurs du champ de la santé et du social que j’ai contactés et/ou rencontrés afin de concrétiser les apports de ma recherche documentaire et/ou de valider ou réfuter une hypothèse émise lors de mon parcours de recherche (fortement recommandé).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</a:rPr>
                        <a:t>- m’appuyer sur la création ou l’analyse d’un projet répondant à un besoin soulevé à travers la démarche d’étude ou l’analyse des besoins du public cible (fortement recommandé).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</a:rPr>
                        <a:t>- approfondir la réflexion et/ou élargir à un autre champ.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500" dirty="0">
                          <a:effectLst/>
                        </a:rPr>
                        <a:t>- montrer que mon questionnement m’a permis d’enrichir mon projet de poursuite d’études ou professionnel, de le faire évoluer ou de me réorienter.</a:t>
                      </a:r>
                      <a:endParaRPr lang="fr-FR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82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1667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734A5-45FA-4148-9742-1BBF0565E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Ressources nationales </a:t>
            </a:r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0AD1EEB5-ED80-4E9B-99FF-7CD001D7C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32" y="2890242"/>
            <a:ext cx="2436123" cy="344703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A96704D-A735-403A-AA42-FC85AE258D46}"/>
              </a:ext>
            </a:extLst>
          </p:cNvPr>
          <p:cNvSpPr txBox="1"/>
          <p:nvPr/>
        </p:nvSpPr>
        <p:spPr>
          <a:xfrm>
            <a:off x="1166190" y="1828800"/>
            <a:ext cx="22263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Le guide Grand oral et enseignements de spécialité</a:t>
            </a:r>
          </a:p>
        </p:txBody>
      </p:sp>
      <p:pic>
        <p:nvPicPr>
          <p:cNvPr id="12" name="Image 11">
            <a:hlinkClick r:id="rId4"/>
            <a:extLst>
              <a:ext uri="{FF2B5EF4-FFF2-40B4-BE49-F238E27FC236}">
                <a16:creationId xmlns:a16="http://schemas.microsoft.com/office/drawing/2014/main" id="{BFEB6793-F995-47E2-9861-AD51CB30B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33" y="3020580"/>
            <a:ext cx="1996307" cy="2386232"/>
          </a:xfrm>
          <a:prstGeom prst="rect">
            <a:avLst/>
          </a:prstGeom>
        </p:spPr>
      </p:pic>
      <p:pic>
        <p:nvPicPr>
          <p:cNvPr id="16" name="Image 15">
            <a:hlinkClick r:id="rId2"/>
            <a:extLst>
              <a:ext uri="{FF2B5EF4-FFF2-40B4-BE49-F238E27FC236}">
                <a16:creationId xmlns:a16="http://schemas.microsoft.com/office/drawing/2014/main" id="{0524E27A-5DDF-49DE-855B-C73D2269AB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478" y="2478461"/>
            <a:ext cx="2226365" cy="31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6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6880F-A615-47EC-9280-3A51EF73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Note de service du 27 juillet 2021, </a:t>
            </a:r>
            <a:br>
              <a:rPr lang="fr-FR" sz="3600" b="1" dirty="0">
                <a:solidFill>
                  <a:schemeClr val="accent1"/>
                </a:solidFill>
              </a:rPr>
            </a:br>
            <a:r>
              <a:rPr lang="fr-FR" sz="3600" b="1" dirty="0">
                <a:solidFill>
                  <a:schemeClr val="accent1"/>
                </a:solidFill>
              </a:rPr>
              <a:t>parue au BO du 26 août 2021</a:t>
            </a:r>
            <a:endParaRPr lang="fr-FR" sz="3200" b="1" dirty="0">
              <a:solidFill>
                <a:schemeClr val="accent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95845A-4414-4996-A4FC-1CF5249C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7173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dirty="0"/>
              <a:t>« Ces questions s’appuient sur l’enseignement de spécialité pour lequel le programme prévoit la réalisation d’une étude approfondie. </a:t>
            </a:r>
          </a:p>
          <a:p>
            <a:pPr marL="0" indent="0">
              <a:buNone/>
            </a:pPr>
            <a:br>
              <a:rPr lang="fr-FR" sz="2400" dirty="0"/>
            </a:br>
            <a:r>
              <a:rPr lang="fr-FR" sz="2400" dirty="0"/>
              <a:t>Les candidats scolarisés peuvent avoir préparé cette étude individuellement ou avec d’autres élèves. </a:t>
            </a:r>
          </a:p>
          <a:p>
            <a:pPr marL="0" indent="0">
              <a:buNone/>
            </a:pPr>
            <a:br>
              <a:rPr lang="fr-FR" sz="2400" dirty="0"/>
            </a:br>
            <a:r>
              <a:rPr lang="fr-FR" sz="2400" dirty="0"/>
              <a:t>Cette étude approfondie correspond, dans certaines séries, au projet réalisé pendant l’année »</a:t>
            </a:r>
            <a:r>
              <a:rPr lang="fr-FR" dirty="0"/>
              <a:t>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093C8F2-96A2-4EC5-94B8-9194AC92F1A5}"/>
              </a:ext>
            </a:extLst>
          </p:cNvPr>
          <p:cNvSpPr/>
          <p:nvPr/>
        </p:nvSpPr>
        <p:spPr>
          <a:xfrm rot="19783131">
            <a:off x="8599004" y="570464"/>
            <a:ext cx="2372139" cy="12324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 qui ne change pas…</a:t>
            </a:r>
          </a:p>
        </p:txBody>
      </p:sp>
    </p:spTree>
    <p:extLst>
      <p:ext uri="{BB962C8B-B14F-4D97-AF65-F5344CB8AC3E}">
        <p14:creationId xmlns:p14="http://schemas.microsoft.com/office/powerpoint/2010/main" val="351050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675A4-F92B-478B-BBFA-FB74229E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solidFill>
                  <a:schemeClr val="accent1"/>
                </a:solidFill>
              </a:rPr>
              <a:t>Note de service du 26 septembre 2023, modifiant la note de service du 27 juillet 2021 relative à l’épreuve orale dite Grand oral de la classe de terminale de la voie technologique</a:t>
            </a:r>
            <a:endParaRPr lang="fr-FR" sz="3200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620E7ED7-027D-4350-ADF1-C62DCA9DD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693064"/>
              </p:ext>
            </p:extLst>
          </p:nvPr>
        </p:nvGraphicFramePr>
        <p:xfrm>
          <a:off x="2252870" y="21415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8681957E-3156-4039-9954-FAF4887D6E88}"/>
              </a:ext>
            </a:extLst>
          </p:cNvPr>
          <p:cNvSpPr/>
          <p:nvPr/>
        </p:nvSpPr>
        <p:spPr>
          <a:xfrm rot="20090249">
            <a:off x="424069" y="3654423"/>
            <a:ext cx="2133600" cy="13255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 qui change…</a:t>
            </a:r>
          </a:p>
        </p:txBody>
      </p:sp>
    </p:spTree>
    <p:extLst>
      <p:ext uri="{BB962C8B-B14F-4D97-AF65-F5344CB8AC3E}">
        <p14:creationId xmlns:p14="http://schemas.microsoft.com/office/powerpoint/2010/main" val="357126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38298-810D-486F-976C-0BD17A87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Déroulé de l’épreuve : en amont de l’épreuve, le jour J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DAE3AE-2300-46E7-AEE0-4CAC3FA3D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35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Le candidat : </a:t>
            </a:r>
          </a:p>
          <a:p>
            <a:r>
              <a:rPr lang="fr-FR" dirty="0"/>
              <a:t>Présentation au jury de sa pièce d’identité et sa convocation.</a:t>
            </a:r>
          </a:p>
          <a:p>
            <a:r>
              <a:rPr lang="fr-FR" dirty="0"/>
              <a:t>Remise de la fiche signée par ses professeurs sur laquelle figurent les deux questions qu’il a préparées.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Le jury : </a:t>
            </a:r>
          </a:p>
          <a:p>
            <a:r>
              <a:rPr lang="fr-FR" dirty="0"/>
              <a:t>Choix d’une des deux questions </a:t>
            </a:r>
          </a:p>
          <a:p>
            <a:r>
              <a:rPr lang="fr-FR" dirty="0"/>
              <a:t>Mise à disposition de feuilles de brouillon</a:t>
            </a:r>
          </a:p>
          <a:p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9118572-C6EE-41D5-8F89-065001A01765}"/>
              </a:ext>
            </a:extLst>
          </p:cNvPr>
          <p:cNvSpPr/>
          <p:nvPr/>
        </p:nvSpPr>
        <p:spPr>
          <a:xfrm rot="19783131">
            <a:off x="9168185" y="4802729"/>
            <a:ext cx="2372139" cy="12324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 qui ne change pas…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75BD48-90E0-9B4D-A2CA-47D9EF8B011F}"/>
              </a:ext>
            </a:extLst>
          </p:cNvPr>
          <p:cNvSpPr txBox="1"/>
          <p:nvPr/>
        </p:nvSpPr>
        <p:spPr>
          <a:xfrm>
            <a:off x="838200" y="3432103"/>
            <a:ext cx="984474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aucun cas, les enseignants et le chef d’établissement n’ont le droit de refuser de signer cette feuille. </a:t>
            </a:r>
          </a:p>
          <a:p>
            <a:r>
              <a:rPr lang="fr-FR" dirty="0"/>
              <a:t>En revanche, la signature du document ne signifie pas que le signataire</a:t>
            </a:r>
          </a:p>
          <a:p>
            <a:r>
              <a:rPr lang="fr-FR" dirty="0"/>
              <a:t>(enseignant/chef d’établissement) valide le travail de l’élève concerné pendant</a:t>
            </a:r>
          </a:p>
          <a:p>
            <a:r>
              <a:rPr lang="fr-FR" dirty="0"/>
              <a:t>l’année ou la qualité de ses deux questions.</a:t>
            </a:r>
          </a:p>
          <a:p>
            <a:r>
              <a:rPr lang="fr-FR" dirty="0"/>
              <a:t>Une fois les questions ayant été validées par les enseignants, elles ne peuvent être remises </a:t>
            </a:r>
          </a:p>
          <a:p>
            <a:r>
              <a:rPr lang="fr-FR" dirty="0"/>
              <a:t>en cause ni </a:t>
            </a:r>
            <a:r>
              <a:rPr lang="fr-FR" b="1" dirty="0"/>
              <a:t>évaluée</a:t>
            </a:r>
            <a:r>
              <a:rPr lang="fr-FR" dirty="0"/>
              <a:t> en tant que telle.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46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7FF36EEA-7F98-4042-9DCF-20476D77F30A}"/>
              </a:ext>
            </a:extLst>
          </p:cNvPr>
          <p:cNvSpPr/>
          <p:nvPr/>
        </p:nvSpPr>
        <p:spPr>
          <a:xfrm rot="19783131">
            <a:off x="9804950" y="760037"/>
            <a:ext cx="2372139" cy="12324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 qui ne change pas…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5FADD6-3063-C040-9E56-2A0A7B277240}"/>
              </a:ext>
            </a:extLst>
          </p:cNvPr>
          <p:cNvSpPr/>
          <p:nvPr/>
        </p:nvSpPr>
        <p:spPr>
          <a:xfrm>
            <a:off x="874643" y="471333"/>
            <a:ext cx="1081377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 un candidat ne présente qu’une seule question </a:t>
            </a:r>
          </a:p>
          <a:p>
            <a:r>
              <a:rPr lang="fr-FR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(ou aucune) </a:t>
            </a:r>
          </a:p>
          <a:p>
            <a:endParaRPr lang="fr-FR" sz="2400" dirty="0">
              <a:solidFill>
                <a:srgbClr val="FF0000"/>
              </a:solidFill>
            </a:endParaRPr>
          </a:p>
          <a:p>
            <a:r>
              <a:rPr lang="fr-FR" sz="2400" dirty="0"/>
              <a:t>• Traiter tous les candidats défaillants de la même façon.</a:t>
            </a:r>
          </a:p>
          <a:p>
            <a:endParaRPr lang="fr-FR" sz="2400" dirty="0"/>
          </a:p>
          <a:p>
            <a:r>
              <a:rPr lang="fr-FR" sz="2400" dirty="0"/>
              <a:t>• Tout candidat se présentant le jour de l’épreuve avec une seule question</a:t>
            </a:r>
          </a:p>
          <a:p>
            <a:r>
              <a:rPr lang="fr-FR" sz="2400" dirty="0"/>
              <a:t>conduit le jury à déclarer sur le PV que la passation de l’épreuve ne peut pas avoir lieu, du fait du caractère non conforme (réglementairement) du document présenté par le candidat.</a:t>
            </a:r>
          </a:p>
          <a:p>
            <a:endParaRPr lang="fr-FR" sz="2400" dirty="0"/>
          </a:p>
          <a:p>
            <a:r>
              <a:rPr lang="fr-FR" sz="2400" dirty="0"/>
              <a:t>• Candidat convoqué à une épreuve de remplacement en septembre ; en cas de nouvelle présentation à l’épreuve avec une unique question, quelle que soit la composition du jury, le candidat n’est pas évalué. </a:t>
            </a:r>
          </a:p>
          <a:p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Faute d’évaluation, 0 à l’épreuve</a:t>
            </a:r>
          </a:p>
        </p:txBody>
      </p:sp>
    </p:spTree>
    <p:extLst>
      <p:ext uri="{BB962C8B-B14F-4D97-AF65-F5344CB8AC3E}">
        <p14:creationId xmlns:p14="http://schemas.microsoft.com/office/powerpoint/2010/main" val="2847009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4A9927-0786-4C18-9E56-CD7BFC19E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Déroulé de l’épreuve : le temps de préparation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D1ADB2-8819-4BFF-AC6B-6E9792BBE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47991" cy="4351338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Possibilité pour le candidat de préparer la structuration de son argumentation et organiser son propos.</a:t>
            </a:r>
          </a:p>
          <a:p>
            <a:endParaRPr lang="fr-FR" sz="2400" dirty="0"/>
          </a:p>
          <a:p>
            <a:r>
              <a:rPr lang="fr-FR" sz="2400" dirty="0"/>
              <a:t>Possibilité de réaliser un support pouvant servir d’accompagnement lors de la prise de parole durant les deux temps de l’épreuve mais qui n’a pas vocation à être donné à lire au jury. </a:t>
            </a:r>
          </a:p>
          <a:p>
            <a:endParaRPr lang="fr-FR" sz="2400" dirty="0"/>
          </a:p>
          <a:p>
            <a:r>
              <a:rPr lang="fr-FR" sz="2400" dirty="0"/>
              <a:t>Pas de limite dans le nombre de feuilles de papier mis à sa disposition. </a:t>
            </a:r>
          </a:p>
          <a:p>
            <a:endParaRPr lang="fr-FR" sz="2400" dirty="0"/>
          </a:p>
          <a:p>
            <a:r>
              <a:rPr lang="fr-FR" sz="2400" dirty="0"/>
              <a:t>Conception d’un support non obligatoire (pas évalué par le jury)</a:t>
            </a:r>
            <a:endParaRPr lang="fr-FR" sz="2000" dirty="0"/>
          </a:p>
        </p:txBody>
      </p:sp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67C050CF-37F6-4EE2-8D86-7EB4222BA1E4}"/>
              </a:ext>
            </a:extLst>
          </p:cNvPr>
          <p:cNvSpPr/>
          <p:nvPr/>
        </p:nvSpPr>
        <p:spPr>
          <a:xfrm>
            <a:off x="9395792" y="2093844"/>
            <a:ext cx="2650434" cy="2107095"/>
          </a:xfrm>
          <a:prstGeom prst="wedgeEllipseCallout">
            <a:avLst>
              <a:gd name="adj1" fmla="val -73333"/>
              <a:gd name="adj2" fmla="val 16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Notes, plan d’exposé, trame de prise de parole, mots-clefs ou idées directrices.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FF36EEA-7F98-4042-9DCF-20476D77F30A}"/>
              </a:ext>
            </a:extLst>
          </p:cNvPr>
          <p:cNvSpPr/>
          <p:nvPr/>
        </p:nvSpPr>
        <p:spPr>
          <a:xfrm rot="19783131">
            <a:off x="9804951" y="5118086"/>
            <a:ext cx="2372139" cy="12324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 qui ne change pas…</a:t>
            </a:r>
          </a:p>
        </p:txBody>
      </p:sp>
    </p:spTree>
    <p:extLst>
      <p:ext uri="{BB962C8B-B14F-4D97-AF65-F5344CB8AC3E}">
        <p14:creationId xmlns:p14="http://schemas.microsoft.com/office/powerpoint/2010/main" val="2604988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4D506C-9CC3-4707-A015-F4FA55DC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Déroulé de l’épreuve : 1</a:t>
            </a:r>
            <a:r>
              <a:rPr lang="fr-FR" sz="3600" b="1" baseline="30000" dirty="0">
                <a:solidFill>
                  <a:schemeClr val="accent1"/>
                </a:solidFill>
              </a:rPr>
              <a:t>er</a:t>
            </a:r>
            <a:r>
              <a:rPr lang="fr-FR" sz="3600" b="1" dirty="0">
                <a:solidFill>
                  <a:schemeClr val="accent1"/>
                </a:solidFill>
              </a:rPr>
              <a:t> temps, 10 minutes pour parler de sa question.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C9FA55-0747-4078-A3AE-EC4A5700D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1605"/>
            <a:ext cx="10515600" cy="4703832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Candidat debout, sauf aménagements d’épreuve</a:t>
            </a:r>
          </a:p>
          <a:p>
            <a:endParaRPr lang="fr-FR" dirty="0"/>
          </a:p>
          <a:p>
            <a:r>
              <a:rPr lang="fr-FR" dirty="0"/>
              <a:t>Présentation de la question choisie et réponses apportées</a:t>
            </a:r>
          </a:p>
          <a:p>
            <a:endParaRPr lang="fr-FR" dirty="0"/>
          </a:p>
          <a:p>
            <a:r>
              <a:rPr lang="fr-FR" dirty="0"/>
              <a:t>Evaluation par le jury de l’argumentation et des qualités de présentation. </a:t>
            </a:r>
          </a:p>
          <a:p>
            <a:endParaRPr lang="fr-FR" dirty="0"/>
          </a:p>
          <a:p>
            <a:r>
              <a:rPr lang="fr-FR" dirty="0"/>
              <a:t>Possibilité pour le candidat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800" dirty="0"/>
              <a:t> de conserver pendant l’exposé le support réalisé pendant le temps de préparation,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FR" sz="2800" dirty="0"/>
              <a:t> de le montrer aux membres du jury s’il le souhaite mais en aucun cas ne leur donner.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fr-FR" sz="2800" dirty="0"/>
          </a:p>
          <a:p>
            <a:r>
              <a:rPr lang="fr-FR" dirty="0"/>
              <a:t>Pas de possibilité d’utiliser le tableau comme support.</a:t>
            </a:r>
          </a:p>
          <a:p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3607BB4-BD68-405C-8F05-D0FD80A863B7}"/>
              </a:ext>
            </a:extLst>
          </p:cNvPr>
          <p:cNvSpPr/>
          <p:nvPr/>
        </p:nvSpPr>
        <p:spPr>
          <a:xfrm rot="19783131">
            <a:off x="9327872" y="1431855"/>
            <a:ext cx="2372139" cy="12324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 qui change…</a:t>
            </a:r>
          </a:p>
        </p:txBody>
      </p:sp>
    </p:spTree>
    <p:extLst>
      <p:ext uri="{BB962C8B-B14F-4D97-AF65-F5344CB8AC3E}">
        <p14:creationId xmlns:p14="http://schemas.microsoft.com/office/powerpoint/2010/main" val="2161645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4AA7E2-D071-4598-87B1-34A2F6B9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chemeClr val="accent1"/>
                </a:solidFill>
              </a:rPr>
              <a:t>Déroulé de l’épreuve : 2</a:t>
            </a:r>
            <a:r>
              <a:rPr lang="fr-FR" sz="3600" b="1" baseline="30000" dirty="0">
                <a:solidFill>
                  <a:schemeClr val="accent1"/>
                </a:solidFill>
              </a:rPr>
              <a:t>ème</a:t>
            </a:r>
            <a:r>
              <a:rPr lang="fr-FR" sz="3600" b="1" dirty="0">
                <a:solidFill>
                  <a:schemeClr val="accent1"/>
                </a:solidFill>
              </a:rPr>
              <a:t> temps, 10 minutes pour échanger avec le jury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A8A48261-9A1B-4B0C-82FD-52CDF058EA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829782"/>
              </p:ext>
            </p:extLst>
          </p:nvPr>
        </p:nvGraphicFramePr>
        <p:xfrm>
          <a:off x="552311" y="1958813"/>
          <a:ext cx="10515600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2990981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109937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Candidat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45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Debout ou assis selon son choix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Evaluation du cheminement du candidat dans son raisonnement, la solidité́ de ses connaissances en lien avec sa présentation et ses compétences argumentatives.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Ce qui importe est la façon dont </a:t>
                      </a:r>
                      <a:r>
                        <a:rPr lang="fr-FR" b="1" dirty="0"/>
                        <a:t>le candidat s’en est emparé d’une question</a:t>
                      </a:r>
                      <a:r>
                        <a:rPr lang="fr-FR" dirty="0"/>
                        <a:t> (et non la question) et y répond, en prenant appui sur les connaissances et compétences construites dans l’enseignement de spécialité.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20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Possibilité pour le candidat de s’appuyer sur le support réalisé pendant le temps de préparation.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Le montrer au jury : oui mais lui donner : non.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 une interrogation disciplinaire sur les connaissances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018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Possibilité d’utiliser le tableau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Impossibilité de demander au candidats d’écrire pour répondre à des questions qu’il lui soumettrait.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61667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F8C2AC36-95CC-46A6-9371-843F9D634C8A}"/>
              </a:ext>
            </a:extLst>
          </p:cNvPr>
          <p:cNvSpPr/>
          <p:nvPr/>
        </p:nvSpPr>
        <p:spPr>
          <a:xfrm rot="19783131">
            <a:off x="9881842" y="610991"/>
            <a:ext cx="2372139" cy="123245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Ce qui change…</a:t>
            </a:r>
          </a:p>
        </p:txBody>
      </p:sp>
    </p:spTree>
    <p:extLst>
      <p:ext uri="{BB962C8B-B14F-4D97-AF65-F5344CB8AC3E}">
        <p14:creationId xmlns:p14="http://schemas.microsoft.com/office/powerpoint/2010/main" val="146632057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2107</Words>
  <Application>Microsoft Office PowerPoint</Application>
  <PresentationFormat>Grand écran</PresentationFormat>
  <Paragraphs>223</Paragraphs>
  <Slides>25</Slides>
  <Notes>3</Notes>
  <HiddenSlides>2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Thème Office</vt:lpstr>
      <vt:lpstr>Formation « Regards croisés sur le Grand oral – STMS et C-BPH »</vt:lpstr>
      <vt:lpstr>Grand oral, ce qui change et ce qui ne change pas</vt:lpstr>
      <vt:lpstr>Note de service du 27 juillet 2021,  parue au BO du 26 août 2021</vt:lpstr>
      <vt:lpstr>Note de service du 26 septembre 2023, modifiant la note de service du 27 juillet 2021 relative à l’épreuve orale dite Grand oral de la classe de terminale de la voie technologique</vt:lpstr>
      <vt:lpstr>Déroulé de l’épreuve : en amont de l’épreuve, le jour J</vt:lpstr>
      <vt:lpstr>Présentation PowerPoint</vt:lpstr>
      <vt:lpstr>Déroulé de l’épreuve : le temps de préparation</vt:lpstr>
      <vt:lpstr>Déroulé de l’épreuve : 1er temps, 10 minutes pour parler de sa question.</vt:lpstr>
      <vt:lpstr>Déroulé de l’épreuve : 2ème temps, 10 minutes pour échanger avec le jury</vt:lpstr>
      <vt:lpstr>Résumé</vt:lpstr>
      <vt:lpstr>Point de vigilance – l’accueil  : mettre le candidat en confiance</vt:lpstr>
      <vt:lpstr>Temps de l’entretien : quelles orientations ? </vt:lpstr>
      <vt:lpstr>Le rôle de chaque évaluateur dans le binôme</vt:lpstr>
      <vt:lpstr>Les types de questions </vt:lpstr>
      <vt:lpstr>L’impact des questions de cours sur les candidats.  Un exemple…</vt:lpstr>
      <vt:lpstr>REDEX : quelles questions pourraient être poser ?</vt:lpstr>
      <vt:lpstr>Rôle du professeur candide : quelques exemples (non exhaustifs et non modelisants) pour relancer l’entretien</vt:lpstr>
      <vt:lpstr>La démarche </vt:lpstr>
      <vt:lpstr>Préparation au grand oral pendant l’année de terminale </vt:lpstr>
      <vt:lpstr>Caractéristiques de l’étude : </vt:lpstr>
      <vt:lpstr>Où croiser/mobiliser le projet dans l’ensemble de la démarche de l’élève ? </vt:lpstr>
      <vt:lpstr>L’accompagnement des élèves pour la préparation des 10 minutes de présentation de la question</vt:lpstr>
      <vt:lpstr>REDEX : comment accompagner ?</vt:lpstr>
      <vt:lpstr>Les incontournables, les « plus »</vt:lpstr>
      <vt:lpstr>Ressources nationales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« Regards croisés sur le Grand oral – STMS et C-BPH »</dc:title>
  <dc:creator>Elina Nitschelm</dc:creator>
  <cp:lastModifiedBy>Elina Nitschelm</cp:lastModifiedBy>
  <cp:revision>25</cp:revision>
  <dcterms:created xsi:type="dcterms:W3CDTF">2024-02-08T12:12:07Z</dcterms:created>
  <dcterms:modified xsi:type="dcterms:W3CDTF">2024-02-22T06:49:14Z</dcterms:modified>
</cp:coreProperties>
</file>