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327" r:id="rId4"/>
    <p:sldId id="328" r:id="rId5"/>
    <p:sldId id="329" r:id="rId6"/>
    <p:sldId id="326" r:id="rId7"/>
    <p:sldId id="349" r:id="rId8"/>
    <p:sldId id="274" r:id="rId9"/>
    <p:sldId id="347" r:id="rId10"/>
    <p:sldId id="275" r:id="rId11"/>
    <p:sldId id="320" r:id="rId12"/>
    <p:sldId id="321" r:id="rId13"/>
    <p:sldId id="323" r:id="rId14"/>
    <p:sldId id="279" r:id="rId15"/>
    <p:sldId id="311" r:id="rId16"/>
    <p:sldId id="322" r:id="rId17"/>
    <p:sldId id="330" r:id="rId18"/>
    <p:sldId id="258" r:id="rId19"/>
    <p:sldId id="259" r:id="rId20"/>
    <p:sldId id="295" r:id="rId21"/>
    <p:sldId id="265" r:id="rId22"/>
    <p:sldId id="269" r:id="rId23"/>
    <p:sldId id="273" r:id="rId24"/>
    <p:sldId id="289" r:id="rId25"/>
    <p:sldId id="282" r:id="rId26"/>
    <p:sldId id="283" r:id="rId27"/>
    <p:sldId id="307" r:id="rId28"/>
    <p:sldId id="299" r:id="rId29"/>
    <p:sldId id="291" r:id="rId30"/>
    <p:sldId id="271" r:id="rId31"/>
    <p:sldId id="331" r:id="rId32"/>
    <p:sldId id="341" r:id="rId33"/>
    <p:sldId id="342" r:id="rId34"/>
    <p:sldId id="343" r:id="rId35"/>
    <p:sldId id="334" r:id="rId36"/>
    <p:sldId id="344" r:id="rId37"/>
    <p:sldId id="346" r:id="rId38"/>
    <p:sldId id="345" r:id="rId39"/>
    <p:sldId id="348" r:id="rId40"/>
    <p:sldId id="310" r:id="rId4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81752" autoAdjust="0"/>
  </p:normalViewPr>
  <p:slideViewPr>
    <p:cSldViewPr snapToGrid="0">
      <p:cViewPr varScale="1">
        <p:scale>
          <a:sx n="59" d="100"/>
          <a:sy n="59" d="100"/>
        </p:scale>
        <p:origin x="12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5124B-BB70-4491-9619-8E7715F5CA8C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432A067-FB92-4497-B7FD-896B84E13981}">
      <dgm:prSet phldrT="[Texte]"/>
      <dgm:spPr/>
      <dgm:t>
        <a:bodyPr/>
        <a:lstStyle/>
        <a:p>
          <a:r>
            <a:rPr lang="fr-FR" dirty="0"/>
            <a:t>Capacité travaillée </a:t>
          </a:r>
        </a:p>
      </dgm:t>
    </dgm:pt>
    <dgm:pt modelId="{B3D54225-D5A5-4CC7-8AEA-F8AC70792711}" type="parTrans" cxnId="{FC18AD12-B3F7-4A25-9455-F1985A3E9B7B}">
      <dgm:prSet/>
      <dgm:spPr/>
      <dgm:t>
        <a:bodyPr/>
        <a:lstStyle/>
        <a:p>
          <a:endParaRPr lang="fr-FR"/>
        </a:p>
      </dgm:t>
    </dgm:pt>
    <dgm:pt modelId="{24BAF487-ED32-4B56-A06C-06A60DF322C9}" type="sibTrans" cxnId="{FC18AD12-B3F7-4A25-9455-F1985A3E9B7B}">
      <dgm:prSet/>
      <dgm:spPr/>
      <dgm:t>
        <a:bodyPr/>
        <a:lstStyle/>
        <a:p>
          <a:endParaRPr lang="fr-FR"/>
        </a:p>
      </dgm:t>
    </dgm:pt>
    <dgm:pt modelId="{EC1A993E-F7FA-439E-B112-2CE10B6D7B19}">
      <dgm:prSet phldrT="[Texte]"/>
      <dgm:spPr/>
      <dgm:t>
        <a:bodyPr/>
        <a:lstStyle/>
        <a:p>
          <a:r>
            <a:rPr lang="fr-FR" dirty="0"/>
            <a:t>Capacité construite </a:t>
          </a:r>
        </a:p>
      </dgm:t>
    </dgm:pt>
    <dgm:pt modelId="{926AD94E-5C8F-4E9E-AA2E-DEE5796AE4DE}" type="parTrans" cxnId="{15133AA3-D085-428A-892C-57768C9E8B7D}">
      <dgm:prSet/>
      <dgm:spPr/>
      <dgm:t>
        <a:bodyPr/>
        <a:lstStyle/>
        <a:p>
          <a:endParaRPr lang="fr-FR"/>
        </a:p>
      </dgm:t>
    </dgm:pt>
    <dgm:pt modelId="{1063170A-0D8F-4E12-9F8A-AD778C473A7C}" type="sibTrans" cxnId="{15133AA3-D085-428A-892C-57768C9E8B7D}">
      <dgm:prSet/>
      <dgm:spPr/>
      <dgm:t>
        <a:bodyPr/>
        <a:lstStyle/>
        <a:p>
          <a:endParaRPr lang="fr-FR"/>
        </a:p>
      </dgm:t>
    </dgm:pt>
    <dgm:pt modelId="{523C476E-06EE-4A08-8BCE-B07947AB883B}">
      <dgm:prSet phldrT="[Texte]"/>
      <dgm:spPr/>
      <dgm:t>
        <a:bodyPr/>
        <a:lstStyle/>
        <a:p>
          <a:r>
            <a:rPr lang="fr-FR" dirty="0"/>
            <a:t>Capacité mobilisée</a:t>
          </a:r>
        </a:p>
      </dgm:t>
    </dgm:pt>
    <dgm:pt modelId="{95FB593D-FAF7-4454-9F9D-489DC9446A74}" type="parTrans" cxnId="{5B6E1552-504B-4B1C-BEA9-18CE54927A22}">
      <dgm:prSet/>
      <dgm:spPr/>
      <dgm:t>
        <a:bodyPr/>
        <a:lstStyle/>
        <a:p>
          <a:endParaRPr lang="fr-FR"/>
        </a:p>
      </dgm:t>
    </dgm:pt>
    <dgm:pt modelId="{C234F932-95EF-4D9D-A583-C3B6A5B9681D}" type="sibTrans" cxnId="{5B6E1552-504B-4B1C-BEA9-18CE54927A22}">
      <dgm:prSet/>
      <dgm:spPr/>
      <dgm:t>
        <a:bodyPr/>
        <a:lstStyle/>
        <a:p>
          <a:endParaRPr lang="fr-FR"/>
        </a:p>
      </dgm:t>
    </dgm:pt>
    <dgm:pt modelId="{530A04B9-5A23-4073-AB4C-09C5C90EDB99}" type="pres">
      <dgm:prSet presAssocID="{39E5124B-BB70-4491-9619-8E7715F5CA8C}" presName="arrowDiagram" presStyleCnt="0">
        <dgm:presLayoutVars>
          <dgm:chMax val="5"/>
          <dgm:dir/>
          <dgm:resizeHandles val="exact"/>
        </dgm:presLayoutVars>
      </dgm:prSet>
      <dgm:spPr/>
    </dgm:pt>
    <dgm:pt modelId="{4C38623E-30B2-44F9-8DEF-AD8BE291CBE5}" type="pres">
      <dgm:prSet presAssocID="{39E5124B-BB70-4491-9619-8E7715F5CA8C}" presName="arrow" presStyleLbl="bgShp" presStyleIdx="0" presStyleCnt="1"/>
      <dgm:spPr/>
    </dgm:pt>
    <dgm:pt modelId="{CB6D2251-FC05-49ED-B0F8-0E13AB36B9D5}" type="pres">
      <dgm:prSet presAssocID="{39E5124B-BB70-4491-9619-8E7715F5CA8C}" presName="arrowDiagram3" presStyleCnt="0"/>
      <dgm:spPr/>
    </dgm:pt>
    <dgm:pt modelId="{17960BA6-C2AB-4211-8433-3DD22ADA53B3}" type="pres">
      <dgm:prSet presAssocID="{9432A067-FB92-4497-B7FD-896B84E13981}" presName="bullet3a" presStyleLbl="node1" presStyleIdx="0" presStyleCnt="3"/>
      <dgm:spPr/>
    </dgm:pt>
    <dgm:pt modelId="{8C298FBD-A2A4-4565-ACE8-3C989455F5C5}" type="pres">
      <dgm:prSet presAssocID="{9432A067-FB92-4497-B7FD-896B84E13981}" presName="textBox3a" presStyleLbl="revTx" presStyleIdx="0" presStyleCnt="3">
        <dgm:presLayoutVars>
          <dgm:bulletEnabled val="1"/>
        </dgm:presLayoutVars>
      </dgm:prSet>
      <dgm:spPr/>
    </dgm:pt>
    <dgm:pt modelId="{28531D65-5D54-4CB5-8A91-22D2B27BCD05}" type="pres">
      <dgm:prSet presAssocID="{EC1A993E-F7FA-439E-B112-2CE10B6D7B19}" presName="bullet3b" presStyleLbl="node1" presStyleIdx="1" presStyleCnt="3"/>
      <dgm:spPr/>
    </dgm:pt>
    <dgm:pt modelId="{AADCD57A-7776-4379-9A73-2B3CAFC8B35B}" type="pres">
      <dgm:prSet presAssocID="{EC1A993E-F7FA-439E-B112-2CE10B6D7B19}" presName="textBox3b" presStyleLbl="revTx" presStyleIdx="1" presStyleCnt="3">
        <dgm:presLayoutVars>
          <dgm:bulletEnabled val="1"/>
        </dgm:presLayoutVars>
      </dgm:prSet>
      <dgm:spPr/>
    </dgm:pt>
    <dgm:pt modelId="{23AB67B5-768F-4A9D-A4E2-87EE8E23286B}" type="pres">
      <dgm:prSet presAssocID="{523C476E-06EE-4A08-8BCE-B07947AB883B}" presName="bullet3c" presStyleLbl="node1" presStyleIdx="2" presStyleCnt="3"/>
      <dgm:spPr/>
    </dgm:pt>
    <dgm:pt modelId="{F3E2C4B8-44CA-42FB-9DA9-1C2BE3056F6A}" type="pres">
      <dgm:prSet presAssocID="{523C476E-06EE-4A08-8BCE-B07947AB883B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FC18AD12-B3F7-4A25-9455-F1985A3E9B7B}" srcId="{39E5124B-BB70-4491-9619-8E7715F5CA8C}" destId="{9432A067-FB92-4497-B7FD-896B84E13981}" srcOrd="0" destOrd="0" parTransId="{B3D54225-D5A5-4CC7-8AEA-F8AC70792711}" sibTransId="{24BAF487-ED32-4B56-A06C-06A60DF322C9}"/>
    <dgm:cxn modelId="{02F02B2D-F777-42A0-AB06-A27AAB486681}" type="presOf" srcId="{9432A067-FB92-4497-B7FD-896B84E13981}" destId="{8C298FBD-A2A4-4565-ACE8-3C989455F5C5}" srcOrd="0" destOrd="0" presId="urn:microsoft.com/office/officeart/2005/8/layout/arrow2"/>
    <dgm:cxn modelId="{CBBA7130-5078-4BCD-A70A-964773B52E0C}" type="presOf" srcId="{EC1A993E-F7FA-439E-B112-2CE10B6D7B19}" destId="{AADCD57A-7776-4379-9A73-2B3CAFC8B35B}" srcOrd="0" destOrd="0" presId="urn:microsoft.com/office/officeart/2005/8/layout/arrow2"/>
    <dgm:cxn modelId="{602C8866-D9B3-48EF-9848-5E35522A7850}" type="presOf" srcId="{39E5124B-BB70-4491-9619-8E7715F5CA8C}" destId="{530A04B9-5A23-4073-AB4C-09C5C90EDB99}" srcOrd="0" destOrd="0" presId="urn:microsoft.com/office/officeart/2005/8/layout/arrow2"/>
    <dgm:cxn modelId="{5B6E1552-504B-4B1C-BEA9-18CE54927A22}" srcId="{39E5124B-BB70-4491-9619-8E7715F5CA8C}" destId="{523C476E-06EE-4A08-8BCE-B07947AB883B}" srcOrd="2" destOrd="0" parTransId="{95FB593D-FAF7-4454-9F9D-489DC9446A74}" sibTransId="{C234F932-95EF-4D9D-A583-C3B6A5B9681D}"/>
    <dgm:cxn modelId="{15133AA3-D085-428A-892C-57768C9E8B7D}" srcId="{39E5124B-BB70-4491-9619-8E7715F5CA8C}" destId="{EC1A993E-F7FA-439E-B112-2CE10B6D7B19}" srcOrd="1" destOrd="0" parTransId="{926AD94E-5C8F-4E9E-AA2E-DEE5796AE4DE}" sibTransId="{1063170A-0D8F-4E12-9F8A-AD778C473A7C}"/>
    <dgm:cxn modelId="{7118F2F7-3189-4E3E-A8C8-12A57D93FFDD}" type="presOf" srcId="{523C476E-06EE-4A08-8BCE-B07947AB883B}" destId="{F3E2C4B8-44CA-42FB-9DA9-1C2BE3056F6A}" srcOrd="0" destOrd="0" presId="urn:microsoft.com/office/officeart/2005/8/layout/arrow2"/>
    <dgm:cxn modelId="{E92CE651-DB38-4161-87A7-31F7801EA47E}" type="presParOf" srcId="{530A04B9-5A23-4073-AB4C-09C5C90EDB99}" destId="{4C38623E-30B2-44F9-8DEF-AD8BE291CBE5}" srcOrd="0" destOrd="0" presId="urn:microsoft.com/office/officeart/2005/8/layout/arrow2"/>
    <dgm:cxn modelId="{8AAB3475-AB6F-453B-BED3-BCF788CDFA52}" type="presParOf" srcId="{530A04B9-5A23-4073-AB4C-09C5C90EDB99}" destId="{CB6D2251-FC05-49ED-B0F8-0E13AB36B9D5}" srcOrd="1" destOrd="0" presId="urn:microsoft.com/office/officeart/2005/8/layout/arrow2"/>
    <dgm:cxn modelId="{17D3C92A-89BB-4509-9D54-3B31C907FDBA}" type="presParOf" srcId="{CB6D2251-FC05-49ED-B0F8-0E13AB36B9D5}" destId="{17960BA6-C2AB-4211-8433-3DD22ADA53B3}" srcOrd="0" destOrd="0" presId="urn:microsoft.com/office/officeart/2005/8/layout/arrow2"/>
    <dgm:cxn modelId="{D1AAB019-8A43-415E-B7F9-7A7AE853F79F}" type="presParOf" srcId="{CB6D2251-FC05-49ED-B0F8-0E13AB36B9D5}" destId="{8C298FBD-A2A4-4565-ACE8-3C989455F5C5}" srcOrd="1" destOrd="0" presId="urn:microsoft.com/office/officeart/2005/8/layout/arrow2"/>
    <dgm:cxn modelId="{305A37B3-5C14-4C3E-88C4-ABE6908FD480}" type="presParOf" srcId="{CB6D2251-FC05-49ED-B0F8-0E13AB36B9D5}" destId="{28531D65-5D54-4CB5-8A91-22D2B27BCD05}" srcOrd="2" destOrd="0" presId="urn:microsoft.com/office/officeart/2005/8/layout/arrow2"/>
    <dgm:cxn modelId="{BE8315AF-BEF5-4947-BE64-2580A6556AEB}" type="presParOf" srcId="{CB6D2251-FC05-49ED-B0F8-0E13AB36B9D5}" destId="{AADCD57A-7776-4379-9A73-2B3CAFC8B35B}" srcOrd="3" destOrd="0" presId="urn:microsoft.com/office/officeart/2005/8/layout/arrow2"/>
    <dgm:cxn modelId="{FB700A57-E259-418B-A74D-0A1C19C7D611}" type="presParOf" srcId="{CB6D2251-FC05-49ED-B0F8-0E13AB36B9D5}" destId="{23AB67B5-768F-4A9D-A4E2-87EE8E23286B}" srcOrd="4" destOrd="0" presId="urn:microsoft.com/office/officeart/2005/8/layout/arrow2"/>
    <dgm:cxn modelId="{194CBB70-4C61-4DC4-9C54-6C314F44979D}" type="presParOf" srcId="{CB6D2251-FC05-49ED-B0F8-0E13AB36B9D5}" destId="{F3E2C4B8-44CA-42FB-9DA9-1C2BE3056F6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DEC405-5074-4CCB-8749-0BC66D467687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1E22D69-2C88-48DC-BD4C-51D98AED2223}">
      <dgm:prSet phldrT="[Texte]"/>
      <dgm:spPr/>
      <dgm:t>
        <a:bodyPr/>
        <a:lstStyle/>
        <a:p>
          <a:r>
            <a:rPr lang="fr-FR" dirty="0"/>
            <a:t>Objectifs de formation</a:t>
          </a:r>
        </a:p>
      </dgm:t>
    </dgm:pt>
    <dgm:pt modelId="{F7EDA693-3A7A-4F3A-96BF-3B086FD92267}" type="parTrans" cxnId="{B513E725-2870-41B3-8DB3-3F601E74D379}">
      <dgm:prSet/>
      <dgm:spPr/>
      <dgm:t>
        <a:bodyPr/>
        <a:lstStyle/>
        <a:p>
          <a:endParaRPr lang="fr-FR"/>
        </a:p>
      </dgm:t>
    </dgm:pt>
    <dgm:pt modelId="{2BD3F99C-4CCA-49E0-BD7A-1AA5027BF5D8}" type="sibTrans" cxnId="{B513E725-2870-41B3-8DB3-3F601E74D379}">
      <dgm:prSet/>
      <dgm:spPr/>
      <dgm:t>
        <a:bodyPr/>
        <a:lstStyle/>
        <a:p>
          <a:endParaRPr lang="fr-FR"/>
        </a:p>
      </dgm:t>
    </dgm:pt>
    <dgm:pt modelId="{197FBC03-04CC-44B0-9028-809F1A79FAFD}">
      <dgm:prSet phldrT="[Texte]"/>
      <dgm:spPr/>
      <dgm:t>
        <a:bodyPr/>
        <a:lstStyle/>
        <a:p>
          <a:r>
            <a:rPr lang="fr-FR" dirty="0"/>
            <a:t>Capacités</a:t>
          </a:r>
        </a:p>
      </dgm:t>
    </dgm:pt>
    <dgm:pt modelId="{A8EE3EF6-F296-44E3-BF3C-CAF96297714F}" type="parTrans" cxnId="{938A89FE-6B75-4FB0-878E-DCE0C8ACD226}">
      <dgm:prSet/>
      <dgm:spPr/>
      <dgm:t>
        <a:bodyPr/>
        <a:lstStyle/>
        <a:p>
          <a:endParaRPr lang="fr-FR"/>
        </a:p>
      </dgm:t>
    </dgm:pt>
    <dgm:pt modelId="{BCA8FAD5-35B2-433F-B581-B2AEE2103253}" type="sibTrans" cxnId="{938A89FE-6B75-4FB0-878E-DCE0C8ACD226}">
      <dgm:prSet/>
      <dgm:spPr/>
      <dgm:t>
        <a:bodyPr/>
        <a:lstStyle/>
        <a:p>
          <a:endParaRPr lang="fr-FR"/>
        </a:p>
      </dgm:t>
    </dgm:pt>
    <dgm:pt modelId="{F220317F-214A-4E2B-9BF5-2D6F21DB149E}">
      <dgm:prSet phldrT="[Texte]"/>
      <dgm:spPr/>
      <dgm:t>
        <a:bodyPr/>
        <a:lstStyle/>
        <a:p>
          <a:r>
            <a:rPr lang="fr-FR" dirty="0"/>
            <a:t>Compétences</a:t>
          </a:r>
        </a:p>
      </dgm:t>
    </dgm:pt>
    <dgm:pt modelId="{6B1FC515-BA30-48DB-AA2A-D51E0D750874}" type="parTrans" cxnId="{362DB048-9ED0-4377-A16C-56E1320B4E9C}">
      <dgm:prSet/>
      <dgm:spPr/>
      <dgm:t>
        <a:bodyPr/>
        <a:lstStyle/>
        <a:p>
          <a:endParaRPr lang="fr-FR"/>
        </a:p>
      </dgm:t>
    </dgm:pt>
    <dgm:pt modelId="{EF601A3E-A259-4E36-9D44-14A6FC18DEF4}" type="sibTrans" cxnId="{362DB048-9ED0-4377-A16C-56E1320B4E9C}">
      <dgm:prSet/>
      <dgm:spPr/>
      <dgm:t>
        <a:bodyPr/>
        <a:lstStyle/>
        <a:p>
          <a:endParaRPr lang="fr-FR"/>
        </a:p>
      </dgm:t>
    </dgm:pt>
    <dgm:pt modelId="{805F4B22-E0EC-4C43-8909-5B6328036BAB}" type="pres">
      <dgm:prSet presAssocID="{B8DEC405-5074-4CCB-8749-0BC66D46768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9C1B5153-D7FA-4755-8482-186559AFCE19}" type="pres">
      <dgm:prSet presAssocID="{01E22D69-2C88-48DC-BD4C-51D98AED2223}" presName="Accent1" presStyleCnt="0"/>
      <dgm:spPr/>
    </dgm:pt>
    <dgm:pt modelId="{F13D3B0B-953E-4612-B25E-2C3D3314947E}" type="pres">
      <dgm:prSet presAssocID="{01E22D69-2C88-48DC-BD4C-51D98AED2223}" presName="Accent" presStyleLbl="node1" presStyleIdx="0" presStyleCnt="3"/>
      <dgm:spPr/>
    </dgm:pt>
    <dgm:pt modelId="{C3AD5AF2-5939-4B8C-87EE-C0EAD1C4B38A}" type="pres">
      <dgm:prSet presAssocID="{01E22D69-2C88-48DC-BD4C-51D98AED2223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C06B90EB-8325-4D6F-8136-228BC42C0F02}" type="pres">
      <dgm:prSet presAssocID="{197FBC03-04CC-44B0-9028-809F1A79FAFD}" presName="Accent2" presStyleCnt="0"/>
      <dgm:spPr/>
    </dgm:pt>
    <dgm:pt modelId="{DC27A778-3239-4A7C-9C68-CB9339BBB4DB}" type="pres">
      <dgm:prSet presAssocID="{197FBC03-04CC-44B0-9028-809F1A79FAFD}" presName="Accent" presStyleLbl="node1" presStyleIdx="1" presStyleCnt="3"/>
      <dgm:spPr/>
    </dgm:pt>
    <dgm:pt modelId="{EBC9389E-CEC4-4736-8932-86297D686933}" type="pres">
      <dgm:prSet presAssocID="{197FBC03-04CC-44B0-9028-809F1A79FAFD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853FE9BA-5756-4518-8EFD-D82F1DEBFF74}" type="pres">
      <dgm:prSet presAssocID="{F220317F-214A-4E2B-9BF5-2D6F21DB149E}" presName="Accent3" presStyleCnt="0"/>
      <dgm:spPr/>
    </dgm:pt>
    <dgm:pt modelId="{323299DE-B3D4-464E-86CA-0F5A6E7DD574}" type="pres">
      <dgm:prSet presAssocID="{F220317F-214A-4E2B-9BF5-2D6F21DB149E}" presName="Accent" presStyleLbl="node1" presStyleIdx="2" presStyleCnt="3"/>
      <dgm:spPr/>
    </dgm:pt>
    <dgm:pt modelId="{7E261DDE-6D92-4F38-A85E-A0168CFFADE3}" type="pres">
      <dgm:prSet presAssocID="{F220317F-214A-4E2B-9BF5-2D6F21DB149E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0B0FFB1A-528B-48C5-AFF2-94C1D5E4D094}" type="presOf" srcId="{197FBC03-04CC-44B0-9028-809F1A79FAFD}" destId="{EBC9389E-CEC4-4736-8932-86297D686933}" srcOrd="0" destOrd="0" presId="urn:microsoft.com/office/officeart/2009/layout/CircleArrowProcess"/>
    <dgm:cxn modelId="{B513E725-2870-41B3-8DB3-3F601E74D379}" srcId="{B8DEC405-5074-4CCB-8749-0BC66D467687}" destId="{01E22D69-2C88-48DC-BD4C-51D98AED2223}" srcOrd="0" destOrd="0" parTransId="{F7EDA693-3A7A-4F3A-96BF-3B086FD92267}" sibTransId="{2BD3F99C-4CCA-49E0-BD7A-1AA5027BF5D8}"/>
    <dgm:cxn modelId="{B4839232-E20A-4EFA-9EB2-685CFC49712C}" type="presOf" srcId="{F220317F-214A-4E2B-9BF5-2D6F21DB149E}" destId="{7E261DDE-6D92-4F38-A85E-A0168CFFADE3}" srcOrd="0" destOrd="0" presId="urn:microsoft.com/office/officeart/2009/layout/CircleArrowProcess"/>
    <dgm:cxn modelId="{362DB048-9ED0-4377-A16C-56E1320B4E9C}" srcId="{B8DEC405-5074-4CCB-8749-0BC66D467687}" destId="{F220317F-214A-4E2B-9BF5-2D6F21DB149E}" srcOrd="2" destOrd="0" parTransId="{6B1FC515-BA30-48DB-AA2A-D51E0D750874}" sibTransId="{EF601A3E-A259-4E36-9D44-14A6FC18DEF4}"/>
    <dgm:cxn modelId="{5E979396-30B9-4440-9055-DF9770831690}" type="presOf" srcId="{B8DEC405-5074-4CCB-8749-0BC66D467687}" destId="{805F4B22-E0EC-4C43-8909-5B6328036BAB}" srcOrd="0" destOrd="0" presId="urn:microsoft.com/office/officeart/2009/layout/CircleArrowProcess"/>
    <dgm:cxn modelId="{D60CB5D0-7029-492D-8341-B461F9E71931}" type="presOf" srcId="{01E22D69-2C88-48DC-BD4C-51D98AED2223}" destId="{C3AD5AF2-5939-4B8C-87EE-C0EAD1C4B38A}" srcOrd="0" destOrd="0" presId="urn:microsoft.com/office/officeart/2009/layout/CircleArrowProcess"/>
    <dgm:cxn modelId="{938A89FE-6B75-4FB0-878E-DCE0C8ACD226}" srcId="{B8DEC405-5074-4CCB-8749-0BC66D467687}" destId="{197FBC03-04CC-44B0-9028-809F1A79FAFD}" srcOrd="1" destOrd="0" parTransId="{A8EE3EF6-F296-44E3-BF3C-CAF96297714F}" sibTransId="{BCA8FAD5-35B2-433F-B581-B2AEE2103253}"/>
    <dgm:cxn modelId="{46B06D74-ACF4-42F1-A515-9CCD973AD958}" type="presParOf" srcId="{805F4B22-E0EC-4C43-8909-5B6328036BAB}" destId="{9C1B5153-D7FA-4755-8482-186559AFCE19}" srcOrd="0" destOrd="0" presId="urn:microsoft.com/office/officeart/2009/layout/CircleArrowProcess"/>
    <dgm:cxn modelId="{3B869C38-8D8E-4BEB-B0D5-B542DA2D2319}" type="presParOf" srcId="{9C1B5153-D7FA-4755-8482-186559AFCE19}" destId="{F13D3B0B-953E-4612-B25E-2C3D3314947E}" srcOrd="0" destOrd="0" presId="urn:microsoft.com/office/officeart/2009/layout/CircleArrowProcess"/>
    <dgm:cxn modelId="{A54652F2-6E44-4E58-ABD7-274ED9213F47}" type="presParOf" srcId="{805F4B22-E0EC-4C43-8909-5B6328036BAB}" destId="{C3AD5AF2-5939-4B8C-87EE-C0EAD1C4B38A}" srcOrd="1" destOrd="0" presId="urn:microsoft.com/office/officeart/2009/layout/CircleArrowProcess"/>
    <dgm:cxn modelId="{FD46A7FD-CAD4-4331-9827-992C912B4F9F}" type="presParOf" srcId="{805F4B22-E0EC-4C43-8909-5B6328036BAB}" destId="{C06B90EB-8325-4D6F-8136-228BC42C0F02}" srcOrd="2" destOrd="0" presId="urn:microsoft.com/office/officeart/2009/layout/CircleArrowProcess"/>
    <dgm:cxn modelId="{859B36BB-F490-491A-83FF-644D8C919043}" type="presParOf" srcId="{C06B90EB-8325-4D6F-8136-228BC42C0F02}" destId="{DC27A778-3239-4A7C-9C68-CB9339BBB4DB}" srcOrd="0" destOrd="0" presId="urn:microsoft.com/office/officeart/2009/layout/CircleArrowProcess"/>
    <dgm:cxn modelId="{E3A64253-225A-4217-BA36-C64CC3D93B90}" type="presParOf" srcId="{805F4B22-E0EC-4C43-8909-5B6328036BAB}" destId="{EBC9389E-CEC4-4736-8932-86297D686933}" srcOrd="3" destOrd="0" presId="urn:microsoft.com/office/officeart/2009/layout/CircleArrowProcess"/>
    <dgm:cxn modelId="{1BB4ECE8-F523-46DB-8258-B90B37211910}" type="presParOf" srcId="{805F4B22-E0EC-4C43-8909-5B6328036BAB}" destId="{853FE9BA-5756-4518-8EFD-D82F1DEBFF74}" srcOrd="4" destOrd="0" presId="urn:microsoft.com/office/officeart/2009/layout/CircleArrowProcess"/>
    <dgm:cxn modelId="{1DA4CF8F-57D1-48DF-A344-8F371A69FCDA}" type="presParOf" srcId="{853FE9BA-5756-4518-8EFD-D82F1DEBFF74}" destId="{323299DE-B3D4-464E-86CA-0F5A6E7DD574}" srcOrd="0" destOrd="0" presId="urn:microsoft.com/office/officeart/2009/layout/CircleArrowProcess"/>
    <dgm:cxn modelId="{567C3429-0BFB-41E3-B029-056A0BC70611}" type="presParOf" srcId="{805F4B22-E0EC-4C43-8909-5B6328036BAB}" destId="{7E261DDE-6D92-4F38-A85E-A0168CFFADE3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AD6938-A41C-485F-9E3A-E3622C13B21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92B6BC7-0E2E-4655-800F-009E117CC08C}">
      <dgm:prSet phldrT="[Texte]"/>
      <dgm:spPr/>
      <dgm:t>
        <a:bodyPr/>
        <a:lstStyle/>
        <a:p>
          <a:r>
            <a:rPr lang="fr-FR" dirty="0"/>
            <a:t>Apprentissages en profondeur, qui perdurent dans le temps</a:t>
          </a:r>
        </a:p>
      </dgm:t>
    </dgm:pt>
    <dgm:pt modelId="{CED6EC17-DADD-483E-A72D-88CA5E7BAD4E}" type="parTrans" cxnId="{5E8E93D2-EFEF-4B8C-B8AF-6622E6444353}">
      <dgm:prSet/>
      <dgm:spPr/>
      <dgm:t>
        <a:bodyPr/>
        <a:lstStyle/>
        <a:p>
          <a:endParaRPr lang="fr-FR"/>
        </a:p>
      </dgm:t>
    </dgm:pt>
    <dgm:pt modelId="{4C919708-8F31-4491-A612-5862146E84E8}" type="sibTrans" cxnId="{5E8E93D2-EFEF-4B8C-B8AF-6622E6444353}">
      <dgm:prSet/>
      <dgm:spPr/>
      <dgm:t>
        <a:bodyPr/>
        <a:lstStyle/>
        <a:p>
          <a:endParaRPr lang="fr-FR"/>
        </a:p>
      </dgm:t>
    </dgm:pt>
    <dgm:pt modelId="{A04DADB9-46FE-4DDA-A2BA-8D11AFC0DC6E}">
      <dgm:prSet phldrT="[Texte]"/>
      <dgm:spPr/>
      <dgm:t>
        <a:bodyPr/>
        <a:lstStyle/>
        <a:p>
          <a:r>
            <a:rPr lang="fr-FR" dirty="0"/>
            <a:t>Emergence d’un changement conceptuel, en lien avec des situations réelles</a:t>
          </a:r>
        </a:p>
      </dgm:t>
    </dgm:pt>
    <dgm:pt modelId="{39C89F83-F892-4489-BF50-3C7AA30EA3C1}" type="parTrans" cxnId="{C065B11E-1034-4DAA-A0B4-5916B7ABFE6B}">
      <dgm:prSet/>
      <dgm:spPr/>
      <dgm:t>
        <a:bodyPr/>
        <a:lstStyle/>
        <a:p>
          <a:endParaRPr lang="fr-FR"/>
        </a:p>
      </dgm:t>
    </dgm:pt>
    <dgm:pt modelId="{E31F1944-ABAE-424D-A6C5-3053A46C4EE7}" type="sibTrans" cxnId="{C065B11E-1034-4DAA-A0B4-5916B7ABFE6B}">
      <dgm:prSet/>
      <dgm:spPr/>
      <dgm:t>
        <a:bodyPr/>
        <a:lstStyle/>
        <a:p>
          <a:endParaRPr lang="fr-FR"/>
        </a:p>
      </dgm:t>
    </dgm:pt>
    <dgm:pt modelId="{DA913D25-2C7F-4E59-83C2-7DF9A8EBE7AD}">
      <dgm:prSet phldrT="[Texte]"/>
      <dgm:spPr/>
      <dgm:t>
        <a:bodyPr/>
        <a:lstStyle/>
        <a:p>
          <a:r>
            <a:rPr lang="fr-FR" dirty="0"/>
            <a:t>Engagement élevé de l’élève</a:t>
          </a:r>
        </a:p>
      </dgm:t>
    </dgm:pt>
    <dgm:pt modelId="{B2346C51-99B9-4668-B3ED-62F7B83047B7}" type="parTrans" cxnId="{605D1143-A9E0-41C4-B1F7-4DDD76B11EEA}">
      <dgm:prSet/>
      <dgm:spPr/>
      <dgm:t>
        <a:bodyPr/>
        <a:lstStyle/>
        <a:p>
          <a:endParaRPr lang="fr-FR"/>
        </a:p>
      </dgm:t>
    </dgm:pt>
    <dgm:pt modelId="{FB2F263F-1678-42D9-A076-A28D69724AE6}" type="sibTrans" cxnId="{605D1143-A9E0-41C4-B1F7-4DDD76B11EEA}">
      <dgm:prSet/>
      <dgm:spPr/>
      <dgm:t>
        <a:bodyPr/>
        <a:lstStyle/>
        <a:p>
          <a:endParaRPr lang="fr-FR"/>
        </a:p>
      </dgm:t>
    </dgm:pt>
    <dgm:pt modelId="{7E307298-F338-4B02-AD8B-81D8AC641069}">
      <dgm:prSet phldrT="[Texte]"/>
      <dgm:spPr/>
      <dgm:t>
        <a:bodyPr/>
        <a:lstStyle/>
        <a:p>
          <a:r>
            <a:rPr lang="fr-FR" dirty="0"/>
            <a:t>Apprentissages pour une rétention de connaissances à moyen-terme</a:t>
          </a:r>
        </a:p>
      </dgm:t>
    </dgm:pt>
    <dgm:pt modelId="{654BE1AB-4E60-418C-8FA0-D6AD8BE27826}" type="parTrans" cxnId="{F69F42EB-11BE-45D1-B0E9-EE74E8312196}">
      <dgm:prSet/>
      <dgm:spPr/>
      <dgm:t>
        <a:bodyPr/>
        <a:lstStyle/>
        <a:p>
          <a:endParaRPr lang="fr-FR"/>
        </a:p>
      </dgm:t>
    </dgm:pt>
    <dgm:pt modelId="{AB6ECB1F-1C7F-49FA-A96A-0F8810A3BC47}" type="sibTrans" cxnId="{F69F42EB-11BE-45D1-B0E9-EE74E8312196}">
      <dgm:prSet/>
      <dgm:spPr/>
      <dgm:t>
        <a:bodyPr/>
        <a:lstStyle/>
        <a:p>
          <a:endParaRPr lang="fr-FR"/>
        </a:p>
      </dgm:t>
    </dgm:pt>
    <dgm:pt modelId="{4F28AA7D-C134-4F98-AEE9-9624B52A6A0E}">
      <dgm:prSet phldrT="[Texte]"/>
      <dgm:spPr/>
      <dgm:t>
        <a:bodyPr/>
        <a:lstStyle/>
        <a:p>
          <a:r>
            <a:rPr lang="fr-FR" dirty="0"/>
            <a:t>Mise en relation entre la théorie et la pratique</a:t>
          </a:r>
        </a:p>
      </dgm:t>
    </dgm:pt>
    <dgm:pt modelId="{D125544E-B5B5-439A-A982-49B1231AF00A}" type="parTrans" cxnId="{05D78ED8-B070-42DA-81E3-38533C7F7250}">
      <dgm:prSet/>
      <dgm:spPr/>
      <dgm:t>
        <a:bodyPr/>
        <a:lstStyle/>
        <a:p>
          <a:endParaRPr lang="fr-FR"/>
        </a:p>
      </dgm:t>
    </dgm:pt>
    <dgm:pt modelId="{03A31F67-AC40-4840-9959-3C34382E995C}" type="sibTrans" cxnId="{05D78ED8-B070-42DA-81E3-38533C7F7250}">
      <dgm:prSet/>
      <dgm:spPr/>
      <dgm:t>
        <a:bodyPr/>
        <a:lstStyle/>
        <a:p>
          <a:endParaRPr lang="fr-FR"/>
        </a:p>
      </dgm:t>
    </dgm:pt>
    <dgm:pt modelId="{1945C085-1AAB-45B8-AFF2-D5B53AD201E5}">
      <dgm:prSet phldrT="[Texte]"/>
      <dgm:spPr/>
      <dgm:t>
        <a:bodyPr/>
        <a:lstStyle/>
        <a:p>
          <a:r>
            <a:rPr lang="fr-FR" dirty="0"/>
            <a:t>Engagement modéré de l’élève</a:t>
          </a:r>
        </a:p>
      </dgm:t>
    </dgm:pt>
    <dgm:pt modelId="{0CD7693B-50AA-4429-BB23-2752E1EAB360}" type="parTrans" cxnId="{03A7ECAE-CD9C-4869-AE36-E8063E11720E}">
      <dgm:prSet/>
      <dgm:spPr/>
      <dgm:t>
        <a:bodyPr/>
        <a:lstStyle/>
        <a:p>
          <a:endParaRPr lang="fr-FR"/>
        </a:p>
      </dgm:t>
    </dgm:pt>
    <dgm:pt modelId="{DC5FA93A-0335-400F-800B-CE3FA0060A78}" type="sibTrans" cxnId="{03A7ECAE-CD9C-4869-AE36-E8063E11720E}">
      <dgm:prSet/>
      <dgm:spPr/>
      <dgm:t>
        <a:bodyPr/>
        <a:lstStyle/>
        <a:p>
          <a:endParaRPr lang="fr-FR"/>
        </a:p>
      </dgm:t>
    </dgm:pt>
    <dgm:pt modelId="{FC2DB68C-FDCE-4644-B45D-2EE6DDAE5D0F}">
      <dgm:prSet phldrT="[Texte]"/>
      <dgm:spPr/>
      <dgm:t>
        <a:bodyPr/>
        <a:lstStyle/>
        <a:p>
          <a:r>
            <a:rPr lang="fr-FR" dirty="0"/>
            <a:t>Apprentissages « de surface », pour une restitution à court-terme</a:t>
          </a:r>
        </a:p>
      </dgm:t>
    </dgm:pt>
    <dgm:pt modelId="{B532F2E5-3E4E-4D54-BC8F-20D09C7BA56D}" type="parTrans" cxnId="{C1387920-A65E-4CA2-8426-AE6976E830B6}">
      <dgm:prSet/>
      <dgm:spPr/>
      <dgm:t>
        <a:bodyPr/>
        <a:lstStyle/>
        <a:p>
          <a:endParaRPr lang="fr-FR"/>
        </a:p>
      </dgm:t>
    </dgm:pt>
    <dgm:pt modelId="{5AFEBD8F-1DF1-4894-B14F-2C26FAD04099}" type="sibTrans" cxnId="{C1387920-A65E-4CA2-8426-AE6976E830B6}">
      <dgm:prSet/>
      <dgm:spPr/>
      <dgm:t>
        <a:bodyPr/>
        <a:lstStyle/>
        <a:p>
          <a:endParaRPr lang="fr-FR"/>
        </a:p>
      </dgm:t>
    </dgm:pt>
    <dgm:pt modelId="{544FD6B4-1E61-44CF-8BD4-065396F1AF87}">
      <dgm:prSet phldrT="[Texte]"/>
      <dgm:spPr/>
      <dgm:t>
        <a:bodyPr/>
        <a:lstStyle/>
        <a:p>
          <a:r>
            <a:rPr lang="fr-FR" dirty="0"/>
            <a:t>Acquisition de savoirs dans un contexte théorique</a:t>
          </a:r>
        </a:p>
      </dgm:t>
    </dgm:pt>
    <dgm:pt modelId="{596977C8-D89F-4D03-95DE-03D964979B28}" type="parTrans" cxnId="{8C0ADE0F-AF5B-4FFA-8D14-70D6185B36EA}">
      <dgm:prSet/>
      <dgm:spPr/>
      <dgm:t>
        <a:bodyPr/>
        <a:lstStyle/>
        <a:p>
          <a:endParaRPr lang="fr-FR"/>
        </a:p>
      </dgm:t>
    </dgm:pt>
    <dgm:pt modelId="{99002336-83F7-4A9C-9232-763711A85B8F}" type="sibTrans" cxnId="{8C0ADE0F-AF5B-4FFA-8D14-70D6185B36EA}">
      <dgm:prSet/>
      <dgm:spPr/>
      <dgm:t>
        <a:bodyPr/>
        <a:lstStyle/>
        <a:p>
          <a:endParaRPr lang="fr-FR"/>
        </a:p>
      </dgm:t>
    </dgm:pt>
    <dgm:pt modelId="{8EA38A23-B0E5-406F-8B69-908DEB0FBEBB}">
      <dgm:prSet phldrT="[Texte]"/>
      <dgm:spPr/>
      <dgm:t>
        <a:bodyPr/>
        <a:lstStyle/>
        <a:p>
          <a:r>
            <a:rPr lang="fr-FR" dirty="0"/>
            <a:t>Engagement moindre de l’élève</a:t>
          </a:r>
        </a:p>
      </dgm:t>
    </dgm:pt>
    <dgm:pt modelId="{25B3DA17-CA16-4398-BF17-87308AA2DA68}" type="parTrans" cxnId="{353D9201-0A58-4810-82D9-283B38D628CB}">
      <dgm:prSet/>
      <dgm:spPr/>
      <dgm:t>
        <a:bodyPr/>
        <a:lstStyle/>
        <a:p>
          <a:endParaRPr lang="fr-FR"/>
        </a:p>
      </dgm:t>
    </dgm:pt>
    <dgm:pt modelId="{AD237C26-C138-4DC3-869F-7B04396CA15B}" type="sibTrans" cxnId="{353D9201-0A58-4810-82D9-283B38D628CB}">
      <dgm:prSet/>
      <dgm:spPr/>
      <dgm:t>
        <a:bodyPr/>
        <a:lstStyle/>
        <a:p>
          <a:endParaRPr lang="fr-FR"/>
        </a:p>
      </dgm:t>
    </dgm:pt>
    <dgm:pt modelId="{DD1E1EB9-9E4D-4F7E-A2D9-8D7B5A189D9E}" type="pres">
      <dgm:prSet presAssocID="{11AD6938-A41C-485F-9E3A-E3622C13B21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044196E-556B-443F-9376-43ED1184DAA2}" type="pres">
      <dgm:prSet presAssocID="{B92B6BC7-0E2E-4655-800F-009E117CC08C}" presName="circle1" presStyleLbl="node1" presStyleIdx="0" presStyleCnt="3"/>
      <dgm:spPr/>
    </dgm:pt>
    <dgm:pt modelId="{95AA11D4-09E6-4670-8759-DB206A9716B6}" type="pres">
      <dgm:prSet presAssocID="{B92B6BC7-0E2E-4655-800F-009E117CC08C}" presName="space" presStyleCnt="0"/>
      <dgm:spPr/>
    </dgm:pt>
    <dgm:pt modelId="{AB5BCAB6-69A2-4CD1-927D-336DD61033E5}" type="pres">
      <dgm:prSet presAssocID="{B92B6BC7-0E2E-4655-800F-009E117CC08C}" presName="rect1" presStyleLbl="alignAcc1" presStyleIdx="0" presStyleCnt="3"/>
      <dgm:spPr/>
    </dgm:pt>
    <dgm:pt modelId="{61B0E740-B0ED-4D4A-96A8-8A9E755C7A68}" type="pres">
      <dgm:prSet presAssocID="{7E307298-F338-4B02-AD8B-81D8AC641069}" presName="vertSpace2" presStyleLbl="node1" presStyleIdx="0" presStyleCnt="3"/>
      <dgm:spPr/>
    </dgm:pt>
    <dgm:pt modelId="{C99DD282-B909-4328-A140-8BF36352B013}" type="pres">
      <dgm:prSet presAssocID="{7E307298-F338-4B02-AD8B-81D8AC641069}" presName="circle2" presStyleLbl="node1" presStyleIdx="1" presStyleCnt="3"/>
      <dgm:spPr/>
    </dgm:pt>
    <dgm:pt modelId="{1AFCDA6A-F6CB-4C76-AB5A-8B703BF553B9}" type="pres">
      <dgm:prSet presAssocID="{7E307298-F338-4B02-AD8B-81D8AC641069}" presName="rect2" presStyleLbl="alignAcc1" presStyleIdx="1" presStyleCnt="3"/>
      <dgm:spPr/>
    </dgm:pt>
    <dgm:pt modelId="{89D80383-990D-4C38-9C77-6785720CF68B}" type="pres">
      <dgm:prSet presAssocID="{FC2DB68C-FDCE-4644-B45D-2EE6DDAE5D0F}" presName="vertSpace3" presStyleLbl="node1" presStyleIdx="1" presStyleCnt="3"/>
      <dgm:spPr/>
    </dgm:pt>
    <dgm:pt modelId="{5255CCCA-88B3-4622-A37B-78176DE06F22}" type="pres">
      <dgm:prSet presAssocID="{FC2DB68C-FDCE-4644-B45D-2EE6DDAE5D0F}" presName="circle3" presStyleLbl="node1" presStyleIdx="2" presStyleCnt="3"/>
      <dgm:spPr/>
    </dgm:pt>
    <dgm:pt modelId="{56073720-5F94-4588-9A52-544911F53382}" type="pres">
      <dgm:prSet presAssocID="{FC2DB68C-FDCE-4644-B45D-2EE6DDAE5D0F}" presName="rect3" presStyleLbl="alignAcc1" presStyleIdx="2" presStyleCnt="3"/>
      <dgm:spPr/>
    </dgm:pt>
    <dgm:pt modelId="{78D2FD14-640B-4042-BA9F-1771DF6D6319}" type="pres">
      <dgm:prSet presAssocID="{B92B6BC7-0E2E-4655-800F-009E117CC08C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F94B31EB-A7AA-4F75-B725-C01C5B30673E}" type="pres">
      <dgm:prSet presAssocID="{B92B6BC7-0E2E-4655-800F-009E117CC08C}" presName="rect1ChTx" presStyleLbl="alignAcc1" presStyleIdx="2" presStyleCnt="3">
        <dgm:presLayoutVars>
          <dgm:bulletEnabled val="1"/>
        </dgm:presLayoutVars>
      </dgm:prSet>
      <dgm:spPr/>
    </dgm:pt>
    <dgm:pt modelId="{3375DA29-66B6-43C0-93FA-6B75FDD24EE6}" type="pres">
      <dgm:prSet presAssocID="{7E307298-F338-4B02-AD8B-81D8AC641069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574489E1-5C00-46D5-B83B-7EE36438CB9E}" type="pres">
      <dgm:prSet presAssocID="{7E307298-F338-4B02-AD8B-81D8AC641069}" presName="rect2ChTx" presStyleLbl="alignAcc1" presStyleIdx="2" presStyleCnt="3">
        <dgm:presLayoutVars>
          <dgm:bulletEnabled val="1"/>
        </dgm:presLayoutVars>
      </dgm:prSet>
      <dgm:spPr/>
    </dgm:pt>
    <dgm:pt modelId="{AA7FCBE2-62AD-4206-9BE4-FB19785E2408}" type="pres">
      <dgm:prSet presAssocID="{FC2DB68C-FDCE-4644-B45D-2EE6DDAE5D0F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895ABBA3-9C22-4BA6-8921-BABEA53C47D3}" type="pres">
      <dgm:prSet presAssocID="{FC2DB68C-FDCE-4644-B45D-2EE6DDAE5D0F}" presName="rect3ChTx" presStyleLbl="alignAcc1" presStyleIdx="2" presStyleCnt="3">
        <dgm:presLayoutVars>
          <dgm:bulletEnabled val="1"/>
        </dgm:presLayoutVars>
      </dgm:prSet>
      <dgm:spPr/>
    </dgm:pt>
  </dgm:ptLst>
  <dgm:cxnLst>
    <dgm:cxn modelId="{353D9201-0A58-4810-82D9-283B38D628CB}" srcId="{FC2DB68C-FDCE-4644-B45D-2EE6DDAE5D0F}" destId="{8EA38A23-B0E5-406F-8B69-908DEB0FBEBB}" srcOrd="1" destOrd="0" parTransId="{25B3DA17-CA16-4398-BF17-87308AA2DA68}" sibTransId="{AD237C26-C138-4DC3-869F-7B04396CA15B}"/>
    <dgm:cxn modelId="{8C0ADE0F-AF5B-4FFA-8D14-70D6185B36EA}" srcId="{FC2DB68C-FDCE-4644-B45D-2EE6DDAE5D0F}" destId="{544FD6B4-1E61-44CF-8BD4-065396F1AF87}" srcOrd="0" destOrd="0" parTransId="{596977C8-D89F-4D03-95DE-03D964979B28}" sibTransId="{99002336-83F7-4A9C-9232-763711A85B8F}"/>
    <dgm:cxn modelId="{C3DF5D1E-6867-4359-9687-B3495352FA0D}" type="presOf" srcId="{FC2DB68C-FDCE-4644-B45D-2EE6DDAE5D0F}" destId="{56073720-5F94-4588-9A52-544911F53382}" srcOrd="0" destOrd="0" presId="urn:microsoft.com/office/officeart/2005/8/layout/target3"/>
    <dgm:cxn modelId="{C065B11E-1034-4DAA-A0B4-5916B7ABFE6B}" srcId="{B92B6BC7-0E2E-4655-800F-009E117CC08C}" destId="{A04DADB9-46FE-4DDA-A2BA-8D11AFC0DC6E}" srcOrd="0" destOrd="0" parTransId="{39C89F83-F892-4489-BF50-3C7AA30EA3C1}" sibTransId="{E31F1944-ABAE-424D-A6C5-3053A46C4EE7}"/>
    <dgm:cxn modelId="{C1387920-A65E-4CA2-8426-AE6976E830B6}" srcId="{11AD6938-A41C-485F-9E3A-E3622C13B21C}" destId="{FC2DB68C-FDCE-4644-B45D-2EE6DDAE5D0F}" srcOrd="2" destOrd="0" parTransId="{B532F2E5-3E4E-4D54-BC8F-20D09C7BA56D}" sibTransId="{5AFEBD8F-1DF1-4894-B14F-2C26FAD04099}"/>
    <dgm:cxn modelId="{3D33C621-D5C2-4535-9985-EC805A8026DB}" type="presOf" srcId="{11AD6938-A41C-485F-9E3A-E3622C13B21C}" destId="{DD1E1EB9-9E4D-4F7E-A2D9-8D7B5A189D9E}" srcOrd="0" destOrd="0" presId="urn:microsoft.com/office/officeart/2005/8/layout/target3"/>
    <dgm:cxn modelId="{BA15F033-0852-405C-9C25-2E41670D9E57}" type="presOf" srcId="{FC2DB68C-FDCE-4644-B45D-2EE6DDAE5D0F}" destId="{AA7FCBE2-62AD-4206-9BE4-FB19785E2408}" srcOrd="1" destOrd="0" presId="urn:microsoft.com/office/officeart/2005/8/layout/target3"/>
    <dgm:cxn modelId="{605D1143-A9E0-41C4-B1F7-4DDD76B11EEA}" srcId="{B92B6BC7-0E2E-4655-800F-009E117CC08C}" destId="{DA913D25-2C7F-4E59-83C2-7DF9A8EBE7AD}" srcOrd="1" destOrd="0" parTransId="{B2346C51-99B9-4668-B3ED-62F7B83047B7}" sibTransId="{FB2F263F-1678-42D9-A076-A28D69724AE6}"/>
    <dgm:cxn modelId="{AA4A324D-468E-4C9E-8F2F-E17446D70B90}" type="presOf" srcId="{7E307298-F338-4B02-AD8B-81D8AC641069}" destId="{3375DA29-66B6-43C0-93FA-6B75FDD24EE6}" srcOrd="1" destOrd="0" presId="urn:microsoft.com/office/officeart/2005/8/layout/target3"/>
    <dgm:cxn modelId="{FB7B6E56-EAB5-4A56-84EE-91855015E459}" type="presOf" srcId="{A04DADB9-46FE-4DDA-A2BA-8D11AFC0DC6E}" destId="{F94B31EB-A7AA-4F75-B725-C01C5B30673E}" srcOrd="0" destOrd="0" presId="urn:microsoft.com/office/officeart/2005/8/layout/target3"/>
    <dgm:cxn modelId="{3831D487-D1B1-4678-9968-283C04C26D86}" type="presOf" srcId="{4F28AA7D-C134-4F98-AEE9-9624B52A6A0E}" destId="{574489E1-5C00-46D5-B83B-7EE36438CB9E}" srcOrd="0" destOrd="0" presId="urn:microsoft.com/office/officeart/2005/8/layout/target3"/>
    <dgm:cxn modelId="{E11ED892-5AB7-408E-89A9-7F2110843681}" type="presOf" srcId="{8EA38A23-B0E5-406F-8B69-908DEB0FBEBB}" destId="{895ABBA3-9C22-4BA6-8921-BABEA53C47D3}" srcOrd="0" destOrd="1" presId="urn:microsoft.com/office/officeart/2005/8/layout/target3"/>
    <dgm:cxn modelId="{D958DB93-FD62-41FF-8A17-9C9EFD7F6F55}" type="presOf" srcId="{B92B6BC7-0E2E-4655-800F-009E117CC08C}" destId="{78D2FD14-640B-4042-BA9F-1771DF6D6319}" srcOrd="1" destOrd="0" presId="urn:microsoft.com/office/officeart/2005/8/layout/target3"/>
    <dgm:cxn modelId="{1C3CACA3-37D1-42E2-83E2-073B9A999E82}" type="presOf" srcId="{DA913D25-2C7F-4E59-83C2-7DF9A8EBE7AD}" destId="{F94B31EB-A7AA-4F75-B725-C01C5B30673E}" srcOrd="0" destOrd="1" presId="urn:microsoft.com/office/officeart/2005/8/layout/target3"/>
    <dgm:cxn modelId="{03A7ECAE-CD9C-4869-AE36-E8063E11720E}" srcId="{7E307298-F338-4B02-AD8B-81D8AC641069}" destId="{1945C085-1AAB-45B8-AFF2-D5B53AD201E5}" srcOrd="1" destOrd="0" parTransId="{0CD7693B-50AA-4429-BB23-2752E1EAB360}" sibTransId="{DC5FA93A-0335-400F-800B-CE3FA0060A78}"/>
    <dgm:cxn modelId="{58E0BBB9-4EA5-4810-A80C-5AAEE6F19B9B}" type="presOf" srcId="{B92B6BC7-0E2E-4655-800F-009E117CC08C}" destId="{AB5BCAB6-69A2-4CD1-927D-336DD61033E5}" srcOrd="0" destOrd="0" presId="urn:microsoft.com/office/officeart/2005/8/layout/target3"/>
    <dgm:cxn modelId="{32EDF7C7-6204-40BF-A31F-256830FA8D66}" type="presOf" srcId="{1945C085-1AAB-45B8-AFF2-D5B53AD201E5}" destId="{574489E1-5C00-46D5-B83B-7EE36438CB9E}" srcOrd="0" destOrd="1" presId="urn:microsoft.com/office/officeart/2005/8/layout/target3"/>
    <dgm:cxn modelId="{5E8E93D2-EFEF-4B8C-B8AF-6622E6444353}" srcId="{11AD6938-A41C-485F-9E3A-E3622C13B21C}" destId="{B92B6BC7-0E2E-4655-800F-009E117CC08C}" srcOrd="0" destOrd="0" parTransId="{CED6EC17-DADD-483E-A72D-88CA5E7BAD4E}" sibTransId="{4C919708-8F31-4491-A612-5862146E84E8}"/>
    <dgm:cxn modelId="{05D78ED8-B070-42DA-81E3-38533C7F7250}" srcId="{7E307298-F338-4B02-AD8B-81D8AC641069}" destId="{4F28AA7D-C134-4F98-AEE9-9624B52A6A0E}" srcOrd="0" destOrd="0" parTransId="{D125544E-B5B5-439A-A982-49B1231AF00A}" sibTransId="{03A31F67-AC40-4840-9959-3C34382E995C}"/>
    <dgm:cxn modelId="{DD45E1E2-19C6-4D93-AD7F-B098D172B8DA}" type="presOf" srcId="{7E307298-F338-4B02-AD8B-81D8AC641069}" destId="{1AFCDA6A-F6CB-4C76-AB5A-8B703BF553B9}" srcOrd="0" destOrd="0" presId="urn:microsoft.com/office/officeart/2005/8/layout/target3"/>
    <dgm:cxn modelId="{410BAFE3-ABDF-4F8A-9592-FE96A117E3D1}" type="presOf" srcId="{544FD6B4-1E61-44CF-8BD4-065396F1AF87}" destId="{895ABBA3-9C22-4BA6-8921-BABEA53C47D3}" srcOrd="0" destOrd="0" presId="urn:microsoft.com/office/officeart/2005/8/layout/target3"/>
    <dgm:cxn modelId="{F69F42EB-11BE-45D1-B0E9-EE74E8312196}" srcId="{11AD6938-A41C-485F-9E3A-E3622C13B21C}" destId="{7E307298-F338-4B02-AD8B-81D8AC641069}" srcOrd="1" destOrd="0" parTransId="{654BE1AB-4E60-418C-8FA0-D6AD8BE27826}" sibTransId="{AB6ECB1F-1C7F-49FA-A96A-0F8810A3BC47}"/>
    <dgm:cxn modelId="{592F3ABC-FA56-4354-B01C-AA04BE0A6889}" type="presParOf" srcId="{DD1E1EB9-9E4D-4F7E-A2D9-8D7B5A189D9E}" destId="{1044196E-556B-443F-9376-43ED1184DAA2}" srcOrd="0" destOrd="0" presId="urn:microsoft.com/office/officeart/2005/8/layout/target3"/>
    <dgm:cxn modelId="{F190CD34-2E29-4088-93C1-870EC38AECAB}" type="presParOf" srcId="{DD1E1EB9-9E4D-4F7E-A2D9-8D7B5A189D9E}" destId="{95AA11D4-09E6-4670-8759-DB206A9716B6}" srcOrd="1" destOrd="0" presId="urn:microsoft.com/office/officeart/2005/8/layout/target3"/>
    <dgm:cxn modelId="{3E8D6369-BD2D-482C-8245-D20A398D491F}" type="presParOf" srcId="{DD1E1EB9-9E4D-4F7E-A2D9-8D7B5A189D9E}" destId="{AB5BCAB6-69A2-4CD1-927D-336DD61033E5}" srcOrd="2" destOrd="0" presId="urn:microsoft.com/office/officeart/2005/8/layout/target3"/>
    <dgm:cxn modelId="{CF319F51-EBC4-448E-B7FD-D27ABD9ED0AF}" type="presParOf" srcId="{DD1E1EB9-9E4D-4F7E-A2D9-8D7B5A189D9E}" destId="{61B0E740-B0ED-4D4A-96A8-8A9E755C7A68}" srcOrd="3" destOrd="0" presId="urn:microsoft.com/office/officeart/2005/8/layout/target3"/>
    <dgm:cxn modelId="{560E47B0-47E4-42F5-943F-5C52657AB2C5}" type="presParOf" srcId="{DD1E1EB9-9E4D-4F7E-A2D9-8D7B5A189D9E}" destId="{C99DD282-B909-4328-A140-8BF36352B013}" srcOrd="4" destOrd="0" presId="urn:microsoft.com/office/officeart/2005/8/layout/target3"/>
    <dgm:cxn modelId="{59FC9C2D-19C5-4B86-9D41-ED65E2142947}" type="presParOf" srcId="{DD1E1EB9-9E4D-4F7E-A2D9-8D7B5A189D9E}" destId="{1AFCDA6A-F6CB-4C76-AB5A-8B703BF553B9}" srcOrd="5" destOrd="0" presId="urn:microsoft.com/office/officeart/2005/8/layout/target3"/>
    <dgm:cxn modelId="{B7A6B6E6-EADA-4D65-A42B-B67AB0FA21C5}" type="presParOf" srcId="{DD1E1EB9-9E4D-4F7E-A2D9-8D7B5A189D9E}" destId="{89D80383-990D-4C38-9C77-6785720CF68B}" srcOrd="6" destOrd="0" presId="urn:microsoft.com/office/officeart/2005/8/layout/target3"/>
    <dgm:cxn modelId="{BC814EC4-5CAD-4FFB-9D61-F6BD25F17A7D}" type="presParOf" srcId="{DD1E1EB9-9E4D-4F7E-A2D9-8D7B5A189D9E}" destId="{5255CCCA-88B3-4622-A37B-78176DE06F22}" srcOrd="7" destOrd="0" presId="urn:microsoft.com/office/officeart/2005/8/layout/target3"/>
    <dgm:cxn modelId="{9BC84415-3C35-4A8B-B6E6-6FD3BE1B8548}" type="presParOf" srcId="{DD1E1EB9-9E4D-4F7E-A2D9-8D7B5A189D9E}" destId="{56073720-5F94-4588-9A52-544911F53382}" srcOrd="8" destOrd="0" presId="urn:microsoft.com/office/officeart/2005/8/layout/target3"/>
    <dgm:cxn modelId="{D24518A9-2F77-4615-91E6-201759433AF6}" type="presParOf" srcId="{DD1E1EB9-9E4D-4F7E-A2D9-8D7B5A189D9E}" destId="{78D2FD14-640B-4042-BA9F-1771DF6D6319}" srcOrd="9" destOrd="0" presId="urn:microsoft.com/office/officeart/2005/8/layout/target3"/>
    <dgm:cxn modelId="{BA18208F-5465-4F3C-8933-38D6BFAF22EB}" type="presParOf" srcId="{DD1E1EB9-9E4D-4F7E-A2D9-8D7B5A189D9E}" destId="{F94B31EB-A7AA-4F75-B725-C01C5B30673E}" srcOrd="10" destOrd="0" presId="urn:microsoft.com/office/officeart/2005/8/layout/target3"/>
    <dgm:cxn modelId="{FF418F96-2A01-4A8E-BC1C-EF600FC3A9A9}" type="presParOf" srcId="{DD1E1EB9-9E4D-4F7E-A2D9-8D7B5A189D9E}" destId="{3375DA29-66B6-43C0-93FA-6B75FDD24EE6}" srcOrd="11" destOrd="0" presId="urn:microsoft.com/office/officeart/2005/8/layout/target3"/>
    <dgm:cxn modelId="{3EB34E88-BB7D-4105-93F7-4A8AFB8A64C8}" type="presParOf" srcId="{DD1E1EB9-9E4D-4F7E-A2D9-8D7B5A189D9E}" destId="{574489E1-5C00-46D5-B83B-7EE36438CB9E}" srcOrd="12" destOrd="0" presId="urn:microsoft.com/office/officeart/2005/8/layout/target3"/>
    <dgm:cxn modelId="{BFA81BF2-81D5-453A-B521-CF6B8CBE351A}" type="presParOf" srcId="{DD1E1EB9-9E4D-4F7E-A2D9-8D7B5A189D9E}" destId="{AA7FCBE2-62AD-4206-9BE4-FB19785E2408}" srcOrd="13" destOrd="0" presId="urn:microsoft.com/office/officeart/2005/8/layout/target3"/>
    <dgm:cxn modelId="{5D5D0F29-3791-40EC-B9D9-987E58B983BE}" type="presParOf" srcId="{DD1E1EB9-9E4D-4F7E-A2D9-8D7B5A189D9E}" destId="{895ABBA3-9C22-4BA6-8921-BABEA53C47D3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C9F357-FFEE-4090-889D-D5F8C607981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0550286-24AF-49F2-AF2E-9CED6C056EE9}">
      <dgm:prSet phldrT="[Texte]"/>
      <dgm:spPr/>
      <dgm:t>
        <a:bodyPr/>
        <a:lstStyle/>
        <a:p>
          <a:r>
            <a:rPr lang="fr-FR" dirty="0"/>
            <a:t>Présente dès la conception de la séquence</a:t>
          </a:r>
        </a:p>
      </dgm:t>
    </dgm:pt>
    <dgm:pt modelId="{54424BA2-F809-4A33-904D-6550FA03BD52}" type="parTrans" cxnId="{23192B6A-9F63-4504-ADDC-F0E66FC256C8}">
      <dgm:prSet/>
      <dgm:spPr/>
      <dgm:t>
        <a:bodyPr/>
        <a:lstStyle/>
        <a:p>
          <a:endParaRPr lang="fr-FR"/>
        </a:p>
      </dgm:t>
    </dgm:pt>
    <dgm:pt modelId="{9D0FC1FE-BA7E-405C-83AC-3E65DDC0DD6B}" type="sibTrans" cxnId="{23192B6A-9F63-4504-ADDC-F0E66FC256C8}">
      <dgm:prSet/>
      <dgm:spPr/>
      <dgm:t>
        <a:bodyPr/>
        <a:lstStyle/>
        <a:p>
          <a:endParaRPr lang="fr-FR"/>
        </a:p>
      </dgm:t>
    </dgm:pt>
    <dgm:pt modelId="{3FFE6BF0-C461-44C9-B6F6-9275C5B18A06}">
      <dgm:prSet phldrT="[Texte]"/>
      <dgm:spPr/>
      <dgm:t>
        <a:bodyPr/>
        <a:lstStyle/>
        <a:p>
          <a:r>
            <a:rPr lang="fr-FR" dirty="0"/>
            <a:t>Effective pendant le cours</a:t>
          </a:r>
        </a:p>
      </dgm:t>
    </dgm:pt>
    <dgm:pt modelId="{165DF923-ECD1-483F-AEE1-0BEEC98382F9}" type="parTrans" cxnId="{A8C58AB3-EBB0-4471-ADFF-C76E2B3687A4}">
      <dgm:prSet/>
      <dgm:spPr/>
      <dgm:t>
        <a:bodyPr/>
        <a:lstStyle/>
        <a:p>
          <a:endParaRPr lang="fr-FR"/>
        </a:p>
      </dgm:t>
    </dgm:pt>
    <dgm:pt modelId="{BC67BF43-9D89-4020-B18B-B8D9655CE4DC}" type="sibTrans" cxnId="{A8C58AB3-EBB0-4471-ADFF-C76E2B3687A4}">
      <dgm:prSet/>
      <dgm:spPr/>
      <dgm:t>
        <a:bodyPr/>
        <a:lstStyle/>
        <a:p>
          <a:endParaRPr lang="fr-FR"/>
        </a:p>
      </dgm:t>
    </dgm:pt>
    <dgm:pt modelId="{B1735207-0C96-4425-92DA-D737BA1CA258}">
      <dgm:prSet phldrT="[Texte]"/>
      <dgm:spPr/>
      <dgm:t>
        <a:bodyPr/>
        <a:lstStyle/>
        <a:p>
          <a:r>
            <a:rPr lang="fr-FR" dirty="0"/>
            <a:t>Se prolonge après le cours</a:t>
          </a:r>
        </a:p>
      </dgm:t>
    </dgm:pt>
    <dgm:pt modelId="{2FA3D703-E14D-4C4F-9213-BFC20D5A34D8}" type="parTrans" cxnId="{E01C69AF-4ECA-461A-B2E0-9697B84F32FF}">
      <dgm:prSet/>
      <dgm:spPr/>
      <dgm:t>
        <a:bodyPr/>
        <a:lstStyle/>
        <a:p>
          <a:endParaRPr lang="fr-FR"/>
        </a:p>
      </dgm:t>
    </dgm:pt>
    <dgm:pt modelId="{1BD9F488-C7AA-485F-9B85-368194335C4C}" type="sibTrans" cxnId="{E01C69AF-4ECA-461A-B2E0-9697B84F32FF}">
      <dgm:prSet/>
      <dgm:spPr/>
      <dgm:t>
        <a:bodyPr/>
        <a:lstStyle/>
        <a:p>
          <a:endParaRPr lang="fr-FR"/>
        </a:p>
      </dgm:t>
    </dgm:pt>
    <dgm:pt modelId="{8B2630DD-C735-4D2C-8D60-9D2B0EEA55FD}" type="pres">
      <dgm:prSet presAssocID="{C3C9F357-FFEE-4090-889D-D5F8C607981C}" presName="Name0" presStyleCnt="0">
        <dgm:presLayoutVars>
          <dgm:dir/>
          <dgm:animLvl val="lvl"/>
          <dgm:resizeHandles val="exact"/>
        </dgm:presLayoutVars>
      </dgm:prSet>
      <dgm:spPr/>
    </dgm:pt>
    <dgm:pt modelId="{63DC1830-E64F-4B83-983B-6F21761A0325}" type="pres">
      <dgm:prSet presAssocID="{60550286-24AF-49F2-AF2E-9CED6C056EE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6EEDE215-0DAB-42AE-B75C-6F1CED3C5675}" type="pres">
      <dgm:prSet presAssocID="{9D0FC1FE-BA7E-405C-83AC-3E65DDC0DD6B}" presName="parTxOnlySpace" presStyleCnt="0"/>
      <dgm:spPr/>
    </dgm:pt>
    <dgm:pt modelId="{93FE576C-ED63-4172-A045-093564CB09C2}" type="pres">
      <dgm:prSet presAssocID="{3FFE6BF0-C461-44C9-B6F6-9275C5B18A0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B7B5A94-2683-4C97-9591-AB6323B4499B}" type="pres">
      <dgm:prSet presAssocID="{BC67BF43-9D89-4020-B18B-B8D9655CE4DC}" presName="parTxOnlySpace" presStyleCnt="0"/>
      <dgm:spPr/>
    </dgm:pt>
    <dgm:pt modelId="{89835453-D569-4762-A5DC-5297187776C6}" type="pres">
      <dgm:prSet presAssocID="{B1735207-0C96-4425-92DA-D737BA1CA258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944EC220-C1CD-481B-80A2-32EE1FF49AE0}" type="presOf" srcId="{C3C9F357-FFEE-4090-889D-D5F8C607981C}" destId="{8B2630DD-C735-4D2C-8D60-9D2B0EEA55FD}" srcOrd="0" destOrd="0" presId="urn:microsoft.com/office/officeart/2005/8/layout/chevron1"/>
    <dgm:cxn modelId="{23192B6A-9F63-4504-ADDC-F0E66FC256C8}" srcId="{C3C9F357-FFEE-4090-889D-D5F8C607981C}" destId="{60550286-24AF-49F2-AF2E-9CED6C056EE9}" srcOrd="0" destOrd="0" parTransId="{54424BA2-F809-4A33-904D-6550FA03BD52}" sibTransId="{9D0FC1FE-BA7E-405C-83AC-3E65DDC0DD6B}"/>
    <dgm:cxn modelId="{27285A4A-C1F7-4E51-81D5-0EE36F947D74}" type="presOf" srcId="{B1735207-0C96-4425-92DA-D737BA1CA258}" destId="{89835453-D569-4762-A5DC-5297187776C6}" srcOrd="0" destOrd="0" presId="urn:microsoft.com/office/officeart/2005/8/layout/chevron1"/>
    <dgm:cxn modelId="{9951A656-0958-4EAD-8091-0EC564F543D1}" type="presOf" srcId="{60550286-24AF-49F2-AF2E-9CED6C056EE9}" destId="{63DC1830-E64F-4B83-983B-6F21761A0325}" srcOrd="0" destOrd="0" presId="urn:microsoft.com/office/officeart/2005/8/layout/chevron1"/>
    <dgm:cxn modelId="{E01C69AF-4ECA-461A-B2E0-9697B84F32FF}" srcId="{C3C9F357-FFEE-4090-889D-D5F8C607981C}" destId="{B1735207-0C96-4425-92DA-D737BA1CA258}" srcOrd="2" destOrd="0" parTransId="{2FA3D703-E14D-4C4F-9213-BFC20D5A34D8}" sibTransId="{1BD9F488-C7AA-485F-9B85-368194335C4C}"/>
    <dgm:cxn modelId="{A8C58AB3-EBB0-4471-ADFF-C76E2B3687A4}" srcId="{C3C9F357-FFEE-4090-889D-D5F8C607981C}" destId="{3FFE6BF0-C461-44C9-B6F6-9275C5B18A06}" srcOrd="1" destOrd="0" parTransId="{165DF923-ECD1-483F-AEE1-0BEEC98382F9}" sibTransId="{BC67BF43-9D89-4020-B18B-B8D9655CE4DC}"/>
    <dgm:cxn modelId="{A81278BD-B7C5-46B5-8536-688E49537D01}" type="presOf" srcId="{3FFE6BF0-C461-44C9-B6F6-9275C5B18A06}" destId="{93FE576C-ED63-4172-A045-093564CB09C2}" srcOrd="0" destOrd="0" presId="urn:microsoft.com/office/officeart/2005/8/layout/chevron1"/>
    <dgm:cxn modelId="{6C3020F2-0501-49CA-9C9A-8A5C4A6A6D24}" type="presParOf" srcId="{8B2630DD-C735-4D2C-8D60-9D2B0EEA55FD}" destId="{63DC1830-E64F-4B83-983B-6F21761A0325}" srcOrd="0" destOrd="0" presId="urn:microsoft.com/office/officeart/2005/8/layout/chevron1"/>
    <dgm:cxn modelId="{B5207FC5-CEEE-40D1-913D-C507F08CE5CA}" type="presParOf" srcId="{8B2630DD-C735-4D2C-8D60-9D2B0EEA55FD}" destId="{6EEDE215-0DAB-42AE-B75C-6F1CED3C5675}" srcOrd="1" destOrd="0" presId="urn:microsoft.com/office/officeart/2005/8/layout/chevron1"/>
    <dgm:cxn modelId="{5621B934-4FE7-4BFD-A7BE-842DBAC568D5}" type="presParOf" srcId="{8B2630DD-C735-4D2C-8D60-9D2B0EEA55FD}" destId="{93FE576C-ED63-4172-A045-093564CB09C2}" srcOrd="2" destOrd="0" presId="urn:microsoft.com/office/officeart/2005/8/layout/chevron1"/>
    <dgm:cxn modelId="{8C2ED826-218F-4133-9067-333F4CE1E986}" type="presParOf" srcId="{8B2630DD-C735-4D2C-8D60-9D2B0EEA55FD}" destId="{1B7B5A94-2683-4C97-9591-AB6323B4499B}" srcOrd="3" destOrd="0" presId="urn:microsoft.com/office/officeart/2005/8/layout/chevron1"/>
    <dgm:cxn modelId="{9B5BF86D-ACF3-491D-9535-B7E42E9BC0DD}" type="presParOf" srcId="{8B2630DD-C735-4D2C-8D60-9D2B0EEA55FD}" destId="{89835453-D569-4762-A5DC-5297187776C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996C72-A295-4702-AB6E-83D0D441E6DF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E47C34B-FC60-44A3-BF4B-3092BFB6B884}">
      <dgm:prSet phldrT="[Texte]"/>
      <dgm:spPr/>
      <dgm:t>
        <a:bodyPr/>
        <a:lstStyle/>
        <a:p>
          <a:r>
            <a:rPr lang="fr-FR" dirty="0"/>
            <a:t>Question initiale ≠ Questions supports</a:t>
          </a:r>
        </a:p>
      </dgm:t>
    </dgm:pt>
    <dgm:pt modelId="{C5DE49A1-DE91-459E-A774-0D484AB8ED85}" type="parTrans" cxnId="{86FF3488-0D9B-4C1C-9905-7042B6498A09}">
      <dgm:prSet/>
      <dgm:spPr/>
      <dgm:t>
        <a:bodyPr/>
        <a:lstStyle/>
        <a:p>
          <a:endParaRPr lang="fr-FR"/>
        </a:p>
      </dgm:t>
    </dgm:pt>
    <dgm:pt modelId="{E16E1C57-4B4B-4B54-AE9C-48FB824D6445}" type="sibTrans" cxnId="{86FF3488-0D9B-4C1C-9905-7042B6498A09}">
      <dgm:prSet/>
      <dgm:spPr/>
      <dgm:t>
        <a:bodyPr/>
        <a:lstStyle/>
        <a:p>
          <a:endParaRPr lang="fr-FR"/>
        </a:p>
      </dgm:t>
    </dgm:pt>
    <dgm:pt modelId="{8BCEE877-4646-4B42-922D-93C70FF4B323}">
      <dgm:prSet phldrT="[Texte]"/>
      <dgm:spPr/>
      <dgm:t>
        <a:bodyPr/>
        <a:lstStyle/>
        <a:p>
          <a:r>
            <a:rPr lang="fr-FR" dirty="0"/>
            <a:t>Question initiale = Une des 2 questions supports</a:t>
          </a:r>
        </a:p>
      </dgm:t>
    </dgm:pt>
    <dgm:pt modelId="{01C88E2B-3749-4DBD-A7B7-BFF7A52CF20A}" type="parTrans" cxnId="{B29C6906-EBA3-4E91-8D71-94A32C936893}">
      <dgm:prSet/>
      <dgm:spPr/>
      <dgm:t>
        <a:bodyPr/>
        <a:lstStyle/>
        <a:p>
          <a:endParaRPr lang="fr-FR"/>
        </a:p>
      </dgm:t>
    </dgm:pt>
    <dgm:pt modelId="{63E9133C-DA68-4343-A328-65F6B23E04C5}" type="sibTrans" cxnId="{B29C6906-EBA3-4E91-8D71-94A32C936893}">
      <dgm:prSet/>
      <dgm:spPr/>
      <dgm:t>
        <a:bodyPr/>
        <a:lstStyle/>
        <a:p>
          <a:endParaRPr lang="fr-FR"/>
        </a:p>
      </dgm:t>
    </dgm:pt>
    <dgm:pt modelId="{C3C8AA7A-A4B6-4ADB-BFF4-32896175C6AE}" type="pres">
      <dgm:prSet presAssocID="{13996C72-A295-4702-AB6E-83D0D441E6DF}" presName="compositeShape" presStyleCnt="0">
        <dgm:presLayoutVars>
          <dgm:chMax val="2"/>
          <dgm:dir/>
          <dgm:resizeHandles val="exact"/>
        </dgm:presLayoutVars>
      </dgm:prSet>
      <dgm:spPr/>
    </dgm:pt>
    <dgm:pt modelId="{A9EA8BFF-74F5-4664-889B-9B3276FF7876}" type="pres">
      <dgm:prSet presAssocID="{13996C72-A295-4702-AB6E-83D0D441E6DF}" presName="ribbon" presStyleLbl="node1" presStyleIdx="0" presStyleCnt="1" custLinFactNeighborX="33630" custLinFactNeighborY="-9658"/>
      <dgm:spPr/>
    </dgm:pt>
    <dgm:pt modelId="{99EC88F8-F11A-45A9-AF73-1C4C24A382EA}" type="pres">
      <dgm:prSet presAssocID="{13996C72-A295-4702-AB6E-83D0D441E6DF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89311066-7594-4403-938A-1836BE7223AB}" type="pres">
      <dgm:prSet presAssocID="{13996C72-A295-4702-AB6E-83D0D441E6DF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29C6906-EBA3-4E91-8D71-94A32C936893}" srcId="{13996C72-A295-4702-AB6E-83D0D441E6DF}" destId="{8BCEE877-4646-4B42-922D-93C70FF4B323}" srcOrd="1" destOrd="0" parTransId="{01C88E2B-3749-4DBD-A7B7-BFF7A52CF20A}" sibTransId="{63E9133C-DA68-4343-A328-65F6B23E04C5}"/>
    <dgm:cxn modelId="{86FF3488-0D9B-4C1C-9905-7042B6498A09}" srcId="{13996C72-A295-4702-AB6E-83D0D441E6DF}" destId="{2E47C34B-FC60-44A3-BF4B-3092BFB6B884}" srcOrd="0" destOrd="0" parTransId="{C5DE49A1-DE91-459E-A774-0D484AB8ED85}" sibTransId="{E16E1C57-4B4B-4B54-AE9C-48FB824D6445}"/>
    <dgm:cxn modelId="{B25959A6-C9A2-4499-AA3F-37CD39571DA8}" type="presOf" srcId="{8BCEE877-4646-4B42-922D-93C70FF4B323}" destId="{89311066-7594-4403-938A-1836BE7223AB}" srcOrd="0" destOrd="0" presId="urn:microsoft.com/office/officeart/2005/8/layout/arrow6"/>
    <dgm:cxn modelId="{D862D7EE-C6E3-4A20-9308-8DFE22C5E1D3}" type="presOf" srcId="{2E47C34B-FC60-44A3-BF4B-3092BFB6B884}" destId="{99EC88F8-F11A-45A9-AF73-1C4C24A382EA}" srcOrd="0" destOrd="0" presId="urn:microsoft.com/office/officeart/2005/8/layout/arrow6"/>
    <dgm:cxn modelId="{8C59CEF1-82F5-42F4-85FA-EE395B25F3CB}" type="presOf" srcId="{13996C72-A295-4702-AB6E-83D0D441E6DF}" destId="{C3C8AA7A-A4B6-4ADB-BFF4-32896175C6AE}" srcOrd="0" destOrd="0" presId="urn:microsoft.com/office/officeart/2005/8/layout/arrow6"/>
    <dgm:cxn modelId="{6CA2D2FA-D12A-493A-B3D9-61CC537F3931}" type="presParOf" srcId="{C3C8AA7A-A4B6-4ADB-BFF4-32896175C6AE}" destId="{A9EA8BFF-74F5-4664-889B-9B3276FF7876}" srcOrd="0" destOrd="0" presId="urn:microsoft.com/office/officeart/2005/8/layout/arrow6"/>
    <dgm:cxn modelId="{FC740449-5C79-45E3-B8AF-40C0EE04EBD0}" type="presParOf" srcId="{C3C8AA7A-A4B6-4ADB-BFF4-32896175C6AE}" destId="{99EC88F8-F11A-45A9-AF73-1C4C24A382EA}" srcOrd="1" destOrd="0" presId="urn:microsoft.com/office/officeart/2005/8/layout/arrow6"/>
    <dgm:cxn modelId="{E9213029-1572-497E-94C6-D31830D0E299}" type="presParOf" srcId="{C3C8AA7A-A4B6-4ADB-BFF4-32896175C6AE}" destId="{89311066-7594-4403-938A-1836BE7223A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8623E-30B2-44F9-8DEF-AD8BE291CBE5}">
      <dsp:nvSpPr>
        <dsp:cNvPr id="0" name=""/>
        <dsp:cNvSpPr/>
      </dsp:nvSpPr>
      <dsp:spPr>
        <a:xfrm>
          <a:off x="0" y="104980"/>
          <a:ext cx="4766187" cy="297886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60BA6-C2AB-4211-8433-3DD22ADA53B3}">
      <dsp:nvSpPr>
        <dsp:cNvPr id="0" name=""/>
        <dsp:cNvSpPr/>
      </dsp:nvSpPr>
      <dsp:spPr>
        <a:xfrm>
          <a:off x="605305" y="2160993"/>
          <a:ext cx="123920" cy="123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298FBD-A2A4-4565-ACE8-3C989455F5C5}">
      <dsp:nvSpPr>
        <dsp:cNvPr id="0" name=""/>
        <dsp:cNvSpPr/>
      </dsp:nvSpPr>
      <dsp:spPr>
        <a:xfrm>
          <a:off x="667266" y="2222954"/>
          <a:ext cx="1110521" cy="8608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63" tIns="0" rIns="0" bIns="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Capacité travaillée </a:t>
          </a:r>
        </a:p>
      </dsp:txBody>
      <dsp:txXfrm>
        <a:off x="667266" y="2222954"/>
        <a:ext cx="1110521" cy="860892"/>
      </dsp:txXfrm>
    </dsp:sp>
    <dsp:sp modelId="{28531D65-5D54-4CB5-8A91-22D2B27BCD05}">
      <dsp:nvSpPr>
        <dsp:cNvPr id="0" name=""/>
        <dsp:cNvSpPr/>
      </dsp:nvSpPr>
      <dsp:spPr>
        <a:xfrm>
          <a:off x="1699145" y="1351337"/>
          <a:ext cx="224010" cy="2240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CD57A-7776-4379-9A73-2B3CAFC8B35B}">
      <dsp:nvSpPr>
        <dsp:cNvPr id="0" name=""/>
        <dsp:cNvSpPr/>
      </dsp:nvSpPr>
      <dsp:spPr>
        <a:xfrm>
          <a:off x="1811151" y="1463343"/>
          <a:ext cx="1143884" cy="1620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699" tIns="0" rIns="0" bIns="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Capacité construite </a:t>
          </a:r>
        </a:p>
      </dsp:txBody>
      <dsp:txXfrm>
        <a:off x="1811151" y="1463343"/>
        <a:ext cx="1143884" cy="1620503"/>
      </dsp:txXfrm>
    </dsp:sp>
    <dsp:sp modelId="{23AB67B5-768F-4A9D-A4E2-87EE8E23286B}">
      <dsp:nvSpPr>
        <dsp:cNvPr id="0" name=""/>
        <dsp:cNvSpPr/>
      </dsp:nvSpPr>
      <dsp:spPr>
        <a:xfrm>
          <a:off x="3014613" y="858633"/>
          <a:ext cx="309802" cy="3098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E2C4B8-44CA-42FB-9DA9-1C2BE3056F6A}">
      <dsp:nvSpPr>
        <dsp:cNvPr id="0" name=""/>
        <dsp:cNvSpPr/>
      </dsp:nvSpPr>
      <dsp:spPr>
        <a:xfrm>
          <a:off x="3169514" y="1013534"/>
          <a:ext cx="1143884" cy="207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158" tIns="0" rIns="0" bIns="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Capacité mobilisée</a:t>
          </a:r>
        </a:p>
      </dsp:txBody>
      <dsp:txXfrm>
        <a:off x="3169514" y="1013534"/>
        <a:ext cx="1143884" cy="20703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D3B0B-953E-4612-B25E-2C3D3314947E}">
      <dsp:nvSpPr>
        <dsp:cNvPr id="0" name=""/>
        <dsp:cNvSpPr/>
      </dsp:nvSpPr>
      <dsp:spPr>
        <a:xfrm>
          <a:off x="4501450" y="0"/>
          <a:ext cx="2094415" cy="209473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D5AF2-5939-4B8C-87EE-C0EAD1C4B38A}">
      <dsp:nvSpPr>
        <dsp:cNvPr id="0" name=""/>
        <dsp:cNvSpPr/>
      </dsp:nvSpPr>
      <dsp:spPr>
        <a:xfrm>
          <a:off x="4964385" y="756262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Objectifs de formation</a:t>
          </a:r>
        </a:p>
      </dsp:txBody>
      <dsp:txXfrm>
        <a:off x="4964385" y="756262"/>
        <a:ext cx="1163826" cy="581773"/>
      </dsp:txXfrm>
    </dsp:sp>
    <dsp:sp modelId="{DC27A778-3239-4A7C-9C68-CB9339BBB4DB}">
      <dsp:nvSpPr>
        <dsp:cNvPr id="0" name=""/>
        <dsp:cNvSpPr/>
      </dsp:nvSpPr>
      <dsp:spPr>
        <a:xfrm>
          <a:off x="3919734" y="1203580"/>
          <a:ext cx="2094415" cy="209473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9389E-CEC4-4736-8932-86297D686933}">
      <dsp:nvSpPr>
        <dsp:cNvPr id="0" name=""/>
        <dsp:cNvSpPr/>
      </dsp:nvSpPr>
      <dsp:spPr>
        <a:xfrm>
          <a:off x="4385028" y="1966804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Capacités</a:t>
          </a:r>
        </a:p>
      </dsp:txBody>
      <dsp:txXfrm>
        <a:off x="4385028" y="1966804"/>
        <a:ext cx="1163826" cy="581773"/>
      </dsp:txXfrm>
    </dsp:sp>
    <dsp:sp modelId="{323299DE-B3D4-464E-86CA-0F5A6E7DD574}">
      <dsp:nvSpPr>
        <dsp:cNvPr id="0" name=""/>
        <dsp:cNvSpPr/>
      </dsp:nvSpPr>
      <dsp:spPr>
        <a:xfrm>
          <a:off x="4650517" y="2551189"/>
          <a:ext cx="1799427" cy="180014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261DDE-6D92-4F38-A85E-A0168CFFADE3}">
      <dsp:nvSpPr>
        <dsp:cNvPr id="0" name=""/>
        <dsp:cNvSpPr/>
      </dsp:nvSpPr>
      <dsp:spPr>
        <a:xfrm>
          <a:off x="4967138" y="3179087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Compétences</a:t>
          </a:r>
        </a:p>
      </dsp:txBody>
      <dsp:txXfrm>
        <a:off x="4967138" y="3179087"/>
        <a:ext cx="1163826" cy="5817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44196E-556B-443F-9376-43ED1184DAA2}">
      <dsp:nvSpPr>
        <dsp:cNvPr id="0" name=""/>
        <dsp:cNvSpPr/>
      </dsp:nvSpPr>
      <dsp:spPr>
        <a:xfrm>
          <a:off x="0" y="0"/>
          <a:ext cx="4767679" cy="47676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5BCAB6-69A2-4CD1-927D-336DD61033E5}">
      <dsp:nvSpPr>
        <dsp:cNvPr id="0" name=""/>
        <dsp:cNvSpPr/>
      </dsp:nvSpPr>
      <dsp:spPr>
        <a:xfrm>
          <a:off x="2383839" y="0"/>
          <a:ext cx="8665160" cy="47676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Apprentissages en profondeur, qui perdurent dans le temps</a:t>
          </a:r>
        </a:p>
      </dsp:txBody>
      <dsp:txXfrm>
        <a:off x="2383839" y="0"/>
        <a:ext cx="4332580" cy="1430307"/>
      </dsp:txXfrm>
    </dsp:sp>
    <dsp:sp modelId="{C99DD282-B909-4328-A140-8BF36352B013}">
      <dsp:nvSpPr>
        <dsp:cNvPr id="0" name=""/>
        <dsp:cNvSpPr/>
      </dsp:nvSpPr>
      <dsp:spPr>
        <a:xfrm>
          <a:off x="834345" y="1430307"/>
          <a:ext cx="3098988" cy="309898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FCDA6A-F6CB-4C76-AB5A-8B703BF553B9}">
      <dsp:nvSpPr>
        <dsp:cNvPr id="0" name=""/>
        <dsp:cNvSpPr/>
      </dsp:nvSpPr>
      <dsp:spPr>
        <a:xfrm>
          <a:off x="2383839" y="1430307"/>
          <a:ext cx="8665160" cy="30989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Apprentissages pour une rétention de connaissances à moyen-terme</a:t>
          </a:r>
        </a:p>
      </dsp:txBody>
      <dsp:txXfrm>
        <a:off x="2383839" y="1430307"/>
        <a:ext cx="4332580" cy="1430302"/>
      </dsp:txXfrm>
    </dsp:sp>
    <dsp:sp modelId="{5255CCCA-88B3-4622-A37B-78176DE06F22}">
      <dsp:nvSpPr>
        <dsp:cNvPr id="0" name=""/>
        <dsp:cNvSpPr/>
      </dsp:nvSpPr>
      <dsp:spPr>
        <a:xfrm>
          <a:off x="1668688" y="2860609"/>
          <a:ext cx="1430302" cy="143030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073720-5F94-4588-9A52-544911F53382}">
      <dsp:nvSpPr>
        <dsp:cNvPr id="0" name=""/>
        <dsp:cNvSpPr/>
      </dsp:nvSpPr>
      <dsp:spPr>
        <a:xfrm>
          <a:off x="2383839" y="2860609"/>
          <a:ext cx="8665160" cy="14303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Apprentissages « de surface », pour une restitution à court-terme</a:t>
          </a:r>
        </a:p>
      </dsp:txBody>
      <dsp:txXfrm>
        <a:off x="2383839" y="2860609"/>
        <a:ext cx="4332580" cy="1430302"/>
      </dsp:txXfrm>
    </dsp:sp>
    <dsp:sp modelId="{F94B31EB-A7AA-4F75-B725-C01C5B30673E}">
      <dsp:nvSpPr>
        <dsp:cNvPr id="0" name=""/>
        <dsp:cNvSpPr/>
      </dsp:nvSpPr>
      <dsp:spPr>
        <a:xfrm>
          <a:off x="6716420" y="0"/>
          <a:ext cx="4332580" cy="143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Emergence d’un changement conceptuel, en lien avec des situations réelles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Engagement élevé de l’élève</a:t>
          </a:r>
        </a:p>
      </dsp:txBody>
      <dsp:txXfrm>
        <a:off x="6716420" y="0"/>
        <a:ext cx="4332580" cy="1430307"/>
      </dsp:txXfrm>
    </dsp:sp>
    <dsp:sp modelId="{574489E1-5C00-46D5-B83B-7EE36438CB9E}">
      <dsp:nvSpPr>
        <dsp:cNvPr id="0" name=""/>
        <dsp:cNvSpPr/>
      </dsp:nvSpPr>
      <dsp:spPr>
        <a:xfrm>
          <a:off x="6716420" y="1430307"/>
          <a:ext cx="4332580" cy="143030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Mise en relation entre la théorie et la pratique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Engagement modéré de l’élève</a:t>
          </a:r>
        </a:p>
      </dsp:txBody>
      <dsp:txXfrm>
        <a:off x="6716420" y="1430307"/>
        <a:ext cx="4332580" cy="1430302"/>
      </dsp:txXfrm>
    </dsp:sp>
    <dsp:sp modelId="{895ABBA3-9C22-4BA6-8921-BABEA53C47D3}">
      <dsp:nvSpPr>
        <dsp:cNvPr id="0" name=""/>
        <dsp:cNvSpPr/>
      </dsp:nvSpPr>
      <dsp:spPr>
        <a:xfrm>
          <a:off x="6716420" y="2860609"/>
          <a:ext cx="4332580" cy="143030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Acquisition de savoirs dans un contexte théorique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Engagement moindre de l’élève</a:t>
          </a:r>
        </a:p>
      </dsp:txBody>
      <dsp:txXfrm>
        <a:off x="6716420" y="2860609"/>
        <a:ext cx="4332580" cy="14303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DC1830-E64F-4B83-983B-6F21761A0325}">
      <dsp:nvSpPr>
        <dsp:cNvPr id="0" name=""/>
        <dsp:cNvSpPr/>
      </dsp:nvSpPr>
      <dsp:spPr>
        <a:xfrm>
          <a:off x="3080" y="967418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Présente dès la conception de la séquence</a:t>
          </a:r>
        </a:p>
      </dsp:txBody>
      <dsp:txXfrm>
        <a:off x="753754" y="967418"/>
        <a:ext cx="2252022" cy="1501348"/>
      </dsp:txXfrm>
    </dsp:sp>
    <dsp:sp modelId="{93FE576C-ED63-4172-A045-093564CB09C2}">
      <dsp:nvSpPr>
        <dsp:cNvPr id="0" name=""/>
        <dsp:cNvSpPr/>
      </dsp:nvSpPr>
      <dsp:spPr>
        <a:xfrm>
          <a:off x="3381114" y="967418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Effective pendant le cours</a:t>
          </a:r>
        </a:p>
      </dsp:txBody>
      <dsp:txXfrm>
        <a:off x="4131788" y="967418"/>
        <a:ext cx="2252022" cy="1501348"/>
      </dsp:txXfrm>
    </dsp:sp>
    <dsp:sp modelId="{89835453-D569-4762-A5DC-5297187776C6}">
      <dsp:nvSpPr>
        <dsp:cNvPr id="0" name=""/>
        <dsp:cNvSpPr/>
      </dsp:nvSpPr>
      <dsp:spPr>
        <a:xfrm>
          <a:off x="6759148" y="967418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Se prolonge après le cours</a:t>
          </a:r>
        </a:p>
      </dsp:txBody>
      <dsp:txXfrm>
        <a:off x="7509822" y="967418"/>
        <a:ext cx="2252022" cy="15013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A8BFF-74F5-4664-889B-9B3276FF7876}">
      <dsp:nvSpPr>
        <dsp:cNvPr id="0" name=""/>
        <dsp:cNvSpPr/>
      </dsp:nvSpPr>
      <dsp:spPr>
        <a:xfrm>
          <a:off x="342584" y="0"/>
          <a:ext cx="6082164" cy="243286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C88F8-F11A-45A9-AF73-1C4C24A382EA}">
      <dsp:nvSpPr>
        <dsp:cNvPr id="0" name=""/>
        <dsp:cNvSpPr/>
      </dsp:nvSpPr>
      <dsp:spPr>
        <a:xfrm>
          <a:off x="901151" y="425751"/>
          <a:ext cx="2007114" cy="119210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Question initiale ≠ Questions supports</a:t>
          </a:r>
        </a:p>
      </dsp:txBody>
      <dsp:txXfrm>
        <a:off x="901151" y="425751"/>
        <a:ext cx="2007114" cy="1192104"/>
      </dsp:txXfrm>
    </dsp:sp>
    <dsp:sp modelId="{89311066-7594-4403-938A-1836BE7223AB}">
      <dsp:nvSpPr>
        <dsp:cNvPr id="0" name=""/>
        <dsp:cNvSpPr/>
      </dsp:nvSpPr>
      <dsp:spPr>
        <a:xfrm>
          <a:off x="3212374" y="815010"/>
          <a:ext cx="2372044" cy="119210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Question initiale = Une des 2 questions supports</a:t>
          </a:r>
        </a:p>
      </dsp:txBody>
      <dsp:txXfrm>
        <a:off x="3212374" y="815010"/>
        <a:ext cx="2372044" cy="1192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63B16-B07A-4B0C-BD5D-D8C35A6FCDAC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D0DDB-4E78-4E29-9F4B-006747A1AD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64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D0DDB-4E78-4E29-9F4B-006747A1AD2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323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tant que pédagogue, le professeur adosse l’évaluation des élèves à la médiation qui, par essence, doit permettre au professeur d’établir un état des lieux constant des connaissances, des compétences et de la culture de ses élèves pour permettre à chacun d’eux de progresser à son rythme et selon ses possibilités cognitives</a:t>
            </a:r>
          </a:p>
          <a:p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effectuer de manière efficace cette médiation, l’évaluation doit être à la fois un bilan et donner des perspectives aux élèves. Si elle n’est qu’un bilan (souvent sommatif), elle fonctionne comme un couperet. Elle doit permettre à l’élève de comprendre ses acquis, ce qu’il sait déjà faire, son niveau d'acquisition et lui fournir des perspectives ainsi que des objectifs réalistes à atteindre (pour un élève « fragile », des perspectives dans le niveau « satisfaisant », mais pas forcément le niveau « très satisfaisant » ou « excellent » comme horizon immédiat au risque de le décourager).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Dans cette perspective, </a:t>
            </a:r>
            <a:r>
              <a:rPr lang="fr-FR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l’évaluation s’intégrera dans un continuum d’essais, d'entraînements successifs plutôt que de contrôle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D0DDB-4E78-4E29-9F4B-006747A1AD2E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621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Sur cette diapositive, questionner les pratiques pour chaque type d’évaluation. </a:t>
            </a:r>
          </a:p>
          <a:p>
            <a:endParaRPr lang="fr-FR" dirty="0"/>
          </a:p>
          <a:p>
            <a:r>
              <a:rPr lang="fr-FR" dirty="0"/>
              <a:t>Revenir sur chacun</a:t>
            </a:r>
            <a:r>
              <a:rPr lang="fr-FR" baseline="0" dirty="0"/>
              <a:t> de ces termes (cf. introduction du guide national) : </a:t>
            </a:r>
          </a:p>
          <a:p>
            <a:pPr lvl="0"/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 évaluations formatives dans le but de développer les capacités nécessaires à l’atteinte progressive des objectifs de la formation.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Dimension qui est plus que jamais à prendre en compte. 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 évaluations sommatives destinées à évaluer la performance des élèves en fin d’une séquence d’apprentissage, par rapport aux exigences de l’examen ; </a:t>
            </a:r>
          </a:p>
          <a:p>
            <a:pPr lvl="0"/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 évaluations certificatives lors de la correction des épreuves du baccalauréat.</a:t>
            </a:r>
            <a:endParaRPr lang="fr-FR" baseline="0" dirty="0"/>
          </a:p>
          <a:p>
            <a:endParaRPr lang="fr-FR" baseline="0" dirty="0"/>
          </a:p>
          <a:p>
            <a:r>
              <a:rPr lang="fr-FR" dirty="0"/>
              <a:t>Compétences écrites, orales et travail en équipe/faire preuve d’initiative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A55D3-ABF3-411C-B2CA-120CBA9FEBC6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4023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D0DDB-4E78-4E29-9F4B-006747A1AD2E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1079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D0DDB-4E78-4E29-9F4B-006747A1AD2E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79196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LSL : regardé au moment du jury de baccalauréat. Permet</a:t>
            </a:r>
            <a:r>
              <a:rPr lang="fr-FR" baseline="0" dirty="0"/>
              <a:t> de pouvoir accorder des points à des candidats un peu justes pour avoir le bac ou pour accéder au rattrapage, ou à des élèves proches d’une mention. </a:t>
            </a:r>
          </a:p>
          <a:p>
            <a:r>
              <a:rPr lang="fr-FR" baseline="0" dirty="0"/>
              <a:t>Rôle de booster pour les candidats qui ont démontré des compétences au cours du cycle terminal. </a:t>
            </a:r>
          </a:p>
          <a:p>
            <a:endParaRPr lang="fr-FR" baseline="0" dirty="0"/>
          </a:p>
          <a:p>
            <a:r>
              <a:rPr lang="fr-FR" baseline="0" dirty="0"/>
              <a:t>Aussi à destination de l’élève et de sa famille. Importance des appréciations. </a:t>
            </a:r>
          </a:p>
          <a:p>
            <a:endParaRPr lang="fr-FR" baseline="0" dirty="0"/>
          </a:p>
          <a:p>
            <a:r>
              <a:rPr lang="fr-FR" baseline="0" dirty="0"/>
              <a:t>Importance de cocher toutes les cases du livret, cela permet de donner des indications au jury du bac. </a:t>
            </a:r>
          </a:p>
          <a:p>
            <a:r>
              <a:rPr lang="fr-FR" baseline="0" dirty="0"/>
              <a:t>Quel sens d’une case non cochée ? Qu’est-ce que l’on veut passer comme message ?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D0DDB-4E78-4E29-9F4B-006747A1AD2E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848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cfa84c864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cfa84c864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Méthode de Speed boat : Faire réfléchir les enseignants autour du GO à partir de cette image. </a:t>
            </a:r>
          </a:p>
          <a:p>
            <a:pPr fontAlgn="base"/>
            <a:endParaRPr lang="fr-FR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fontAlgn="base"/>
            <a:r>
              <a:rPr lang="fr-F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1 – </a:t>
            </a:r>
            <a:r>
              <a:rPr lang="fr-FR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Sprint Goal</a:t>
            </a:r>
            <a:r>
              <a:rPr lang="fr-F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 : L’île paradisiaque représente les objectifs à atteindre du sprint</a:t>
            </a:r>
          </a:p>
          <a:p>
            <a:pPr fontAlgn="base"/>
            <a:r>
              <a:rPr lang="fr-FR" i="1" u="sng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Pour nous</a:t>
            </a:r>
            <a:r>
              <a:rPr lang="fr-FR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 ; les objectifs à atteindre lors de l’évaluation certificative (épreuve orale terminale)</a:t>
            </a:r>
          </a:p>
          <a:p>
            <a:pPr fontAlgn="base"/>
            <a:r>
              <a:rPr lang="fr-F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2 –</a:t>
            </a:r>
            <a:r>
              <a:rPr lang="fr-FR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 Scrum Team</a:t>
            </a:r>
            <a:r>
              <a:rPr lang="fr-F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 : Le </a:t>
            </a:r>
            <a:r>
              <a:rPr lang="fr-FR" dirty="0" err="1">
                <a:solidFill>
                  <a:schemeClr val="dk1"/>
                </a:solidFill>
                <a:ea typeface="Calibri"/>
                <a:cs typeface="Calibri"/>
                <a:sym typeface="Calibri"/>
              </a:rPr>
              <a:t>bâteau</a:t>
            </a:r>
            <a:r>
              <a:rPr lang="fr-F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représente l’équipe et son travail</a:t>
            </a:r>
          </a:p>
          <a:p>
            <a:pPr fontAlgn="base"/>
            <a:r>
              <a:rPr lang="fr-FR" i="1" u="sng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Pour nous</a:t>
            </a:r>
            <a:r>
              <a:rPr lang="fr-FR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 : les élèves et l’enseignant/les enseignants</a:t>
            </a:r>
            <a:endParaRPr lang="fr-FR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fontAlgn="base"/>
            <a:r>
              <a:rPr lang="fr-FR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</a:t>
            </a:r>
            <a:r>
              <a:rPr lang="fr-FR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Les propulseur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 : Les actions / choses qui font avancer l’équipe à accomplir les objectifs du sprint (ex : Bon esprit d’équipe, bon niveau technique, serveur de tests)</a:t>
            </a:r>
          </a:p>
          <a:p>
            <a:pPr fontAlgn="base"/>
            <a:r>
              <a:rPr lang="fr-FR" sz="1200" b="0" i="1" u="sng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 nous : </a:t>
            </a:r>
            <a:r>
              <a:rPr lang="fr-FR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 actions / choses qui font avancer l’élève vers la réussite (mener l’étude à bien, réussir à s’exprimer à l’oral, apprendre à argumenter à l’oral…)</a:t>
            </a:r>
            <a:endParaRPr lang="fr-FR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fontAlgn="base"/>
            <a:r>
              <a:rPr lang="fr-FR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 </a:t>
            </a:r>
            <a:r>
              <a:rPr lang="fr-FR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 ancres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: Ce qui ralentit l’équipe durant le sprint (parfois chaque ancre représente les freins passés, présents et futurs), tant du côté des élèves que des enseignants </a:t>
            </a:r>
            <a:r>
              <a:rPr lang="fr-FR" sz="1200" b="0" i="1" u="sng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 nous</a:t>
            </a:r>
            <a:r>
              <a:rPr lang="fr-FR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: ce qui ralentit la réussite de l’élève à cette épreuve</a:t>
            </a:r>
            <a:endParaRPr lang="fr-FR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fontAlgn="base"/>
            <a:r>
              <a:rPr lang="fr-FR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 </a:t>
            </a:r>
            <a:r>
              <a:rPr lang="fr-FR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 obstacles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: Les risques/obstacles que l’équipe va potentiellement rencontrer dans le futur (ex : fermeture de classes, de fait d’un fait météo ou la difficulté à rencontrer des professionnels</a:t>
            </a:r>
          </a:p>
          <a:p>
            <a:pPr fontAlgn="base"/>
            <a:r>
              <a:rPr lang="fr-FR" sz="1200" b="0" i="1" u="sng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 nous :</a:t>
            </a:r>
            <a:r>
              <a:rPr lang="fr-FR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les obstacles que les élèves peuvent rencontrer pour mener à bien leur travail</a:t>
            </a:r>
            <a:endParaRPr lang="fr-FR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05561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Reprendre l’ensemble de la démarche, pour bien insister sur l’étude à mener. </a:t>
            </a:r>
          </a:p>
          <a:p>
            <a:r>
              <a:rPr lang="fr-FR" dirty="0"/>
              <a:t>Partir d’un fait sanitaire ou social  et non d’un fait biologique, par ex. Différencier les deux. </a:t>
            </a:r>
          </a:p>
          <a:p>
            <a:r>
              <a:rPr lang="fr-FR" dirty="0"/>
              <a:t>Fait biologique : les grossesses précoces</a:t>
            </a:r>
          </a:p>
          <a:p>
            <a:r>
              <a:rPr lang="fr-FR" dirty="0"/>
              <a:t>Fait social : l’accompagnement social et en santé des jeunes mères dans le département de Mayotte.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D5A10-FBED-42C8-89EC-7D6B857FD9F3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951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Montrer le fait que la question initiale peut conduire à deux questions supports différentes ou que l’une des questions support peut être la question initiale.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D5A10-FBED-42C8-89EC-7D6B857FD9F3}" type="slidenum">
              <a:rPr lang="fr-FR" smtClean="0"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35290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 qui différencie l’exposé de la soutenance orale dans le cadre de l’épreuve du GO est aussi la question de la contextualisation. </a:t>
            </a:r>
            <a:r>
              <a:rPr lang="fr-FR" dirty="0" err="1"/>
              <a:t>Etre</a:t>
            </a:r>
            <a:r>
              <a:rPr lang="fr-FR" dirty="0"/>
              <a:t> le plus proche possible de la réalité de l’élève. </a:t>
            </a:r>
          </a:p>
          <a:p>
            <a:r>
              <a:rPr lang="fr-FR" dirty="0"/>
              <a:t>De l’intérêt de rencontrer des professionnels, mais questionnement sur ce point dans le contexte mahorais : est-ce possible ? Si non, comment procéder pour que les élèves puissent ne pas être que dans la recherche documentaire, au risque de reproduire les activités interdisciplinaires d’il y a quelques années ?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D5A10-FBED-42C8-89EC-7D6B857FD9F3}" type="slidenum">
              <a:rPr lang="fr-FR" smtClean="0"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2621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Si possible, croiser une démarche de projet : besoin de concret de la part des élèves. Plus facile pour les élèves d’en parler quand il ont pu découvrir des actions menées concrètement.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D5A10-FBED-42C8-89EC-7D6B857FD9F3}" type="slidenum">
              <a:rPr lang="fr-FR" smtClean="0"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20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Revisiter ce que vous faites dans vos</a:t>
            </a:r>
            <a:r>
              <a:rPr lang="fr-FR" baseline="0" dirty="0"/>
              <a:t> classes en questionnant les pratiques.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D0DDB-4E78-4E29-9F4B-006747A1AD2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6296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2D1C1C-F9EF-4EBC-AFFE-AC899C7C6622}" type="slidenum">
              <a:rPr lang="fr-FR" smtClean="0"/>
              <a:t>37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9277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Laisser parler les professeurs et les encourager à créer des outils pour l’accompagnement des élèves.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D5A10-FBED-42C8-89EC-7D6B857FD9F3}" type="slidenum">
              <a:rPr lang="fr-FR" smtClean="0"/>
              <a:t>38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984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3" name="Google Shape;243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r-FR"/>
              <a:t>8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Différents</a:t>
            </a:r>
            <a:r>
              <a:rPr lang="fr-FR" baseline="0" dirty="0"/>
              <a:t> temps : </a:t>
            </a:r>
          </a:p>
          <a:p>
            <a:pPr marL="169273" indent="-169273">
              <a:buFontTx/>
              <a:buChar char="-"/>
            </a:pPr>
            <a:r>
              <a:rPr lang="fr-FR" baseline="0" dirty="0"/>
              <a:t>Des situations problème inductives</a:t>
            </a:r>
          </a:p>
          <a:p>
            <a:pPr marL="169273" indent="-169273">
              <a:buFontTx/>
              <a:buChar char="-"/>
            </a:pPr>
            <a:r>
              <a:rPr lang="fr-FR" baseline="0" dirty="0"/>
              <a:t>Un moment où l’on pose le cours</a:t>
            </a:r>
          </a:p>
          <a:p>
            <a:pPr marL="169273" indent="-169273">
              <a:buFontTx/>
              <a:buChar char="-"/>
            </a:pPr>
            <a:r>
              <a:rPr lang="fr-FR" baseline="0" dirty="0"/>
              <a:t>Des activités technologiques</a:t>
            </a:r>
          </a:p>
          <a:p>
            <a:pPr marL="169273" indent="-169273">
              <a:buFontTx/>
              <a:buChar char="-"/>
            </a:pPr>
            <a:endParaRPr lang="fr-FR" baseline="0" dirty="0"/>
          </a:p>
          <a:p>
            <a:r>
              <a:rPr lang="fr-FR" baseline="0" dirty="0"/>
              <a:t>Distinction de trois temps conduisant à trois temps de validation de la capacité :</a:t>
            </a:r>
          </a:p>
          <a:p>
            <a:r>
              <a:rPr lang="fr-FR" baseline="0" dirty="0"/>
              <a:t>Travaillée : engagement dans la construction de la capacité, menée progressivement</a:t>
            </a:r>
          </a:p>
          <a:p>
            <a:r>
              <a:rPr lang="fr-FR" baseline="0" dirty="0"/>
              <a:t>Construite : les élèves ont acquis les éléments qui forment la capacité</a:t>
            </a:r>
          </a:p>
          <a:p>
            <a:r>
              <a:rPr lang="fr-FR" baseline="0" dirty="0"/>
              <a:t>Mobilisée : en situation d’utiliser la capacité pour mener une activité et la transférer</a:t>
            </a:r>
          </a:p>
          <a:p>
            <a:endParaRPr lang="fr-FR" baseline="0" dirty="0"/>
          </a:p>
          <a:p>
            <a:r>
              <a:rPr lang="fr-FR" baseline="0" dirty="0"/>
              <a:t>Liberté pédagogique de l’enseignant : libre de décider du niveau de développement de la capacité, du moment où il va la travailler, organisation pédagogique.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4488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2787">
              <a:defRPr/>
            </a:pPr>
            <a:r>
              <a:rPr lang="fr-FR" dirty="0"/>
              <a:t>Avec le programme de Terminale, il peut être pertinent de travailler en équipe une construction didactique sur le cycle terminal, questionnée par les capacités exigibles à atteindre dans un cadre systémique, permettant des progressions </a:t>
            </a:r>
            <a:r>
              <a:rPr lang="fr-FR" dirty="0" err="1"/>
              <a:t>spiralaires</a:t>
            </a:r>
            <a:r>
              <a:rPr lang="fr-FR" dirty="0"/>
              <a:t>. </a:t>
            </a:r>
          </a:p>
          <a:p>
            <a:pPr defTabSz="902787">
              <a:defRPr/>
            </a:pPr>
            <a:endParaRPr lang="fr-FR" dirty="0"/>
          </a:p>
          <a:p>
            <a:pPr defTabSz="902787">
              <a:defRPr/>
            </a:pPr>
            <a:r>
              <a:rPr lang="fr-FR" dirty="0"/>
              <a:t>Objectif : que les élèves puissent transposer la capacité à une situation inédite, puisqu’ils ont atteint la capacité en question</a:t>
            </a:r>
          </a:p>
          <a:p>
            <a:pPr defTabSz="902787">
              <a:defRPr/>
            </a:pPr>
            <a:endParaRPr lang="fr-FR" dirty="0"/>
          </a:p>
          <a:p>
            <a:pPr defTabSz="902787">
              <a:defRPr/>
            </a:pPr>
            <a:r>
              <a:rPr lang="fr-FR" dirty="0"/>
              <a:t>Cette approche </a:t>
            </a:r>
            <a:r>
              <a:rPr lang="fr-FR" dirty="0" err="1"/>
              <a:t>spiralaire</a:t>
            </a:r>
            <a:r>
              <a:rPr lang="fr-FR" dirty="0"/>
              <a:t> est travaillée dans le toutes les disciplines. Pas une spécificité STSS</a:t>
            </a:r>
          </a:p>
          <a:p>
            <a:pPr defTabSz="902787">
              <a:defRPr/>
            </a:pPr>
            <a:endParaRPr lang="fr-FR" dirty="0"/>
          </a:p>
          <a:p>
            <a:pPr defTabSz="902787">
              <a:defRPr/>
            </a:pPr>
            <a:r>
              <a:rPr lang="fr-FR" baseline="0" dirty="0"/>
              <a:t>L’AT met en perspective des contenus et peut faire interagir plusieurs notions à différents niveaux de maitrise. </a:t>
            </a:r>
            <a:endParaRPr lang="fr-FR" dirty="0"/>
          </a:p>
          <a:p>
            <a:pPr defTabSz="902787">
              <a:defRPr/>
            </a:pPr>
            <a:endParaRPr lang="fr-FR" b="0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0426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Objectif de formation : pas proposé dans le programme</a:t>
            </a:r>
            <a:r>
              <a:rPr lang="fr-FR" baseline="0" dirty="0"/>
              <a:t> (différent de ce qui existait dans l’ancien programme)</a:t>
            </a:r>
            <a:r>
              <a:rPr lang="fr-FR" dirty="0"/>
              <a:t> C’est bien à l’enseignant de formuler ces objectifs de formation. </a:t>
            </a:r>
          </a:p>
          <a:p>
            <a:r>
              <a:rPr lang="fr-FR" dirty="0"/>
              <a:t>Attention,</a:t>
            </a:r>
            <a:r>
              <a:rPr lang="fr-FR" baseline="0" dirty="0"/>
              <a:t> il ne s’agit pas de proposer en objectif de formation les capacités exigibles. </a:t>
            </a:r>
          </a:p>
          <a:p>
            <a:r>
              <a:rPr lang="fr-FR" baseline="0" dirty="0"/>
              <a:t>Formulation en fonction du niveau de maitrise de la capacité à atteindre : est-ce que je commence à travailler la capacité ? Est-ce que l’élève est appeler à retravailler une capacité  déjà travaillée en amont ? Est-ce que je vise la maitrise de la capacité et donc le fait que l’élève va pouvoir utiliser cette capacité atteinte dans une autre situation que celles qui ont été travaillée ?</a:t>
            </a:r>
          </a:p>
          <a:p>
            <a:endParaRPr lang="fr-FR" baseline="0" dirty="0"/>
          </a:p>
          <a:p>
            <a:r>
              <a:rPr lang="fr-FR" baseline="0" dirty="0"/>
              <a:t>Ex. les déterminants de santé. On peut aborder la notion d’abord à un niveau de découverte. Qu’est-ce qui influence la santé ? </a:t>
            </a:r>
          </a:p>
          <a:p>
            <a:r>
              <a:rPr lang="fr-FR" baseline="0" dirty="0"/>
              <a:t>Puis un moment où on pose le terme de déterminants et enfin une analyse des déterminants de santé de tel problème de santé, non étudiés jusqu’à présent.</a:t>
            </a:r>
          </a:p>
        </p:txBody>
      </p:sp>
    </p:spTree>
    <p:extLst>
      <p:ext uri="{BB962C8B-B14F-4D97-AF65-F5344CB8AC3E}">
        <p14:creationId xmlns:p14="http://schemas.microsoft.com/office/powerpoint/2010/main" val="94792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D0DDB-4E78-4E29-9F4B-006747A1AD2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552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1297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D0DDB-4E78-4E29-9F4B-006747A1AD2E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1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A464-5EEE-4045-B70F-5EF57C403E92}" type="datetime1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902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8585-ED96-4B0F-BBBA-AACB53E25E92}" type="datetime1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2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4E92-5758-464E-93E8-F4F8C996F87E}" type="datetime1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52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834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ge de contenu texte">
  <p:cSld name="page de contenu tex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4"/>
          <p:cNvSpPr txBox="1">
            <a:spLocks noGrp="1"/>
          </p:cNvSpPr>
          <p:nvPr>
            <p:ph type="body" idx="1"/>
          </p:nvPr>
        </p:nvSpPr>
        <p:spPr>
          <a:xfrm>
            <a:off x="1073152" y="1471083"/>
            <a:ext cx="10509249" cy="459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83086"/>
              </a:buClr>
              <a:buSzPts val="2800"/>
              <a:buFont typeface="Arial"/>
              <a:buChar char="■"/>
              <a:defRPr>
                <a:solidFill>
                  <a:srgbClr val="683086"/>
                </a:solidFill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683086"/>
              </a:buClr>
              <a:buSzPts val="2400"/>
              <a:buFont typeface="Arial"/>
              <a:buChar char="■"/>
              <a:defRPr/>
            </a:lvl2pPr>
            <a:lvl3pPr marL="1371600" marR="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683086"/>
              </a:buClr>
              <a:buSzPts val="1800"/>
              <a:buFont typeface="Arial"/>
              <a:buChar char="–"/>
              <a:defRPr/>
            </a:lvl4pPr>
            <a:lvl5pPr marL="2286000" marR="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3874883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C1B5-C1F5-4CC2-B530-F2A5578F0E60}" type="datetime1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927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02A9-362F-4CA2-8E7F-42500F620EDD}" type="datetime1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47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163B8-0B89-4654-BCCD-FBDCB1A4EEA1}" type="datetime1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64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62A73-1547-49FF-AF32-2E0CD6E1AB16}" type="datetime1">
              <a:rPr lang="fr-FR" smtClean="0"/>
              <a:t>16/02/2023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08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02AC-2514-4C83-8DE0-49AC9C4CA9C7}" type="datetime1">
              <a:rPr lang="fr-FR" smtClean="0"/>
              <a:t>16/02/2023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04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838-CEDD-4214-AEC0-D9B1EDE43E07}" type="datetime1">
              <a:rPr lang="fr-FR" smtClean="0"/>
              <a:t>16/02/2023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18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D3472-D47B-4B58-BD6D-D8FC937340ED}" type="datetime1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848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4A54-4CDA-490F-9A90-32E0F4EDAE22}" type="datetime1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450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D161F-7348-4090-AB18-EAE3C46C78DC}" type="datetime1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20068-C596-428C-9E10-14B349527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54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ina.nitschelm@ac-strasbourg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mailto:Elina.Nitschelm@ac-reunion.fr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89314" y="201909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sz="4400" b="1" dirty="0">
                <a:solidFill>
                  <a:schemeClr val="accent5"/>
                </a:solidFill>
              </a:rPr>
              <a:t>Formation disciplinaire en Sciences et techniques sanitaires et sociales</a:t>
            </a:r>
            <a:br>
              <a:rPr lang="fr-FR" sz="4400" b="1" dirty="0"/>
            </a:br>
            <a:br>
              <a:rPr lang="fr-FR" sz="4400"/>
            </a:br>
            <a:r>
              <a:rPr lang="fr-FR" sz="4000" i="1"/>
              <a:t>Mercredi 15 février </a:t>
            </a:r>
            <a:r>
              <a:rPr lang="fr-FR" sz="4000" i="1" dirty="0"/>
              <a:t>2023</a:t>
            </a:r>
            <a:endParaRPr lang="fr-FR" sz="36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85108" y="4647067"/>
            <a:ext cx="9144000" cy="1655762"/>
          </a:xfrm>
        </p:spPr>
        <p:txBody>
          <a:bodyPr>
            <a:normAutofit fontScale="92500" lnSpcReduction="10000"/>
          </a:bodyPr>
          <a:lstStyle/>
          <a:p>
            <a:endParaRPr lang="fr-FR" sz="2800" dirty="0"/>
          </a:p>
          <a:p>
            <a:pPr algn="r"/>
            <a:r>
              <a:rPr lang="fr-FR" dirty="0"/>
              <a:t>Elina Nitschelm, IA-IPR SMS-BSE</a:t>
            </a:r>
          </a:p>
          <a:p>
            <a:pPr algn="r"/>
            <a:r>
              <a:rPr lang="fr-FR" dirty="0">
                <a:hlinkClick r:id="rId3"/>
              </a:rPr>
              <a:t>Elina.nitschelm@ac-strasbourg.fr</a:t>
            </a:r>
            <a:endParaRPr lang="fr-FR" dirty="0"/>
          </a:p>
          <a:p>
            <a:pPr algn="r"/>
            <a:r>
              <a:rPr lang="fr-FR" dirty="0">
                <a:hlinkClick r:id="rId4"/>
              </a:rPr>
              <a:t>Elina.Nitschelm@ac-reunion.fr</a:t>
            </a:r>
            <a:r>
              <a:rPr lang="fr-FR" dirty="0"/>
              <a:t>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1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C7B3C26-30E5-4D04-9AE6-D384B05E635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43" y="170770"/>
            <a:ext cx="2800099" cy="2082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578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6747" y="24024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2.1. De la construction des apprentissages…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075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044543" cy="1325563"/>
          </a:xfrm>
        </p:spPr>
        <p:txBody>
          <a:bodyPr>
            <a:no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Penser ses progressions pour la construction de capacités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52508" y="1825625"/>
            <a:ext cx="46743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« Capacité exigible » </a:t>
            </a:r>
            <a:r>
              <a:rPr lang="fr-FR" sz="2400" dirty="0"/>
              <a:t>en fin de cycle (examen) : activités intellectuelles stabilisées et reproductibles </a:t>
            </a:r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 </a:t>
            </a:r>
            <a:r>
              <a:rPr lang="fr-FR" sz="2400" dirty="0"/>
              <a:t>Distinction : </a:t>
            </a:r>
          </a:p>
          <a:p>
            <a:r>
              <a:rPr lang="fr-FR" sz="2400" dirty="0"/>
              <a:t>capacité que l’on commence à travailler,</a:t>
            </a:r>
          </a:p>
          <a:p>
            <a:r>
              <a:rPr lang="fr-FR" sz="2400" dirty="0"/>
              <a:t>capacité remobilisée au cours d’une ou plusieurs séances ultérieure,</a:t>
            </a:r>
          </a:p>
          <a:p>
            <a:r>
              <a:rPr lang="fr-FR" sz="2400" dirty="0"/>
              <a:t>capacité stabilisée et reproductible.</a:t>
            </a:r>
          </a:p>
          <a:p>
            <a:endParaRPr lang="fr-FR" sz="2400" dirty="0"/>
          </a:p>
          <a:p>
            <a:pPr>
              <a:buFont typeface="Symbol" panose="05050102010706020507" pitchFamily="18" charset="2"/>
              <a:buChar char="Þ"/>
            </a:pPr>
            <a:endParaRPr lang="fr-FR" sz="2400" dirty="0"/>
          </a:p>
          <a:p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19F9-69A6-4294-96E9-1E8469F70BA4}" type="slidenum">
              <a:rPr lang="fr-FR" smtClean="0"/>
              <a:t>11</a:t>
            </a:fld>
            <a:endParaRPr lang="fr-FR"/>
          </a:p>
        </p:txBody>
      </p:sp>
      <p:graphicFrame>
        <p:nvGraphicFramePr>
          <p:cNvPr id="8" name="Espace réservé du contenu 4"/>
          <p:cNvGraphicFramePr>
            <a:graphicFrameLocks/>
          </p:cNvGraphicFramePr>
          <p:nvPr>
            <p:extLst/>
          </p:nvPr>
        </p:nvGraphicFramePr>
        <p:xfrm>
          <a:off x="6839225" y="1845433"/>
          <a:ext cx="4766187" cy="3188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8066278" y="4768659"/>
            <a:ext cx="3348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Document d’accompagnement </a:t>
            </a:r>
            <a:r>
              <a:rPr lang="fr-FR" dirty="0" err="1"/>
              <a:t>Eduscol</a:t>
            </a:r>
            <a:endParaRPr lang="fr-FR" dirty="0"/>
          </a:p>
        </p:txBody>
      </p:sp>
      <p:sp>
        <p:nvSpPr>
          <p:cNvPr id="10" name="Flèche droite 9"/>
          <p:cNvSpPr/>
          <p:nvPr/>
        </p:nvSpPr>
        <p:spPr>
          <a:xfrm>
            <a:off x="5326834" y="3588589"/>
            <a:ext cx="1104181" cy="1725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264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De fait, une pédagogique basée sur une </a:t>
            </a:r>
            <a:br>
              <a:rPr lang="fr-FR" sz="3600" b="1" dirty="0">
                <a:solidFill>
                  <a:schemeClr val="accent5"/>
                </a:solidFill>
              </a:rPr>
            </a:br>
            <a:r>
              <a:rPr lang="fr-FR" sz="3600" b="1" dirty="0">
                <a:solidFill>
                  <a:schemeClr val="accent5"/>
                </a:solidFill>
              </a:rPr>
              <a:t>approche </a:t>
            </a:r>
            <a:r>
              <a:rPr lang="fr-FR" sz="3600" b="1" dirty="0" err="1">
                <a:solidFill>
                  <a:schemeClr val="accent5"/>
                </a:solidFill>
              </a:rPr>
              <a:t>spiralaire</a:t>
            </a:r>
            <a:r>
              <a:rPr lang="fr-FR" sz="3600" b="1" dirty="0">
                <a:solidFill>
                  <a:schemeClr val="accent5"/>
                </a:solidFill>
              </a:rPr>
              <a:t>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19F9-69A6-4294-96E9-1E8469F70BA4}" type="slidenum">
              <a:rPr lang="fr-FR" smtClean="0"/>
              <a:t>12</a:t>
            </a:fld>
            <a:endParaRPr lang="fr-FR"/>
          </a:p>
        </p:txBody>
      </p:sp>
      <p:sp>
        <p:nvSpPr>
          <p:cNvPr id="6" name="Rectangle : coins arrondis 3">
            <a:extLst>
              <a:ext uri="{FF2B5EF4-FFF2-40B4-BE49-F238E27FC236}">
                <a16:creationId xmlns:a16="http://schemas.microsoft.com/office/drawing/2014/main" id="{B008450F-722F-485E-9B99-264C667D8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488" y="2958815"/>
            <a:ext cx="3262223" cy="212940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marL="0" indent="0" algn="ctr">
              <a:buNone/>
            </a:pPr>
            <a:r>
              <a:rPr lang="fr-FR" sz="2400" dirty="0"/>
              <a:t>Notion abordée à plusieurs reprises, en la complexifiant, pour atteindre la capacité exigible</a:t>
            </a:r>
          </a:p>
        </p:txBody>
      </p:sp>
      <p:pic>
        <p:nvPicPr>
          <p:cNvPr id="8" name="Image 7" descr="http://fitheatre.free.fr/formation/ECLET-EmergenceCyclicaLevelExistenceTheory/imgs/spiralesimplecolorMTmoyenne.jpg">
            <a:extLst>
              <a:ext uri="{FF2B5EF4-FFF2-40B4-BE49-F238E27FC236}">
                <a16:creationId xmlns:a16="http://schemas.microsoft.com/office/drawing/2014/main" id="{9B06009F-0A03-43B8-A5B8-AB3C6B39A89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449" y="2034722"/>
            <a:ext cx="3579949" cy="43216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6923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La formulation d’objectifs de formation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Construire le ou les objectifs de formation à partir des contenus</a:t>
            </a:r>
          </a:p>
          <a:p>
            <a:endParaRPr lang="fr-FR" sz="2400" dirty="0"/>
          </a:p>
          <a:p>
            <a:r>
              <a:rPr lang="fr-FR" sz="2400" dirty="0"/>
              <a:t>Se poser la question de la capacité exigible en construction : quelle capacité ? à quel niveau de la construction ? (notion mobilisée, remobilisée ou stabilisée ?)</a:t>
            </a:r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19F9-69A6-4294-96E9-1E8469F70BA4}" type="slidenum">
              <a:rPr lang="fr-FR" smtClean="0"/>
              <a:t>13</a:t>
            </a:fld>
            <a:endParaRPr lang="fr-FR"/>
          </a:p>
        </p:txBody>
      </p:sp>
      <p:sp>
        <p:nvSpPr>
          <p:cNvPr id="6" name="Différent de 3">
            <a:extLst>
              <a:ext uri="{FF2B5EF4-FFF2-40B4-BE49-F238E27FC236}">
                <a16:creationId xmlns:a16="http://schemas.microsoft.com/office/drawing/2014/main" id="{573188F4-FCB5-488B-B2F9-5A16561C869C}"/>
              </a:ext>
            </a:extLst>
          </p:cNvPr>
          <p:cNvSpPr/>
          <p:nvPr/>
        </p:nvSpPr>
        <p:spPr>
          <a:xfrm>
            <a:off x="5340893" y="4594904"/>
            <a:ext cx="920750" cy="347663"/>
          </a:xfrm>
          <a:prstGeom prst="mathNotEqual">
            <a:avLst>
              <a:gd name="adj1" fmla="val 23520"/>
              <a:gd name="adj2" fmla="val 6600000"/>
              <a:gd name="adj3" fmla="val 18180"/>
            </a:avLst>
          </a:prstGeom>
          <a:solidFill>
            <a:srgbClr val="FF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E843416-456D-4CEC-99A8-EFDA7A60A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2659" y="5077504"/>
            <a:ext cx="30833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2800" b="1" dirty="0">
                <a:solidFill>
                  <a:srgbClr val="990000"/>
                </a:solidFill>
              </a:rPr>
              <a:t>Capacités exigibles</a:t>
            </a:r>
            <a:endParaRPr kumimoji="0" lang="fr-FR" altLang="fr-FR" sz="2800" b="1" i="0" u="none" strike="noStrike" kern="120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3C221D-44BE-4077-AED3-535BC731C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073" y="3936747"/>
            <a:ext cx="33179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Objectifs de formation</a:t>
            </a:r>
          </a:p>
        </p:txBody>
      </p:sp>
    </p:spTree>
    <p:extLst>
      <p:ext uri="{BB962C8B-B14F-4D97-AF65-F5344CB8AC3E}">
        <p14:creationId xmlns:p14="http://schemas.microsoft.com/office/powerpoint/2010/main" val="3190367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57960"/>
            <a:ext cx="11049000" cy="1325563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Objectifs de formation – Capacités – Compétences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Connecteur droit avec flèche 8"/>
          <p:cNvCxnSpPr/>
          <p:nvPr/>
        </p:nvCxnSpPr>
        <p:spPr>
          <a:xfrm flipH="1">
            <a:off x="7283116" y="2310063"/>
            <a:ext cx="1327484" cy="288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610600" y="1646238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 que le professeur détermine comme objectifs pour ses séquences et ses séances</a:t>
            </a:r>
          </a:p>
        </p:txBody>
      </p:sp>
      <p:sp>
        <p:nvSpPr>
          <p:cNvPr id="11" name="Bulle ronde 10"/>
          <p:cNvSpPr/>
          <p:nvPr/>
        </p:nvSpPr>
        <p:spPr>
          <a:xfrm>
            <a:off x="10138611" y="3025954"/>
            <a:ext cx="1748589" cy="975340"/>
          </a:xfrm>
          <a:prstGeom prst="wedgeEllipseCallout">
            <a:avLst>
              <a:gd name="adj1" fmla="val -66194"/>
              <a:gd name="adj2" fmla="val -657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Propre au professeur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38200" y="3240506"/>
            <a:ext cx="32084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Activités intellectuelles stabilisées et reproductibles, attendues à la fin du cycle terminal. Appui sur la mobilisation des contenus des programmes</a:t>
            </a: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3689684" y="4001294"/>
            <a:ext cx="105877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ulle ronde 14"/>
          <p:cNvSpPr/>
          <p:nvPr/>
        </p:nvSpPr>
        <p:spPr>
          <a:xfrm>
            <a:off x="2077452" y="1690688"/>
            <a:ext cx="1969169" cy="1009151"/>
          </a:xfrm>
          <a:prstGeom prst="wedgeEllipseCallout">
            <a:avLst>
              <a:gd name="adj1" fmla="val -46796"/>
              <a:gd name="adj2" fmla="val 892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Listées dans le programme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8572500" y="4763801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Compétences disciplinaires et compétences transversales</a:t>
            </a:r>
          </a:p>
        </p:txBody>
      </p:sp>
      <p:cxnSp>
        <p:nvCxnSpPr>
          <p:cNvPr id="18" name="Connecteur droit avec flèche 17"/>
          <p:cNvCxnSpPr/>
          <p:nvPr/>
        </p:nvCxnSpPr>
        <p:spPr>
          <a:xfrm flipH="1">
            <a:off x="7283116" y="5128013"/>
            <a:ext cx="11229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Bulle ronde 18"/>
          <p:cNvSpPr/>
          <p:nvPr/>
        </p:nvSpPr>
        <p:spPr>
          <a:xfrm>
            <a:off x="7972926" y="5746135"/>
            <a:ext cx="3096127" cy="975340"/>
          </a:xfrm>
          <a:prstGeom prst="wedgeEllipseCallout">
            <a:avLst>
              <a:gd name="adj1" fmla="val 25577"/>
              <a:gd name="adj2" fmla="val -871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Attendus pour la poursuite d’études dans le supérieur</a:t>
            </a:r>
          </a:p>
        </p:txBody>
      </p:sp>
      <p:sp>
        <p:nvSpPr>
          <p:cNvPr id="20" name="Espace réservé du numéro de diapositive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21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Les différents types d’apprentissage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1049000" cy="4767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15</a:t>
            </a:fld>
            <a:endParaRPr lang="fr-FR"/>
          </a:p>
        </p:txBody>
      </p:sp>
      <p:sp>
        <p:nvSpPr>
          <p:cNvPr id="7" name="Bulle ronde 6"/>
          <p:cNvSpPr/>
          <p:nvPr/>
        </p:nvSpPr>
        <p:spPr>
          <a:xfrm>
            <a:off x="8193505" y="365125"/>
            <a:ext cx="3577390" cy="1460500"/>
          </a:xfrm>
          <a:prstGeom prst="wedgeEllipseCallout">
            <a:avLst>
              <a:gd name="adj1" fmla="val -86304"/>
              <a:gd name="adj2" fmla="val 504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Ce vers quoi tendre</a:t>
            </a:r>
          </a:p>
        </p:txBody>
      </p:sp>
    </p:spTree>
    <p:extLst>
      <p:ext uri="{BB962C8B-B14F-4D97-AF65-F5344CB8AC3E}">
        <p14:creationId xmlns:p14="http://schemas.microsoft.com/office/powerpoint/2010/main" val="1668262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Importance du cours, trace écrite structurée.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63386" y="2216241"/>
            <a:ext cx="10390414" cy="25086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Importance pour les élèves d’avoir une trace écrite (cours) structurée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 </a:t>
            </a:r>
            <a:r>
              <a:rPr lang="fr-FR" sz="2400" b="1" dirty="0">
                <a:sym typeface="Wingdings" panose="05000000000000000000" pitchFamily="2" charset="2"/>
              </a:rPr>
              <a:t>Distinguer le cours </a:t>
            </a:r>
            <a:r>
              <a:rPr lang="fr-FR" sz="2400" dirty="0">
                <a:sym typeface="Wingdings" panose="05000000000000000000" pitchFamily="2" charset="2"/>
              </a:rPr>
              <a:t>(structuration avec l’explicitation de notions) </a:t>
            </a:r>
            <a:r>
              <a:rPr lang="fr-FR" sz="2400" b="1" dirty="0">
                <a:sym typeface="Wingdings" panose="05000000000000000000" pitchFamily="2" charset="2"/>
              </a:rPr>
              <a:t>des activités technologiques </a:t>
            </a:r>
            <a:r>
              <a:rPr lang="fr-FR" sz="2400" dirty="0">
                <a:sym typeface="Wingdings" panose="05000000000000000000" pitchFamily="2" charset="2"/>
              </a:rPr>
              <a:t>(où la notion va être travaillée ou remobilisée à différentes reprises, à l’aide d’exemples différents).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19F9-69A6-4294-96E9-1E8469F70BA4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784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774" y="1198676"/>
            <a:ext cx="8521652" cy="132556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2.2. … à l’évaluation en STSS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17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FFCA833-60A3-4AFB-B05A-928E39D45C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100" y="2890837"/>
            <a:ext cx="6477000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018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fr-FR" sz="5000" dirty="0"/>
              <a:t>Pour commencer…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0935" y="2660904"/>
            <a:ext cx="10211235" cy="3547872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Qu’est-ce que le terme d’évaluation évoque pour vous ? </a:t>
            </a:r>
          </a:p>
          <a:p>
            <a:pPr marL="0" indent="0">
              <a:buNone/>
            </a:pPr>
            <a:endParaRPr lang="fr-FR" sz="22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A520068-C596-428C-9E10-14B349527C69}" type="slidenum">
              <a:rPr lang="fr-FR" smtClean="0"/>
              <a:pPr>
                <a:spcAft>
                  <a:spcPts val="600"/>
                </a:spcAft>
              </a:pPr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617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Evaluer, c’est…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-207819" y="2060295"/>
            <a:ext cx="3906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EVALUER</a:t>
            </a:r>
          </a:p>
        </p:txBody>
      </p:sp>
      <p:sp>
        <p:nvSpPr>
          <p:cNvPr id="7" name="Ellipse 6"/>
          <p:cNvSpPr/>
          <p:nvPr/>
        </p:nvSpPr>
        <p:spPr>
          <a:xfrm>
            <a:off x="1343890" y="1822197"/>
            <a:ext cx="1108364" cy="84512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126673" y="3575399"/>
            <a:ext cx="1080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VALEUR</a:t>
            </a:r>
          </a:p>
        </p:txBody>
      </p:sp>
      <p:sp>
        <p:nvSpPr>
          <p:cNvPr id="11" name="Flèche droite 10"/>
          <p:cNvSpPr/>
          <p:nvPr/>
        </p:nvSpPr>
        <p:spPr>
          <a:xfrm>
            <a:off x="3200400" y="3575399"/>
            <a:ext cx="595745" cy="3093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059381" y="3507639"/>
            <a:ext cx="56526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Donner de la valeur </a:t>
            </a:r>
          </a:p>
          <a:p>
            <a:pPr marL="285750" indent="-285750">
              <a:buFontTx/>
              <a:buChar char="-"/>
            </a:pPr>
            <a:r>
              <a:rPr lang="fr-FR" dirty="0"/>
              <a:t>aux compétences acquises</a:t>
            </a:r>
          </a:p>
          <a:p>
            <a:pPr marL="285750" indent="-285750">
              <a:buFontTx/>
              <a:buChar char="-"/>
            </a:pPr>
            <a:r>
              <a:rPr lang="fr-FR" dirty="0"/>
              <a:t>aux connaissances mobilisées</a:t>
            </a:r>
          </a:p>
          <a:p>
            <a:pPr marL="285750" indent="-285750">
              <a:buFontTx/>
              <a:buChar char="-"/>
            </a:pPr>
            <a:r>
              <a:rPr lang="fr-FR" dirty="0"/>
              <a:t>aux capacités d’argumentation, de synthèse, d’analyse</a:t>
            </a:r>
          </a:p>
          <a:p>
            <a:pPr marL="285750" indent="-285750">
              <a:buFontTx/>
              <a:buChar char="-"/>
            </a:pPr>
            <a:r>
              <a:rPr lang="fr-FR" dirty="0"/>
              <a:t>à l’exploitation de documents</a:t>
            </a:r>
          </a:p>
          <a:p>
            <a:pPr marL="285750" indent="-285750">
              <a:buFontTx/>
              <a:buChar char="-"/>
            </a:pPr>
            <a:r>
              <a:rPr lang="fr-FR" dirty="0"/>
              <a:t>…</a:t>
            </a:r>
          </a:p>
        </p:txBody>
      </p:sp>
      <p:sp>
        <p:nvSpPr>
          <p:cNvPr id="14" name="Flèche droite 13"/>
          <p:cNvSpPr/>
          <p:nvPr/>
        </p:nvSpPr>
        <p:spPr>
          <a:xfrm rot="4605755">
            <a:off x="1828801" y="2966682"/>
            <a:ext cx="595745" cy="3093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Accolade fermante 14"/>
          <p:cNvSpPr/>
          <p:nvPr/>
        </p:nvSpPr>
        <p:spPr>
          <a:xfrm>
            <a:off x="9712036" y="3446738"/>
            <a:ext cx="387928" cy="18152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10224655" y="4200136"/>
            <a:ext cx="160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par l’élève</a:t>
            </a:r>
          </a:p>
        </p:txBody>
      </p:sp>
      <p:sp>
        <p:nvSpPr>
          <p:cNvPr id="18" name="ZoneTexte 17"/>
          <p:cNvSpPr txBox="1"/>
          <p:nvPr/>
        </p:nvSpPr>
        <p:spPr>
          <a:xfrm rot="20751837">
            <a:off x="6057227" y="1439252"/>
            <a:ext cx="553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Différent de sanctionner, pénaliser, chercher l’erreur…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68927" y="5305938"/>
            <a:ext cx="10259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Apprécier au regard d’informations quantitatives et/ou qualitatives</a:t>
            </a: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b="1" dirty="0">
                <a:solidFill>
                  <a:schemeClr val="accent1"/>
                </a:solidFill>
              </a:rPr>
              <a:t>Eclairer l’action pour décider avec justesse de la suite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120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Ordre du jour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r-FR" sz="2400" dirty="0"/>
              <a:t>Organisation en sciences et techniques sanitaires et sociales </a:t>
            </a:r>
          </a:p>
          <a:p>
            <a:pPr marL="457200" indent="-457200">
              <a:buAutoNum type="arabicPeriod"/>
            </a:pPr>
            <a:endParaRPr lang="fr-FR" sz="2400" dirty="0"/>
          </a:p>
          <a:p>
            <a:pPr marL="457200" indent="-457200">
              <a:buAutoNum type="arabicPeriod"/>
            </a:pPr>
            <a:r>
              <a:rPr lang="fr-FR" sz="2400" dirty="0"/>
              <a:t>L’évaluation en sciences et techniques sanitaires et sociales 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dirty="0"/>
              <a:t>3.1. De la construction des apprentissages…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dirty="0"/>
              <a:t>3.2.  … à l’évaluation en STSS</a:t>
            </a:r>
          </a:p>
          <a:p>
            <a:pPr marL="0" indent="0">
              <a:buNone/>
            </a:pPr>
            <a:endParaRPr lang="fr-FR" sz="2400" dirty="0"/>
          </a:p>
          <a:p>
            <a:pPr marL="457200" indent="-457200">
              <a:buAutoNum type="arabicPeriod"/>
            </a:pPr>
            <a:r>
              <a:rPr lang="fr-FR" sz="2400" dirty="0"/>
              <a:t>Le Grand oral : bilan et perspectives</a:t>
            </a:r>
          </a:p>
          <a:p>
            <a:pPr marL="457200" indent="-457200">
              <a:buAutoNum type="arabicPeriod"/>
            </a:pPr>
            <a:endParaRPr lang="fr-FR" sz="2400" dirty="0"/>
          </a:p>
          <a:p>
            <a:pPr marL="457200" indent="-457200">
              <a:buAutoNum type="arabicPeriod"/>
            </a:pP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824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L’évaluation : inscrite dans le processus d’enseignement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/>
          </p:nvPr>
        </p:nvGraphicFramePr>
        <p:xfrm>
          <a:off x="838199" y="2323561"/>
          <a:ext cx="10515600" cy="3436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Accolade fermante 6"/>
          <p:cNvSpPr/>
          <p:nvPr/>
        </p:nvSpPr>
        <p:spPr>
          <a:xfrm rot="16200000">
            <a:off x="5517544" y="-2083556"/>
            <a:ext cx="547271" cy="990596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061409" y="1962915"/>
            <a:ext cx="8069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Médiation que le professeur réalise en direction de ses élèves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20</a:t>
            </a:fld>
            <a:endParaRPr lang="fr-FR"/>
          </a:p>
        </p:txBody>
      </p:sp>
      <p:sp>
        <p:nvSpPr>
          <p:cNvPr id="10" name="Flèche droite 9"/>
          <p:cNvSpPr/>
          <p:nvPr/>
        </p:nvSpPr>
        <p:spPr>
          <a:xfrm>
            <a:off x="978568" y="5204141"/>
            <a:ext cx="10375231" cy="8539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Continuum d’essais, d’entrainements successifs plutôt que de contrôles</a:t>
            </a:r>
          </a:p>
        </p:txBody>
      </p:sp>
    </p:spTree>
    <p:extLst>
      <p:ext uri="{BB962C8B-B14F-4D97-AF65-F5344CB8AC3E}">
        <p14:creationId xmlns:p14="http://schemas.microsoft.com/office/powerpoint/2010/main" val="2236014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19413" y="1401481"/>
            <a:ext cx="5008099" cy="2543701"/>
          </a:xfrm>
          <a:prstGeom prst="rect">
            <a:avLst/>
          </a:prstGeom>
          <a:solidFill>
            <a:srgbClr val="CC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110993" cy="850633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Les enjeux de l’évaluation dans le cycle terminal </a:t>
            </a:r>
          </a:p>
        </p:txBody>
      </p:sp>
      <p:sp>
        <p:nvSpPr>
          <p:cNvPr id="9" name="Forme libre 8"/>
          <p:cNvSpPr/>
          <p:nvPr/>
        </p:nvSpPr>
        <p:spPr>
          <a:xfrm>
            <a:off x="1331349" y="2244666"/>
            <a:ext cx="1993860" cy="1322044"/>
          </a:xfrm>
          <a:custGeom>
            <a:avLst/>
            <a:gdLst>
              <a:gd name="connsiteX0" fmla="*/ 0 w 2408127"/>
              <a:gd name="connsiteY0" fmla="*/ 198620 h 1986201"/>
              <a:gd name="connsiteX1" fmla="*/ 198620 w 2408127"/>
              <a:gd name="connsiteY1" fmla="*/ 0 h 1986201"/>
              <a:gd name="connsiteX2" fmla="*/ 2209507 w 2408127"/>
              <a:gd name="connsiteY2" fmla="*/ 0 h 1986201"/>
              <a:gd name="connsiteX3" fmla="*/ 2408127 w 2408127"/>
              <a:gd name="connsiteY3" fmla="*/ 198620 h 1986201"/>
              <a:gd name="connsiteX4" fmla="*/ 2408127 w 2408127"/>
              <a:gd name="connsiteY4" fmla="*/ 1787581 h 1986201"/>
              <a:gd name="connsiteX5" fmla="*/ 2209507 w 2408127"/>
              <a:gd name="connsiteY5" fmla="*/ 1986201 h 1986201"/>
              <a:gd name="connsiteX6" fmla="*/ 198620 w 2408127"/>
              <a:gd name="connsiteY6" fmla="*/ 1986201 h 1986201"/>
              <a:gd name="connsiteX7" fmla="*/ 0 w 2408127"/>
              <a:gd name="connsiteY7" fmla="*/ 1787581 h 1986201"/>
              <a:gd name="connsiteX8" fmla="*/ 0 w 2408127"/>
              <a:gd name="connsiteY8" fmla="*/ 198620 h 1986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08127" h="1986201">
                <a:moveTo>
                  <a:pt x="0" y="198620"/>
                </a:moveTo>
                <a:cubicBezTo>
                  <a:pt x="0" y="88925"/>
                  <a:pt x="88925" y="0"/>
                  <a:pt x="198620" y="0"/>
                </a:cubicBezTo>
                <a:lnTo>
                  <a:pt x="2209507" y="0"/>
                </a:lnTo>
                <a:cubicBezTo>
                  <a:pt x="2319202" y="0"/>
                  <a:pt x="2408127" y="88925"/>
                  <a:pt x="2408127" y="198620"/>
                </a:cubicBezTo>
                <a:lnTo>
                  <a:pt x="2408127" y="1787581"/>
                </a:lnTo>
                <a:cubicBezTo>
                  <a:pt x="2408127" y="1897276"/>
                  <a:pt x="2319202" y="1986201"/>
                  <a:pt x="2209507" y="1986201"/>
                </a:cubicBezTo>
                <a:lnTo>
                  <a:pt x="198620" y="1986201"/>
                </a:lnTo>
                <a:cubicBezTo>
                  <a:pt x="88925" y="1986201"/>
                  <a:pt x="0" y="1897276"/>
                  <a:pt x="0" y="1787581"/>
                </a:cubicBezTo>
                <a:lnTo>
                  <a:pt x="0" y="198620"/>
                </a:lnTo>
                <a:close/>
              </a:path>
            </a:pathLst>
          </a:cu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48" tIns="99048" rIns="99048" bIns="524663" numCol="1" spcCol="1270" anchor="t" anchorCtr="0">
            <a:noAutofit/>
          </a:bodyPr>
          <a:lstStyle/>
          <a:p>
            <a:pPr marL="0" lvl="1" algn="ctr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2000" kern="1200" dirty="0"/>
              <a:t>Evaluations diagnostiques</a:t>
            </a:r>
          </a:p>
        </p:txBody>
      </p:sp>
      <p:sp>
        <p:nvSpPr>
          <p:cNvPr id="11" name="Forme libre 10"/>
          <p:cNvSpPr/>
          <p:nvPr/>
        </p:nvSpPr>
        <p:spPr>
          <a:xfrm>
            <a:off x="2597375" y="1810580"/>
            <a:ext cx="2113687" cy="332940"/>
          </a:xfrm>
          <a:custGeom>
            <a:avLst/>
            <a:gdLst>
              <a:gd name="connsiteX0" fmla="*/ 0 w 2140557"/>
              <a:gd name="connsiteY0" fmla="*/ 50020 h 500199"/>
              <a:gd name="connsiteX1" fmla="*/ 50020 w 2140557"/>
              <a:gd name="connsiteY1" fmla="*/ 0 h 500199"/>
              <a:gd name="connsiteX2" fmla="*/ 2090537 w 2140557"/>
              <a:gd name="connsiteY2" fmla="*/ 0 h 500199"/>
              <a:gd name="connsiteX3" fmla="*/ 2140557 w 2140557"/>
              <a:gd name="connsiteY3" fmla="*/ 50020 h 500199"/>
              <a:gd name="connsiteX4" fmla="*/ 2140557 w 2140557"/>
              <a:gd name="connsiteY4" fmla="*/ 450179 h 500199"/>
              <a:gd name="connsiteX5" fmla="*/ 2090537 w 2140557"/>
              <a:gd name="connsiteY5" fmla="*/ 500199 h 500199"/>
              <a:gd name="connsiteX6" fmla="*/ 50020 w 2140557"/>
              <a:gd name="connsiteY6" fmla="*/ 500199 h 500199"/>
              <a:gd name="connsiteX7" fmla="*/ 0 w 2140557"/>
              <a:gd name="connsiteY7" fmla="*/ 450179 h 500199"/>
              <a:gd name="connsiteX8" fmla="*/ 0 w 2140557"/>
              <a:gd name="connsiteY8" fmla="*/ 50020 h 500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40557" h="500199">
                <a:moveTo>
                  <a:pt x="0" y="50020"/>
                </a:moveTo>
                <a:cubicBezTo>
                  <a:pt x="0" y="22395"/>
                  <a:pt x="22395" y="0"/>
                  <a:pt x="50020" y="0"/>
                </a:cubicBezTo>
                <a:lnTo>
                  <a:pt x="2090537" y="0"/>
                </a:lnTo>
                <a:cubicBezTo>
                  <a:pt x="2118162" y="0"/>
                  <a:pt x="2140557" y="22395"/>
                  <a:pt x="2140557" y="50020"/>
                </a:cubicBezTo>
                <a:lnTo>
                  <a:pt x="2140557" y="450179"/>
                </a:lnTo>
                <a:cubicBezTo>
                  <a:pt x="2140557" y="477804"/>
                  <a:pt x="2118162" y="500199"/>
                  <a:pt x="2090537" y="500199"/>
                </a:cubicBezTo>
                <a:lnTo>
                  <a:pt x="50020" y="500199"/>
                </a:lnTo>
                <a:cubicBezTo>
                  <a:pt x="22395" y="500199"/>
                  <a:pt x="0" y="477804"/>
                  <a:pt x="0" y="450179"/>
                </a:cubicBezTo>
                <a:lnTo>
                  <a:pt x="0" y="5002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50" tIns="40050" rIns="52750" bIns="4005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kern="1200" dirty="0"/>
              <a:t>Apprentissages</a:t>
            </a:r>
          </a:p>
        </p:txBody>
      </p:sp>
      <p:sp>
        <p:nvSpPr>
          <p:cNvPr id="12" name="Forme libre 11"/>
          <p:cNvSpPr/>
          <p:nvPr/>
        </p:nvSpPr>
        <p:spPr>
          <a:xfrm>
            <a:off x="3849359" y="2251639"/>
            <a:ext cx="1993860" cy="1322044"/>
          </a:xfrm>
          <a:custGeom>
            <a:avLst/>
            <a:gdLst>
              <a:gd name="connsiteX0" fmla="*/ 0 w 2408127"/>
              <a:gd name="connsiteY0" fmla="*/ 198620 h 1986201"/>
              <a:gd name="connsiteX1" fmla="*/ 198620 w 2408127"/>
              <a:gd name="connsiteY1" fmla="*/ 0 h 1986201"/>
              <a:gd name="connsiteX2" fmla="*/ 2209507 w 2408127"/>
              <a:gd name="connsiteY2" fmla="*/ 0 h 1986201"/>
              <a:gd name="connsiteX3" fmla="*/ 2408127 w 2408127"/>
              <a:gd name="connsiteY3" fmla="*/ 198620 h 1986201"/>
              <a:gd name="connsiteX4" fmla="*/ 2408127 w 2408127"/>
              <a:gd name="connsiteY4" fmla="*/ 1787581 h 1986201"/>
              <a:gd name="connsiteX5" fmla="*/ 2209507 w 2408127"/>
              <a:gd name="connsiteY5" fmla="*/ 1986201 h 1986201"/>
              <a:gd name="connsiteX6" fmla="*/ 198620 w 2408127"/>
              <a:gd name="connsiteY6" fmla="*/ 1986201 h 1986201"/>
              <a:gd name="connsiteX7" fmla="*/ 0 w 2408127"/>
              <a:gd name="connsiteY7" fmla="*/ 1787581 h 1986201"/>
              <a:gd name="connsiteX8" fmla="*/ 0 w 2408127"/>
              <a:gd name="connsiteY8" fmla="*/ 198620 h 1986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08127" h="1986201">
                <a:moveTo>
                  <a:pt x="0" y="198620"/>
                </a:moveTo>
                <a:cubicBezTo>
                  <a:pt x="0" y="88925"/>
                  <a:pt x="88925" y="0"/>
                  <a:pt x="198620" y="0"/>
                </a:cubicBezTo>
                <a:lnTo>
                  <a:pt x="2209507" y="0"/>
                </a:lnTo>
                <a:cubicBezTo>
                  <a:pt x="2319202" y="0"/>
                  <a:pt x="2408127" y="88925"/>
                  <a:pt x="2408127" y="198620"/>
                </a:cubicBezTo>
                <a:lnTo>
                  <a:pt x="2408127" y="1787581"/>
                </a:lnTo>
                <a:cubicBezTo>
                  <a:pt x="2408127" y="1897276"/>
                  <a:pt x="2319202" y="1986201"/>
                  <a:pt x="2209507" y="1986201"/>
                </a:cubicBezTo>
                <a:lnTo>
                  <a:pt x="198620" y="1986201"/>
                </a:lnTo>
                <a:cubicBezTo>
                  <a:pt x="88925" y="1986201"/>
                  <a:pt x="0" y="1897276"/>
                  <a:pt x="0" y="1787581"/>
                </a:cubicBezTo>
                <a:lnTo>
                  <a:pt x="0" y="198620"/>
                </a:lnTo>
                <a:close/>
              </a:path>
            </a:pathLst>
          </a:cu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48" tIns="99048" rIns="99048" bIns="524663" numCol="1" spcCol="1270" anchor="t" anchorCtr="0">
            <a:noAutofit/>
          </a:bodyPr>
          <a:lstStyle/>
          <a:p>
            <a:pPr marL="0" lvl="1" algn="ctr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2000" dirty="0"/>
              <a:t>Evaluations formatives</a:t>
            </a:r>
          </a:p>
        </p:txBody>
      </p:sp>
      <p:sp>
        <p:nvSpPr>
          <p:cNvPr id="14" name="Forme libre 13"/>
          <p:cNvSpPr/>
          <p:nvPr/>
        </p:nvSpPr>
        <p:spPr>
          <a:xfrm rot="1616317">
            <a:off x="4592740" y="3312768"/>
            <a:ext cx="1963628" cy="439664"/>
          </a:xfrm>
          <a:custGeom>
            <a:avLst/>
            <a:gdLst>
              <a:gd name="connsiteX0" fmla="*/ 0 w 2140557"/>
              <a:gd name="connsiteY0" fmla="*/ 85123 h 851229"/>
              <a:gd name="connsiteX1" fmla="*/ 85123 w 2140557"/>
              <a:gd name="connsiteY1" fmla="*/ 0 h 851229"/>
              <a:gd name="connsiteX2" fmla="*/ 2055434 w 2140557"/>
              <a:gd name="connsiteY2" fmla="*/ 0 h 851229"/>
              <a:gd name="connsiteX3" fmla="*/ 2140557 w 2140557"/>
              <a:gd name="connsiteY3" fmla="*/ 85123 h 851229"/>
              <a:gd name="connsiteX4" fmla="*/ 2140557 w 2140557"/>
              <a:gd name="connsiteY4" fmla="*/ 766106 h 851229"/>
              <a:gd name="connsiteX5" fmla="*/ 2055434 w 2140557"/>
              <a:gd name="connsiteY5" fmla="*/ 851229 h 851229"/>
              <a:gd name="connsiteX6" fmla="*/ 85123 w 2140557"/>
              <a:gd name="connsiteY6" fmla="*/ 851229 h 851229"/>
              <a:gd name="connsiteX7" fmla="*/ 0 w 2140557"/>
              <a:gd name="connsiteY7" fmla="*/ 766106 h 851229"/>
              <a:gd name="connsiteX8" fmla="*/ 0 w 2140557"/>
              <a:gd name="connsiteY8" fmla="*/ 85123 h 851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40557" h="851229">
                <a:moveTo>
                  <a:pt x="0" y="85123"/>
                </a:moveTo>
                <a:cubicBezTo>
                  <a:pt x="0" y="38111"/>
                  <a:pt x="38111" y="0"/>
                  <a:pt x="85123" y="0"/>
                </a:cubicBezTo>
                <a:lnTo>
                  <a:pt x="2055434" y="0"/>
                </a:lnTo>
                <a:cubicBezTo>
                  <a:pt x="2102446" y="0"/>
                  <a:pt x="2140557" y="38111"/>
                  <a:pt x="2140557" y="85123"/>
                </a:cubicBezTo>
                <a:lnTo>
                  <a:pt x="2140557" y="766106"/>
                </a:lnTo>
                <a:cubicBezTo>
                  <a:pt x="2140557" y="813118"/>
                  <a:pt x="2102446" y="851229"/>
                  <a:pt x="2055434" y="851229"/>
                </a:cubicBezTo>
                <a:lnTo>
                  <a:pt x="85123" y="851229"/>
                </a:lnTo>
                <a:cubicBezTo>
                  <a:pt x="38111" y="851229"/>
                  <a:pt x="0" y="813118"/>
                  <a:pt x="0" y="766106"/>
                </a:cubicBezTo>
                <a:lnTo>
                  <a:pt x="0" y="85123"/>
                </a:lnTo>
                <a:close/>
              </a:path>
            </a:pathLst>
          </a:custGeom>
          <a:solidFill>
            <a:srgbClr val="FF66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5197846"/>
              <a:satOff val="-23984"/>
              <a:lumOff val="88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032" tIns="50332" rIns="63032" bIns="50332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i="1" kern="1200" dirty="0"/>
              <a:t>A penser,</a:t>
            </a:r>
            <a:br>
              <a:rPr lang="fr-FR" sz="1400" i="1" kern="1200" dirty="0"/>
            </a:br>
            <a:r>
              <a:rPr lang="fr-FR" sz="1400" i="1" kern="1200" dirty="0"/>
              <a:t>de manière spécifique</a:t>
            </a:r>
          </a:p>
        </p:txBody>
      </p:sp>
      <p:sp>
        <p:nvSpPr>
          <p:cNvPr id="13" name="Flèche en arc 12"/>
          <p:cNvSpPr/>
          <p:nvPr/>
        </p:nvSpPr>
        <p:spPr>
          <a:xfrm rot="7534405" flipH="1">
            <a:off x="6046805" y="1332640"/>
            <a:ext cx="2265100" cy="3421408"/>
          </a:xfrm>
          <a:prstGeom prst="circularArrow">
            <a:avLst>
              <a:gd name="adj1" fmla="val 2845"/>
              <a:gd name="adj2" fmla="val 935352"/>
              <a:gd name="adj3" fmla="val 16379374"/>
              <a:gd name="adj4" fmla="val 8656650"/>
              <a:gd name="adj5" fmla="val 3319"/>
            </a:avLst>
          </a:prstGeom>
          <a:gradFill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10395692"/>
              <a:satOff val="-47968"/>
              <a:lumOff val="1765"/>
              <a:alphaOff val="0"/>
            </a:schemeClr>
          </a:fillRef>
          <a:effectRef idx="0">
            <a:schemeClr val="accent4">
              <a:hueOff val="10395692"/>
              <a:satOff val="-47968"/>
              <a:lumOff val="1765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e 4"/>
          <p:cNvGrpSpPr/>
          <p:nvPr/>
        </p:nvGrpSpPr>
        <p:grpSpPr>
          <a:xfrm>
            <a:off x="6639186" y="2169823"/>
            <a:ext cx="5107455" cy="1737059"/>
            <a:chOff x="6639186" y="2169823"/>
            <a:chExt cx="5107455" cy="1737059"/>
          </a:xfrm>
        </p:grpSpPr>
        <p:sp>
          <p:nvSpPr>
            <p:cNvPr id="15" name="Forme libre 14"/>
            <p:cNvSpPr/>
            <p:nvPr/>
          </p:nvSpPr>
          <p:spPr>
            <a:xfrm>
              <a:off x="6639186" y="2169823"/>
              <a:ext cx="1993860" cy="1444004"/>
            </a:xfrm>
            <a:custGeom>
              <a:avLst/>
              <a:gdLst>
                <a:gd name="connsiteX0" fmla="*/ 0 w 2408127"/>
                <a:gd name="connsiteY0" fmla="*/ 198620 h 1986201"/>
                <a:gd name="connsiteX1" fmla="*/ 198620 w 2408127"/>
                <a:gd name="connsiteY1" fmla="*/ 0 h 1986201"/>
                <a:gd name="connsiteX2" fmla="*/ 2209507 w 2408127"/>
                <a:gd name="connsiteY2" fmla="*/ 0 h 1986201"/>
                <a:gd name="connsiteX3" fmla="*/ 2408127 w 2408127"/>
                <a:gd name="connsiteY3" fmla="*/ 198620 h 1986201"/>
                <a:gd name="connsiteX4" fmla="*/ 2408127 w 2408127"/>
                <a:gd name="connsiteY4" fmla="*/ 1787581 h 1986201"/>
                <a:gd name="connsiteX5" fmla="*/ 2209507 w 2408127"/>
                <a:gd name="connsiteY5" fmla="*/ 1986201 h 1986201"/>
                <a:gd name="connsiteX6" fmla="*/ 198620 w 2408127"/>
                <a:gd name="connsiteY6" fmla="*/ 1986201 h 1986201"/>
                <a:gd name="connsiteX7" fmla="*/ 0 w 2408127"/>
                <a:gd name="connsiteY7" fmla="*/ 1787581 h 1986201"/>
                <a:gd name="connsiteX8" fmla="*/ 0 w 2408127"/>
                <a:gd name="connsiteY8" fmla="*/ 198620 h 1986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127" h="1986201">
                  <a:moveTo>
                    <a:pt x="0" y="198620"/>
                  </a:moveTo>
                  <a:cubicBezTo>
                    <a:pt x="0" y="88925"/>
                    <a:pt x="88925" y="0"/>
                    <a:pt x="198620" y="0"/>
                  </a:cubicBezTo>
                  <a:lnTo>
                    <a:pt x="2209507" y="0"/>
                  </a:lnTo>
                  <a:cubicBezTo>
                    <a:pt x="2319202" y="0"/>
                    <a:pt x="2408127" y="88925"/>
                    <a:pt x="2408127" y="198620"/>
                  </a:cubicBezTo>
                  <a:lnTo>
                    <a:pt x="2408127" y="1787581"/>
                  </a:lnTo>
                  <a:cubicBezTo>
                    <a:pt x="2408127" y="1897276"/>
                    <a:pt x="2319202" y="1986201"/>
                    <a:pt x="2209507" y="1986201"/>
                  </a:cubicBezTo>
                  <a:lnTo>
                    <a:pt x="198620" y="1986201"/>
                  </a:lnTo>
                  <a:cubicBezTo>
                    <a:pt x="88925" y="1986201"/>
                    <a:pt x="0" y="1897276"/>
                    <a:pt x="0" y="1787581"/>
                  </a:cubicBezTo>
                  <a:lnTo>
                    <a:pt x="0" y="198620"/>
                  </a:lnTo>
                  <a:close/>
                </a:path>
              </a:pathLst>
            </a:custGeom>
            <a:ln>
              <a:solidFill>
                <a:srgbClr val="00B050"/>
              </a:solidFill>
            </a:ln>
          </p:spPr>
          <p:style>
            <a:lnRef idx="2">
              <a:schemeClr val="accent4">
                <a:hueOff val="10395692"/>
                <a:satOff val="-47968"/>
                <a:lumOff val="176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048" tIns="99048" rIns="99048" bIns="524663" numCol="1" spcCol="1270" anchor="t" anchorCtr="0">
              <a:noAutofit/>
            </a:bodyPr>
            <a:lstStyle/>
            <a:p>
              <a:pPr marL="0" lvl="1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r-FR" sz="2000" kern="1200" dirty="0"/>
                <a:t>Evaluations sommatives</a:t>
              </a:r>
            </a:p>
          </p:txBody>
        </p:sp>
        <p:sp>
          <p:nvSpPr>
            <p:cNvPr id="6" name="Flèche droite 5"/>
            <p:cNvSpPr/>
            <p:nvPr/>
          </p:nvSpPr>
          <p:spPr>
            <a:xfrm>
              <a:off x="6656941" y="2497710"/>
              <a:ext cx="3085814" cy="1381801"/>
            </a:xfrm>
            <a:prstGeom prst="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i="1" dirty="0"/>
                <a:t>…qui sont intégrées à la moyenne </a:t>
              </a:r>
            </a:p>
          </p:txBody>
        </p:sp>
        <p:sp>
          <p:nvSpPr>
            <p:cNvPr id="10" name="Ellipse 9"/>
            <p:cNvSpPr/>
            <p:nvPr/>
          </p:nvSpPr>
          <p:spPr>
            <a:xfrm>
              <a:off x="9686658" y="2220989"/>
              <a:ext cx="2059983" cy="1685893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Moyenne sur LSL et dossier </a:t>
              </a:r>
              <a:r>
                <a:rPr lang="fr-FR" dirty="0" err="1"/>
                <a:t>Parcoursup</a:t>
              </a:r>
              <a:endParaRPr lang="fr-FR" dirty="0"/>
            </a:p>
          </p:txBody>
        </p:sp>
      </p:grp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21</a:t>
            </a:fld>
            <a:endParaRPr lang="fr-FR"/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3B21A3D1-A683-4266-AF57-F2A14C708214}"/>
              </a:ext>
            </a:extLst>
          </p:cNvPr>
          <p:cNvSpPr/>
          <p:nvPr/>
        </p:nvSpPr>
        <p:spPr>
          <a:xfrm>
            <a:off x="2597375" y="4718957"/>
            <a:ext cx="7330396" cy="1444004"/>
          </a:xfrm>
          <a:prstGeom prst="wedgeRoundRectCallout">
            <a:avLst>
              <a:gd name="adj1" fmla="val -22550"/>
              <a:gd name="adj2" fmla="val -11001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u="sng" dirty="0">
                <a:solidFill>
                  <a:schemeClr val="tx1"/>
                </a:solidFill>
              </a:rPr>
              <a:t>Point de vigilance : </a:t>
            </a: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Evaluation écrite mais aussi évaluation orale </a:t>
            </a:r>
          </a:p>
        </p:txBody>
      </p:sp>
    </p:spTree>
    <p:extLst>
      <p:ext uri="{BB962C8B-B14F-4D97-AF65-F5344CB8AC3E}">
        <p14:creationId xmlns:p14="http://schemas.microsoft.com/office/powerpoint/2010/main" val="5463687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Penser la progressivité des évaluations</a:t>
            </a:r>
          </a:p>
        </p:txBody>
      </p:sp>
      <p:graphicFrame>
        <p:nvGraphicFramePr>
          <p:cNvPr id="17" name="Espace réservé du contenu 16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573123"/>
          <a:ext cx="10515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3250">
                  <a:extLst>
                    <a:ext uri="{9D8B030D-6E8A-4147-A177-3AD203B41FA5}">
                      <a16:colId xmlns:a16="http://schemas.microsoft.com/office/drawing/2014/main" val="3055280808"/>
                    </a:ext>
                  </a:extLst>
                </a:gridCol>
                <a:gridCol w="7372350">
                  <a:extLst>
                    <a:ext uri="{9D8B030D-6E8A-4147-A177-3AD203B41FA5}">
                      <a16:colId xmlns:a16="http://schemas.microsoft.com/office/drawing/2014/main" val="17177939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baseline="0" dirty="0"/>
                        <a:t>A quels niveaux penser la progressivité ? 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Comment</a:t>
                      </a:r>
                      <a:r>
                        <a:rPr lang="fr-FR" sz="2000" baseline="0" dirty="0"/>
                        <a:t> ? 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994658"/>
                  </a:ext>
                </a:extLst>
              </a:tr>
              <a:tr h="498066">
                <a:tc>
                  <a:txBody>
                    <a:bodyPr/>
                    <a:lstStyle/>
                    <a:p>
                      <a:r>
                        <a:rPr lang="fr-FR" sz="2000" b="1" dirty="0"/>
                        <a:t>Verbes de consignes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De verbes de consignes de niveaux 1 à 3 à des verbes</a:t>
                      </a:r>
                      <a:r>
                        <a:rPr lang="fr-FR" sz="2000" baseline="0" dirty="0"/>
                        <a:t> de consignes de niveaux 4 à 6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921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b="1" dirty="0"/>
                        <a:t>Appel</a:t>
                      </a:r>
                      <a:r>
                        <a:rPr lang="fr-FR" sz="2000" b="1" baseline="0" dirty="0"/>
                        <a:t> à des connaissances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De la restitution</a:t>
                      </a:r>
                      <a:r>
                        <a:rPr lang="fr-FR" sz="2000" baseline="0" dirty="0"/>
                        <a:t> de </a:t>
                      </a:r>
                      <a:r>
                        <a:rPr lang="fr-FR" sz="2000" dirty="0"/>
                        <a:t>connaissances</a:t>
                      </a:r>
                      <a:r>
                        <a:rPr lang="fr-FR" sz="2000" baseline="0" dirty="0"/>
                        <a:t> à la mobilisation de ces connaissances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518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b="1" dirty="0"/>
                        <a:t>Analyse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D’un accompagnement à</a:t>
                      </a:r>
                      <a:r>
                        <a:rPr lang="fr-FR" sz="2000" baseline="0" dirty="0"/>
                        <a:t> la méthode d’analyse (étapes à suivre) à une autonomie dans l’analyse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72788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fr-FR" sz="2000" b="1" dirty="0"/>
                        <a:t>Argumentation</a:t>
                      </a:r>
                      <a:r>
                        <a:rPr lang="fr-FR" sz="2000" b="1" baseline="0" dirty="0"/>
                        <a:t>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D’arguments succincts</a:t>
                      </a:r>
                      <a:r>
                        <a:rPr lang="fr-FR" sz="2000" baseline="0" dirty="0"/>
                        <a:t> au développement d’un raisonnement structuré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16567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fr-FR" sz="2000" b="1" dirty="0"/>
                        <a:t>Documents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De documents courts,</a:t>
                      </a:r>
                      <a:r>
                        <a:rPr lang="fr-FR" sz="2000" baseline="0" dirty="0"/>
                        <a:t> faciles d’accès à des documents plus longs, plus complexes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598843"/>
                  </a:ext>
                </a:extLst>
              </a:tr>
            </a:tbl>
          </a:graphicData>
        </a:graphic>
      </p:graphicFrame>
      <p:sp>
        <p:nvSpPr>
          <p:cNvPr id="3" name="Bulle ronde 2"/>
          <p:cNvSpPr/>
          <p:nvPr/>
        </p:nvSpPr>
        <p:spPr>
          <a:xfrm>
            <a:off x="1737360" y="5590903"/>
            <a:ext cx="2534194" cy="1240971"/>
          </a:xfrm>
          <a:prstGeom prst="wedgeEllipseCallout">
            <a:avLst>
              <a:gd name="adj1" fmla="val -19287"/>
              <a:gd name="adj2" fmla="val -722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Plusieurs niveaux, cumulés ou non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851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0446" y="3767901"/>
            <a:ext cx="999110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b="1" dirty="0">
                <a:solidFill>
                  <a:schemeClr val="accent1"/>
                </a:solidFill>
              </a:rPr>
              <a:t>Est-ce que la nouvelle manière d’évaluer l’épreuve de spécialité de STSS a changé vos pratiques d’évaluation ? </a:t>
            </a:r>
          </a:p>
        </p:txBody>
      </p:sp>
      <p:sp>
        <p:nvSpPr>
          <p:cNvPr id="5" name="Double vague 4"/>
          <p:cNvSpPr/>
          <p:nvPr/>
        </p:nvSpPr>
        <p:spPr>
          <a:xfrm>
            <a:off x="5389418" y="796277"/>
            <a:ext cx="4267200" cy="2119745"/>
          </a:xfrm>
          <a:prstGeom prst="doubleWav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Partage d’expérience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5428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Faut-il évaluer toutes les capacités ?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dirty="0"/>
              <a:t>Oui, en formatif ou en sommatif</a:t>
            </a:r>
          </a:p>
          <a:p>
            <a:endParaRPr lang="fr-FR" sz="2400" dirty="0"/>
          </a:p>
          <a:p>
            <a:r>
              <a:rPr lang="fr-FR" sz="2400" dirty="0"/>
              <a:t>Pas de nécessité de poser des notes pour chaque capacité</a:t>
            </a:r>
          </a:p>
          <a:p>
            <a:endParaRPr lang="fr-FR" sz="2400" dirty="0"/>
          </a:p>
          <a:p>
            <a:r>
              <a:rPr lang="fr-FR" sz="2400" dirty="0"/>
              <a:t>Etant donné la complexification des capacités au fur et à mesure du cycle, nécessité de poser des notes pour à la fois des capacités plus simples et des capacités plus complexes. </a:t>
            </a:r>
          </a:p>
          <a:p>
            <a:pPr marL="0" indent="0">
              <a:buNone/>
            </a:pPr>
            <a:r>
              <a:rPr lang="fr-FR" sz="2400" dirty="0"/>
              <a:t>	</a:t>
            </a:r>
            <a:r>
              <a:rPr lang="fr-FR" sz="2400" dirty="0">
                <a:sym typeface="Wingdings" panose="05000000000000000000" pitchFamily="2" charset="2"/>
              </a:rPr>
              <a:t> Car activités intellectuelles différentes</a:t>
            </a:r>
            <a:endParaRPr lang="fr-FR" sz="2400" dirty="0"/>
          </a:p>
          <a:p>
            <a:endParaRPr lang="fr-FR" sz="2400" dirty="0"/>
          </a:p>
          <a:p>
            <a:r>
              <a:rPr lang="fr-FR" sz="2400" dirty="0"/>
              <a:t>Importance lors de l’évaluation des capacités de la mobilisation des notions et des contenus.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37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Les limites d’un barème très détaillé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Risque de parcelliser la notation et de tendre à la tirer vers le bas</a:t>
            </a:r>
          </a:p>
          <a:p>
            <a:r>
              <a:rPr lang="fr-FR" sz="2400" dirty="0"/>
              <a:t>Sentiment rassurant d’objectivité par la simplicité de son application</a:t>
            </a:r>
          </a:p>
          <a:p>
            <a:r>
              <a:rPr lang="fr-FR" sz="2400" dirty="0"/>
              <a:t>Nombreux biais de l’évaluation 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écarts d’un correcteur à un autre,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variation de la notation d’un barème à un autre,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subjectivité,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biais interprétatifs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…</a:t>
            </a:r>
          </a:p>
          <a:p>
            <a:endParaRPr lang="fr-FR" sz="2400" dirty="0"/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</a:t>
            </a:r>
            <a:r>
              <a:rPr lang="fr-FR" sz="2400" dirty="0"/>
              <a:t> Mythe de l’objectivation des notes par le barème</a:t>
            </a:r>
          </a:p>
          <a:p>
            <a:endParaRPr lang="fr-FR" sz="2400" dirty="0"/>
          </a:p>
          <a:p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2256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Vers une évaluation plus globale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38200" y="1479823"/>
            <a:ext cx="37658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Le principe </a:t>
            </a:r>
            <a:r>
              <a:rPr lang="fr-FR" sz="2400" dirty="0"/>
              <a:t>: ensemble complexe d’observables, qui sont jaugés et qui permettent de valoriser les éléments positifs tout en pointant les éléments moins réussis. </a:t>
            </a:r>
          </a:p>
        </p:txBody>
      </p:sp>
      <p:sp>
        <p:nvSpPr>
          <p:cNvPr id="7" name="Bulle ronde 6"/>
          <p:cNvSpPr/>
          <p:nvPr/>
        </p:nvSpPr>
        <p:spPr>
          <a:xfrm>
            <a:off x="340895" y="4690344"/>
            <a:ext cx="5165558" cy="1559779"/>
          </a:xfrm>
          <a:prstGeom prst="wedgeEllipseCallout">
            <a:avLst>
              <a:gd name="adj1" fmla="val -20005"/>
              <a:gd name="adj2" fmla="val -779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Nécessité de définir des attendus larges, reposant sur des capacités identifiées et la maîtrise d’éléments de méthode. </a:t>
            </a:r>
          </a:p>
        </p:txBody>
      </p:sp>
      <p:sp>
        <p:nvSpPr>
          <p:cNvPr id="8" name="Bulle ronde 7"/>
          <p:cNvSpPr/>
          <p:nvPr/>
        </p:nvSpPr>
        <p:spPr>
          <a:xfrm>
            <a:off x="4048624" y="3703105"/>
            <a:ext cx="3256549" cy="1219200"/>
          </a:xfrm>
          <a:prstGeom prst="wedgeEllipseCallout">
            <a:avLst>
              <a:gd name="adj1" fmla="val -61374"/>
              <a:gd name="adj2" fmla="val -42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Conscientiser ce qu’un évaluateur réalise de manière plus intuitive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475619" y="656117"/>
            <a:ext cx="41348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Un préalable : </a:t>
            </a:r>
            <a:r>
              <a:rPr lang="fr-FR" sz="2400" dirty="0"/>
              <a:t>la confiance qu’a l’évaluateur en sa capacité à porter un regard expert sur un exercice, sans ressentir le besoin de se justifier par un barème qui lui sert souvent de protection face à d’éventuelles contestations.</a:t>
            </a:r>
          </a:p>
        </p:txBody>
      </p:sp>
      <p:sp>
        <p:nvSpPr>
          <p:cNvPr id="10" name="Bulle ronde 9"/>
          <p:cNvSpPr/>
          <p:nvPr/>
        </p:nvSpPr>
        <p:spPr>
          <a:xfrm>
            <a:off x="9693444" y="3994097"/>
            <a:ext cx="2498556" cy="1392494"/>
          </a:xfrm>
          <a:prstGeom prst="wedgeEllipseCallout">
            <a:avLst>
              <a:gd name="adj1" fmla="val -24685"/>
              <a:gd name="adj2" fmla="val -89569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ysClr val="windowText" lastClr="000000"/>
                </a:solidFill>
              </a:rPr>
              <a:t>Importance de l’appréciation portée à côté de la note. </a:t>
            </a:r>
          </a:p>
        </p:txBody>
      </p:sp>
      <p:sp>
        <p:nvSpPr>
          <p:cNvPr id="11" name="Bulle ronde 10"/>
          <p:cNvSpPr/>
          <p:nvPr/>
        </p:nvSpPr>
        <p:spPr>
          <a:xfrm>
            <a:off x="7198895" y="4488039"/>
            <a:ext cx="2600827" cy="1797103"/>
          </a:xfrm>
          <a:prstGeom prst="wedgeEllipseCallout">
            <a:avLst>
              <a:gd name="adj1" fmla="val 21727"/>
              <a:gd name="adj2" fmla="val -89253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ysClr val="windowText" lastClr="000000"/>
                </a:solidFill>
              </a:rPr>
              <a:t>Nécessité de déterminer des indicateurs et des descripteurs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84506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La remédiation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72607"/>
          </a:xfrm>
        </p:spPr>
        <p:txBody>
          <a:bodyPr>
            <a:normAutofit/>
          </a:bodyPr>
          <a:lstStyle/>
          <a:p>
            <a:r>
              <a:rPr lang="fr-FR" sz="2400" dirty="0"/>
              <a:t>Penser et parler de remédiation plutôt que de « correction »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/>
              <a:t>Objectif de faire prendre conscience aux élèves de leurs réussites, de la qualité des réalisation et de leurs erreurs (et non de leurs « fautes », de leurs « manques », des « lacunes »)</a:t>
            </a:r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27</a:t>
            </a:fld>
            <a:endParaRPr lang="fr-FR"/>
          </a:p>
        </p:txBody>
      </p:sp>
      <p:sp>
        <p:nvSpPr>
          <p:cNvPr id="5" name="Bulle ronde 4"/>
          <p:cNvSpPr/>
          <p:nvPr/>
        </p:nvSpPr>
        <p:spPr>
          <a:xfrm>
            <a:off x="1636294" y="4283241"/>
            <a:ext cx="2695074" cy="1732547"/>
          </a:xfrm>
          <a:prstGeom prst="wedgeEllipseCallout">
            <a:avLst>
              <a:gd name="adj1" fmla="val 29762"/>
              <a:gd name="adj2" fmla="val -726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Changement de vocable à envisager</a:t>
            </a:r>
          </a:p>
        </p:txBody>
      </p:sp>
      <p:sp>
        <p:nvSpPr>
          <p:cNvPr id="6" name="Ellipse 5"/>
          <p:cNvSpPr/>
          <p:nvPr/>
        </p:nvSpPr>
        <p:spPr>
          <a:xfrm>
            <a:off x="7275095" y="4451683"/>
            <a:ext cx="3011905" cy="139566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Droit à l’erreur</a:t>
            </a:r>
          </a:p>
        </p:txBody>
      </p:sp>
      <p:sp>
        <p:nvSpPr>
          <p:cNvPr id="7" name="Flèche droite 6"/>
          <p:cNvSpPr/>
          <p:nvPr/>
        </p:nvSpPr>
        <p:spPr>
          <a:xfrm>
            <a:off x="4704347" y="4902701"/>
            <a:ext cx="2197769" cy="449179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2204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Quid des évaluations « type-bac » 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28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38200" y="1973179"/>
            <a:ext cx="323649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/>
              <a:t>Prudence en classe de première : il ne s’agit pas de « bachoter »</a:t>
            </a:r>
          </a:p>
        </p:txBody>
      </p:sp>
      <p:sp>
        <p:nvSpPr>
          <p:cNvPr id="6" name="Flèche droite 5"/>
          <p:cNvSpPr/>
          <p:nvPr/>
        </p:nvSpPr>
        <p:spPr>
          <a:xfrm>
            <a:off x="4026569" y="2316670"/>
            <a:ext cx="2759242" cy="2340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7090610" y="1812758"/>
            <a:ext cx="460408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/>
              <a:t>Préférer des questionnements construits comme pour l’EDS mais plus nombreuses, moins ambitieuses, permettant aux élèves de rentrer dans la logique des questions de bac</a:t>
            </a:r>
            <a:endParaRPr lang="fr-FR" sz="2200" dirty="0"/>
          </a:p>
        </p:txBody>
      </p:sp>
      <p:sp>
        <p:nvSpPr>
          <p:cNvPr id="8" name="ZoneTexte 7"/>
          <p:cNvSpPr txBox="1"/>
          <p:nvPr/>
        </p:nvSpPr>
        <p:spPr>
          <a:xfrm>
            <a:off x="7090610" y="4680857"/>
            <a:ext cx="44276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/>
              <a:t>Progressivité en classe de terminale pour habituer les élèves à l’exercice avec et sans documents</a:t>
            </a:r>
          </a:p>
        </p:txBody>
      </p:sp>
      <p:sp>
        <p:nvSpPr>
          <p:cNvPr id="9" name="Flèche droite 8"/>
          <p:cNvSpPr/>
          <p:nvPr/>
        </p:nvSpPr>
        <p:spPr>
          <a:xfrm>
            <a:off x="4074695" y="5011746"/>
            <a:ext cx="2759242" cy="2340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838200" y="4850134"/>
            <a:ext cx="31883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/>
              <a:t>Nécessaire en classe de terminale</a:t>
            </a:r>
          </a:p>
        </p:txBody>
      </p:sp>
    </p:spTree>
    <p:extLst>
      <p:ext uri="{BB962C8B-B14F-4D97-AF65-F5344CB8AC3E}">
        <p14:creationId xmlns:p14="http://schemas.microsoft.com/office/powerpoint/2010/main" val="22950422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Les appréciations sur les copies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Plus que la note, rôle central des appréciations : </a:t>
            </a:r>
          </a:p>
          <a:p>
            <a:pPr marL="0" indent="0">
              <a:buNone/>
            </a:pPr>
            <a:r>
              <a:rPr lang="fr-FR" sz="2400" dirty="0"/>
              <a:t>	</a:t>
            </a:r>
            <a:r>
              <a:rPr lang="fr-FR" sz="2400" dirty="0">
                <a:sym typeface="Wingdings" panose="05000000000000000000" pitchFamily="2" charset="2"/>
              </a:rPr>
              <a:t> Montrer les acquis, les points de réussite</a:t>
            </a:r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	 Déterminer les axes d’amélioration</a:t>
            </a:r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	 Et/ou apporter des conseils</a:t>
            </a:r>
          </a:p>
          <a:p>
            <a:pPr marL="0" indent="0">
              <a:buNone/>
            </a:pPr>
            <a:endParaRPr lang="fr-FR" sz="2400" dirty="0">
              <a:sym typeface="Wingdings" panose="05000000000000000000" pitchFamily="2" charset="2"/>
            </a:endParaRPr>
          </a:p>
          <a:p>
            <a:r>
              <a:rPr lang="fr-FR" sz="2400" dirty="0">
                <a:sym typeface="Wingdings" panose="05000000000000000000" pitchFamily="2" charset="2"/>
              </a:rPr>
              <a:t>Justification de la note chiffrée</a:t>
            </a:r>
          </a:p>
          <a:p>
            <a:endParaRPr lang="fr-FR" sz="2400" dirty="0">
              <a:sym typeface="Wingdings" panose="05000000000000000000" pitchFamily="2" charset="2"/>
            </a:endParaRPr>
          </a:p>
          <a:p>
            <a:r>
              <a:rPr lang="fr-FR" sz="2400" dirty="0"/>
              <a:t>Appréciations qui doivent être factuelles, pour jouer tout leur rôle</a:t>
            </a:r>
          </a:p>
        </p:txBody>
      </p:sp>
      <p:sp>
        <p:nvSpPr>
          <p:cNvPr id="5" name="Accolade fermante 4"/>
          <p:cNvSpPr/>
          <p:nvPr/>
        </p:nvSpPr>
        <p:spPr>
          <a:xfrm>
            <a:off x="7539789" y="2213811"/>
            <a:ext cx="513348" cy="142774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8197515" y="2696851"/>
            <a:ext cx="3304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Humanise l’évaluation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011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6747" y="24024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1. Organisation en sciences et techniques sanitaires et sociales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636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Des appréciations ayant un caractère formatif aux appréciations du LSL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2923903" cy="4351338"/>
          </a:xfrm>
        </p:spPr>
        <p:txBody>
          <a:bodyPr>
            <a:normAutofit/>
          </a:bodyPr>
          <a:lstStyle/>
          <a:p>
            <a:r>
              <a:rPr lang="fr-FR" sz="2400" dirty="0"/>
              <a:t>Appréciations sur les copies</a:t>
            </a:r>
          </a:p>
          <a:p>
            <a:endParaRPr lang="fr-FR" sz="2400" dirty="0"/>
          </a:p>
          <a:p>
            <a:endParaRPr lang="fr-FR" sz="2400" dirty="0"/>
          </a:p>
          <a:p>
            <a:r>
              <a:rPr lang="fr-FR" sz="2400" dirty="0"/>
              <a:t>Appréciations sur les bulletins scolaires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0114" y="1956304"/>
            <a:ext cx="7507059" cy="4220659"/>
          </a:xfrm>
          <a:prstGeom prst="rect">
            <a:avLst/>
          </a:prstGeom>
        </p:spPr>
      </p:pic>
      <p:sp>
        <p:nvSpPr>
          <p:cNvPr id="6" name="Flèche courbée vers la droite 5"/>
          <p:cNvSpPr/>
          <p:nvPr/>
        </p:nvSpPr>
        <p:spPr>
          <a:xfrm rot="17483596">
            <a:off x="2201617" y="4056291"/>
            <a:ext cx="1090618" cy="358388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42203" y="4001294"/>
            <a:ext cx="26211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Appréciations sur le LSL </a:t>
            </a:r>
          </a:p>
        </p:txBody>
      </p:sp>
      <p:sp>
        <p:nvSpPr>
          <p:cNvPr id="8" name="Flèche courbée vers la gauche 7"/>
          <p:cNvSpPr/>
          <p:nvPr/>
        </p:nvSpPr>
        <p:spPr>
          <a:xfrm rot="20267401">
            <a:off x="2895588" y="2482118"/>
            <a:ext cx="717855" cy="9274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30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8390021" y="2500196"/>
            <a:ext cx="2502568" cy="1010653"/>
          </a:xfrm>
          <a:prstGeom prst="wedgeRectCallout">
            <a:avLst>
              <a:gd name="adj1" fmla="val -21474"/>
              <a:gd name="adj2" fmla="val 97421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Anonymat des appréciations</a:t>
            </a:r>
          </a:p>
        </p:txBody>
      </p:sp>
    </p:spTree>
    <p:extLst>
      <p:ext uri="{BB962C8B-B14F-4D97-AF65-F5344CB8AC3E}">
        <p14:creationId xmlns:p14="http://schemas.microsoft.com/office/powerpoint/2010/main" val="42366525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6747" y="24024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3. Le Grand oral : bilan et perspectives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5935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0233" y="2567690"/>
            <a:ext cx="4722067" cy="2703267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4"/>
          <p:cNvSpPr txBox="1"/>
          <p:nvPr/>
        </p:nvSpPr>
        <p:spPr>
          <a:xfrm>
            <a:off x="1034200" y="1002367"/>
            <a:ext cx="1400800" cy="53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defTabSz="1219170"/>
            <a:r>
              <a:rPr lang="fr" sz="1867" dirty="0">
                <a:solidFill>
                  <a:srgbClr val="FF0000"/>
                </a:solidFill>
              </a:rPr>
              <a:t>Les leviers </a:t>
            </a:r>
            <a:endParaRPr sz="1867" dirty="0">
              <a:solidFill>
                <a:srgbClr val="FF0000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3721067" y="4689300"/>
            <a:ext cx="1442000" cy="53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defTabSz="1219170"/>
            <a:r>
              <a:rPr lang="fr" sz="1867" dirty="0">
                <a:solidFill>
                  <a:srgbClr val="FF0000"/>
                </a:solidFill>
              </a:rPr>
              <a:t>Les freins</a:t>
            </a:r>
            <a:endParaRPr sz="1867" dirty="0">
              <a:solidFill>
                <a:srgbClr val="FF0000"/>
              </a:solidFill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9636491" y="2734565"/>
            <a:ext cx="2004800" cy="82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defTabSz="1219170"/>
            <a:r>
              <a:rPr lang="fr" sz="1867" dirty="0">
                <a:solidFill>
                  <a:srgbClr val="FF0000"/>
                </a:solidFill>
              </a:rPr>
              <a:t>Les objectifs à atteindre </a:t>
            </a:r>
            <a:endParaRPr sz="1867" dirty="0">
              <a:solidFill>
                <a:srgbClr val="FF0000"/>
              </a:solidFill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7258833" y="595101"/>
            <a:ext cx="2498168" cy="82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defTabSz="1219170"/>
            <a:r>
              <a:rPr lang="fr" sz="1867" dirty="0">
                <a:solidFill>
                  <a:srgbClr val="FF0000"/>
                </a:solidFill>
              </a:rPr>
              <a:t>Le travail du professeur </a:t>
            </a:r>
            <a:r>
              <a:rPr lang="fr-FR" sz="1867" dirty="0">
                <a:solidFill>
                  <a:srgbClr val="FF0000"/>
                </a:solidFill>
              </a:rPr>
              <a:t>et des élèves</a:t>
            </a:r>
            <a:endParaRPr sz="1867" dirty="0">
              <a:solidFill>
                <a:srgbClr val="FF0000"/>
              </a:solidFill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402615" y="108772"/>
            <a:ext cx="611995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defTabSz="1219170"/>
            <a:r>
              <a:rPr lang="fr-FR" sz="28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Speed boat sur le grand oral </a:t>
            </a:r>
            <a:endParaRPr sz="28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74" name="Google Shape;74;p14"/>
          <p:cNvCxnSpPr>
            <a:endCxn id="69" idx="3"/>
          </p:cNvCxnSpPr>
          <p:nvPr/>
        </p:nvCxnSpPr>
        <p:spPr>
          <a:xfrm rot="10800000">
            <a:off x="2435000" y="1269167"/>
            <a:ext cx="1892000" cy="1310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" name="Google Shape;75;p14"/>
          <p:cNvCxnSpPr>
            <a:cxnSpLocks/>
          </p:cNvCxnSpPr>
          <p:nvPr/>
        </p:nvCxnSpPr>
        <p:spPr>
          <a:xfrm flipV="1">
            <a:off x="6096000" y="1269120"/>
            <a:ext cx="1162833" cy="1522064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" name="Google Shape;76;p14"/>
          <p:cNvCxnSpPr/>
          <p:nvPr/>
        </p:nvCxnSpPr>
        <p:spPr>
          <a:xfrm flipV="1">
            <a:off x="8731015" y="3144977"/>
            <a:ext cx="749869" cy="6044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" name="Google Shape;77;p14"/>
          <p:cNvCxnSpPr/>
          <p:nvPr/>
        </p:nvCxnSpPr>
        <p:spPr>
          <a:xfrm flipH="1">
            <a:off x="4893333" y="4725467"/>
            <a:ext cx="1060800" cy="337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" name="Rectangle à coins arrondis 1"/>
          <p:cNvSpPr/>
          <p:nvPr/>
        </p:nvSpPr>
        <p:spPr>
          <a:xfrm>
            <a:off x="523967" y="1924567"/>
            <a:ext cx="2544909" cy="1382304"/>
          </a:xfrm>
          <a:prstGeom prst="wedgeRoundRectCallout">
            <a:avLst>
              <a:gd name="adj1" fmla="val -4346"/>
              <a:gd name="adj2" fmla="val -8091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fr-FR" sz="1600" i="1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Les actions d’accompagnement qui font avancer  les pratiques </a:t>
            </a:r>
            <a:endParaRPr lang="fr-FR" sz="1600" dirty="0">
              <a:solidFill>
                <a:schemeClr val="bg1">
                  <a:lumMod val="9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716067" y="5436296"/>
            <a:ext cx="1891430" cy="1064712"/>
          </a:xfrm>
          <a:prstGeom prst="wedgeRoundRectCallout">
            <a:avLst>
              <a:gd name="adj1" fmla="val 59347"/>
              <a:gd name="adj2" fmla="val -819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fr-FR" sz="1600" i="1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Ce qui ralentit l’avancée de l’étude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933781" y="4580680"/>
            <a:ext cx="1874233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fr-FR" sz="1867" dirty="0">
                <a:solidFill>
                  <a:srgbClr val="FF0000"/>
                </a:solidFill>
              </a:rPr>
              <a:t>Les obstacles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7258833" y="4151348"/>
            <a:ext cx="269309" cy="395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à coins arrondis 7"/>
          <p:cNvSpPr/>
          <p:nvPr/>
        </p:nvSpPr>
        <p:spPr>
          <a:xfrm>
            <a:off x="7392083" y="5581578"/>
            <a:ext cx="2799567" cy="1109443"/>
          </a:xfrm>
          <a:prstGeom prst="wedgeRoundRectCallout">
            <a:avLst>
              <a:gd name="adj1" fmla="val -42288"/>
              <a:gd name="adj2" fmla="val -1092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fr-FR" sz="1600" i="1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Risques/imprévus qui peuvent limiter l’atteinte des objectifs (ponctuel)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0476858" y="6494080"/>
            <a:ext cx="1832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Méthode Agile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6160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66206"/>
            <a:ext cx="10515600" cy="1325563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Une épreuve qui se prépare dès la classe de 1</a:t>
            </a:r>
            <a:r>
              <a:rPr lang="fr-FR" sz="3600" b="1" baseline="30000" dirty="0">
                <a:solidFill>
                  <a:schemeClr val="accent1"/>
                </a:solidFill>
              </a:rPr>
              <a:t>ère</a:t>
            </a:r>
            <a:r>
              <a:rPr lang="fr-FR" sz="3600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A9A5-A630-4A85-AEB8-865B883A9F96}" type="slidenum">
              <a:rPr lang="fr-FR" smtClean="0"/>
              <a:t>33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576939" y="1512407"/>
            <a:ext cx="1526180" cy="7150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STSS Thématique</a:t>
            </a:r>
            <a:endParaRPr lang="fr-FR" i="1" dirty="0"/>
          </a:p>
        </p:txBody>
      </p:sp>
      <p:sp>
        <p:nvSpPr>
          <p:cNvPr id="9" name="ZoneTexte 8"/>
          <p:cNvSpPr txBox="1"/>
          <p:nvPr/>
        </p:nvSpPr>
        <p:spPr>
          <a:xfrm>
            <a:off x="1541417" y="6305473"/>
            <a:ext cx="9470572" cy="373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* Fait sanitaire ou social, question sanitaire ou sociale, action dans l’environnement de l’élève…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6939" y="2363251"/>
            <a:ext cx="1526180" cy="10215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Objet d’étude de départ</a:t>
            </a:r>
            <a:endParaRPr lang="fr-FR" i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576939" y="3513984"/>
            <a:ext cx="1526180" cy="7150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i="1" dirty="0"/>
              <a:t>Question initiale*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680059" y="3146051"/>
            <a:ext cx="1695996" cy="16344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i="1" dirty="0"/>
              <a:t>- Recherche documentaire</a:t>
            </a:r>
          </a:p>
          <a:p>
            <a:r>
              <a:rPr lang="fr-FR" i="1" dirty="0"/>
              <a:t>- Recueil et analyse de données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580707" y="2791297"/>
            <a:ext cx="1695996" cy="246459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i="1" dirty="0"/>
              <a:t>Apports théoriques </a:t>
            </a:r>
          </a:p>
          <a:p>
            <a:r>
              <a:rPr lang="fr-FR" i="1" dirty="0"/>
              <a:t>- des pôles thématique + méthodologie</a:t>
            </a:r>
          </a:p>
          <a:p>
            <a:r>
              <a:rPr lang="fr-FR" i="1" dirty="0"/>
              <a:t>- des autres disciplines dont C-BPH</a:t>
            </a:r>
          </a:p>
        </p:txBody>
      </p:sp>
      <p:sp>
        <p:nvSpPr>
          <p:cNvPr id="17" name="Flèche droite 16"/>
          <p:cNvSpPr/>
          <p:nvPr/>
        </p:nvSpPr>
        <p:spPr>
          <a:xfrm>
            <a:off x="2677886" y="2227496"/>
            <a:ext cx="3537856" cy="513960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2"/>
                </a:solidFill>
              </a:rPr>
              <a:t>ETUDE : Démarche technologique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580707" y="5337334"/>
            <a:ext cx="1902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Contextualisation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687095" y="3187211"/>
            <a:ext cx="1902821" cy="10215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Questionnement affiné ou reformulé</a:t>
            </a:r>
            <a:endParaRPr lang="fr-FR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6707779" y="4393433"/>
            <a:ext cx="1902821" cy="102155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Elaboration de deux questions supports</a:t>
            </a:r>
            <a:endParaRPr lang="fr-FR" b="1" i="1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9144000" y="4388352"/>
            <a:ext cx="2011680" cy="96872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2"/>
                </a:solidFill>
              </a:rPr>
              <a:t>Présentation d’une question support</a:t>
            </a:r>
          </a:p>
        </p:txBody>
      </p:sp>
      <p:sp>
        <p:nvSpPr>
          <p:cNvPr id="23" name="Flèche droite 22"/>
          <p:cNvSpPr/>
          <p:nvPr/>
        </p:nvSpPr>
        <p:spPr>
          <a:xfrm>
            <a:off x="908958" y="5706666"/>
            <a:ext cx="10246722" cy="513960"/>
          </a:xfrm>
          <a:prstGeom prst="rightArrow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PROJET D’ORIENTATION</a:t>
            </a:r>
          </a:p>
        </p:txBody>
      </p:sp>
      <p:sp>
        <p:nvSpPr>
          <p:cNvPr id="24" name="Flèche droite 23"/>
          <p:cNvSpPr/>
          <p:nvPr/>
        </p:nvSpPr>
        <p:spPr>
          <a:xfrm>
            <a:off x="4428307" y="836294"/>
            <a:ext cx="6374675" cy="513960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5"/>
                </a:solidFill>
              </a:rPr>
              <a:t>TERMINALE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576938" y="820985"/>
            <a:ext cx="3799117" cy="513960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5"/>
                </a:solidFill>
              </a:rPr>
              <a:t>PREMIERE</a:t>
            </a:r>
          </a:p>
        </p:txBody>
      </p:sp>
      <p:cxnSp>
        <p:nvCxnSpPr>
          <p:cNvPr id="27" name="Connecteur droit avec flèche 26"/>
          <p:cNvCxnSpPr>
            <a:stCxn id="7" idx="2"/>
            <a:endCxn id="12" idx="0"/>
          </p:cNvCxnSpPr>
          <p:nvPr/>
        </p:nvCxnSpPr>
        <p:spPr>
          <a:xfrm>
            <a:off x="1340029" y="2227496"/>
            <a:ext cx="0" cy="135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12" idx="2"/>
            <a:endCxn id="13" idx="0"/>
          </p:cNvCxnSpPr>
          <p:nvPr/>
        </p:nvCxnSpPr>
        <p:spPr>
          <a:xfrm>
            <a:off x="1340029" y="3384807"/>
            <a:ext cx="0" cy="129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3" idx="3"/>
          </p:cNvCxnSpPr>
          <p:nvPr/>
        </p:nvCxnSpPr>
        <p:spPr>
          <a:xfrm flipV="1">
            <a:off x="2103118" y="3854415"/>
            <a:ext cx="576000" cy="0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>
            <a:off x="4366842" y="3807437"/>
            <a:ext cx="204652" cy="60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 flipH="1">
            <a:off x="4376055" y="4082512"/>
            <a:ext cx="204652" cy="28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6285916" y="3757821"/>
            <a:ext cx="421863" cy="0"/>
          </a:xfrm>
          <a:prstGeom prst="straightConnector1">
            <a:avLst/>
          </a:prstGeom>
          <a:ln w="635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19" idx="2"/>
            <a:endCxn id="20" idx="0"/>
          </p:cNvCxnSpPr>
          <p:nvPr/>
        </p:nvCxnSpPr>
        <p:spPr>
          <a:xfrm>
            <a:off x="7638506" y="4208767"/>
            <a:ext cx="20684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>
            <a:stCxn id="20" idx="3"/>
            <a:endCxn id="22" idx="1"/>
          </p:cNvCxnSpPr>
          <p:nvPr/>
        </p:nvCxnSpPr>
        <p:spPr>
          <a:xfrm flipV="1">
            <a:off x="8610600" y="4872716"/>
            <a:ext cx="533400" cy="31495"/>
          </a:xfrm>
          <a:prstGeom prst="straightConnector1">
            <a:avLst/>
          </a:prstGeom>
          <a:ln w="635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07143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Question initiale / Questions-support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/>
          </p:nvPr>
        </p:nvGraphicFramePr>
        <p:xfrm>
          <a:off x="2627811" y="1590653"/>
          <a:ext cx="6424749" cy="2432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A9A5-A630-4A85-AEB8-865B883A9F96}" type="slidenum">
              <a:rPr lang="fr-FR" smtClean="0"/>
              <a:t>34</a:t>
            </a:fld>
            <a:endParaRPr lang="fr-FR"/>
          </a:p>
        </p:txBody>
      </p:sp>
      <p:sp>
        <p:nvSpPr>
          <p:cNvPr id="9" name="Rectangle avec flèche vers la droite 8"/>
          <p:cNvSpPr/>
          <p:nvPr/>
        </p:nvSpPr>
        <p:spPr>
          <a:xfrm>
            <a:off x="627016" y="4428626"/>
            <a:ext cx="2913017" cy="2110286"/>
          </a:xfrm>
          <a:prstGeom prst="right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/>
              <a:t>Question initiale : </a:t>
            </a:r>
          </a:p>
          <a:p>
            <a:r>
              <a:rPr lang="fr-FR"/>
              <a:t>obligatoirement en lien avec le pôle thématique de la STSS</a:t>
            </a:r>
            <a:endParaRPr lang="fr-FR" dirty="0"/>
          </a:p>
        </p:txBody>
      </p:sp>
      <p:sp>
        <p:nvSpPr>
          <p:cNvPr id="10" name="Rectangle avec flèche vers la droite 9"/>
          <p:cNvSpPr/>
          <p:nvPr/>
        </p:nvSpPr>
        <p:spPr>
          <a:xfrm>
            <a:off x="3679370" y="4428626"/>
            <a:ext cx="2913017" cy="2110286"/>
          </a:xfrm>
          <a:prstGeom prst="right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Apports possibles d’autres disciplines (ex. C-BPH)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829803" y="4428626"/>
            <a:ext cx="2031271" cy="21102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Deux questions supports</a:t>
            </a:r>
          </a:p>
        </p:txBody>
      </p:sp>
      <p:sp>
        <p:nvSpPr>
          <p:cNvPr id="13" name="Rectangle avec flèche vers la droite 12"/>
          <p:cNvSpPr/>
          <p:nvPr/>
        </p:nvSpPr>
        <p:spPr>
          <a:xfrm>
            <a:off x="6766561" y="4428626"/>
            <a:ext cx="2913017" cy="2110286"/>
          </a:xfrm>
          <a:prstGeom prst="right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 apports en dehors du programme, recherches supplémentaires avec l’aide du professeur</a:t>
            </a:r>
          </a:p>
        </p:txBody>
      </p:sp>
    </p:spTree>
    <p:extLst>
      <p:ext uri="{BB962C8B-B14F-4D97-AF65-F5344CB8AC3E}">
        <p14:creationId xmlns:p14="http://schemas.microsoft.com/office/powerpoint/2010/main" val="36666538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Caractéristiques de l’étude :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400" dirty="0"/>
          </a:p>
          <a:p>
            <a:pPr marL="0" indent="0">
              <a:buNone/>
            </a:pPr>
            <a:endParaRPr lang="fr-FR" sz="2400" b="1" dirty="0"/>
          </a:p>
          <a:p>
            <a:pPr marL="0" indent="0">
              <a:buNone/>
            </a:pPr>
            <a:endParaRPr lang="fr-FR" sz="2400" b="1" dirty="0"/>
          </a:p>
          <a:p>
            <a:pPr marL="0" indent="0">
              <a:buNone/>
            </a:pPr>
            <a:r>
              <a:rPr lang="fr-FR" sz="2400" b="1" dirty="0"/>
              <a:t>Etude contextualisée </a:t>
            </a:r>
            <a:r>
              <a:rPr lang="fr-FR" sz="2400" dirty="0"/>
              <a:t>qui </a:t>
            </a:r>
            <a:r>
              <a:rPr lang="fr-FR" sz="2400" b="1" dirty="0"/>
              <a:t>croise/mobilise une démarche de projet</a:t>
            </a:r>
            <a:r>
              <a:rPr lang="fr-FR" sz="2400" dirty="0"/>
              <a:t> d’une structure de terrain</a:t>
            </a:r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	 Démarche technologique </a:t>
            </a:r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	 Rencontre avec des professionnels </a:t>
            </a:r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	 Construction du projet professionnel</a:t>
            </a:r>
            <a:endParaRPr lang="fr-FR" sz="24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A9A5-A630-4A85-AEB8-865B883A9F96}" type="slidenum">
              <a:rPr lang="fr-FR" smtClean="0"/>
              <a:t>35</a:t>
            </a:fld>
            <a:endParaRPr lang="fr-FR"/>
          </a:p>
        </p:txBody>
      </p:sp>
      <p:sp>
        <p:nvSpPr>
          <p:cNvPr id="6" name="Explosion : 14 points 5">
            <a:extLst>
              <a:ext uri="{FF2B5EF4-FFF2-40B4-BE49-F238E27FC236}">
                <a16:creationId xmlns:a16="http://schemas.microsoft.com/office/drawing/2014/main" id="{73E7C565-84F0-4F39-89BD-CDB8C58E7E1D}"/>
              </a:ext>
            </a:extLst>
          </p:cNvPr>
          <p:cNvSpPr/>
          <p:nvPr/>
        </p:nvSpPr>
        <p:spPr>
          <a:xfrm>
            <a:off x="7195930" y="0"/>
            <a:ext cx="4996070" cy="287171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Projet : caractéristique commune des séries de la voie technologique </a:t>
            </a:r>
          </a:p>
        </p:txBody>
      </p:sp>
      <p:sp>
        <p:nvSpPr>
          <p:cNvPr id="7" name="Bulle narrative : ronde 6">
            <a:extLst>
              <a:ext uri="{FF2B5EF4-FFF2-40B4-BE49-F238E27FC236}">
                <a16:creationId xmlns:a16="http://schemas.microsoft.com/office/drawing/2014/main" id="{AAF4BB91-007F-4A95-8A14-0FC65DD4F4AE}"/>
              </a:ext>
            </a:extLst>
          </p:cNvPr>
          <p:cNvSpPr/>
          <p:nvPr/>
        </p:nvSpPr>
        <p:spPr>
          <a:xfrm>
            <a:off x="7658100" y="4716153"/>
            <a:ext cx="3695700" cy="1460810"/>
          </a:xfrm>
          <a:prstGeom prst="wedgeEllipseCallout">
            <a:avLst>
              <a:gd name="adj1" fmla="val -73296"/>
              <a:gd name="adj2" fmla="val -703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Quelle réalité locale des élèves ? Comment amener les élèves à questionner un projet ?</a:t>
            </a:r>
          </a:p>
        </p:txBody>
      </p:sp>
    </p:spTree>
    <p:extLst>
      <p:ext uri="{BB962C8B-B14F-4D97-AF65-F5344CB8AC3E}">
        <p14:creationId xmlns:p14="http://schemas.microsoft.com/office/powerpoint/2010/main" val="5343802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Où croiser/mobiliser le projet dans l’ensemble de la démarche de l’élève ?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A9A5-A630-4A85-AEB8-865B883A9F96}" type="slidenum">
              <a:rPr lang="fr-FR" smtClean="0"/>
              <a:t>36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405343" y="3780499"/>
            <a:ext cx="1526180" cy="16202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b="1" i="1" dirty="0"/>
          </a:p>
          <a:p>
            <a:pPr algn="ctr"/>
            <a:r>
              <a:rPr lang="fr-FR" dirty="0"/>
              <a:t>Question initiale</a:t>
            </a:r>
          </a:p>
          <a:p>
            <a:pPr algn="ctr"/>
            <a:endParaRPr lang="fr-FR" b="1" i="1" dirty="0"/>
          </a:p>
          <a:p>
            <a:pPr algn="ctr"/>
            <a:endParaRPr lang="fr-FR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4717865" y="3780499"/>
            <a:ext cx="1695996" cy="16344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i="1" dirty="0"/>
              <a:t>- Recherche documentaire</a:t>
            </a:r>
          </a:p>
          <a:p>
            <a:r>
              <a:rPr lang="fr-FR" i="1" dirty="0"/>
              <a:t>- Recueil et analyse de données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200203" y="3780499"/>
            <a:ext cx="1902821" cy="163449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b="1" dirty="0"/>
          </a:p>
          <a:p>
            <a:pPr algn="ctr"/>
            <a:r>
              <a:rPr lang="fr-FR" b="1" dirty="0"/>
              <a:t>Elaboration de deux questions supports</a:t>
            </a:r>
          </a:p>
          <a:p>
            <a:pPr algn="ctr"/>
            <a:endParaRPr lang="fr-FR" b="1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1405343" y="2364377"/>
            <a:ext cx="1526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Projet</a:t>
            </a:r>
            <a:r>
              <a:rPr lang="fr-FR" dirty="0"/>
              <a:t>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618761" y="2262717"/>
            <a:ext cx="1526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Projet</a:t>
            </a:r>
            <a:r>
              <a:rPr lang="fr-FR" dirty="0"/>
              <a:t>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569820" y="2308652"/>
            <a:ext cx="1526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Projet</a:t>
            </a:r>
            <a:r>
              <a:rPr lang="fr-FR" dirty="0"/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138892" y="2308652"/>
            <a:ext cx="936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ET/OU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889021" y="2262717"/>
            <a:ext cx="936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ET/OU</a:t>
            </a: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2168433" y="2834640"/>
            <a:ext cx="0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8956765" y="2677984"/>
            <a:ext cx="0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5332910" y="2733709"/>
            <a:ext cx="0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7785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9992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Une aide pour la progression…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DEDD-92EF-4F9A-81DB-96A413A68E03}" type="slidenum">
              <a:rPr lang="fr-FR" smtClean="0"/>
              <a:t>37</a:t>
            </a:fld>
            <a:endParaRPr lang="fr-FR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232310"/>
              </p:ext>
            </p:extLst>
          </p:nvPr>
        </p:nvGraphicFramePr>
        <p:xfrm>
          <a:off x="499531" y="1143994"/>
          <a:ext cx="11472335" cy="5557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1109">
                  <a:extLst>
                    <a:ext uri="{9D8B030D-6E8A-4147-A177-3AD203B41FA5}">
                      <a16:colId xmlns:a16="http://schemas.microsoft.com/office/drawing/2014/main" val="4058800770"/>
                    </a:ext>
                  </a:extLst>
                </a:gridCol>
                <a:gridCol w="1699965">
                  <a:extLst>
                    <a:ext uri="{9D8B030D-6E8A-4147-A177-3AD203B41FA5}">
                      <a16:colId xmlns:a16="http://schemas.microsoft.com/office/drawing/2014/main" val="520035195"/>
                    </a:ext>
                  </a:extLst>
                </a:gridCol>
                <a:gridCol w="1382020">
                  <a:extLst>
                    <a:ext uri="{9D8B030D-6E8A-4147-A177-3AD203B41FA5}">
                      <a16:colId xmlns:a16="http://schemas.microsoft.com/office/drawing/2014/main" val="2062332909"/>
                    </a:ext>
                  </a:extLst>
                </a:gridCol>
                <a:gridCol w="691010">
                  <a:extLst>
                    <a:ext uri="{9D8B030D-6E8A-4147-A177-3AD203B41FA5}">
                      <a16:colId xmlns:a16="http://schemas.microsoft.com/office/drawing/2014/main" val="571488560"/>
                    </a:ext>
                  </a:extLst>
                </a:gridCol>
                <a:gridCol w="691010">
                  <a:extLst>
                    <a:ext uri="{9D8B030D-6E8A-4147-A177-3AD203B41FA5}">
                      <a16:colId xmlns:a16="http://schemas.microsoft.com/office/drawing/2014/main" val="3390797149"/>
                    </a:ext>
                  </a:extLst>
                </a:gridCol>
                <a:gridCol w="743877">
                  <a:extLst>
                    <a:ext uri="{9D8B030D-6E8A-4147-A177-3AD203B41FA5}">
                      <a16:colId xmlns:a16="http://schemas.microsoft.com/office/drawing/2014/main" val="2562195199"/>
                    </a:ext>
                  </a:extLst>
                </a:gridCol>
                <a:gridCol w="743877">
                  <a:extLst>
                    <a:ext uri="{9D8B030D-6E8A-4147-A177-3AD203B41FA5}">
                      <a16:colId xmlns:a16="http://schemas.microsoft.com/office/drawing/2014/main" val="1730204687"/>
                    </a:ext>
                  </a:extLst>
                </a:gridCol>
                <a:gridCol w="584902">
                  <a:extLst>
                    <a:ext uri="{9D8B030D-6E8A-4147-A177-3AD203B41FA5}">
                      <a16:colId xmlns:a16="http://schemas.microsoft.com/office/drawing/2014/main" val="3156593854"/>
                    </a:ext>
                  </a:extLst>
                </a:gridCol>
                <a:gridCol w="531662">
                  <a:extLst>
                    <a:ext uri="{9D8B030D-6E8A-4147-A177-3AD203B41FA5}">
                      <a16:colId xmlns:a16="http://schemas.microsoft.com/office/drawing/2014/main" val="2042361734"/>
                    </a:ext>
                  </a:extLst>
                </a:gridCol>
                <a:gridCol w="425929">
                  <a:extLst>
                    <a:ext uri="{9D8B030D-6E8A-4147-A177-3AD203B41FA5}">
                      <a16:colId xmlns:a16="http://schemas.microsoft.com/office/drawing/2014/main" val="3085140707"/>
                    </a:ext>
                  </a:extLst>
                </a:gridCol>
                <a:gridCol w="425929">
                  <a:extLst>
                    <a:ext uri="{9D8B030D-6E8A-4147-A177-3AD203B41FA5}">
                      <a16:colId xmlns:a16="http://schemas.microsoft.com/office/drawing/2014/main" val="1998577688"/>
                    </a:ext>
                  </a:extLst>
                </a:gridCol>
                <a:gridCol w="160368">
                  <a:extLst>
                    <a:ext uri="{9D8B030D-6E8A-4147-A177-3AD203B41FA5}">
                      <a16:colId xmlns:a16="http://schemas.microsoft.com/office/drawing/2014/main" val="2944412099"/>
                    </a:ext>
                  </a:extLst>
                </a:gridCol>
                <a:gridCol w="902203">
                  <a:extLst>
                    <a:ext uri="{9D8B030D-6E8A-4147-A177-3AD203B41FA5}">
                      <a16:colId xmlns:a16="http://schemas.microsoft.com/office/drawing/2014/main" val="236239467"/>
                    </a:ext>
                  </a:extLst>
                </a:gridCol>
                <a:gridCol w="893409">
                  <a:extLst>
                    <a:ext uri="{9D8B030D-6E8A-4147-A177-3AD203B41FA5}">
                      <a16:colId xmlns:a16="http://schemas.microsoft.com/office/drawing/2014/main" val="4151824892"/>
                    </a:ext>
                  </a:extLst>
                </a:gridCol>
                <a:gridCol w="745065">
                  <a:extLst>
                    <a:ext uri="{9D8B030D-6E8A-4147-A177-3AD203B41FA5}">
                      <a16:colId xmlns:a16="http://schemas.microsoft.com/office/drawing/2014/main" val="1462502248"/>
                    </a:ext>
                  </a:extLst>
                </a:gridCol>
              </a:tblGrid>
              <a:tr h="6004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Années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Première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Terminale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5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2s</a:t>
                      </a:r>
                    </a:p>
                  </a:txBody>
                  <a:tcPr marL="80250" marR="80250" marT="40125" marB="401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5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 4s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80250" marR="80250" marT="40125" marB="4012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5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r>
                        <a:rPr lang="fr-FR" sz="1200" b="1" kern="15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Nov 3s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Déc 3 s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 err="1">
                          <a:effectLst/>
                        </a:rPr>
                        <a:t>Janv</a:t>
                      </a:r>
                      <a:r>
                        <a:rPr lang="fr-FR" sz="1200" kern="150" dirty="0">
                          <a:effectLst/>
                        </a:rPr>
                        <a:t> 1s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Fev 2s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Ma 2s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80250" marR="80250" marT="40125" marB="401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Fin mars</a:t>
                      </a:r>
                      <a:r>
                        <a:rPr lang="fr-FR" sz="1200" kern="150" baseline="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Avril 4s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80250" marR="80250" marT="40125" marB="401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Mai 4s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kern="150" dirty="0">
                          <a:effectLst/>
                        </a:rPr>
                        <a:t>Juin 2s</a:t>
                      </a:r>
                      <a:endParaRPr lang="fr-FR" sz="12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96861672"/>
                  </a:ext>
                </a:extLst>
              </a:tr>
              <a:tr h="566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Orientation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Actions liées au projet d’établissement, ouvertures dans les enseignements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Orientation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 gridSpan="9">
                  <a:txBody>
                    <a:bodyPr/>
                    <a:lstStyle/>
                    <a:p>
                      <a:pPr algn="ctr"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Identification des cursus professionnels / Préparation du projet d’orientation / </a:t>
                      </a:r>
                      <a:r>
                        <a:rPr lang="fr-FR" sz="1200" kern="150" dirty="0" err="1">
                          <a:effectLst/>
                        </a:rPr>
                        <a:t>Parcoursup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80250" marR="80250" marT="40125" marB="40125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Formalisation des liens avec le projet d’orientation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kern="0" dirty="0">
                          <a:effectLst/>
                        </a:rPr>
                        <a:t> </a:t>
                      </a:r>
                      <a:endParaRPr lang="fr-FR" sz="12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2664508"/>
                  </a:ext>
                </a:extLst>
              </a:tr>
              <a:tr h="9382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>
                          <a:effectLst/>
                        </a:rPr>
                        <a:t>Temps de travail en autonomie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Etude à partir de réflexions développées en STSS-T, voire un fait d’actualité sanitaire sociale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>
                          <a:effectLst/>
                        </a:rPr>
                        <a:t>Autonomie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 dirty="0">
                          <a:effectLst/>
                        </a:rPr>
                        <a:t>Parcours avenir </a:t>
                      </a:r>
                      <a:r>
                        <a:rPr lang="fr-FR" sz="1200" kern="150" dirty="0" err="1">
                          <a:effectLst/>
                        </a:rPr>
                        <a:t>Parcoursup</a:t>
                      </a:r>
                      <a:endParaRPr lang="fr-FR" sz="1800" kern="15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------------------------------------------Poursuite de l’étude -----------------------------------lien avec la démarche de projet------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80250" marR="80250" marT="40125" marB="40125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943393"/>
                  </a:ext>
                </a:extLst>
              </a:tr>
              <a:tr h="28332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 dirty="0">
                          <a:effectLst/>
                        </a:rPr>
                        <a:t>Lors des temps d’</a:t>
                      </a:r>
                      <a:r>
                        <a:rPr lang="fr-FR" sz="1200" kern="150" dirty="0" err="1">
                          <a:effectLst/>
                        </a:rPr>
                        <a:t>enseigne-ments</a:t>
                      </a:r>
                      <a:r>
                        <a:rPr lang="fr-FR" sz="1200" kern="150" dirty="0">
                          <a:effectLst/>
                        </a:rPr>
                        <a:t> de STSS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>
                          <a:effectLst/>
                        </a:rPr>
                        <a:t>Présentation et revues de projet</a:t>
                      </a:r>
                      <a:endParaRPr lang="fr-FR" sz="1800" kern="15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>
                          <a:effectLst/>
                        </a:rPr>
                        <a:t>(fin de première)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 gridSpan="1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 dirty="0">
                          <a:effectLst/>
                        </a:rPr>
                        <a:t>Accompagnement GO :  10</a:t>
                      </a:r>
                      <a:r>
                        <a:rPr lang="fr-FR" sz="1200" kern="150" baseline="0" dirty="0">
                          <a:effectLst/>
                        </a:rPr>
                        <a:t> </a:t>
                      </a:r>
                      <a:r>
                        <a:rPr lang="fr-FR" sz="1200" kern="150" dirty="0">
                          <a:effectLst/>
                        </a:rPr>
                        <a:t>h avant mi-mars et</a:t>
                      </a:r>
                      <a:r>
                        <a:rPr lang="fr-FR" sz="1200" kern="150" baseline="0" dirty="0">
                          <a:effectLst/>
                        </a:rPr>
                        <a:t> </a:t>
                      </a:r>
                      <a:r>
                        <a:rPr lang="fr-FR" sz="1200" kern="150" dirty="0">
                          <a:effectLst/>
                        </a:rPr>
                        <a:t>30 h après (en</a:t>
                      </a:r>
                      <a:r>
                        <a:rPr lang="fr-FR" sz="1200" kern="150" baseline="0" dirty="0">
                          <a:effectLst/>
                        </a:rPr>
                        <a:t> collaboration </a:t>
                      </a:r>
                      <a:r>
                        <a:rPr lang="fr-FR" sz="1200" kern="150" baseline="0">
                          <a:effectLst/>
                        </a:rPr>
                        <a:t>avec professeurs de C-BPH)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43785"/>
                  </a:ext>
                </a:extLst>
              </a:tr>
              <a:tr h="28224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>
                          <a:effectLst/>
                        </a:rPr>
                        <a:t> 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 dirty="0">
                          <a:effectLst/>
                        </a:rPr>
                        <a:t> 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80250" marR="80250" marT="40125" marB="401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80250" marR="80250" marT="40125" marB="401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 dirty="0">
                          <a:effectLst/>
                        </a:rPr>
                        <a:t>4 à 6 h Revues de projet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>
                          <a:effectLst/>
                        </a:rPr>
                        <a:t> 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 dirty="0">
                          <a:effectLst/>
                        </a:rPr>
                        <a:t>4 à 6 h</a:t>
                      </a:r>
                      <a:br>
                        <a:rPr lang="fr-FR" sz="1200" kern="150" dirty="0">
                          <a:effectLst/>
                        </a:rPr>
                      </a:br>
                      <a:r>
                        <a:rPr lang="fr-FR" sz="1200" kern="150" dirty="0">
                          <a:effectLst/>
                        </a:rPr>
                        <a:t>Revues de projet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>
                          <a:effectLst/>
                        </a:rPr>
                        <a:t> 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 dirty="0">
                          <a:effectLst/>
                        </a:rPr>
                        <a:t> 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150">
                          <a:effectLst/>
                        </a:rPr>
                        <a:t> </a:t>
                      </a:r>
                      <a:endParaRPr lang="fr-FR" sz="1800" kern="1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fontAlgn="auto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0" dirty="0">
                          <a:effectLst/>
                        </a:rPr>
                        <a:t>12 à 14 h. : accompagnement</a:t>
                      </a:r>
                      <a:endParaRPr lang="fr-FR" sz="1800" kern="150" dirty="0">
                        <a:effectLst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200" kern="0" dirty="0">
                          <a:effectLst/>
                        </a:rPr>
                        <a:t>Poursuite de l’étude -&gt; Questionnement sur une démarche de projet, à l’origine de l’étude, ou qui éclaire, prolonge l’étude</a:t>
                      </a:r>
                      <a:endParaRPr lang="fr-FR" sz="1800" kern="150" dirty="0">
                        <a:effectLst/>
                      </a:endParaRPr>
                    </a:p>
                    <a:p>
                      <a:pPr fontAlgn="auto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0" dirty="0">
                          <a:effectLst/>
                        </a:rPr>
                        <a:t>Questionnement sur le lien entre la/les questions-supports et le projet en lien avec l’étude, finalisation des deux questions-supports de l’épreuve, préparation de l’oral</a:t>
                      </a:r>
                      <a:endParaRPr lang="fr-FR" sz="18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80250" marR="80250" marT="40125" marB="40125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1100" kern="150" dirty="0">
                          <a:effectLst/>
                        </a:rPr>
                        <a:t>14 h à 16h Finalisation,   préparation oral</a:t>
                      </a:r>
                      <a:endParaRPr lang="fr-FR" sz="16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02491925"/>
                  </a:ext>
                </a:extLst>
              </a:tr>
            </a:tbl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204913" y="1785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Bulle narrative : ronde 2">
            <a:extLst>
              <a:ext uri="{FF2B5EF4-FFF2-40B4-BE49-F238E27FC236}">
                <a16:creationId xmlns:a16="http://schemas.microsoft.com/office/drawing/2014/main" id="{97D0EA96-42A7-423A-B986-D5FF217A2CDE}"/>
              </a:ext>
            </a:extLst>
          </p:cNvPr>
          <p:cNvSpPr/>
          <p:nvPr/>
        </p:nvSpPr>
        <p:spPr>
          <a:xfrm>
            <a:off x="4963886" y="5072062"/>
            <a:ext cx="3380014" cy="1284272"/>
          </a:xfrm>
          <a:prstGeom prst="wedgeEllipseCallout">
            <a:avLst>
              <a:gd name="adj1" fmla="val 4288"/>
              <a:gd name="adj2" fmla="val -1116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Ou</a:t>
            </a:r>
            <a:r>
              <a:rPr lang="fr-FR" dirty="0"/>
              <a:t> revues de projet plus espacées : 4 à 5 fois 2h ou 4 fois 3 h</a:t>
            </a:r>
          </a:p>
        </p:txBody>
      </p:sp>
    </p:spTree>
    <p:extLst>
      <p:ext uri="{BB962C8B-B14F-4D97-AF65-F5344CB8AC3E}">
        <p14:creationId xmlns:p14="http://schemas.microsoft.com/office/powerpoint/2010/main" val="28518704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82E4F8-0206-4A0B-AE19-020223291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Quels outils d’accompagnement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691FE1-2C3C-4069-9DF2-961082F73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Partage d’expérience sur les éventuels outils créés pour aider les élèves à mener l’étude et à préparer l’épreuve : </a:t>
            </a:r>
          </a:p>
          <a:p>
            <a:r>
              <a:rPr lang="fr-FR" sz="2400" dirty="0"/>
              <a:t>Tableau de bord ? </a:t>
            </a:r>
          </a:p>
          <a:p>
            <a:r>
              <a:rPr lang="fr-FR" sz="2400" dirty="0"/>
              <a:t>Dossier documentaire ? </a:t>
            </a:r>
          </a:p>
          <a:p>
            <a:r>
              <a:rPr lang="fr-FR" sz="2400" dirty="0"/>
              <a:t>Planning sur l’année ? </a:t>
            </a:r>
          </a:p>
          <a:p>
            <a:r>
              <a:rPr lang="fr-FR" sz="2400" dirty="0"/>
              <a:t>Dates butoirs pour des temps de bilan en classe ? </a:t>
            </a:r>
          </a:p>
          <a:p>
            <a:r>
              <a:rPr lang="fr-FR" sz="2400" dirty="0"/>
              <a:t>Cahier de suivi ? </a:t>
            </a:r>
          </a:p>
          <a:p>
            <a:r>
              <a:rPr lang="fr-FR" sz="2400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7225037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38AB18-F4C7-4D02-A1D7-F31DB89E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Actualisation session 2023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5AE86A-8F92-45B2-B0F4-0A72579A6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Prendre en compte que : 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/>
              <a:t>l'utilisation du tableau n'est plus envisageable ;</a:t>
            </a:r>
          </a:p>
          <a:p>
            <a:endParaRPr lang="fr-FR" sz="2400" dirty="0"/>
          </a:p>
          <a:p>
            <a:r>
              <a:rPr lang="fr-FR" sz="2400" dirty="0"/>
              <a:t>le candidat peut garder pendant l'épreuve le support qu’il peut réaliser pendant sa préparation </a:t>
            </a:r>
          </a:p>
          <a:p>
            <a:endParaRPr lang="fr-FR" sz="2400" dirty="0"/>
          </a:p>
          <a:p>
            <a:r>
              <a:rPr lang="fr-FR" sz="2400" dirty="0"/>
              <a:t>le nombre de feuilles dont il dispose n'est pas limité ;</a:t>
            </a:r>
          </a:p>
          <a:p>
            <a:endParaRPr lang="fr-FR" sz="2400" dirty="0"/>
          </a:p>
          <a:p>
            <a:r>
              <a:rPr lang="fr-FR" sz="2400" dirty="0"/>
              <a:t>pendant l'épreuve, le jury ne peut pas demander au candidat d'écrire ni de réaliser un exercice.</a:t>
            </a:r>
          </a:p>
        </p:txBody>
      </p:sp>
    </p:spTree>
    <p:extLst>
      <p:ext uri="{BB962C8B-B14F-4D97-AF65-F5344CB8AC3E}">
        <p14:creationId xmlns:p14="http://schemas.microsoft.com/office/powerpoint/2010/main" val="1945640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A3C058-713D-4244-AE84-4F02D037E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1188"/>
            <a:ext cx="4533900" cy="2174875"/>
          </a:xfrm>
        </p:spPr>
        <p:txBody>
          <a:bodyPr/>
          <a:lstStyle/>
          <a:p>
            <a:endParaRPr lang="fr-FR" sz="2400" b="1" dirty="0"/>
          </a:p>
          <a:p>
            <a:r>
              <a:rPr lang="fr-FR" sz="2400" b="1" dirty="0"/>
              <a:t>Classe de Première : </a:t>
            </a:r>
          </a:p>
          <a:p>
            <a:pPr>
              <a:buFontTx/>
              <a:buChar char="-"/>
            </a:pPr>
            <a:r>
              <a:rPr lang="fr-FR" sz="2400" dirty="0"/>
              <a:t>Quelle organisation ? </a:t>
            </a:r>
          </a:p>
          <a:p>
            <a:pPr>
              <a:buFontTx/>
              <a:buChar char="-"/>
            </a:pPr>
            <a:r>
              <a:rPr lang="fr-FR" sz="2400" dirty="0"/>
              <a:t>Points positifs ? Difficultés ? </a:t>
            </a:r>
          </a:p>
          <a:p>
            <a:pPr>
              <a:buFontTx/>
              <a:buChar char="-"/>
            </a:pP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4EBC8C-9B2B-43B5-8B00-AE29D7936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4</a:t>
            </a:fld>
            <a:endParaRPr lang="fr-FR" dirty="0"/>
          </a:p>
        </p:txBody>
      </p:sp>
      <p:sp>
        <p:nvSpPr>
          <p:cNvPr id="7" name="Double vague 6">
            <a:extLst>
              <a:ext uri="{FF2B5EF4-FFF2-40B4-BE49-F238E27FC236}">
                <a16:creationId xmlns:a16="http://schemas.microsoft.com/office/drawing/2014/main" id="{B1AE2DEC-A531-4AA7-918E-CBB274DD50CF}"/>
              </a:ext>
            </a:extLst>
          </p:cNvPr>
          <p:cNvSpPr/>
          <p:nvPr/>
        </p:nvSpPr>
        <p:spPr>
          <a:xfrm>
            <a:off x="4819652" y="516298"/>
            <a:ext cx="4267200" cy="2119745"/>
          </a:xfrm>
          <a:prstGeom prst="doubleWav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Partage d’expérience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599E1B7A-6C78-434B-B354-E4621664E6BE}"/>
              </a:ext>
            </a:extLst>
          </p:cNvPr>
          <p:cNvSpPr txBox="1">
            <a:spLocks/>
          </p:cNvSpPr>
          <p:nvPr/>
        </p:nvSpPr>
        <p:spPr>
          <a:xfrm>
            <a:off x="6819902" y="3151187"/>
            <a:ext cx="4533900" cy="2174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b="1" dirty="0"/>
          </a:p>
          <a:p>
            <a:r>
              <a:rPr lang="fr-FR" sz="2400" b="1" dirty="0"/>
              <a:t>Classe de Terminale : </a:t>
            </a:r>
          </a:p>
          <a:p>
            <a:pPr>
              <a:buFontTx/>
              <a:buChar char="-"/>
            </a:pPr>
            <a:r>
              <a:rPr lang="fr-FR" sz="2400" dirty="0"/>
              <a:t>Quelle organisation ? </a:t>
            </a:r>
          </a:p>
          <a:p>
            <a:pPr>
              <a:buFontTx/>
              <a:buChar char="-"/>
            </a:pPr>
            <a:r>
              <a:rPr lang="fr-FR" sz="2400" dirty="0"/>
              <a:t>Points positifs ? Difficultés ? </a:t>
            </a:r>
          </a:p>
          <a:p>
            <a:pPr>
              <a:buFontTx/>
              <a:buChar char="-"/>
            </a:pPr>
            <a:endParaRPr lang="fr-FR" sz="2400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2" name="Bulle narrative : ronde 1">
            <a:extLst>
              <a:ext uri="{FF2B5EF4-FFF2-40B4-BE49-F238E27FC236}">
                <a16:creationId xmlns:a16="http://schemas.microsoft.com/office/drawing/2014/main" id="{AF1C9139-468C-488D-A149-C055A1475A60}"/>
              </a:ext>
            </a:extLst>
          </p:cNvPr>
          <p:cNvSpPr/>
          <p:nvPr/>
        </p:nvSpPr>
        <p:spPr>
          <a:xfrm>
            <a:off x="4572000" y="5106627"/>
            <a:ext cx="2743200" cy="1235075"/>
          </a:xfrm>
          <a:prstGeom prst="wedgeEllipseCallout">
            <a:avLst>
              <a:gd name="adj1" fmla="val 33859"/>
              <a:gd name="adj2" fmla="val -95565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Quel bilan de l’organisation actuelle ? </a:t>
            </a:r>
          </a:p>
        </p:txBody>
      </p:sp>
    </p:spTree>
    <p:extLst>
      <p:ext uri="{BB962C8B-B14F-4D97-AF65-F5344CB8AC3E}">
        <p14:creationId xmlns:p14="http://schemas.microsoft.com/office/powerpoint/2010/main" val="36736718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611020"/>
            <a:ext cx="10515600" cy="1325563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5"/>
                </a:solidFill>
              </a:rPr>
              <a:t>Merci pour votre attention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40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964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00387-D484-48D5-AAA0-FA7EE10F2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En classe de première, grande liberté quant à l’organisation</a:t>
            </a:r>
            <a:br>
              <a:rPr lang="fr-FR" sz="3600" dirty="0"/>
            </a:br>
            <a:endParaRPr lang="fr-FR" sz="3600" b="1" dirty="0">
              <a:solidFill>
                <a:schemeClr val="accent5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09B68A-40CB-4160-BB53-141D315B0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sz="2400" dirty="0"/>
              <a:t>Un seul professeur / plusieurs professeurs pour une même classe </a:t>
            </a:r>
          </a:p>
          <a:p>
            <a:endParaRPr lang="fr-FR" sz="2400" dirty="0"/>
          </a:p>
          <a:p>
            <a:r>
              <a:rPr lang="fr-FR" sz="2400" dirty="0"/>
              <a:t>Séparation pôle thématique / pôle méthodologique </a:t>
            </a:r>
          </a:p>
          <a:p>
            <a:endParaRPr lang="fr-FR" sz="2400" dirty="0"/>
          </a:p>
          <a:p>
            <a:r>
              <a:rPr lang="fr-FR" sz="2400" dirty="0"/>
              <a:t>Possibilité de répartition des modules à l’intérieur du pôle thématique</a:t>
            </a:r>
          </a:p>
          <a:p>
            <a:endParaRPr lang="fr-FR" sz="2400" dirty="0"/>
          </a:p>
          <a:p>
            <a:r>
              <a:rPr lang="fr-FR" sz="2400" dirty="0"/>
              <a:t>Alternance de séquences de thématiques et de séquences de méthodologie (utiliser la méthodologie quand on en a besoin, au service de la compréhension de la thématique)</a:t>
            </a:r>
          </a:p>
          <a:p>
            <a:endParaRPr lang="fr-FR" sz="2400" dirty="0"/>
          </a:p>
          <a:p>
            <a:r>
              <a:rPr lang="fr-FR" sz="2400" dirty="0"/>
              <a:t>…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C14629-151B-4EE5-B28D-B38873072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28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0407" y="458316"/>
            <a:ext cx="10031186" cy="771344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accent5"/>
                </a:solidFill>
              </a:rPr>
              <a:t>En classe de Terminale, + de contraintes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A9A5-A630-4A85-AEB8-865B883A9F96}" type="slidenum">
              <a:rPr lang="fr-FR" smtClean="0"/>
              <a:t>6</a:t>
            </a:fld>
            <a:endParaRPr lang="fr-FR"/>
          </a:p>
        </p:txBody>
      </p:sp>
      <p:graphicFrame>
        <p:nvGraphicFramePr>
          <p:cNvPr id="16" name="Espace réservé du contenu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017423"/>
              </p:ext>
            </p:extLst>
          </p:nvPr>
        </p:nvGraphicFramePr>
        <p:xfrm>
          <a:off x="522514" y="1288273"/>
          <a:ext cx="10589082" cy="5100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658">
                  <a:extLst>
                    <a:ext uri="{9D8B030D-6E8A-4147-A177-3AD203B41FA5}">
                      <a16:colId xmlns:a16="http://schemas.microsoft.com/office/drawing/2014/main" val="990230826"/>
                    </a:ext>
                  </a:extLst>
                </a:gridCol>
                <a:gridCol w="729017">
                  <a:extLst>
                    <a:ext uri="{9D8B030D-6E8A-4147-A177-3AD203B41FA5}">
                      <a16:colId xmlns:a16="http://schemas.microsoft.com/office/drawing/2014/main" val="1490879803"/>
                    </a:ext>
                  </a:extLst>
                </a:gridCol>
                <a:gridCol w="1045888">
                  <a:extLst>
                    <a:ext uri="{9D8B030D-6E8A-4147-A177-3AD203B41FA5}">
                      <a16:colId xmlns:a16="http://schemas.microsoft.com/office/drawing/2014/main" val="76960809"/>
                    </a:ext>
                  </a:extLst>
                </a:gridCol>
                <a:gridCol w="918180">
                  <a:extLst>
                    <a:ext uri="{9D8B030D-6E8A-4147-A177-3AD203B41FA5}">
                      <a16:colId xmlns:a16="http://schemas.microsoft.com/office/drawing/2014/main" val="2583044158"/>
                    </a:ext>
                  </a:extLst>
                </a:gridCol>
                <a:gridCol w="706293">
                  <a:extLst>
                    <a:ext uri="{9D8B030D-6E8A-4147-A177-3AD203B41FA5}">
                      <a16:colId xmlns:a16="http://schemas.microsoft.com/office/drawing/2014/main" val="4048907705"/>
                    </a:ext>
                  </a:extLst>
                </a:gridCol>
                <a:gridCol w="653320">
                  <a:extLst>
                    <a:ext uri="{9D8B030D-6E8A-4147-A177-3AD203B41FA5}">
                      <a16:colId xmlns:a16="http://schemas.microsoft.com/office/drawing/2014/main" val="2897464512"/>
                    </a:ext>
                  </a:extLst>
                </a:gridCol>
                <a:gridCol w="829893">
                  <a:extLst>
                    <a:ext uri="{9D8B030D-6E8A-4147-A177-3AD203B41FA5}">
                      <a16:colId xmlns:a16="http://schemas.microsoft.com/office/drawing/2014/main" val="2142619600"/>
                    </a:ext>
                  </a:extLst>
                </a:gridCol>
                <a:gridCol w="706293">
                  <a:extLst>
                    <a:ext uri="{9D8B030D-6E8A-4147-A177-3AD203B41FA5}">
                      <a16:colId xmlns:a16="http://schemas.microsoft.com/office/drawing/2014/main" val="4142779552"/>
                    </a:ext>
                  </a:extLst>
                </a:gridCol>
                <a:gridCol w="821063">
                  <a:extLst>
                    <a:ext uri="{9D8B030D-6E8A-4147-A177-3AD203B41FA5}">
                      <a16:colId xmlns:a16="http://schemas.microsoft.com/office/drawing/2014/main" val="347477863"/>
                    </a:ext>
                  </a:extLst>
                </a:gridCol>
                <a:gridCol w="794578">
                  <a:extLst>
                    <a:ext uri="{9D8B030D-6E8A-4147-A177-3AD203B41FA5}">
                      <a16:colId xmlns:a16="http://schemas.microsoft.com/office/drawing/2014/main" val="1657159263"/>
                    </a:ext>
                  </a:extLst>
                </a:gridCol>
                <a:gridCol w="812236">
                  <a:extLst>
                    <a:ext uri="{9D8B030D-6E8A-4147-A177-3AD203B41FA5}">
                      <a16:colId xmlns:a16="http://schemas.microsoft.com/office/drawing/2014/main" val="1646707841"/>
                    </a:ext>
                  </a:extLst>
                </a:gridCol>
                <a:gridCol w="635663">
                  <a:extLst>
                    <a:ext uri="{9D8B030D-6E8A-4147-A177-3AD203B41FA5}">
                      <a16:colId xmlns:a16="http://schemas.microsoft.com/office/drawing/2014/main" val="2220068800"/>
                    </a:ext>
                  </a:extLst>
                </a:gridCol>
              </a:tblGrid>
              <a:tr h="524442"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Terminale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450163"/>
                  </a:ext>
                </a:extLst>
              </a:tr>
              <a:tr h="524442"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21</a:t>
                      </a:r>
                      <a:r>
                        <a:rPr lang="fr-FR" baseline="0" dirty="0">
                          <a:solidFill>
                            <a:schemeClr val="bg1"/>
                          </a:solidFill>
                        </a:rPr>
                        <a:t> semaines de 8h avant épreuve écrite (168h)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fr-FR">
                          <a:solidFill>
                            <a:schemeClr val="bg1"/>
                          </a:solidFill>
                        </a:rPr>
                        <a:t>8 semaines (64h)</a:t>
                      </a:r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622383"/>
                  </a:ext>
                </a:extLst>
              </a:tr>
              <a:tr h="52444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Août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Sept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 err="1"/>
                        <a:t>Oct</a:t>
                      </a:r>
                      <a:endParaRPr lang="fr-FR" b="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Nov.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Déc.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Janv.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Fév.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Mars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/>
                        <a:t>Avril</a:t>
                      </a:r>
                      <a:endParaRPr lang="fr-FR" b="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Mai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/>
                        <a:t>Juin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09001"/>
                  </a:ext>
                </a:extLst>
              </a:tr>
              <a:tr h="524442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Module santé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fr-FR" sz="1700" dirty="0"/>
                        <a:t>64 à 72 heures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768338"/>
                  </a:ext>
                </a:extLst>
              </a:tr>
              <a:tr h="524442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Module social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fr-FR" sz="1700" dirty="0"/>
                        <a:t>56 à 64 heures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 sz="17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175897"/>
                  </a:ext>
                </a:extLst>
              </a:tr>
              <a:tr h="524442">
                <a:tc rowSpan="2"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Pôle MA3S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r>
                        <a:rPr lang="fr-FR" sz="1700" dirty="0"/>
                        <a:t>54 à 58 heures dont</a:t>
                      </a:r>
                      <a:r>
                        <a:rPr lang="fr-FR" sz="1700" baseline="0" dirty="0"/>
                        <a:t> : </a:t>
                      </a:r>
                      <a:endParaRPr lang="fr-FR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fr-FR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562270"/>
                  </a:ext>
                </a:extLst>
              </a:tr>
              <a:tr h="90520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r>
                        <a:rPr lang="fr-FR" sz="1700" dirty="0"/>
                        <a:t>26 à 28 heures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700" dirty="0"/>
                        <a:t>28 à 30 heures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124111"/>
                  </a:ext>
                </a:extLst>
              </a:tr>
              <a:tr h="524442">
                <a:tc rowSpan="2"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Accompagnement ora</a:t>
                      </a:r>
                      <a:r>
                        <a:rPr lang="fr-FR" b="1" baseline="0" dirty="0"/>
                        <a:t>l terminal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11">
                  <a:txBody>
                    <a:bodyPr/>
                    <a:lstStyle/>
                    <a:p>
                      <a:r>
                        <a:rPr lang="fr-FR" sz="1700" dirty="0"/>
                        <a:t>38 à 40 heures dont 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38178"/>
                  </a:ext>
                </a:extLst>
              </a:tr>
              <a:tr h="52444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r>
                        <a:rPr lang="fr-FR" sz="1700" dirty="0"/>
                        <a:t>8</a:t>
                      </a:r>
                      <a:r>
                        <a:rPr lang="fr-FR" sz="1700" baseline="0" dirty="0"/>
                        <a:t> à 12 heures</a:t>
                      </a:r>
                      <a:endParaRPr lang="fr-FR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700" dirty="0"/>
                        <a:t>28 à 30 heures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632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248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C6C7CC-0091-49EE-95E2-5FF5FC53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1"/>
                </a:solidFill>
              </a:rPr>
              <a:t>L’ETLV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B0BFDE-E89A-4852-9603-68A0BCEAB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Heure d’ETLV sur l’enseignement de LV (« 4 heures dont une heure d’ETLV »)</a:t>
            </a:r>
          </a:p>
          <a:p>
            <a:endParaRPr lang="fr-FR" sz="2400" dirty="0"/>
          </a:p>
          <a:p>
            <a:r>
              <a:rPr lang="fr-FR" sz="2400" dirty="0"/>
              <a:t>En plus des heures règlementaires dans la discipline STSS</a:t>
            </a:r>
          </a:p>
          <a:p>
            <a:endParaRPr lang="fr-FR" sz="2400" dirty="0"/>
          </a:p>
          <a:p>
            <a:r>
              <a:rPr lang="fr-FR" sz="2400" dirty="0"/>
              <a:t>Enseignant de STMS et de LVA ou B</a:t>
            </a:r>
          </a:p>
          <a:p>
            <a:endParaRPr lang="fr-FR" sz="2400" dirty="0"/>
          </a:p>
          <a:p>
            <a:r>
              <a:rPr lang="fr-FR" sz="2400" dirty="0"/>
              <a:t>Travail sur des faits sociaux et sur les réponses apportées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9A9182-6B0A-42DE-B783-00D7AC054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331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735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sz="4000" b="1" dirty="0">
                <a:solidFill>
                  <a:schemeClr val="accent1"/>
                </a:solidFill>
              </a:rPr>
              <a:t>Les enseignements de spécialité concernés</a:t>
            </a:r>
            <a:endParaRPr sz="4000" b="1" dirty="0">
              <a:solidFill>
                <a:schemeClr val="accent1"/>
              </a:solidFill>
            </a:endParaRPr>
          </a:p>
        </p:txBody>
      </p:sp>
      <p:graphicFrame>
        <p:nvGraphicFramePr>
          <p:cNvPr id="247" name="Google Shape;247;p18"/>
          <p:cNvGraphicFramePr/>
          <p:nvPr/>
        </p:nvGraphicFramePr>
        <p:xfrm>
          <a:off x="1344706" y="1261633"/>
          <a:ext cx="9502575" cy="540257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63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525"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lang="fr-FR" sz="2800" u="none" strike="noStrike" cap="none"/>
                        <a:t>Série</a:t>
                      </a:r>
                      <a:endParaRPr sz="2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lang="fr-FR" sz="2800" u="none" strike="noStrike" cap="none"/>
                        <a:t>Classe de première</a:t>
                      </a:r>
                      <a:endParaRPr sz="2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lang="fr-FR" sz="2800" u="none" strike="noStrike" cap="none"/>
                        <a:t>Classe de terminale</a:t>
                      </a:r>
                      <a:endParaRPr sz="2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 dirty="0"/>
                        <a:t>ST2S</a:t>
                      </a:r>
                      <a:endParaRPr sz="2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Sciences et techniques sanitaires et sociales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Sciences et techniques sanitaires et sociales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225">
                <a:tc rowSpan="2"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STL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Biotechnologie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 dirty="0"/>
                        <a:t>Biochimie-Biologie-Biotechnologie</a:t>
                      </a:r>
                      <a:endParaRPr sz="2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2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Sciences physiques et chimiques en laboratoire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Sciences physiques et chimiques en laboratoire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3025"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STD2A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Design et métiers d’art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Conception et création en design et métiers d’art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9550"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STI2D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 dirty="0" err="1"/>
                        <a:t>Ingénierie</a:t>
                      </a:r>
                      <a:r>
                        <a:rPr lang="fr-FR" sz="2000" u="none" strike="noStrike" cap="none" dirty="0"/>
                        <a:t> et </a:t>
                      </a:r>
                      <a:r>
                        <a:rPr lang="fr-FR" sz="2000" u="none" strike="noStrike" cap="none" dirty="0" err="1"/>
                        <a:t>développement</a:t>
                      </a:r>
                      <a:r>
                        <a:rPr lang="fr-FR" sz="2000" u="none" strike="noStrike" cap="none" dirty="0"/>
                        <a:t> durable (I2D) </a:t>
                      </a:r>
                      <a:endParaRPr sz="2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Ingénierie, innovation et développement durable (2I2D)</a:t>
                      </a:r>
                      <a:endParaRPr sz="1800" u="none" strike="noStrike" cap="none"/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 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3025"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STMG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 dirty="0"/>
                        <a:t>Management</a:t>
                      </a:r>
                      <a:endParaRPr sz="2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Management, sciences de gestion et numérique</a:t>
                      </a: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3025"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STHR</a:t>
                      </a:r>
                      <a:endParaRPr sz="1800" u="none" strike="noStrike" cap="none"/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/>
                        <a:t>Sciences et technologies culinaires et des services</a:t>
                      </a:r>
                      <a:endParaRPr sz="1800" u="none" strike="noStrike" cap="none"/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fr-FR" sz="2000" u="none" strike="noStrike" cap="none" dirty="0"/>
                        <a:t>Sciences et technologies culinaires et des services</a:t>
                      </a:r>
                      <a:endParaRPr sz="1800" u="none" strike="noStrike" cap="none" dirty="0"/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48" name="Google Shape;248;p18"/>
          <p:cNvSpPr/>
          <p:nvPr/>
        </p:nvSpPr>
        <p:spPr>
          <a:xfrm>
            <a:off x="946035" y="1261633"/>
            <a:ext cx="10299915" cy="1087120"/>
          </a:xfrm>
          <a:prstGeom prst="roundRect">
            <a:avLst>
              <a:gd name="adj" fmla="val 16667"/>
            </a:avLst>
          </a:prstGeom>
          <a:noFill/>
          <a:ln w="57150" cap="flat" cmpd="sng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8"/>
          <p:cNvSpPr/>
          <p:nvPr/>
        </p:nvSpPr>
        <p:spPr>
          <a:xfrm>
            <a:off x="1053885" y="1632438"/>
            <a:ext cx="10299915" cy="878287"/>
          </a:xfrm>
          <a:prstGeom prst="roundRect">
            <a:avLst>
              <a:gd name="adj" fmla="val 16667"/>
            </a:avLst>
          </a:prstGeom>
          <a:noFill/>
          <a:ln w="571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6747" y="24024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2. L’évaluation en Sciences et techniques sanitaires et sociales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20068-C596-428C-9E10-14B349527C69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5656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2357</TotalTime>
  <Words>3463</Words>
  <Application>Microsoft Office PowerPoint</Application>
  <PresentationFormat>Grand écran</PresentationFormat>
  <Paragraphs>493</Paragraphs>
  <Slides>40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50" baseType="lpstr">
      <vt:lpstr>SimSun</vt:lpstr>
      <vt:lpstr>Arial</vt:lpstr>
      <vt:lpstr>Arial Narrow</vt:lpstr>
      <vt:lpstr>Calibri</vt:lpstr>
      <vt:lpstr>Calibri Light</vt:lpstr>
      <vt:lpstr>Courier New</vt:lpstr>
      <vt:lpstr>Mangal</vt:lpstr>
      <vt:lpstr>Symbol</vt:lpstr>
      <vt:lpstr>Wingdings</vt:lpstr>
      <vt:lpstr>Thème Office</vt:lpstr>
      <vt:lpstr>Formation disciplinaire en Sciences et techniques sanitaires et sociales  Mercredi 15 février 2023</vt:lpstr>
      <vt:lpstr>Ordre du jour</vt:lpstr>
      <vt:lpstr>1. Organisation en sciences et techniques sanitaires et sociales </vt:lpstr>
      <vt:lpstr>Présentation PowerPoint</vt:lpstr>
      <vt:lpstr>En classe de première, grande liberté quant à l’organisation </vt:lpstr>
      <vt:lpstr>En classe de Terminale, + de contraintes</vt:lpstr>
      <vt:lpstr>L’ETLV</vt:lpstr>
      <vt:lpstr>Les enseignements de spécialité concernés</vt:lpstr>
      <vt:lpstr>2. L’évaluation en Sciences et techniques sanitaires et sociales</vt:lpstr>
      <vt:lpstr>2.1. De la construction des apprentissages…</vt:lpstr>
      <vt:lpstr>Penser ses progressions pour la construction de capacités</vt:lpstr>
      <vt:lpstr>De fait, une pédagogique basée sur une  approche spiralaire…</vt:lpstr>
      <vt:lpstr>La formulation d’objectifs de formation</vt:lpstr>
      <vt:lpstr>Objectifs de formation – Capacités – Compétences </vt:lpstr>
      <vt:lpstr>Les différents types d’apprentissage</vt:lpstr>
      <vt:lpstr>Importance du cours, trace écrite structurée. </vt:lpstr>
      <vt:lpstr>2.2. … à l’évaluation en STSS</vt:lpstr>
      <vt:lpstr>Pour commencer…</vt:lpstr>
      <vt:lpstr>Evaluer, c’est…</vt:lpstr>
      <vt:lpstr>L’évaluation : inscrite dans le processus d’enseignement</vt:lpstr>
      <vt:lpstr>Les enjeux de l’évaluation dans le cycle terminal </vt:lpstr>
      <vt:lpstr>Penser la progressivité des évaluations</vt:lpstr>
      <vt:lpstr>Est-ce que la nouvelle manière d’évaluer l’épreuve de spécialité de STSS a changé vos pratiques d’évaluation ? </vt:lpstr>
      <vt:lpstr>Faut-il évaluer toutes les capacités ? </vt:lpstr>
      <vt:lpstr>Les limites d’un barème très détaillé</vt:lpstr>
      <vt:lpstr>Vers une évaluation plus globale </vt:lpstr>
      <vt:lpstr>La remédiation</vt:lpstr>
      <vt:lpstr>Quid des évaluations « type-bac » ?</vt:lpstr>
      <vt:lpstr>Les appréciations sur les copies</vt:lpstr>
      <vt:lpstr>Des appréciations ayant un caractère formatif aux appréciations du LSL</vt:lpstr>
      <vt:lpstr>3. Le Grand oral : bilan et perspectives</vt:lpstr>
      <vt:lpstr>Présentation PowerPoint</vt:lpstr>
      <vt:lpstr>Une épreuve qui se prépare dès la classe de 1ère </vt:lpstr>
      <vt:lpstr>Question initiale / Questions-support</vt:lpstr>
      <vt:lpstr>Caractéristiques de l’étude : </vt:lpstr>
      <vt:lpstr>Où croiser/mobiliser le projet dans l’ensemble de la démarche de l’élève ? </vt:lpstr>
      <vt:lpstr>Une aide pour la progression…</vt:lpstr>
      <vt:lpstr>Quels outils d’accompagnement ? </vt:lpstr>
      <vt:lpstr>Actualisation session 2023</vt:lpstr>
      <vt:lpstr>Merci pour votre attention</vt:lpstr>
    </vt:vector>
  </TitlesOfParts>
  <Company>RECTORAT DE STRASBOURG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sur l’évaluation en Sciences et techniques sanitaires et sociales  Mercredi 12 janvier 2021</dc:title>
  <dc:creator>Elina Nitschelm</dc:creator>
  <cp:lastModifiedBy>Elina Nitschelm</cp:lastModifiedBy>
  <cp:revision>132</cp:revision>
  <dcterms:created xsi:type="dcterms:W3CDTF">2021-12-05T18:49:31Z</dcterms:created>
  <dcterms:modified xsi:type="dcterms:W3CDTF">2023-02-16T15:29:02Z</dcterms:modified>
</cp:coreProperties>
</file>