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9.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256" r:id="rId2"/>
    <p:sldId id="442" r:id="rId3"/>
    <p:sldId id="441" r:id="rId4"/>
    <p:sldId id="411" r:id="rId5"/>
    <p:sldId id="419" r:id="rId6"/>
    <p:sldId id="435" r:id="rId7"/>
    <p:sldId id="259" r:id="rId8"/>
    <p:sldId id="421" r:id="rId9"/>
    <p:sldId id="423" r:id="rId10"/>
    <p:sldId id="424" r:id="rId11"/>
    <p:sldId id="425" r:id="rId12"/>
    <p:sldId id="426" r:id="rId13"/>
    <p:sldId id="427" r:id="rId14"/>
    <p:sldId id="428" r:id="rId15"/>
    <p:sldId id="434" r:id="rId16"/>
    <p:sldId id="364" r:id="rId17"/>
    <p:sldId id="281" r:id="rId18"/>
    <p:sldId id="430" r:id="rId19"/>
    <p:sldId id="431" r:id="rId20"/>
    <p:sldId id="432" r:id="rId21"/>
    <p:sldId id="279" r:id="rId22"/>
    <p:sldId id="437" r:id="rId23"/>
    <p:sldId id="420" r:id="rId24"/>
    <p:sldId id="438" r:id="rId25"/>
    <p:sldId id="408" r:id="rId26"/>
    <p:sldId id="439" r:id="rId27"/>
    <p:sldId id="436" r:id="rId28"/>
    <p:sldId id="403" r:id="rId29"/>
    <p:sldId id="362" r:id="rId30"/>
    <p:sldId id="366" r:id="rId31"/>
    <p:sldId id="354" r:id="rId32"/>
    <p:sldId id="355" r:id="rId33"/>
    <p:sldId id="357" r:id="rId34"/>
    <p:sldId id="356" r:id="rId35"/>
    <p:sldId id="358" r:id="rId36"/>
    <p:sldId id="359" r:id="rId37"/>
    <p:sldId id="360" r:id="rId38"/>
    <p:sldId id="401" r:id="rId39"/>
    <p:sldId id="440" r:id="rId40"/>
    <p:sldId id="367" r:id="rId41"/>
    <p:sldId id="369" r:id="rId42"/>
    <p:sldId id="389" r:id="rId43"/>
    <p:sldId id="390" r:id="rId44"/>
    <p:sldId id="391" r:id="rId45"/>
    <p:sldId id="393" r:id="rId46"/>
    <p:sldId id="371" r:id="rId47"/>
    <p:sldId id="373" r:id="rId48"/>
    <p:sldId id="394" r:id="rId49"/>
    <p:sldId id="375" r:id="rId50"/>
    <p:sldId id="395" r:id="rId51"/>
    <p:sldId id="396" r:id="rId52"/>
    <p:sldId id="381" r:id="rId53"/>
    <p:sldId id="383" r:id="rId54"/>
    <p:sldId id="384" r:id="rId55"/>
    <p:sldId id="398" r:id="rId56"/>
    <p:sldId id="399" r:id="rId5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41" autoAdjust="0"/>
    <p:restoredTop sz="79006" autoAdjust="0"/>
  </p:normalViewPr>
  <p:slideViewPr>
    <p:cSldViewPr snapToGrid="0">
      <p:cViewPr varScale="1">
        <p:scale>
          <a:sx n="57" d="100"/>
          <a:sy n="57" d="100"/>
        </p:scale>
        <p:origin x="10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Classeur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fr-FR" sz="1600" b="1"/>
              <a:t>Tranche d'âge des bénéficiaires</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fr-FR"/>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5A48-48A2-9357-C1D5D15A0C35}"/>
              </c:ext>
            </c:extLst>
          </c:dPt>
          <c:dPt>
            <c:idx val="1"/>
            <c:bubble3D val="0"/>
            <c:explosion val="1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5A48-48A2-9357-C1D5D15A0C35}"/>
              </c:ext>
            </c:extLst>
          </c:dPt>
          <c:dPt>
            <c:idx val="2"/>
            <c:bubble3D val="0"/>
            <c:explosion val="13"/>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5A48-48A2-9357-C1D5D15A0C35}"/>
              </c:ext>
            </c:extLst>
          </c:dPt>
          <c:dPt>
            <c:idx val="3"/>
            <c:bubble3D val="0"/>
            <c:explosion val="8"/>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5A48-48A2-9357-C1D5D15A0C35}"/>
              </c:ext>
            </c:extLst>
          </c:dPt>
          <c:dPt>
            <c:idx val="4"/>
            <c:bubble3D val="0"/>
            <c:explosion val="9"/>
            <c:spPr>
              <a:solidFill>
                <a:schemeClr val="accent5"/>
              </a:solidFill>
              <a:ln w="25400">
                <a:solidFill>
                  <a:schemeClr val="lt1"/>
                </a:solidFill>
              </a:ln>
              <a:effectLst/>
              <a:sp3d contourW="25400">
                <a:contourClr>
                  <a:schemeClr val="lt1"/>
                </a:contourClr>
              </a:sp3d>
            </c:spPr>
            <c:extLst>
              <c:ext xmlns:c16="http://schemas.microsoft.com/office/drawing/2014/chart" uri="{C3380CC4-5D6E-409C-BE32-E72D297353CC}">
                <c16:uniqueId val="{00000009-5A48-48A2-9357-C1D5D15A0C35}"/>
              </c:ext>
            </c:extLst>
          </c:dPt>
          <c:dPt>
            <c:idx val="5"/>
            <c:bubble3D val="0"/>
            <c:explosion val="6"/>
            <c:spPr>
              <a:solidFill>
                <a:schemeClr val="accent6"/>
              </a:solidFill>
              <a:ln w="25400">
                <a:solidFill>
                  <a:schemeClr val="lt1"/>
                </a:solidFill>
              </a:ln>
              <a:effectLst/>
              <a:sp3d contourW="25400">
                <a:contourClr>
                  <a:schemeClr val="lt1"/>
                </a:contourClr>
              </a:sp3d>
            </c:spPr>
            <c:extLst>
              <c:ext xmlns:c16="http://schemas.microsoft.com/office/drawing/2014/chart" uri="{C3380CC4-5D6E-409C-BE32-E72D297353CC}">
                <c16:uniqueId val="{0000000B-5A48-48A2-9357-C1D5D15A0C35}"/>
              </c:ext>
            </c:extLst>
          </c:dPt>
          <c:dPt>
            <c:idx val="6"/>
            <c:bubble3D val="0"/>
            <c:explosion val="10"/>
            <c:spPr>
              <a:solidFill>
                <a:schemeClr val="accent1">
                  <a:lumMod val="60000"/>
                </a:schemeClr>
              </a:solidFill>
              <a:ln w="25400">
                <a:solidFill>
                  <a:schemeClr val="lt1"/>
                </a:solidFill>
              </a:ln>
              <a:effectLst/>
              <a:sp3d contourW="25400">
                <a:contourClr>
                  <a:schemeClr val="lt1"/>
                </a:contourClr>
              </a:sp3d>
            </c:spPr>
            <c:extLst>
              <c:ext xmlns:c16="http://schemas.microsoft.com/office/drawing/2014/chart" uri="{C3380CC4-5D6E-409C-BE32-E72D297353CC}">
                <c16:uniqueId val="{0000000D-5A48-48A2-9357-C1D5D15A0C35}"/>
              </c:ext>
            </c:extLst>
          </c:dPt>
          <c:dLbls>
            <c:dLbl>
              <c:idx val="0"/>
              <c:delete val="1"/>
              <c:extLst>
                <c:ext xmlns:c15="http://schemas.microsoft.com/office/drawing/2012/chart" uri="{CE6537A1-D6FC-4f65-9D91-7224C49458BB}"/>
                <c:ext xmlns:c16="http://schemas.microsoft.com/office/drawing/2014/chart" uri="{C3380CC4-5D6E-409C-BE32-E72D297353CC}">
                  <c16:uniqueId val="{00000001-5A48-48A2-9357-C1D5D15A0C35}"/>
                </c:ext>
              </c:extLst>
            </c:dLbl>
            <c:dLbl>
              <c:idx val="1"/>
              <c:layout>
                <c:manualLayout>
                  <c:x val="2.1160433070866142E-2"/>
                  <c:y val="-2.029600466608341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3-5A48-48A2-9357-C1D5D15A0C35}"/>
                </c:ext>
              </c:extLst>
            </c:dLbl>
            <c:dLbl>
              <c:idx val="2"/>
              <c:layout>
                <c:manualLayout>
                  <c:x val="1.1423884514435706E-2"/>
                  <c:y val="-5.4277850685330996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5-5A48-48A2-9357-C1D5D15A0C35}"/>
                </c:ext>
              </c:extLst>
            </c:dLbl>
            <c:dLbl>
              <c:idx val="6"/>
              <c:layout>
                <c:manualLayout>
                  <c:x val="-2.7314822489294118E-2"/>
                  <c:y val="2.8743675081851893E-2"/>
                </c:manualLayout>
              </c:layout>
              <c:showLegendKey val="0"/>
              <c:showVal val="0"/>
              <c:showCatName val="1"/>
              <c:showSerName val="0"/>
              <c:showPercent val="1"/>
              <c:showBubbleSize val="0"/>
              <c:separator>
</c:separator>
              <c:extLst>
                <c:ext xmlns:c15="http://schemas.microsoft.com/office/drawing/2012/chart" uri="{CE6537A1-D6FC-4f65-9D91-7224C49458BB}"/>
                <c:ext xmlns:c16="http://schemas.microsoft.com/office/drawing/2014/chart" uri="{C3380CC4-5D6E-409C-BE32-E72D297353CC}">
                  <c16:uniqueId val="{0000000D-5A48-48A2-9357-C1D5D15A0C35}"/>
                </c:ext>
              </c:extLst>
            </c:dLbl>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fr-FR"/>
              </a:p>
            </c:txPr>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Feuil1!$A$2:$A$8</c:f>
              <c:strCache>
                <c:ptCount val="7"/>
                <c:pt idx="0">
                  <c:v>20-30</c:v>
                </c:pt>
                <c:pt idx="1">
                  <c:v>30-40</c:v>
                </c:pt>
                <c:pt idx="2">
                  <c:v>40-50</c:v>
                </c:pt>
                <c:pt idx="3">
                  <c:v>50-60</c:v>
                </c:pt>
                <c:pt idx="4">
                  <c:v>60-70</c:v>
                </c:pt>
                <c:pt idx="5">
                  <c:v>70-80</c:v>
                </c:pt>
                <c:pt idx="6">
                  <c:v>plus de 80</c:v>
                </c:pt>
              </c:strCache>
            </c:strRef>
          </c:cat>
          <c:val>
            <c:numRef>
              <c:f>Feuil1!$B$2:$B$8</c:f>
              <c:numCache>
                <c:formatCode>General</c:formatCode>
                <c:ptCount val="7"/>
                <c:pt idx="0">
                  <c:v>0</c:v>
                </c:pt>
                <c:pt idx="1">
                  <c:v>8</c:v>
                </c:pt>
                <c:pt idx="2">
                  <c:v>12</c:v>
                </c:pt>
                <c:pt idx="3">
                  <c:v>15</c:v>
                </c:pt>
                <c:pt idx="4">
                  <c:v>19</c:v>
                </c:pt>
                <c:pt idx="5">
                  <c:v>28</c:v>
                </c:pt>
                <c:pt idx="6">
                  <c:v>24</c:v>
                </c:pt>
              </c:numCache>
            </c:numRef>
          </c:val>
          <c:extLst>
            <c:ext xmlns:c16="http://schemas.microsoft.com/office/drawing/2014/chart" uri="{C3380CC4-5D6E-409C-BE32-E72D297353CC}">
              <c16:uniqueId val="{0000000E-5A48-48A2-9357-C1D5D15A0C35}"/>
            </c:ext>
          </c:extLst>
        </c:ser>
        <c:dLbls>
          <c:showLegendKey val="0"/>
          <c:showVal val="0"/>
          <c:showCatName val="0"/>
          <c:showSerName val="0"/>
          <c:showPercent val="0"/>
          <c:showBubbleSize val="0"/>
          <c:showLeaderLines val="1"/>
        </c:dLbls>
      </c:pie3D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200">
          <a:solidFill>
            <a:schemeClr val="tx1"/>
          </a:solidFill>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r>
              <a:rPr lang="fr-FR" sz="1800" b="1" dirty="0">
                <a:solidFill>
                  <a:schemeClr val="tx1"/>
                </a:solidFill>
              </a:rPr>
              <a:t>Genre </a:t>
            </a:r>
          </a:p>
        </c:rich>
      </c:tx>
      <c:layout>
        <c:manualLayout>
          <c:xMode val="edge"/>
          <c:yMode val="edge"/>
          <c:x val="0.41805048111397192"/>
          <c:y val="2.749140893470791E-2"/>
        </c:manualLayout>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endParaRPr lang="fr-FR"/>
        </a:p>
      </c:txPr>
    </c:title>
    <c:autoTitleDeleted val="0"/>
    <c:plotArea>
      <c:layout/>
      <c:pieChart>
        <c:varyColors val="1"/>
        <c:ser>
          <c:idx val="0"/>
          <c:order val="0"/>
          <c:explosion val="18"/>
          <c:dPt>
            <c:idx val="0"/>
            <c:bubble3D val="0"/>
            <c:explosion val="0"/>
            <c:spPr>
              <a:solidFill>
                <a:schemeClr val="accent1"/>
              </a:solidFill>
              <a:ln w="19050">
                <a:solidFill>
                  <a:schemeClr val="lt1"/>
                </a:solidFill>
              </a:ln>
              <a:effectLst/>
            </c:spPr>
            <c:extLst>
              <c:ext xmlns:c16="http://schemas.microsoft.com/office/drawing/2014/chart" uri="{C3380CC4-5D6E-409C-BE32-E72D297353CC}">
                <c16:uniqueId val="{00000001-5B46-4C22-A3C7-0EBE6308EF17}"/>
              </c:ext>
            </c:extLst>
          </c:dPt>
          <c:dPt>
            <c:idx val="1"/>
            <c:bubble3D val="0"/>
            <c:explosion val="4"/>
            <c:spPr>
              <a:solidFill>
                <a:schemeClr val="accent2"/>
              </a:solidFill>
              <a:ln w="19050">
                <a:solidFill>
                  <a:schemeClr val="lt1"/>
                </a:solidFill>
              </a:ln>
              <a:effectLst/>
            </c:spPr>
            <c:extLst>
              <c:ext xmlns:c16="http://schemas.microsoft.com/office/drawing/2014/chart" uri="{C3380CC4-5D6E-409C-BE32-E72D297353CC}">
                <c16:uniqueId val="{00000003-5B46-4C22-A3C7-0EBE6308EF17}"/>
              </c:ext>
            </c:extLst>
          </c:dPt>
          <c:dLbls>
            <c:dLbl>
              <c:idx val="0"/>
              <c:layout>
                <c:manualLayout>
                  <c:x val="-0.17782675799523334"/>
                  <c:y val="-0.24998656095823088"/>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29948269150657991"/>
                      <c:h val="0.21983963344788082"/>
                    </c:manualLayout>
                  </c15:layout>
                </c:ext>
                <c:ext xmlns:c16="http://schemas.microsoft.com/office/drawing/2014/chart" uri="{C3380CC4-5D6E-409C-BE32-E72D297353CC}">
                  <c16:uniqueId val="{00000001-5B46-4C22-A3C7-0EBE6308EF17}"/>
                </c:ext>
              </c:extLst>
            </c:dLbl>
            <c:dLbl>
              <c:idx val="1"/>
              <c:layout>
                <c:manualLayout>
                  <c:x val="0.22003072136312549"/>
                  <c:y val="0.15943478419364249"/>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26822477213119467"/>
                      <c:h val="0.17824074074074073"/>
                    </c:manualLayout>
                  </c15:layout>
                </c:ext>
                <c:ext xmlns:c16="http://schemas.microsoft.com/office/drawing/2014/chart" uri="{C3380CC4-5D6E-409C-BE32-E72D297353CC}">
                  <c16:uniqueId val="{00000003-5B46-4C22-A3C7-0EBE6308EF17}"/>
                </c:ext>
              </c:extLst>
            </c:dLbl>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fr-FR"/>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Feuil1!$D$2:$E$2</c:f>
              <c:strCache>
                <c:ptCount val="2"/>
                <c:pt idx="0">
                  <c:v>Femmes</c:v>
                </c:pt>
                <c:pt idx="1">
                  <c:v>Hommes</c:v>
                </c:pt>
              </c:strCache>
            </c:strRef>
          </c:cat>
          <c:val>
            <c:numRef>
              <c:f>Feuil1!$D$3:$E$3</c:f>
              <c:numCache>
                <c:formatCode>0%</c:formatCode>
                <c:ptCount val="2"/>
                <c:pt idx="0">
                  <c:v>0.74000000000000021</c:v>
                </c:pt>
                <c:pt idx="1">
                  <c:v>0.26</c:v>
                </c:pt>
              </c:numCache>
            </c:numRef>
          </c:val>
          <c:extLst>
            <c:ext xmlns:c16="http://schemas.microsoft.com/office/drawing/2014/chart" uri="{C3380CC4-5D6E-409C-BE32-E72D297353CC}">
              <c16:uniqueId val="{00000004-5B46-4C22-A3C7-0EBE6308EF1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r>
              <a:rPr lang="fr-FR" sz="1400" dirty="0">
                <a:solidFill>
                  <a:schemeClr val="tx1"/>
                </a:solidFill>
              </a:rPr>
              <a:t>Comment le bénéficiaire a eu connaissance de l'entreprise </a:t>
            </a:r>
            <a:r>
              <a:rPr lang="fr-FR" sz="1400" dirty="0" err="1">
                <a:solidFill>
                  <a:schemeClr val="tx1"/>
                </a:solidFill>
              </a:rPr>
              <a:t>Adapt</a:t>
            </a:r>
            <a:r>
              <a:rPr lang="fr-FR" sz="1400" dirty="0">
                <a:solidFill>
                  <a:schemeClr val="tx1"/>
                </a:solidFill>
              </a:rPr>
              <a:t> Services Carcassonne ?</a:t>
            </a:r>
          </a:p>
        </c:rich>
      </c:tx>
      <c:overlay val="0"/>
      <c:spPr>
        <a:noFill/>
        <a:ln>
          <a:noFill/>
        </a:ln>
        <a:effectLst/>
      </c:spPr>
      <c:txPr>
        <a:bodyPr rot="0" spcFirstLastPara="1" vertOverflow="ellipsis" vert="horz" wrap="square" anchor="ctr" anchorCtr="1"/>
        <a:lstStyle/>
        <a:p>
          <a:pPr>
            <a:defRPr sz="1400" b="1" i="0" u="none" strike="noStrike" kern="1200" baseline="0">
              <a:solidFill>
                <a:schemeClr val="tx1"/>
              </a:solidFill>
              <a:latin typeface="+mn-lt"/>
              <a:ea typeface="+mn-ea"/>
              <a:cs typeface="+mn-cs"/>
            </a:defRPr>
          </a:pPr>
          <a:endParaRPr lang="fr-FR"/>
        </a:p>
      </c:txPr>
    </c:title>
    <c:autoTitleDeleted val="0"/>
    <c:plotArea>
      <c:layout/>
      <c:bar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layout>
                <c:manualLayout>
                  <c:x val="0"/>
                  <c:y val="4.560367454068223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19B-407D-A8A0-E7968EC670DD}"/>
                </c:ext>
              </c:extLst>
            </c:dLbl>
            <c:dLbl>
              <c:idx val="1"/>
              <c:layout>
                <c:manualLayout>
                  <c:x val="-2.7777777777778056E-3"/>
                  <c:y val="-4.6988918051910182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19B-407D-A8A0-E7968EC670DD}"/>
                </c:ext>
              </c:extLst>
            </c:dLbl>
            <c:dLbl>
              <c:idx val="2"/>
              <c:layout>
                <c:manualLayout>
                  <c:x val="-2.7777777777777809E-3"/>
                  <c:y val="-4.6988918051910598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19B-407D-A8A0-E7968EC670DD}"/>
                </c:ext>
              </c:extLst>
            </c:dLbl>
            <c:dLbl>
              <c:idx val="3"/>
              <c:layout>
                <c:manualLayout>
                  <c:x val="0"/>
                  <c:y val="-6.9262175561409406E-5"/>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19B-407D-A8A0-E7968EC670DD}"/>
                </c:ext>
              </c:extLst>
            </c:dLbl>
            <c:dLbl>
              <c:idx val="4"/>
              <c:layout>
                <c:manualLayout>
                  <c:x val="-2.7777777777777809E-3"/>
                  <c:y val="9.18999708369782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19B-407D-A8A0-E7968EC670DD}"/>
                </c:ext>
              </c:extLst>
            </c:dLbl>
            <c:dLbl>
              <c:idx val="5"/>
              <c:layout>
                <c:manualLayout>
                  <c:x val="-2.7777777777777809E-3"/>
                  <c:y val="1.381962671332746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19B-407D-A8A0-E7968EC670DD}"/>
                </c:ext>
              </c:extLst>
            </c:dLbl>
            <c:dLbl>
              <c:idx val="6"/>
              <c:layout>
                <c:manualLayout>
                  <c:x val="0"/>
                  <c:y val="1.844925634295718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19B-407D-A8A0-E7968EC670DD}"/>
                </c:ext>
              </c:extLst>
            </c:dLbl>
            <c:dLbl>
              <c:idx val="7"/>
              <c:layout>
                <c:manualLayout>
                  <c:x val="0"/>
                  <c:y val="9.18999708369782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19B-407D-A8A0-E7968EC670DD}"/>
                </c:ext>
              </c:extLst>
            </c:dLbl>
            <c:dLbl>
              <c:idx val="8"/>
              <c:layout>
                <c:manualLayout>
                  <c:x val="-2.7777777777777809E-3"/>
                  <c:y val="9.1899970836978283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19B-407D-A8A0-E7968EC670DD}"/>
                </c:ext>
              </c:extLst>
            </c:dLbl>
            <c:dLbl>
              <c:idx val="9"/>
              <c:layout>
                <c:manualLayout>
                  <c:x val="0"/>
                  <c:y val="5.3896908719743399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619B-407D-A8A0-E7968EC670DD}"/>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fr-FR"/>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Feuil1!$A$1:$A$10</c:f>
              <c:strCache>
                <c:ptCount val="10"/>
                <c:pt idx="0">
                  <c:v>Un aidant familial</c:v>
                </c:pt>
                <c:pt idx="1">
                  <c:v>Grâce à la publicité (tract par exemple)</c:v>
                </c:pt>
                <c:pt idx="2">
                  <c:v>Un ami</c:v>
                </c:pt>
                <c:pt idx="3">
                  <c:v>Le travailleur social</c:v>
                </c:pt>
                <c:pt idx="4">
                  <c:v>L'espace sénior</c:v>
                </c:pt>
                <c:pt idx="5">
                  <c:v>La pharmacie</c:v>
                </c:pt>
                <c:pt idx="6">
                  <c:v>Le medecin</c:v>
                </c:pt>
                <c:pt idx="7">
                  <c:v>L'infirmier.ère</c:v>
                </c:pt>
                <c:pt idx="8">
                  <c:v>Personnel paramédical</c:v>
                </c:pt>
                <c:pt idx="9">
                  <c:v>Autre</c:v>
                </c:pt>
              </c:strCache>
            </c:strRef>
          </c:cat>
          <c:val>
            <c:numRef>
              <c:f>Feuil1!$B$1:$B$10</c:f>
              <c:numCache>
                <c:formatCode>0%</c:formatCode>
                <c:ptCount val="10"/>
                <c:pt idx="0">
                  <c:v>0.17</c:v>
                </c:pt>
                <c:pt idx="1">
                  <c:v>0.14000000000000001</c:v>
                </c:pt>
                <c:pt idx="2">
                  <c:v>8.0000000000000029E-2</c:v>
                </c:pt>
                <c:pt idx="3">
                  <c:v>0.15000000000000005</c:v>
                </c:pt>
                <c:pt idx="4">
                  <c:v>9.0000000000000024E-2</c:v>
                </c:pt>
                <c:pt idx="5">
                  <c:v>7.0000000000000021E-2</c:v>
                </c:pt>
                <c:pt idx="6">
                  <c:v>0.1</c:v>
                </c:pt>
                <c:pt idx="7">
                  <c:v>9.0000000000000024E-2</c:v>
                </c:pt>
                <c:pt idx="8">
                  <c:v>9.0000000000000024E-2</c:v>
                </c:pt>
                <c:pt idx="9">
                  <c:v>2.0000000000000007E-2</c:v>
                </c:pt>
              </c:numCache>
            </c:numRef>
          </c:val>
          <c:extLst>
            <c:ext xmlns:c16="http://schemas.microsoft.com/office/drawing/2014/chart" uri="{C3380CC4-5D6E-409C-BE32-E72D297353CC}">
              <c16:uniqueId val="{0000000A-619B-407D-A8A0-E7968EC670DD}"/>
            </c:ext>
          </c:extLst>
        </c:ser>
        <c:dLbls>
          <c:showLegendKey val="0"/>
          <c:showVal val="1"/>
          <c:showCatName val="0"/>
          <c:showSerName val="0"/>
          <c:showPercent val="0"/>
          <c:showBubbleSize val="0"/>
        </c:dLbls>
        <c:gapWidth val="100"/>
        <c:overlap val="-24"/>
        <c:axId val="63419136"/>
        <c:axId val="63420672"/>
      </c:barChart>
      <c:catAx>
        <c:axId val="634191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fr-FR"/>
          </a:p>
        </c:txPr>
        <c:crossAx val="63420672"/>
        <c:crosses val="autoZero"/>
        <c:auto val="1"/>
        <c:lblAlgn val="ctr"/>
        <c:lblOffset val="100"/>
        <c:noMultiLvlLbl val="0"/>
      </c:catAx>
      <c:valAx>
        <c:axId val="63420672"/>
        <c:scaling>
          <c:orientation val="minMax"/>
        </c:scaling>
        <c:delete val="1"/>
        <c:axPos val="l"/>
        <c:numFmt formatCode="0%" sourceLinked="1"/>
        <c:majorTickMark val="none"/>
        <c:minorTickMark val="none"/>
        <c:tickLblPos val="none"/>
        <c:crossAx val="6341913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050"/>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fr-FR" sz="1400" b="1">
                <a:solidFill>
                  <a:schemeClr val="tx1"/>
                </a:solidFill>
              </a:rPr>
              <a:t>Qui a pris contact avec l'entreprise </a:t>
            </a:r>
            <a:r>
              <a:rPr lang="fr-FR" sz="1400" b="1" i="0" u="none" strike="noStrike" kern="1200" spc="0" baseline="0">
                <a:solidFill>
                  <a:schemeClr val="tx1"/>
                </a:solidFill>
                <a:latin typeface="+mn-lt"/>
                <a:ea typeface="+mn-ea"/>
                <a:cs typeface="+mn-cs"/>
              </a:rPr>
              <a:t>Adapt Services Carcassonne</a:t>
            </a:r>
            <a:r>
              <a:rPr lang="fr-FR" sz="1400" b="1">
                <a:solidFill>
                  <a:schemeClr val="tx1"/>
                </a:solidFill>
              </a:rPr>
              <a:t> ?</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fr-FR"/>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2"/>
            </a:solidFill>
            <a:ln>
              <a:noFill/>
            </a:ln>
            <a:effectLst/>
            <a:sp3d/>
          </c:spPr>
          <c:invertIfNegative val="0"/>
          <c:dLbls>
            <c:dLbl>
              <c:idx val="0"/>
              <c:layout>
                <c:manualLayout>
                  <c:x val="2.0218358269308541E-3"/>
                  <c:y val="-9.489916963226572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B58-4761-B7F3-6BFA5BC3340A}"/>
                </c:ext>
              </c:extLst>
            </c:dLbl>
            <c:dLbl>
              <c:idx val="1"/>
              <c:layout>
                <c:manualLayout>
                  <c:x val="6.0655074807925624E-3"/>
                  <c:y val="-9.489916963226572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B58-4761-B7F3-6BFA5BC3340A}"/>
                </c:ext>
              </c:extLst>
            </c:dLbl>
            <c:dLbl>
              <c:idx val="2"/>
              <c:layout>
                <c:manualLayout>
                  <c:x val="2.0218358269307791E-3"/>
                  <c:y val="-1.42348754448398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B58-4761-B7F3-6BFA5BC3340A}"/>
                </c:ext>
              </c:extLst>
            </c:dLbl>
            <c:dLbl>
              <c:idx val="3"/>
              <c:layout>
                <c:manualLayout>
                  <c:x val="2.0218358269307791E-3"/>
                  <c:y val="-3.32147093712930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B58-4761-B7F3-6BFA5BC3340A}"/>
                </c:ext>
              </c:extLst>
            </c:dLbl>
            <c:dLbl>
              <c:idx val="4"/>
              <c:layout>
                <c:manualLayout>
                  <c:x val="6.0655074807924123E-3"/>
                  <c:y val="-1.89798339264531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B58-4761-B7F3-6BFA5BC3340A}"/>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ysClr val="windowText" lastClr="000000"/>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Feuil1!$D$18:$D$22</c:f>
              <c:strCache>
                <c:ptCount val="5"/>
                <c:pt idx="0">
                  <c:v>L'aidant familial</c:v>
                </c:pt>
                <c:pt idx="1">
                  <c:v>Le client lui même</c:v>
                </c:pt>
                <c:pt idx="2">
                  <c:v>Le travailleur social</c:v>
                </c:pt>
                <c:pt idx="3">
                  <c:v>Conseil départemental</c:v>
                </c:pt>
                <c:pt idx="4">
                  <c:v>Autre</c:v>
                </c:pt>
              </c:strCache>
            </c:strRef>
          </c:cat>
          <c:val>
            <c:numRef>
              <c:f>Feuil1!$E$18:$E$22</c:f>
              <c:numCache>
                <c:formatCode>0%</c:formatCode>
                <c:ptCount val="5"/>
                <c:pt idx="0">
                  <c:v>0.15000000000000005</c:v>
                </c:pt>
                <c:pt idx="1">
                  <c:v>0.31000000000000011</c:v>
                </c:pt>
                <c:pt idx="2">
                  <c:v>0.26</c:v>
                </c:pt>
                <c:pt idx="3">
                  <c:v>0.22</c:v>
                </c:pt>
                <c:pt idx="4">
                  <c:v>6.0000000000000019E-2</c:v>
                </c:pt>
              </c:numCache>
            </c:numRef>
          </c:val>
          <c:extLst>
            <c:ext xmlns:c16="http://schemas.microsoft.com/office/drawing/2014/chart" uri="{C3380CC4-5D6E-409C-BE32-E72D297353CC}">
              <c16:uniqueId val="{00000005-3B58-4761-B7F3-6BFA5BC3340A}"/>
            </c:ext>
          </c:extLst>
        </c:ser>
        <c:dLbls>
          <c:showLegendKey val="0"/>
          <c:showVal val="0"/>
          <c:showCatName val="0"/>
          <c:showSerName val="0"/>
          <c:showPercent val="0"/>
          <c:showBubbleSize val="0"/>
        </c:dLbls>
        <c:gapWidth val="150"/>
        <c:shape val="box"/>
        <c:axId val="63456384"/>
        <c:axId val="63457920"/>
        <c:axId val="0"/>
      </c:bar3DChart>
      <c:catAx>
        <c:axId val="6345638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fr-FR"/>
          </a:p>
        </c:txPr>
        <c:crossAx val="63457920"/>
        <c:crosses val="autoZero"/>
        <c:auto val="1"/>
        <c:lblAlgn val="ctr"/>
        <c:lblOffset val="100"/>
        <c:noMultiLvlLbl val="0"/>
      </c:catAx>
      <c:valAx>
        <c:axId val="63457920"/>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one"/>
        <c:crossAx val="634563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D4F9C5-DEC9-4067-B527-701F0625EC1C}"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fr-FR"/>
        </a:p>
      </dgm:t>
    </dgm:pt>
    <dgm:pt modelId="{078664E4-C782-46C6-8E0B-DF000D8FD7AE}">
      <dgm:prSet phldrT="[Texte]"/>
      <dgm:spPr/>
      <dgm:t>
        <a:bodyPr/>
        <a:lstStyle/>
        <a:p>
          <a:r>
            <a:rPr lang="fr-FR" dirty="0"/>
            <a:t>Référentiel de compétences</a:t>
          </a:r>
        </a:p>
      </dgm:t>
    </dgm:pt>
    <dgm:pt modelId="{8ADB538C-B89E-49D8-B667-F6DE7E8E16DC}" type="parTrans" cxnId="{0F8F50CB-E8BC-406F-BFDE-1AAD9F8475FE}">
      <dgm:prSet/>
      <dgm:spPr/>
      <dgm:t>
        <a:bodyPr/>
        <a:lstStyle/>
        <a:p>
          <a:endParaRPr lang="fr-FR"/>
        </a:p>
      </dgm:t>
    </dgm:pt>
    <dgm:pt modelId="{90ACC66E-F490-4A6B-AD37-9B8C7F69920A}" type="sibTrans" cxnId="{0F8F50CB-E8BC-406F-BFDE-1AAD9F8475FE}">
      <dgm:prSet/>
      <dgm:spPr/>
      <dgm:t>
        <a:bodyPr/>
        <a:lstStyle/>
        <a:p>
          <a:endParaRPr lang="fr-FR"/>
        </a:p>
      </dgm:t>
    </dgm:pt>
    <dgm:pt modelId="{AB5681DE-38A4-439C-87FE-6BEC7C59CADA}">
      <dgm:prSet phldrT="[Texte]"/>
      <dgm:spPr/>
      <dgm:t>
        <a:bodyPr/>
        <a:lstStyle/>
        <a:p>
          <a:r>
            <a:rPr lang="fr-FR" dirty="0"/>
            <a:t>Référentiel de formation</a:t>
          </a:r>
        </a:p>
      </dgm:t>
    </dgm:pt>
    <dgm:pt modelId="{7B9BAC6F-7BE4-4991-B31A-93A713482D1F}" type="parTrans" cxnId="{52B31E7B-4D40-419D-A02B-AD3318FEB672}">
      <dgm:prSet/>
      <dgm:spPr/>
      <dgm:t>
        <a:bodyPr/>
        <a:lstStyle/>
        <a:p>
          <a:endParaRPr lang="fr-FR"/>
        </a:p>
      </dgm:t>
    </dgm:pt>
    <dgm:pt modelId="{3D2BD7B5-872A-47CE-BCD8-463EB4101146}" type="sibTrans" cxnId="{52B31E7B-4D40-419D-A02B-AD3318FEB672}">
      <dgm:prSet/>
      <dgm:spPr/>
      <dgm:t>
        <a:bodyPr/>
        <a:lstStyle/>
        <a:p>
          <a:endParaRPr lang="fr-FR"/>
        </a:p>
      </dgm:t>
    </dgm:pt>
    <dgm:pt modelId="{67D91497-C831-411C-9AAF-9C1AAED50D06}">
      <dgm:prSet phldrT="[Texte]"/>
      <dgm:spPr/>
      <dgm:t>
        <a:bodyPr/>
        <a:lstStyle/>
        <a:p>
          <a:r>
            <a:rPr lang="fr-FR" dirty="0"/>
            <a:t>Plan de formation</a:t>
          </a:r>
        </a:p>
      </dgm:t>
    </dgm:pt>
    <dgm:pt modelId="{9E5B2044-A342-4C87-B401-C27DD1A4459F}" type="parTrans" cxnId="{D0C624DC-5CD7-410F-9539-073542342D47}">
      <dgm:prSet/>
      <dgm:spPr/>
      <dgm:t>
        <a:bodyPr/>
        <a:lstStyle/>
        <a:p>
          <a:endParaRPr lang="fr-FR"/>
        </a:p>
      </dgm:t>
    </dgm:pt>
    <dgm:pt modelId="{4C2C5FDD-EE28-4A0B-B8C5-C093F3FF76FF}" type="sibTrans" cxnId="{D0C624DC-5CD7-410F-9539-073542342D47}">
      <dgm:prSet/>
      <dgm:spPr/>
      <dgm:t>
        <a:bodyPr/>
        <a:lstStyle/>
        <a:p>
          <a:endParaRPr lang="fr-FR"/>
        </a:p>
      </dgm:t>
    </dgm:pt>
    <dgm:pt modelId="{7C613B34-684E-44CB-8081-4A0BF412C193}" type="pres">
      <dgm:prSet presAssocID="{9FD4F9C5-DEC9-4067-B527-701F0625EC1C}" presName="rootnode" presStyleCnt="0">
        <dgm:presLayoutVars>
          <dgm:chMax/>
          <dgm:chPref/>
          <dgm:dir/>
          <dgm:animLvl val="lvl"/>
        </dgm:presLayoutVars>
      </dgm:prSet>
      <dgm:spPr/>
    </dgm:pt>
    <dgm:pt modelId="{3B009828-7137-46EE-BB73-E12EC1623880}" type="pres">
      <dgm:prSet presAssocID="{078664E4-C782-46C6-8E0B-DF000D8FD7AE}" presName="composite" presStyleCnt="0"/>
      <dgm:spPr/>
    </dgm:pt>
    <dgm:pt modelId="{CA1235E0-FB94-42CB-A8C6-4FDB2C1CBBD5}" type="pres">
      <dgm:prSet presAssocID="{078664E4-C782-46C6-8E0B-DF000D8FD7AE}" presName="bentUpArrow1" presStyleLbl="alignImgPlace1" presStyleIdx="0" presStyleCnt="2" custLinFactNeighborX="-44864" custLinFactNeighborY="-2217"/>
      <dgm:spPr/>
    </dgm:pt>
    <dgm:pt modelId="{66FEE274-4CD5-47BF-A5E6-2E5D1D4A4B52}" type="pres">
      <dgm:prSet presAssocID="{078664E4-C782-46C6-8E0B-DF000D8FD7AE}" presName="ParentText" presStyleLbl="node1" presStyleIdx="0" presStyleCnt="3" custLinFactNeighborX="-30340" custLinFactNeighborY="-1882">
        <dgm:presLayoutVars>
          <dgm:chMax val="1"/>
          <dgm:chPref val="1"/>
          <dgm:bulletEnabled val="1"/>
        </dgm:presLayoutVars>
      </dgm:prSet>
      <dgm:spPr/>
    </dgm:pt>
    <dgm:pt modelId="{BE5076DE-29B8-49BB-9BF5-8E79075CECCC}" type="pres">
      <dgm:prSet presAssocID="{078664E4-C782-46C6-8E0B-DF000D8FD7AE}" presName="ChildText" presStyleLbl="revTx" presStyleIdx="0" presStyleCnt="2">
        <dgm:presLayoutVars>
          <dgm:chMax val="0"/>
          <dgm:chPref val="0"/>
          <dgm:bulletEnabled val="1"/>
        </dgm:presLayoutVars>
      </dgm:prSet>
      <dgm:spPr/>
    </dgm:pt>
    <dgm:pt modelId="{C29A7FB3-6DF1-46C1-953E-C39295CDC505}" type="pres">
      <dgm:prSet presAssocID="{90ACC66E-F490-4A6B-AD37-9B8C7F69920A}" presName="sibTrans" presStyleCnt="0"/>
      <dgm:spPr/>
    </dgm:pt>
    <dgm:pt modelId="{934565D5-BBA2-49D0-85E4-7AAEA34E75ED}" type="pres">
      <dgm:prSet presAssocID="{AB5681DE-38A4-439C-87FE-6BEC7C59CADA}" presName="composite" presStyleCnt="0"/>
      <dgm:spPr/>
    </dgm:pt>
    <dgm:pt modelId="{980E309A-FB16-452A-807E-002EA93853D8}" type="pres">
      <dgm:prSet presAssocID="{AB5681DE-38A4-439C-87FE-6BEC7C59CADA}" presName="bentUpArrow1" presStyleLbl="alignImgPlace1" presStyleIdx="1" presStyleCnt="2" custLinFactNeighborX="-44864" custLinFactNeighborY="-2217"/>
      <dgm:spPr/>
    </dgm:pt>
    <dgm:pt modelId="{4E6D80F8-F25E-4C16-9996-EB42EFEC4EF3}" type="pres">
      <dgm:prSet presAssocID="{AB5681DE-38A4-439C-87FE-6BEC7C59CADA}" presName="ParentText" presStyleLbl="node1" presStyleIdx="1" presStyleCnt="3" custLinFactNeighborX="-30340" custLinFactNeighborY="-1882">
        <dgm:presLayoutVars>
          <dgm:chMax val="1"/>
          <dgm:chPref val="1"/>
          <dgm:bulletEnabled val="1"/>
        </dgm:presLayoutVars>
      </dgm:prSet>
      <dgm:spPr/>
    </dgm:pt>
    <dgm:pt modelId="{0B6EB053-40CD-4F7F-9615-7772F5C4BEBE}" type="pres">
      <dgm:prSet presAssocID="{AB5681DE-38A4-439C-87FE-6BEC7C59CADA}" presName="ChildText" presStyleLbl="revTx" presStyleIdx="1" presStyleCnt="2">
        <dgm:presLayoutVars>
          <dgm:chMax val="0"/>
          <dgm:chPref val="0"/>
          <dgm:bulletEnabled val="1"/>
        </dgm:presLayoutVars>
      </dgm:prSet>
      <dgm:spPr/>
    </dgm:pt>
    <dgm:pt modelId="{F3083421-B9DC-405C-88FE-037203320CDA}" type="pres">
      <dgm:prSet presAssocID="{3D2BD7B5-872A-47CE-BCD8-463EB4101146}" presName="sibTrans" presStyleCnt="0"/>
      <dgm:spPr/>
    </dgm:pt>
    <dgm:pt modelId="{7DD140F8-572C-4038-A741-AB888FAD72DE}" type="pres">
      <dgm:prSet presAssocID="{67D91497-C831-411C-9AAF-9C1AAED50D06}" presName="composite" presStyleCnt="0"/>
      <dgm:spPr/>
    </dgm:pt>
    <dgm:pt modelId="{BC233D7F-CC1B-4420-9860-94420DD42D10}" type="pres">
      <dgm:prSet presAssocID="{67D91497-C831-411C-9AAF-9C1AAED50D06}" presName="ParentText" presStyleLbl="node1" presStyleIdx="2" presStyleCnt="3" custLinFactNeighborX="-30340" custLinFactNeighborY="-1882">
        <dgm:presLayoutVars>
          <dgm:chMax val="1"/>
          <dgm:chPref val="1"/>
          <dgm:bulletEnabled val="1"/>
        </dgm:presLayoutVars>
      </dgm:prSet>
      <dgm:spPr/>
    </dgm:pt>
  </dgm:ptLst>
  <dgm:cxnLst>
    <dgm:cxn modelId="{52B31E7B-4D40-419D-A02B-AD3318FEB672}" srcId="{9FD4F9C5-DEC9-4067-B527-701F0625EC1C}" destId="{AB5681DE-38A4-439C-87FE-6BEC7C59CADA}" srcOrd="1" destOrd="0" parTransId="{7B9BAC6F-7BE4-4991-B31A-93A713482D1F}" sibTransId="{3D2BD7B5-872A-47CE-BCD8-463EB4101146}"/>
    <dgm:cxn modelId="{6F2027BE-E793-4974-9F81-5984436FC593}" type="presOf" srcId="{9FD4F9C5-DEC9-4067-B527-701F0625EC1C}" destId="{7C613B34-684E-44CB-8081-4A0BF412C193}" srcOrd="0" destOrd="0" presId="urn:microsoft.com/office/officeart/2005/8/layout/StepDownProcess"/>
    <dgm:cxn modelId="{107A47C1-6C60-4D7B-90F3-931E2EFE2892}" type="presOf" srcId="{AB5681DE-38A4-439C-87FE-6BEC7C59CADA}" destId="{4E6D80F8-F25E-4C16-9996-EB42EFEC4EF3}" srcOrd="0" destOrd="0" presId="urn:microsoft.com/office/officeart/2005/8/layout/StepDownProcess"/>
    <dgm:cxn modelId="{0F8F50CB-E8BC-406F-BFDE-1AAD9F8475FE}" srcId="{9FD4F9C5-DEC9-4067-B527-701F0625EC1C}" destId="{078664E4-C782-46C6-8E0B-DF000D8FD7AE}" srcOrd="0" destOrd="0" parTransId="{8ADB538C-B89E-49D8-B667-F6DE7E8E16DC}" sibTransId="{90ACC66E-F490-4A6B-AD37-9B8C7F69920A}"/>
    <dgm:cxn modelId="{D0C624DC-5CD7-410F-9539-073542342D47}" srcId="{9FD4F9C5-DEC9-4067-B527-701F0625EC1C}" destId="{67D91497-C831-411C-9AAF-9C1AAED50D06}" srcOrd="2" destOrd="0" parTransId="{9E5B2044-A342-4C87-B401-C27DD1A4459F}" sibTransId="{4C2C5FDD-EE28-4A0B-B8C5-C093F3FF76FF}"/>
    <dgm:cxn modelId="{574F16F2-F3F7-4E2A-854E-B198281FD3C4}" type="presOf" srcId="{67D91497-C831-411C-9AAF-9C1AAED50D06}" destId="{BC233D7F-CC1B-4420-9860-94420DD42D10}" srcOrd="0" destOrd="0" presId="urn:microsoft.com/office/officeart/2005/8/layout/StepDownProcess"/>
    <dgm:cxn modelId="{070D33FB-3A5A-461A-B425-6243CB29CD5C}" type="presOf" srcId="{078664E4-C782-46C6-8E0B-DF000D8FD7AE}" destId="{66FEE274-4CD5-47BF-A5E6-2E5D1D4A4B52}" srcOrd="0" destOrd="0" presId="urn:microsoft.com/office/officeart/2005/8/layout/StepDownProcess"/>
    <dgm:cxn modelId="{B0E62512-82B5-4CFF-9817-EECA6489306F}" type="presParOf" srcId="{7C613B34-684E-44CB-8081-4A0BF412C193}" destId="{3B009828-7137-46EE-BB73-E12EC1623880}" srcOrd="0" destOrd="0" presId="urn:microsoft.com/office/officeart/2005/8/layout/StepDownProcess"/>
    <dgm:cxn modelId="{DA12212E-C0C7-47D8-9C18-DCE31B784164}" type="presParOf" srcId="{3B009828-7137-46EE-BB73-E12EC1623880}" destId="{CA1235E0-FB94-42CB-A8C6-4FDB2C1CBBD5}" srcOrd="0" destOrd="0" presId="urn:microsoft.com/office/officeart/2005/8/layout/StepDownProcess"/>
    <dgm:cxn modelId="{7AE065ED-42D7-46CF-BA52-2F3A5B75DA04}" type="presParOf" srcId="{3B009828-7137-46EE-BB73-E12EC1623880}" destId="{66FEE274-4CD5-47BF-A5E6-2E5D1D4A4B52}" srcOrd="1" destOrd="0" presId="urn:microsoft.com/office/officeart/2005/8/layout/StepDownProcess"/>
    <dgm:cxn modelId="{96C4C6DD-81BD-465C-A892-C4C5D8920B9D}" type="presParOf" srcId="{3B009828-7137-46EE-BB73-E12EC1623880}" destId="{BE5076DE-29B8-49BB-9BF5-8E79075CECCC}" srcOrd="2" destOrd="0" presId="urn:microsoft.com/office/officeart/2005/8/layout/StepDownProcess"/>
    <dgm:cxn modelId="{02D30BDD-043F-41B2-9A8E-646DCDA30432}" type="presParOf" srcId="{7C613B34-684E-44CB-8081-4A0BF412C193}" destId="{C29A7FB3-6DF1-46C1-953E-C39295CDC505}" srcOrd="1" destOrd="0" presId="urn:microsoft.com/office/officeart/2005/8/layout/StepDownProcess"/>
    <dgm:cxn modelId="{FEEE127E-2C57-4644-B398-097CC9D71C27}" type="presParOf" srcId="{7C613B34-684E-44CB-8081-4A0BF412C193}" destId="{934565D5-BBA2-49D0-85E4-7AAEA34E75ED}" srcOrd="2" destOrd="0" presId="urn:microsoft.com/office/officeart/2005/8/layout/StepDownProcess"/>
    <dgm:cxn modelId="{1493C2F6-6F90-4E17-887A-FDE96FC91733}" type="presParOf" srcId="{934565D5-BBA2-49D0-85E4-7AAEA34E75ED}" destId="{980E309A-FB16-452A-807E-002EA93853D8}" srcOrd="0" destOrd="0" presId="urn:microsoft.com/office/officeart/2005/8/layout/StepDownProcess"/>
    <dgm:cxn modelId="{FB7AFE73-9891-4336-90BD-AFB61973B695}" type="presParOf" srcId="{934565D5-BBA2-49D0-85E4-7AAEA34E75ED}" destId="{4E6D80F8-F25E-4C16-9996-EB42EFEC4EF3}" srcOrd="1" destOrd="0" presId="urn:microsoft.com/office/officeart/2005/8/layout/StepDownProcess"/>
    <dgm:cxn modelId="{C6A24E11-8C89-4EF3-9F64-A766AFC643C5}" type="presParOf" srcId="{934565D5-BBA2-49D0-85E4-7AAEA34E75ED}" destId="{0B6EB053-40CD-4F7F-9615-7772F5C4BEBE}" srcOrd="2" destOrd="0" presId="urn:microsoft.com/office/officeart/2005/8/layout/StepDownProcess"/>
    <dgm:cxn modelId="{78007837-87D8-4BA6-9A6A-2093F9FA536D}" type="presParOf" srcId="{7C613B34-684E-44CB-8081-4A0BF412C193}" destId="{F3083421-B9DC-405C-88FE-037203320CDA}" srcOrd="3" destOrd="0" presId="urn:microsoft.com/office/officeart/2005/8/layout/StepDownProcess"/>
    <dgm:cxn modelId="{549D0339-B1BF-483F-8416-7795C7DF2528}" type="presParOf" srcId="{7C613B34-684E-44CB-8081-4A0BF412C193}" destId="{7DD140F8-572C-4038-A741-AB888FAD72DE}" srcOrd="4" destOrd="0" presId="urn:microsoft.com/office/officeart/2005/8/layout/StepDownProcess"/>
    <dgm:cxn modelId="{97D65B29-D942-4998-93DD-F10A94699DFF}" type="presParOf" srcId="{7DD140F8-572C-4038-A741-AB888FAD72DE}" destId="{BC233D7F-CC1B-4420-9860-94420DD42D10}"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C236F5-D8AA-4FAF-8D84-BB1101B3F0C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6A9ED86B-66C5-4E05-A1D6-E9E59657F9B8}">
      <dgm:prSet phldrT="[Texte]" custT="1"/>
      <dgm:spPr/>
      <dgm:t>
        <a:bodyPr/>
        <a:lstStyle/>
        <a:p>
          <a:r>
            <a:rPr lang="fr-FR" sz="2800" dirty="0"/>
            <a:t>Privilégier la pertinence des activités pédagogiques proposées</a:t>
          </a:r>
        </a:p>
      </dgm:t>
    </dgm:pt>
    <dgm:pt modelId="{948DD907-1FFC-4804-A319-22B9C700B340}" type="parTrans" cxnId="{7EBF4499-0880-4D3B-89B9-6D0DBEEE8613}">
      <dgm:prSet/>
      <dgm:spPr/>
      <dgm:t>
        <a:bodyPr/>
        <a:lstStyle/>
        <a:p>
          <a:endParaRPr lang="fr-FR"/>
        </a:p>
      </dgm:t>
    </dgm:pt>
    <dgm:pt modelId="{383D9489-7645-4E13-9E66-00DD6B880AE8}" type="sibTrans" cxnId="{7EBF4499-0880-4D3B-89B9-6D0DBEEE8613}">
      <dgm:prSet/>
      <dgm:spPr/>
      <dgm:t>
        <a:bodyPr/>
        <a:lstStyle/>
        <a:p>
          <a:endParaRPr lang="fr-FR"/>
        </a:p>
      </dgm:t>
    </dgm:pt>
    <dgm:pt modelId="{239BF1CF-3717-4FF5-A20B-6170428B1D1E}">
      <dgm:prSet phldrT="[Texte]" custT="1"/>
      <dgm:spPr/>
      <dgm:t>
        <a:bodyPr/>
        <a:lstStyle/>
        <a:p>
          <a:r>
            <a:rPr lang="fr-FR" sz="2800" dirty="0"/>
            <a:t>Plutôt que l’exhaustivité des savoirs</a:t>
          </a:r>
        </a:p>
      </dgm:t>
    </dgm:pt>
    <dgm:pt modelId="{7B92CC10-3402-4E93-9211-07BE16A64052}" type="parTrans" cxnId="{C5E9FDDC-B0C1-4155-86E4-83EBA8CF3D5E}">
      <dgm:prSet/>
      <dgm:spPr/>
      <dgm:t>
        <a:bodyPr/>
        <a:lstStyle/>
        <a:p>
          <a:endParaRPr lang="fr-FR"/>
        </a:p>
      </dgm:t>
    </dgm:pt>
    <dgm:pt modelId="{35F0848D-7C1D-4E92-B382-3B820A6F1D60}" type="sibTrans" cxnId="{C5E9FDDC-B0C1-4155-86E4-83EBA8CF3D5E}">
      <dgm:prSet/>
      <dgm:spPr/>
      <dgm:t>
        <a:bodyPr/>
        <a:lstStyle/>
        <a:p>
          <a:endParaRPr lang="fr-FR"/>
        </a:p>
      </dgm:t>
    </dgm:pt>
    <dgm:pt modelId="{D4F29103-672B-48C2-A7A1-4F34CFD5BEE8}">
      <dgm:prSet phldrT="[Texte]" custT="1"/>
      <dgm:spPr/>
      <dgm:t>
        <a:bodyPr/>
        <a:lstStyle/>
        <a:p>
          <a:r>
            <a:rPr lang="fr-FR" sz="2800" dirty="0"/>
            <a:t>Repenser les modalités d’évaluation de manière à valider l’acquisition de compétences</a:t>
          </a:r>
        </a:p>
      </dgm:t>
    </dgm:pt>
    <dgm:pt modelId="{F75F9292-AA46-472C-9D72-73EDEB8BBCB6}" type="parTrans" cxnId="{155954E7-BEA5-42E2-A67F-340E128C6045}">
      <dgm:prSet/>
      <dgm:spPr/>
      <dgm:t>
        <a:bodyPr/>
        <a:lstStyle/>
        <a:p>
          <a:endParaRPr lang="fr-FR"/>
        </a:p>
      </dgm:t>
    </dgm:pt>
    <dgm:pt modelId="{DAE237CB-8470-4BC1-A482-B1049336F236}" type="sibTrans" cxnId="{155954E7-BEA5-42E2-A67F-340E128C6045}">
      <dgm:prSet/>
      <dgm:spPr/>
      <dgm:t>
        <a:bodyPr/>
        <a:lstStyle/>
        <a:p>
          <a:endParaRPr lang="fr-FR"/>
        </a:p>
      </dgm:t>
    </dgm:pt>
    <dgm:pt modelId="{74C36AEB-FCCD-40AE-BE1C-90620480FC3C}">
      <dgm:prSet phldrT="[Texte]" custT="1"/>
      <dgm:spPr/>
      <dgm:t>
        <a:bodyPr/>
        <a:lstStyle/>
        <a:p>
          <a:r>
            <a:rPr lang="fr-FR" sz="2800" dirty="0"/>
            <a:t>Plutôt que de contrôler le niveau de connaissances</a:t>
          </a:r>
        </a:p>
      </dgm:t>
    </dgm:pt>
    <dgm:pt modelId="{EC3C3CED-9814-4B77-8F8E-8F7AEBC5BBD9}" type="parTrans" cxnId="{D64190FB-8477-445A-82E0-2E6832A5279A}">
      <dgm:prSet/>
      <dgm:spPr/>
      <dgm:t>
        <a:bodyPr/>
        <a:lstStyle/>
        <a:p>
          <a:endParaRPr lang="fr-FR"/>
        </a:p>
      </dgm:t>
    </dgm:pt>
    <dgm:pt modelId="{4CDFC960-2029-47D2-BAFC-7D2C37B975E0}" type="sibTrans" cxnId="{D64190FB-8477-445A-82E0-2E6832A5279A}">
      <dgm:prSet/>
      <dgm:spPr/>
      <dgm:t>
        <a:bodyPr/>
        <a:lstStyle/>
        <a:p>
          <a:endParaRPr lang="fr-FR"/>
        </a:p>
      </dgm:t>
    </dgm:pt>
    <dgm:pt modelId="{96DA638D-5406-4B20-A4DC-107F0B6444FE}">
      <dgm:prSet phldrT="[Texte]" custT="1"/>
      <dgm:spPr/>
      <dgm:t>
        <a:bodyPr/>
        <a:lstStyle/>
        <a:p>
          <a:endParaRPr lang="fr-FR" sz="2800" dirty="0"/>
        </a:p>
      </dgm:t>
    </dgm:pt>
    <dgm:pt modelId="{F40AE4DD-B2DD-4D96-AECE-BB29FEFB3FF6}" type="parTrans" cxnId="{1E20F5A2-1726-41B2-8B68-DE7916C5D997}">
      <dgm:prSet/>
      <dgm:spPr/>
      <dgm:t>
        <a:bodyPr/>
        <a:lstStyle/>
        <a:p>
          <a:endParaRPr lang="fr-FR"/>
        </a:p>
      </dgm:t>
    </dgm:pt>
    <dgm:pt modelId="{F4730B9B-749B-4E80-8ED1-40D2A73E6512}" type="sibTrans" cxnId="{1E20F5A2-1726-41B2-8B68-DE7916C5D997}">
      <dgm:prSet/>
      <dgm:spPr/>
      <dgm:t>
        <a:bodyPr/>
        <a:lstStyle/>
        <a:p>
          <a:endParaRPr lang="fr-FR"/>
        </a:p>
      </dgm:t>
    </dgm:pt>
    <dgm:pt modelId="{E031494B-0A39-4337-965A-D9961B9AADAC}" type="pres">
      <dgm:prSet presAssocID="{3EC236F5-D8AA-4FAF-8D84-BB1101B3F0C6}" presName="linear" presStyleCnt="0">
        <dgm:presLayoutVars>
          <dgm:animLvl val="lvl"/>
          <dgm:resizeHandles val="exact"/>
        </dgm:presLayoutVars>
      </dgm:prSet>
      <dgm:spPr/>
    </dgm:pt>
    <dgm:pt modelId="{D1508224-BB6F-47DB-A7E6-5192994A17FA}" type="pres">
      <dgm:prSet presAssocID="{6A9ED86B-66C5-4E05-A1D6-E9E59657F9B8}" presName="parentText" presStyleLbl="node1" presStyleIdx="0" presStyleCnt="2">
        <dgm:presLayoutVars>
          <dgm:chMax val="0"/>
          <dgm:bulletEnabled val="1"/>
        </dgm:presLayoutVars>
      </dgm:prSet>
      <dgm:spPr/>
    </dgm:pt>
    <dgm:pt modelId="{F6F3777D-CEE8-4482-8920-684BC53CE9DE}" type="pres">
      <dgm:prSet presAssocID="{6A9ED86B-66C5-4E05-A1D6-E9E59657F9B8}" presName="childText" presStyleLbl="revTx" presStyleIdx="0" presStyleCnt="2">
        <dgm:presLayoutVars>
          <dgm:bulletEnabled val="1"/>
        </dgm:presLayoutVars>
      </dgm:prSet>
      <dgm:spPr/>
    </dgm:pt>
    <dgm:pt modelId="{66EB4CF7-8679-491B-B133-CDA50D925D6A}" type="pres">
      <dgm:prSet presAssocID="{D4F29103-672B-48C2-A7A1-4F34CFD5BEE8}" presName="parentText" presStyleLbl="node1" presStyleIdx="1" presStyleCnt="2">
        <dgm:presLayoutVars>
          <dgm:chMax val="0"/>
          <dgm:bulletEnabled val="1"/>
        </dgm:presLayoutVars>
      </dgm:prSet>
      <dgm:spPr/>
    </dgm:pt>
    <dgm:pt modelId="{69B8AEDE-EC40-4A2B-908B-BE923C16294F}" type="pres">
      <dgm:prSet presAssocID="{D4F29103-672B-48C2-A7A1-4F34CFD5BEE8}" presName="childText" presStyleLbl="revTx" presStyleIdx="1" presStyleCnt="2">
        <dgm:presLayoutVars>
          <dgm:bulletEnabled val="1"/>
        </dgm:presLayoutVars>
      </dgm:prSet>
      <dgm:spPr/>
    </dgm:pt>
  </dgm:ptLst>
  <dgm:cxnLst>
    <dgm:cxn modelId="{7D24DC14-5163-4E09-ACDF-D60FFBF12000}" type="presOf" srcId="{D4F29103-672B-48C2-A7A1-4F34CFD5BEE8}" destId="{66EB4CF7-8679-491B-B133-CDA50D925D6A}" srcOrd="0" destOrd="0" presId="urn:microsoft.com/office/officeart/2005/8/layout/vList2"/>
    <dgm:cxn modelId="{97E9A55D-428A-4D1C-A59B-AA6EFB0CB517}" type="presOf" srcId="{96DA638D-5406-4B20-A4DC-107F0B6444FE}" destId="{F6F3777D-CEE8-4482-8920-684BC53CE9DE}" srcOrd="0" destOrd="1" presId="urn:microsoft.com/office/officeart/2005/8/layout/vList2"/>
    <dgm:cxn modelId="{7EBF4499-0880-4D3B-89B9-6D0DBEEE8613}" srcId="{3EC236F5-D8AA-4FAF-8D84-BB1101B3F0C6}" destId="{6A9ED86B-66C5-4E05-A1D6-E9E59657F9B8}" srcOrd="0" destOrd="0" parTransId="{948DD907-1FFC-4804-A319-22B9C700B340}" sibTransId="{383D9489-7645-4E13-9E66-00DD6B880AE8}"/>
    <dgm:cxn modelId="{1E20F5A2-1726-41B2-8B68-DE7916C5D997}" srcId="{6A9ED86B-66C5-4E05-A1D6-E9E59657F9B8}" destId="{96DA638D-5406-4B20-A4DC-107F0B6444FE}" srcOrd="1" destOrd="0" parTransId="{F40AE4DD-B2DD-4D96-AECE-BB29FEFB3FF6}" sibTransId="{F4730B9B-749B-4E80-8ED1-40D2A73E6512}"/>
    <dgm:cxn modelId="{240AF7BA-FD71-43B5-8DBD-928FE659E98B}" type="presOf" srcId="{6A9ED86B-66C5-4E05-A1D6-E9E59657F9B8}" destId="{D1508224-BB6F-47DB-A7E6-5192994A17FA}" srcOrd="0" destOrd="0" presId="urn:microsoft.com/office/officeart/2005/8/layout/vList2"/>
    <dgm:cxn modelId="{4AF9D7C4-10B6-4E3D-9581-8952447744DD}" type="presOf" srcId="{3EC236F5-D8AA-4FAF-8D84-BB1101B3F0C6}" destId="{E031494B-0A39-4337-965A-D9961B9AADAC}" srcOrd="0" destOrd="0" presId="urn:microsoft.com/office/officeart/2005/8/layout/vList2"/>
    <dgm:cxn modelId="{876FECCA-915A-44ED-95F8-8487F33D1687}" type="presOf" srcId="{74C36AEB-FCCD-40AE-BE1C-90620480FC3C}" destId="{69B8AEDE-EC40-4A2B-908B-BE923C16294F}" srcOrd="0" destOrd="0" presId="urn:microsoft.com/office/officeart/2005/8/layout/vList2"/>
    <dgm:cxn modelId="{C5E9FDDC-B0C1-4155-86E4-83EBA8CF3D5E}" srcId="{6A9ED86B-66C5-4E05-A1D6-E9E59657F9B8}" destId="{239BF1CF-3717-4FF5-A20B-6170428B1D1E}" srcOrd="0" destOrd="0" parTransId="{7B92CC10-3402-4E93-9211-07BE16A64052}" sibTransId="{35F0848D-7C1D-4E92-B382-3B820A6F1D60}"/>
    <dgm:cxn modelId="{B0ED13E6-EA8F-4E7B-962F-F4D6220C1A39}" type="presOf" srcId="{239BF1CF-3717-4FF5-A20B-6170428B1D1E}" destId="{F6F3777D-CEE8-4482-8920-684BC53CE9DE}" srcOrd="0" destOrd="0" presId="urn:microsoft.com/office/officeart/2005/8/layout/vList2"/>
    <dgm:cxn modelId="{155954E7-BEA5-42E2-A67F-340E128C6045}" srcId="{3EC236F5-D8AA-4FAF-8D84-BB1101B3F0C6}" destId="{D4F29103-672B-48C2-A7A1-4F34CFD5BEE8}" srcOrd="1" destOrd="0" parTransId="{F75F9292-AA46-472C-9D72-73EDEB8BBCB6}" sibTransId="{DAE237CB-8470-4BC1-A482-B1049336F236}"/>
    <dgm:cxn modelId="{D64190FB-8477-445A-82E0-2E6832A5279A}" srcId="{D4F29103-672B-48C2-A7A1-4F34CFD5BEE8}" destId="{74C36AEB-FCCD-40AE-BE1C-90620480FC3C}" srcOrd="0" destOrd="0" parTransId="{EC3C3CED-9814-4B77-8F8E-8F7AEBC5BBD9}" sibTransId="{4CDFC960-2029-47D2-BAFC-7D2C37B975E0}"/>
    <dgm:cxn modelId="{1031B84B-A979-424E-8EE2-4486FCC4780A}" type="presParOf" srcId="{E031494B-0A39-4337-965A-D9961B9AADAC}" destId="{D1508224-BB6F-47DB-A7E6-5192994A17FA}" srcOrd="0" destOrd="0" presId="urn:microsoft.com/office/officeart/2005/8/layout/vList2"/>
    <dgm:cxn modelId="{3DF4185F-E4C6-47E8-BE2A-421DCE02DE88}" type="presParOf" srcId="{E031494B-0A39-4337-965A-D9961B9AADAC}" destId="{F6F3777D-CEE8-4482-8920-684BC53CE9DE}" srcOrd="1" destOrd="0" presId="urn:microsoft.com/office/officeart/2005/8/layout/vList2"/>
    <dgm:cxn modelId="{7C4BA719-E31D-4558-B2F3-D0C27C128AFE}" type="presParOf" srcId="{E031494B-0A39-4337-965A-D9961B9AADAC}" destId="{66EB4CF7-8679-491B-B133-CDA50D925D6A}" srcOrd="2" destOrd="0" presId="urn:microsoft.com/office/officeart/2005/8/layout/vList2"/>
    <dgm:cxn modelId="{71C999D7-B4BC-4DC6-B636-1445A21FF4A6}" type="presParOf" srcId="{E031494B-0A39-4337-965A-D9961B9AADAC}" destId="{69B8AEDE-EC40-4A2B-908B-BE923C16294F}"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E7DD130-3B51-4991-A010-935CE8EFBC35}"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fr-FR"/>
        </a:p>
      </dgm:t>
    </dgm:pt>
    <dgm:pt modelId="{590300FE-D0C2-4C54-BA00-D7874B77D285}">
      <dgm:prSet phldrT="[Texte]" custT="1"/>
      <dgm:spPr/>
      <dgm:t>
        <a:bodyPr/>
        <a:lstStyle/>
        <a:p>
          <a:r>
            <a:rPr lang="fr-FR" sz="4000" dirty="0"/>
            <a:t>BC1</a:t>
          </a:r>
        </a:p>
      </dgm:t>
    </dgm:pt>
    <dgm:pt modelId="{BCD371D5-CFDD-403C-970C-E5CBA2229586}" type="parTrans" cxnId="{690B3480-DD7F-4D81-9D86-2A532EFC3D7C}">
      <dgm:prSet/>
      <dgm:spPr/>
      <dgm:t>
        <a:bodyPr/>
        <a:lstStyle/>
        <a:p>
          <a:endParaRPr lang="fr-FR"/>
        </a:p>
      </dgm:t>
    </dgm:pt>
    <dgm:pt modelId="{FCAC5997-52A1-4ABC-93A5-BEB56C7F6B64}" type="sibTrans" cxnId="{690B3480-DD7F-4D81-9D86-2A532EFC3D7C}">
      <dgm:prSet/>
      <dgm:spPr/>
      <dgm:t>
        <a:bodyPr/>
        <a:lstStyle/>
        <a:p>
          <a:endParaRPr lang="fr-FR"/>
        </a:p>
      </dgm:t>
    </dgm:pt>
    <dgm:pt modelId="{1858500F-D2CB-4E03-8C1E-979890106C83}">
      <dgm:prSet phldrT="[Texte]"/>
      <dgm:spPr/>
      <dgm:t>
        <a:bodyPr/>
        <a:lstStyle/>
        <a:p>
          <a:r>
            <a:rPr lang="fr-FR" dirty="0"/>
            <a:t>C1.1 </a:t>
          </a:r>
        </a:p>
        <a:p>
          <a:r>
            <a:rPr lang="fr-FR" dirty="0"/>
            <a:t>C1.2</a:t>
          </a:r>
        </a:p>
        <a:p>
          <a:r>
            <a:rPr lang="fr-FR" dirty="0"/>
            <a:t>C1.3</a:t>
          </a:r>
        </a:p>
        <a:p>
          <a:r>
            <a:rPr lang="fr-FR" dirty="0"/>
            <a:t>C1.4</a:t>
          </a:r>
        </a:p>
        <a:p>
          <a:r>
            <a:rPr lang="fr-FR" dirty="0"/>
            <a:t>C1.5</a:t>
          </a:r>
        </a:p>
      </dgm:t>
    </dgm:pt>
    <dgm:pt modelId="{2196B0FF-861E-40F1-98CD-36BA0C8C4722}" type="parTrans" cxnId="{15EF8B58-990C-4625-A6F0-CE1EEF28CAFF}">
      <dgm:prSet/>
      <dgm:spPr/>
      <dgm:t>
        <a:bodyPr/>
        <a:lstStyle/>
        <a:p>
          <a:endParaRPr lang="fr-FR"/>
        </a:p>
      </dgm:t>
    </dgm:pt>
    <dgm:pt modelId="{8180743F-5C5A-472B-AD28-EB83B2303416}" type="sibTrans" cxnId="{15EF8B58-990C-4625-A6F0-CE1EEF28CAFF}">
      <dgm:prSet/>
      <dgm:spPr/>
      <dgm:t>
        <a:bodyPr/>
        <a:lstStyle/>
        <a:p>
          <a:endParaRPr lang="fr-FR"/>
        </a:p>
      </dgm:t>
    </dgm:pt>
    <dgm:pt modelId="{2FB47DDF-0A0A-4EBA-A621-3E60F8C92A92}">
      <dgm:prSet phldrT="[Texte]"/>
      <dgm:spPr/>
      <dgm:t>
        <a:bodyPr/>
        <a:lstStyle/>
        <a:p>
          <a:r>
            <a:rPr lang="fr-FR" dirty="0"/>
            <a:t>Contexte (s) professionnel(s)</a:t>
          </a:r>
        </a:p>
      </dgm:t>
    </dgm:pt>
    <dgm:pt modelId="{AFC4E1CF-A0E2-4643-8EE2-370460955EEC}" type="parTrans" cxnId="{88DE7166-1E3C-4714-AF38-952D3661CC3D}">
      <dgm:prSet/>
      <dgm:spPr/>
      <dgm:t>
        <a:bodyPr/>
        <a:lstStyle/>
        <a:p>
          <a:endParaRPr lang="fr-FR"/>
        </a:p>
      </dgm:t>
    </dgm:pt>
    <dgm:pt modelId="{6CF70658-B8A7-4676-B520-2E18193BD311}" type="sibTrans" cxnId="{88DE7166-1E3C-4714-AF38-952D3661CC3D}">
      <dgm:prSet/>
      <dgm:spPr/>
      <dgm:t>
        <a:bodyPr/>
        <a:lstStyle/>
        <a:p>
          <a:endParaRPr lang="fr-FR"/>
        </a:p>
      </dgm:t>
    </dgm:pt>
    <dgm:pt modelId="{385282C9-161E-40FD-A762-A5C47B11685B}">
      <dgm:prSet phldrT="[Texte]" custT="1"/>
      <dgm:spPr/>
      <dgm:t>
        <a:bodyPr/>
        <a:lstStyle/>
        <a:p>
          <a:r>
            <a:rPr lang="fr-FR" sz="4000" dirty="0"/>
            <a:t>BC2</a:t>
          </a:r>
        </a:p>
      </dgm:t>
    </dgm:pt>
    <dgm:pt modelId="{842E5C0B-3471-40D6-891B-F61305156DFF}" type="parTrans" cxnId="{C6EA5A97-6064-49DC-9E0B-039539B847F4}">
      <dgm:prSet/>
      <dgm:spPr/>
      <dgm:t>
        <a:bodyPr/>
        <a:lstStyle/>
        <a:p>
          <a:endParaRPr lang="fr-FR"/>
        </a:p>
      </dgm:t>
    </dgm:pt>
    <dgm:pt modelId="{EDA145FC-3EED-4084-923D-204CED6305BE}" type="sibTrans" cxnId="{C6EA5A97-6064-49DC-9E0B-039539B847F4}">
      <dgm:prSet/>
      <dgm:spPr/>
      <dgm:t>
        <a:bodyPr/>
        <a:lstStyle/>
        <a:p>
          <a:endParaRPr lang="fr-FR"/>
        </a:p>
      </dgm:t>
    </dgm:pt>
    <dgm:pt modelId="{3D71A0C9-0D12-4C72-85BB-4241AC2EC190}">
      <dgm:prSet phldrT="[Texte]"/>
      <dgm:spPr/>
      <dgm:t>
        <a:bodyPr/>
        <a:lstStyle/>
        <a:p>
          <a:r>
            <a:rPr lang="fr-FR" dirty="0"/>
            <a:t>C2.1</a:t>
          </a:r>
        </a:p>
        <a:p>
          <a:r>
            <a:rPr lang="fr-FR" dirty="0"/>
            <a:t>C2.2</a:t>
          </a:r>
        </a:p>
      </dgm:t>
    </dgm:pt>
    <dgm:pt modelId="{F836CD75-BE38-427C-9418-247F99C64839}" type="parTrans" cxnId="{6C6B31ED-F7E9-4397-9B1B-03D933BB788A}">
      <dgm:prSet/>
      <dgm:spPr/>
      <dgm:t>
        <a:bodyPr/>
        <a:lstStyle/>
        <a:p>
          <a:endParaRPr lang="fr-FR"/>
        </a:p>
      </dgm:t>
    </dgm:pt>
    <dgm:pt modelId="{8055CEB8-83AF-4F9E-AD5B-0BF846ECF4B9}" type="sibTrans" cxnId="{6C6B31ED-F7E9-4397-9B1B-03D933BB788A}">
      <dgm:prSet/>
      <dgm:spPr/>
      <dgm:t>
        <a:bodyPr/>
        <a:lstStyle/>
        <a:p>
          <a:endParaRPr lang="fr-FR"/>
        </a:p>
      </dgm:t>
    </dgm:pt>
    <dgm:pt modelId="{DD346B75-7A1A-4ED2-AF7B-444B681527C8}">
      <dgm:prSet phldrT="[Texte]"/>
      <dgm:spPr/>
      <dgm:t>
        <a:bodyPr/>
        <a:lstStyle/>
        <a:p>
          <a:r>
            <a:rPr lang="fr-FR" dirty="0"/>
            <a:t>Contexte (s) professionnel(s</a:t>
          </a:r>
        </a:p>
      </dgm:t>
    </dgm:pt>
    <dgm:pt modelId="{BEC8EFB2-2D62-4939-B237-BE625FF057D1}" type="parTrans" cxnId="{480DE3AF-F121-4242-9E00-583AF14D33DB}">
      <dgm:prSet/>
      <dgm:spPr/>
      <dgm:t>
        <a:bodyPr/>
        <a:lstStyle/>
        <a:p>
          <a:endParaRPr lang="fr-FR"/>
        </a:p>
      </dgm:t>
    </dgm:pt>
    <dgm:pt modelId="{A0B1E0F4-3AB9-4287-8392-52BC1A0C6F8E}" type="sibTrans" cxnId="{480DE3AF-F121-4242-9E00-583AF14D33DB}">
      <dgm:prSet/>
      <dgm:spPr/>
      <dgm:t>
        <a:bodyPr/>
        <a:lstStyle/>
        <a:p>
          <a:endParaRPr lang="fr-FR"/>
        </a:p>
      </dgm:t>
    </dgm:pt>
    <dgm:pt modelId="{50558E91-BA55-4A8B-8C06-18540AD6664E}">
      <dgm:prSet phldrT="[Texte]" custT="1"/>
      <dgm:spPr/>
      <dgm:t>
        <a:bodyPr/>
        <a:lstStyle/>
        <a:p>
          <a:r>
            <a:rPr lang="fr-FR" sz="4000" dirty="0"/>
            <a:t>BC3</a:t>
          </a:r>
        </a:p>
      </dgm:t>
    </dgm:pt>
    <dgm:pt modelId="{3F0E7DB2-210B-412E-8084-8E7C0842221C}" type="parTrans" cxnId="{D7D43C14-1561-4DF4-9952-9005569AFEBD}">
      <dgm:prSet/>
      <dgm:spPr/>
      <dgm:t>
        <a:bodyPr/>
        <a:lstStyle/>
        <a:p>
          <a:endParaRPr lang="fr-FR"/>
        </a:p>
      </dgm:t>
    </dgm:pt>
    <dgm:pt modelId="{A5EF701B-2A26-4500-A034-B6242EFBAD24}" type="sibTrans" cxnId="{D7D43C14-1561-4DF4-9952-9005569AFEBD}">
      <dgm:prSet/>
      <dgm:spPr/>
      <dgm:t>
        <a:bodyPr/>
        <a:lstStyle/>
        <a:p>
          <a:endParaRPr lang="fr-FR"/>
        </a:p>
      </dgm:t>
    </dgm:pt>
    <dgm:pt modelId="{E23B0B76-A566-4FAE-BE67-A2E122E5367F}">
      <dgm:prSet phldrT="[Texte]"/>
      <dgm:spPr/>
      <dgm:t>
        <a:bodyPr/>
        <a:lstStyle/>
        <a:p>
          <a:r>
            <a:rPr lang="fr-FR" dirty="0"/>
            <a:t>C3.1</a:t>
          </a:r>
        </a:p>
        <a:p>
          <a:r>
            <a:rPr lang="fr-FR" dirty="0"/>
            <a:t>C3.2</a:t>
          </a:r>
        </a:p>
        <a:p>
          <a:r>
            <a:rPr lang="fr-FR" dirty="0"/>
            <a:t>C3.3</a:t>
          </a:r>
        </a:p>
      </dgm:t>
    </dgm:pt>
    <dgm:pt modelId="{7269A6A4-829C-4E48-A976-84242A6442BC}" type="parTrans" cxnId="{0E84ECE1-4D6F-4BBA-B4E8-C2F0DE8D7E1F}">
      <dgm:prSet/>
      <dgm:spPr/>
      <dgm:t>
        <a:bodyPr/>
        <a:lstStyle/>
        <a:p>
          <a:endParaRPr lang="fr-FR"/>
        </a:p>
      </dgm:t>
    </dgm:pt>
    <dgm:pt modelId="{63F0B1BD-AAA0-4830-BC78-D85EFA7941FB}" type="sibTrans" cxnId="{0E84ECE1-4D6F-4BBA-B4E8-C2F0DE8D7E1F}">
      <dgm:prSet/>
      <dgm:spPr/>
      <dgm:t>
        <a:bodyPr/>
        <a:lstStyle/>
        <a:p>
          <a:endParaRPr lang="fr-FR"/>
        </a:p>
      </dgm:t>
    </dgm:pt>
    <dgm:pt modelId="{1B81EAB9-5190-4067-A218-C536F85659D1}">
      <dgm:prSet phldrT="[Texte]"/>
      <dgm:spPr/>
      <dgm:t>
        <a:bodyPr/>
        <a:lstStyle/>
        <a:p>
          <a:r>
            <a:rPr lang="fr-FR" dirty="0"/>
            <a:t>Contexte (s) professionnel(s)</a:t>
          </a:r>
        </a:p>
      </dgm:t>
    </dgm:pt>
    <dgm:pt modelId="{DC01EEA8-D015-4042-94A1-7A28D3369851}" type="parTrans" cxnId="{C696A2CE-97BC-438F-9EFE-DFFB95D6C20B}">
      <dgm:prSet/>
      <dgm:spPr/>
      <dgm:t>
        <a:bodyPr/>
        <a:lstStyle/>
        <a:p>
          <a:endParaRPr lang="fr-FR"/>
        </a:p>
      </dgm:t>
    </dgm:pt>
    <dgm:pt modelId="{B92CB944-3C6D-4ACE-A6D0-5467ED2E4481}" type="sibTrans" cxnId="{C696A2CE-97BC-438F-9EFE-DFFB95D6C20B}">
      <dgm:prSet/>
      <dgm:spPr/>
      <dgm:t>
        <a:bodyPr/>
        <a:lstStyle/>
        <a:p>
          <a:endParaRPr lang="fr-FR"/>
        </a:p>
      </dgm:t>
    </dgm:pt>
    <dgm:pt modelId="{9462071A-790B-4824-8645-57E859E73C30}">
      <dgm:prSet phldrT="[Texte]" custT="1"/>
      <dgm:spPr/>
      <dgm:t>
        <a:bodyPr/>
        <a:lstStyle/>
        <a:p>
          <a:r>
            <a:rPr lang="fr-FR" sz="4000" dirty="0"/>
            <a:t>BC4</a:t>
          </a:r>
        </a:p>
      </dgm:t>
    </dgm:pt>
    <dgm:pt modelId="{1F4C8514-0005-4FB4-8893-CCEBE7FDBF15}" type="parTrans" cxnId="{AC76AC6C-4F45-463B-B413-E3CEF26DCC79}">
      <dgm:prSet/>
      <dgm:spPr/>
      <dgm:t>
        <a:bodyPr/>
        <a:lstStyle/>
        <a:p>
          <a:endParaRPr lang="fr-FR"/>
        </a:p>
      </dgm:t>
    </dgm:pt>
    <dgm:pt modelId="{9F96D03C-A16D-4E50-B5B7-E8F3F09ABED5}" type="sibTrans" cxnId="{AC76AC6C-4F45-463B-B413-E3CEF26DCC79}">
      <dgm:prSet/>
      <dgm:spPr/>
      <dgm:t>
        <a:bodyPr/>
        <a:lstStyle/>
        <a:p>
          <a:endParaRPr lang="fr-FR"/>
        </a:p>
      </dgm:t>
    </dgm:pt>
    <dgm:pt modelId="{5D8509F9-EB1B-436A-9345-8A9B0E3C82DF}">
      <dgm:prSet phldrT="[Texte]"/>
      <dgm:spPr/>
      <dgm:t>
        <a:bodyPr/>
        <a:lstStyle/>
        <a:p>
          <a:r>
            <a:rPr lang="fr-FR" dirty="0"/>
            <a:t>C4.1</a:t>
          </a:r>
        </a:p>
        <a:p>
          <a:r>
            <a:rPr lang="fr-FR" dirty="0"/>
            <a:t>C4.2</a:t>
          </a:r>
        </a:p>
        <a:p>
          <a:r>
            <a:rPr lang="fr-FR"/>
            <a:t>C4.3</a:t>
          </a:r>
          <a:endParaRPr lang="fr-FR" dirty="0"/>
        </a:p>
        <a:p>
          <a:endParaRPr lang="fr-FR" dirty="0"/>
        </a:p>
      </dgm:t>
    </dgm:pt>
    <dgm:pt modelId="{B02D2C5A-638B-4D5C-91C7-DAF022E2B8EC}" type="parTrans" cxnId="{E2A3CF0A-5AC4-46AE-A555-9C2B34B04CA6}">
      <dgm:prSet/>
      <dgm:spPr/>
      <dgm:t>
        <a:bodyPr/>
        <a:lstStyle/>
        <a:p>
          <a:endParaRPr lang="fr-FR"/>
        </a:p>
      </dgm:t>
    </dgm:pt>
    <dgm:pt modelId="{43CC7630-5D92-4B41-9354-3DE6385D34ED}" type="sibTrans" cxnId="{E2A3CF0A-5AC4-46AE-A555-9C2B34B04CA6}">
      <dgm:prSet/>
      <dgm:spPr/>
      <dgm:t>
        <a:bodyPr/>
        <a:lstStyle/>
        <a:p>
          <a:endParaRPr lang="fr-FR"/>
        </a:p>
      </dgm:t>
    </dgm:pt>
    <dgm:pt modelId="{36C69D7E-B5AA-4A9D-9A84-F5DF49562EB4}">
      <dgm:prSet phldrT="[Texte]"/>
      <dgm:spPr/>
      <dgm:t>
        <a:bodyPr/>
        <a:lstStyle/>
        <a:p>
          <a:r>
            <a:rPr lang="fr-FR" dirty="0"/>
            <a:t>Contexte (s) professionnel(s</a:t>
          </a:r>
        </a:p>
      </dgm:t>
    </dgm:pt>
    <dgm:pt modelId="{63179BA8-8217-4FCA-A11B-28DE6273E734}" type="parTrans" cxnId="{D8FCA13E-1AA8-42FA-85AF-2A2D899CECA7}">
      <dgm:prSet/>
      <dgm:spPr/>
      <dgm:t>
        <a:bodyPr/>
        <a:lstStyle/>
        <a:p>
          <a:endParaRPr lang="fr-FR"/>
        </a:p>
      </dgm:t>
    </dgm:pt>
    <dgm:pt modelId="{5FC1B126-4D5E-47E2-A8B4-C82C5C9B4AB8}" type="sibTrans" cxnId="{D8FCA13E-1AA8-42FA-85AF-2A2D899CECA7}">
      <dgm:prSet/>
      <dgm:spPr/>
      <dgm:t>
        <a:bodyPr/>
        <a:lstStyle/>
        <a:p>
          <a:endParaRPr lang="fr-FR"/>
        </a:p>
      </dgm:t>
    </dgm:pt>
    <dgm:pt modelId="{FDAF60B6-A631-4786-9FA6-B10D718A28FB}" type="pres">
      <dgm:prSet presAssocID="{0E7DD130-3B51-4991-A010-935CE8EFBC35}" presName="theList" presStyleCnt="0">
        <dgm:presLayoutVars>
          <dgm:dir/>
          <dgm:animLvl val="lvl"/>
          <dgm:resizeHandles val="exact"/>
        </dgm:presLayoutVars>
      </dgm:prSet>
      <dgm:spPr/>
    </dgm:pt>
    <dgm:pt modelId="{D3255424-2461-48F8-B9C4-0159975DE663}" type="pres">
      <dgm:prSet presAssocID="{590300FE-D0C2-4C54-BA00-D7874B77D285}" presName="compNode" presStyleCnt="0"/>
      <dgm:spPr/>
    </dgm:pt>
    <dgm:pt modelId="{84D4A66B-F865-4681-83C7-5E13B5E2C423}" type="pres">
      <dgm:prSet presAssocID="{590300FE-D0C2-4C54-BA00-D7874B77D285}" presName="aNode" presStyleLbl="bgShp" presStyleIdx="0" presStyleCnt="4" custLinFactNeighborX="-285" custLinFactNeighborY="1657"/>
      <dgm:spPr/>
    </dgm:pt>
    <dgm:pt modelId="{5CB9D1BE-AFD1-4E8E-B40D-EBDEBEF321F0}" type="pres">
      <dgm:prSet presAssocID="{590300FE-D0C2-4C54-BA00-D7874B77D285}" presName="textNode" presStyleLbl="bgShp" presStyleIdx="0" presStyleCnt="4"/>
      <dgm:spPr/>
    </dgm:pt>
    <dgm:pt modelId="{1690A2CE-70DF-4FA4-A43C-A22E7D4CA525}" type="pres">
      <dgm:prSet presAssocID="{590300FE-D0C2-4C54-BA00-D7874B77D285}" presName="compChildNode" presStyleCnt="0"/>
      <dgm:spPr/>
    </dgm:pt>
    <dgm:pt modelId="{14C463BD-979B-4D1F-BC14-C8AC371DE428}" type="pres">
      <dgm:prSet presAssocID="{590300FE-D0C2-4C54-BA00-D7874B77D285}" presName="theInnerList" presStyleCnt="0"/>
      <dgm:spPr/>
    </dgm:pt>
    <dgm:pt modelId="{BAEB8225-E33D-4A54-B4E4-2ADFC8F6166B}" type="pres">
      <dgm:prSet presAssocID="{1858500F-D2CB-4E03-8C1E-979890106C83}" presName="childNode" presStyleLbl="node1" presStyleIdx="0" presStyleCnt="8" custScaleX="96877" custScaleY="157658" custLinFactNeighborX="-1745" custLinFactNeighborY="-9255">
        <dgm:presLayoutVars>
          <dgm:bulletEnabled val="1"/>
        </dgm:presLayoutVars>
      </dgm:prSet>
      <dgm:spPr/>
    </dgm:pt>
    <dgm:pt modelId="{42F78F9C-53CD-4C03-B940-0D7395EB5778}" type="pres">
      <dgm:prSet presAssocID="{1858500F-D2CB-4E03-8C1E-979890106C83}" presName="aSpace2" presStyleCnt="0"/>
      <dgm:spPr/>
    </dgm:pt>
    <dgm:pt modelId="{4EC0CD09-1866-4B34-B1CE-E6BD438B50F0}" type="pres">
      <dgm:prSet presAssocID="{2FB47DDF-0A0A-4EBA-A621-3E60F8C92A92}" presName="childNode" presStyleLbl="node1" presStyleIdx="1" presStyleCnt="8">
        <dgm:presLayoutVars>
          <dgm:bulletEnabled val="1"/>
        </dgm:presLayoutVars>
      </dgm:prSet>
      <dgm:spPr/>
    </dgm:pt>
    <dgm:pt modelId="{4C8331AF-1EA6-4DBB-A818-AF8F2E616A69}" type="pres">
      <dgm:prSet presAssocID="{590300FE-D0C2-4C54-BA00-D7874B77D285}" presName="aSpace" presStyleCnt="0"/>
      <dgm:spPr/>
    </dgm:pt>
    <dgm:pt modelId="{857913DC-DD22-4507-81EC-9F01D1521F5B}" type="pres">
      <dgm:prSet presAssocID="{385282C9-161E-40FD-A762-A5C47B11685B}" presName="compNode" presStyleCnt="0"/>
      <dgm:spPr/>
    </dgm:pt>
    <dgm:pt modelId="{D9AEDC69-6D05-40FE-9935-1435774413FE}" type="pres">
      <dgm:prSet presAssocID="{385282C9-161E-40FD-A762-A5C47B11685B}" presName="aNode" presStyleLbl="bgShp" presStyleIdx="1" presStyleCnt="4"/>
      <dgm:spPr/>
    </dgm:pt>
    <dgm:pt modelId="{CD31EDD0-E37B-4192-89CF-46145F67C734}" type="pres">
      <dgm:prSet presAssocID="{385282C9-161E-40FD-A762-A5C47B11685B}" presName="textNode" presStyleLbl="bgShp" presStyleIdx="1" presStyleCnt="4"/>
      <dgm:spPr/>
    </dgm:pt>
    <dgm:pt modelId="{CE88CE9C-7B08-4476-9212-F480D8F35F31}" type="pres">
      <dgm:prSet presAssocID="{385282C9-161E-40FD-A762-A5C47B11685B}" presName="compChildNode" presStyleCnt="0"/>
      <dgm:spPr/>
    </dgm:pt>
    <dgm:pt modelId="{A3EE04E1-FE3F-4EE8-9F29-40F86533F036}" type="pres">
      <dgm:prSet presAssocID="{385282C9-161E-40FD-A762-A5C47B11685B}" presName="theInnerList" presStyleCnt="0"/>
      <dgm:spPr/>
    </dgm:pt>
    <dgm:pt modelId="{6B020E2B-82E3-4773-997C-A9779E91DDE0}" type="pres">
      <dgm:prSet presAssocID="{3D71A0C9-0D12-4C72-85BB-4241AC2EC190}" presName="childNode" presStyleLbl="node1" presStyleIdx="2" presStyleCnt="8" custScaleY="136307">
        <dgm:presLayoutVars>
          <dgm:bulletEnabled val="1"/>
        </dgm:presLayoutVars>
      </dgm:prSet>
      <dgm:spPr/>
    </dgm:pt>
    <dgm:pt modelId="{5054E283-F282-4A54-9461-9A51EA9A622F}" type="pres">
      <dgm:prSet presAssocID="{3D71A0C9-0D12-4C72-85BB-4241AC2EC190}" presName="aSpace2" presStyleCnt="0"/>
      <dgm:spPr/>
    </dgm:pt>
    <dgm:pt modelId="{76125080-8FC0-43B5-BCE4-D3A1B6AD91D9}" type="pres">
      <dgm:prSet presAssocID="{DD346B75-7A1A-4ED2-AF7B-444B681527C8}" presName="childNode" presStyleLbl="node1" presStyleIdx="3" presStyleCnt="8" custScaleX="101303" custScaleY="86275">
        <dgm:presLayoutVars>
          <dgm:bulletEnabled val="1"/>
        </dgm:presLayoutVars>
      </dgm:prSet>
      <dgm:spPr/>
    </dgm:pt>
    <dgm:pt modelId="{092DDA4C-D514-46DE-9FF4-6DD49A9B7DF6}" type="pres">
      <dgm:prSet presAssocID="{385282C9-161E-40FD-A762-A5C47B11685B}" presName="aSpace" presStyleCnt="0"/>
      <dgm:spPr/>
    </dgm:pt>
    <dgm:pt modelId="{4A19A206-F825-423E-8D3E-92331B28D639}" type="pres">
      <dgm:prSet presAssocID="{50558E91-BA55-4A8B-8C06-18540AD6664E}" presName="compNode" presStyleCnt="0"/>
      <dgm:spPr/>
    </dgm:pt>
    <dgm:pt modelId="{D92D8C2F-1E18-41C9-A7EE-18C1FA1780AF}" type="pres">
      <dgm:prSet presAssocID="{50558E91-BA55-4A8B-8C06-18540AD6664E}" presName="aNode" presStyleLbl="bgShp" presStyleIdx="2" presStyleCnt="4"/>
      <dgm:spPr/>
    </dgm:pt>
    <dgm:pt modelId="{26752B8F-C3B6-4F7A-AC06-59462A24EC79}" type="pres">
      <dgm:prSet presAssocID="{50558E91-BA55-4A8B-8C06-18540AD6664E}" presName="textNode" presStyleLbl="bgShp" presStyleIdx="2" presStyleCnt="4"/>
      <dgm:spPr/>
    </dgm:pt>
    <dgm:pt modelId="{ED5290A2-0EBC-45B6-A233-D226F34E6DC7}" type="pres">
      <dgm:prSet presAssocID="{50558E91-BA55-4A8B-8C06-18540AD6664E}" presName="compChildNode" presStyleCnt="0"/>
      <dgm:spPr/>
    </dgm:pt>
    <dgm:pt modelId="{CA2929AD-C02F-4D13-B043-BA078A82DB50}" type="pres">
      <dgm:prSet presAssocID="{50558E91-BA55-4A8B-8C06-18540AD6664E}" presName="theInnerList" presStyleCnt="0"/>
      <dgm:spPr/>
    </dgm:pt>
    <dgm:pt modelId="{735DD17F-0660-477E-AD5D-4C65C918C9E8}" type="pres">
      <dgm:prSet presAssocID="{E23B0B76-A566-4FAE-BE67-A2E122E5367F}" presName="childNode" presStyleLbl="node1" presStyleIdx="4" presStyleCnt="8" custScaleY="159865">
        <dgm:presLayoutVars>
          <dgm:bulletEnabled val="1"/>
        </dgm:presLayoutVars>
      </dgm:prSet>
      <dgm:spPr/>
    </dgm:pt>
    <dgm:pt modelId="{0DB88EF1-9035-42BB-A466-B312E130289C}" type="pres">
      <dgm:prSet presAssocID="{E23B0B76-A566-4FAE-BE67-A2E122E5367F}" presName="aSpace2" presStyleCnt="0"/>
      <dgm:spPr/>
    </dgm:pt>
    <dgm:pt modelId="{58CA2217-7924-46B4-8F88-9D027E21759F}" type="pres">
      <dgm:prSet presAssocID="{1B81EAB9-5190-4067-A218-C536F85659D1}" presName="childNode" presStyleLbl="node1" presStyleIdx="5" presStyleCnt="8">
        <dgm:presLayoutVars>
          <dgm:bulletEnabled val="1"/>
        </dgm:presLayoutVars>
      </dgm:prSet>
      <dgm:spPr/>
    </dgm:pt>
    <dgm:pt modelId="{53F9D929-D84C-49E3-8ACA-E013385B4891}" type="pres">
      <dgm:prSet presAssocID="{50558E91-BA55-4A8B-8C06-18540AD6664E}" presName="aSpace" presStyleCnt="0"/>
      <dgm:spPr/>
    </dgm:pt>
    <dgm:pt modelId="{277EDB20-5297-42C1-921F-70DD248B4BA9}" type="pres">
      <dgm:prSet presAssocID="{9462071A-790B-4824-8645-57E859E73C30}" presName="compNode" presStyleCnt="0"/>
      <dgm:spPr/>
    </dgm:pt>
    <dgm:pt modelId="{F19FCA18-700C-4A51-B83B-F04B2DEC173F}" type="pres">
      <dgm:prSet presAssocID="{9462071A-790B-4824-8645-57E859E73C30}" presName="aNode" presStyleLbl="bgShp" presStyleIdx="3" presStyleCnt="4"/>
      <dgm:spPr/>
    </dgm:pt>
    <dgm:pt modelId="{0B12A134-BDE4-49A2-8924-27C2F10F736A}" type="pres">
      <dgm:prSet presAssocID="{9462071A-790B-4824-8645-57E859E73C30}" presName="textNode" presStyleLbl="bgShp" presStyleIdx="3" presStyleCnt="4"/>
      <dgm:spPr/>
    </dgm:pt>
    <dgm:pt modelId="{EC400DBF-7EB9-4553-9226-1BF48672B691}" type="pres">
      <dgm:prSet presAssocID="{9462071A-790B-4824-8645-57E859E73C30}" presName="compChildNode" presStyleCnt="0"/>
      <dgm:spPr/>
    </dgm:pt>
    <dgm:pt modelId="{D2334A02-8082-40FD-97FB-57A8E8B826F4}" type="pres">
      <dgm:prSet presAssocID="{9462071A-790B-4824-8645-57E859E73C30}" presName="theInnerList" presStyleCnt="0"/>
      <dgm:spPr/>
    </dgm:pt>
    <dgm:pt modelId="{3C49B79C-3CE9-4D3D-BC80-2ED884D059D3}" type="pres">
      <dgm:prSet presAssocID="{5D8509F9-EB1B-436A-9345-8A9B0E3C82DF}" presName="childNode" presStyleLbl="node1" presStyleIdx="6" presStyleCnt="8" custScaleY="193414">
        <dgm:presLayoutVars>
          <dgm:bulletEnabled val="1"/>
        </dgm:presLayoutVars>
      </dgm:prSet>
      <dgm:spPr/>
    </dgm:pt>
    <dgm:pt modelId="{3F246C22-87C9-469F-B7D7-91490A59FF3D}" type="pres">
      <dgm:prSet presAssocID="{5D8509F9-EB1B-436A-9345-8A9B0E3C82DF}" presName="aSpace2" presStyleCnt="0"/>
      <dgm:spPr/>
    </dgm:pt>
    <dgm:pt modelId="{17B923B4-5563-4C9D-9B3A-EB600DF2ABAF}" type="pres">
      <dgm:prSet presAssocID="{36C69D7E-B5AA-4A9D-9A84-F5DF49562EB4}" presName="childNode" presStyleLbl="node1" presStyleIdx="7" presStyleCnt="8">
        <dgm:presLayoutVars>
          <dgm:bulletEnabled val="1"/>
        </dgm:presLayoutVars>
      </dgm:prSet>
      <dgm:spPr/>
    </dgm:pt>
  </dgm:ptLst>
  <dgm:cxnLst>
    <dgm:cxn modelId="{064E6B02-F2EE-4AC5-A2A3-E15FFDB3FAF1}" type="presOf" srcId="{36C69D7E-B5AA-4A9D-9A84-F5DF49562EB4}" destId="{17B923B4-5563-4C9D-9B3A-EB600DF2ABAF}" srcOrd="0" destOrd="0" presId="urn:microsoft.com/office/officeart/2005/8/layout/lProcess2"/>
    <dgm:cxn modelId="{E2A3CF0A-5AC4-46AE-A555-9C2B34B04CA6}" srcId="{9462071A-790B-4824-8645-57E859E73C30}" destId="{5D8509F9-EB1B-436A-9345-8A9B0E3C82DF}" srcOrd="0" destOrd="0" parTransId="{B02D2C5A-638B-4D5C-91C7-DAF022E2B8EC}" sibTransId="{43CC7630-5D92-4B41-9354-3DE6385D34ED}"/>
    <dgm:cxn modelId="{2AE1000E-0707-4E00-9D9A-538F2CE4835A}" type="presOf" srcId="{385282C9-161E-40FD-A762-A5C47B11685B}" destId="{D9AEDC69-6D05-40FE-9935-1435774413FE}" srcOrd="0" destOrd="0" presId="urn:microsoft.com/office/officeart/2005/8/layout/lProcess2"/>
    <dgm:cxn modelId="{D7D43C14-1561-4DF4-9952-9005569AFEBD}" srcId="{0E7DD130-3B51-4991-A010-935CE8EFBC35}" destId="{50558E91-BA55-4A8B-8C06-18540AD6664E}" srcOrd="2" destOrd="0" parTransId="{3F0E7DB2-210B-412E-8084-8E7C0842221C}" sibTransId="{A5EF701B-2A26-4500-A034-B6242EFBAD24}"/>
    <dgm:cxn modelId="{156DA927-A6C7-4922-A5EC-26CD982FF8AB}" type="presOf" srcId="{590300FE-D0C2-4C54-BA00-D7874B77D285}" destId="{84D4A66B-F865-4681-83C7-5E13B5E2C423}" srcOrd="0" destOrd="0" presId="urn:microsoft.com/office/officeart/2005/8/layout/lProcess2"/>
    <dgm:cxn modelId="{D5A8A62C-DFCF-4A79-AA7F-8BAF266182E4}" type="presOf" srcId="{0E7DD130-3B51-4991-A010-935CE8EFBC35}" destId="{FDAF60B6-A631-4786-9FA6-B10D718A28FB}" srcOrd="0" destOrd="0" presId="urn:microsoft.com/office/officeart/2005/8/layout/lProcess2"/>
    <dgm:cxn modelId="{7F28DA3A-F098-4B4C-87C6-A7B63E6ED23A}" type="presOf" srcId="{50558E91-BA55-4A8B-8C06-18540AD6664E}" destId="{D92D8C2F-1E18-41C9-A7EE-18C1FA1780AF}" srcOrd="0" destOrd="0" presId="urn:microsoft.com/office/officeart/2005/8/layout/lProcess2"/>
    <dgm:cxn modelId="{D8FCA13E-1AA8-42FA-85AF-2A2D899CECA7}" srcId="{9462071A-790B-4824-8645-57E859E73C30}" destId="{36C69D7E-B5AA-4A9D-9A84-F5DF49562EB4}" srcOrd="1" destOrd="0" parTransId="{63179BA8-8217-4FCA-A11B-28DE6273E734}" sibTransId="{5FC1B126-4D5E-47E2-A8B4-C82C5C9B4AB8}"/>
    <dgm:cxn modelId="{88DE7166-1E3C-4714-AF38-952D3661CC3D}" srcId="{590300FE-D0C2-4C54-BA00-D7874B77D285}" destId="{2FB47DDF-0A0A-4EBA-A621-3E60F8C92A92}" srcOrd="1" destOrd="0" parTransId="{AFC4E1CF-A0E2-4643-8EE2-370460955EEC}" sibTransId="{6CF70658-B8A7-4676-B520-2E18193BD311}"/>
    <dgm:cxn modelId="{3E87A968-C9F6-43F1-81D9-7EB3BD750394}" type="presOf" srcId="{3D71A0C9-0D12-4C72-85BB-4241AC2EC190}" destId="{6B020E2B-82E3-4773-997C-A9779E91DDE0}" srcOrd="0" destOrd="0" presId="urn:microsoft.com/office/officeart/2005/8/layout/lProcess2"/>
    <dgm:cxn modelId="{AC76AC6C-4F45-463B-B413-E3CEF26DCC79}" srcId="{0E7DD130-3B51-4991-A010-935CE8EFBC35}" destId="{9462071A-790B-4824-8645-57E859E73C30}" srcOrd="3" destOrd="0" parTransId="{1F4C8514-0005-4FB4-8893-CCEBE7FDBF15}" sibTransId="{9F96D03C-A16D-4E50-B5B7-E8F3F09ABED5}"/>
    <dgm:cxn modelId="{15EF8B58-990C-4625-A6F0-CE1EEF28CAFF}" srcId="{590300FE-D0C2-4C54-BA00-D7874B77D285}" destId="{1858500F-D2CB-4E03-8C1E-979890106C83}" srcOrd="0" destOrd="0" parTransId="{2196B0FF-861E-40F1-98CD-36BA0C8C4722}" sibTransId="{8180743F-5C5A-472B-AD28-EB83B2303416}"/>
    <dgm:cxn modelId="{B4ACC978-07AE-4AEE-BAA3-614B2A2E4984}" type="presOf" srcId="{5D8509F9-EB1B-436A-9345-8A9B0E3C82DF}" destId="{3C49B79C-3CE9-4D3D-BC80-2ED884D059D3}" srcOrd="0" destOrd="0" presId="urn:microsoft.com/office/officeart/2005/8/layout/lProcess2"/>
    <dgm:cxn modelId="{202A1779-93D4-41B3-BA1E-D3F15BE37666}" type="presOf" srcId="{1858500F-D2CB-4E03-8C1E-979890106C83}" destId="{BAEB8225-E33D-4A54-B4E4-2ADFC8F6166B}" srcOrd="0" destOrd="0" presId="urn:microsoft.com/office/officeart/2005/8/layout/lProcess2"/>
    <dgm:cxn modelId="{690B3480-DD7F-4D81-9D86-2A532EFC3D7C}" srcId="{0E7DD130-3B51-4991-A010-935CE8EFBC35}" destId="{590300FE-D0C2-4C54-BA00-D7874B77D285}" srcOrd="0" destOrd="0" parTransId="{BCD371D5-CFDD-403C-970C-E5CBA2229586}" sibTransId="{FCAC5997-52A1-4ABC-93A5-BEB56C7F6B64}"/>
    <dgm:cxn modelId="{DECD7D83-6384-4525-8D72-29216101D908}" type="presOf" srcId="{E23B0B76-A566-4FAE-BE67-A2E122E5367F}" destId="{735DD17F-0660-477E-AD5D-4C65C918C9E8}" srcOrd="0" destOrd="0" presId="urn:microsoft.com/office/officeart/2005/8/layout/lProcess2"/>
    <dgm:cxn modelId="{7ACDE384-1210-41FA-924C-D1BDE933C89F}" type="presOf" srcId="{DD346B75-7A1A-4ED2-AF7B-444B681527C8}" destId="{76125080-8FC0-43B5-BCE4-D3A1B6AD91D9}" srcOrd="0" destOrd="0" presId="urn:microsoft.com/office/officeart/2005/8/layout/lProcess2"/>
    <dgm:cxn modelId="{47C66E95-7578-4201-9243-DDF3E67E7FFB}" type="presOf" srcId="{9462071A-790B-4824-8645-57E859E73C30}" destId="{0B12A134-BDE4-49A2-8924-27C2F10F736A}" srcOrd="1" destOrd="0" presId="urn:microsoft.com/office/officeart/2005/8/layout/lProcess2"/>
    <dgm:cxn modelId="{C6EA5A97-6064-49DC-9E0B-039539B847F4}" srcId="{0E7DD130-3B51-4991-A010-935CE8EFBC35}" destId="{385282C9-161E-40FD-A762-A5C47B11685B}" srcOrd="1" destOrd="0" parTransId="{842E5C0B-3471-40D6-891B-F61305156DFF}" sibTransId="{EDA145FC-3EED-4084-923D-204CED6305BE}"/>
    <dgm:cxn modelId="{69F400AC-A2F0-43BA-99B6-593FD458BDAF}" type="presOf" srcId="{385282C9-161E-40FD-A762-A5C47B11685B}" destId="{CD31EDD0-E37B-4192-89CF-46145F67C734}" srcOrd="1" destOrd="0" presId="urn:microsoft.com/office/officeart/2005/8/layout/lProcess2"/>
    <dgm:cxn modelId="{57C4A1AD-60F9-4B85-9722-5FAB44A0B1D0}" type="presOf" srcId="{1B81EAB9-5190-4067-A218-C536F85659D1}" destId="{58CA2217-7924-46B4-8F88-9D027E21759F}" srcOrd="0" destOrd="0" presId="urn:microsoft.com/office/officeart/2005/8/layout/lProcess2"/>
    <dgm:cxn modelId="{480DE3AF-F121-4242-9E00-583AF14D33DB}" srcId="{385282C9-161E-40FD-A762-A5C47B11685B}" destId="{DD346B75-7A1A-4ED2-AF7B-444B681527C8}" srcOrd="1" destOrd="0" parTransId="{BEC8EFB2-2D62-4939-B237-BE625FF057D1}" sibTransId="{A0B1E0F4-3AB9-4287-8392-52BC1A0C6F8E}"/>
    <dgm:cxn modelId="{DEC42BB0-2524-4E73-ABA5-9B583B8D217D}" type="presOf" srcId="{590300FE-D0C2-4C54-BA00-D7874B77D285}" destId="{5CB9D1BE-AFD1-4E8E-B40D-EBDEBEF321F0}" srcOrd="1" destOrd="0" presId="urn:microsoft.com/office/officeart/2005/8/layout/lProcess2"/>
    <dgm:cxn modelId="{09F068B6-61CE-4732-8E78-9F78BD7E3E2B}" type="presOf" srcId="{2FB47DDF-0A0A-4EBA-A621-3E60F8C92A92}" destId="{4EC0CD09-1866-4B34-B1CE-E6BD438B50F0}" srcOrd="0" destOrd="0" presId="urn:microsoft.com/office/officeart/2005/8/layout/lProcess2"/>
    <dgm:cxn modelId="{C696A2CE-97BC-438F-9EFE-DFFB95D6C20B}" srcId="{50558E91-BA55-4A8B-8C06-18540AD6664E}" destId="{1B81EAB9-5190-4067-A218-C536F85659D1}" srcOrd="1" destOrd="0" parTransId="{DC01EEA8-D015-4042-94A1-7A28D3369851}" sibTransId="{B92CB944-3C6D-4ACE-A6D0-5467ED2E4481}"/>
    <dgm:cxn modelId="{0E84ECE1-4D6F-4BBA-B4E8-C2F0DE8D7E1F}" srcId="{50558E91-BA55-4A8B-8C06-18540AD6664E}" destId="{E23B0B76-A566-4FAE-BE67-A2E122E5367F}" srcOrd="0" destOrd="0" parTransId="{7269A6A4-829C-4E48-A976-84242A6442BC}" sibTransId="{63F0B1BD-AAA0-4830-BC78-D85EFA7941FB}"/>
    <dgm:cxn modelId="{80DCFEE3-69EB-46E3-9916-5D1C6165096A}" type="presOf" srcId="{50558E91-BA55-4A8B-8C06-18540AD6664E}" destId="{26752B8F-C3B6-4F7A-AC06-59462A24EC79}" srcOrd="1" destOrd="0" presId="urn:microsoft.com/office/officeart/2005/8/layout/lProcess2"/>
    <dgm:cxn modelId="{6C6B31ED-F7E9-4397-9B1B-03D933BB788A}" srcId="{385282C9-161E-40FD-A762-A5C47B11685B}" destId="{3D71A0C9-0D12-4C72-85BB-4241AC2EC190}" srcOrd="0" destOrd="0" parTransId="{F836CD75-BE38-427C-9418-247F99C64839}" sibTransId="{8055CEB8-83AF-4F9E-AD5B-0BF846ECF4B9}"/>
    <dgm:cxn modelId="{8D64EDF0-2654-41AB-8EAC-B162FC72B997}" type="presOf" srcId="{9462071A-790B-4824-8645-57E859E73C30}" destId="{F19FCA18-700C-4A51-B83B-F04B2DEC173F}" srcOrd="0" destOrd="0" presId="urn:microsoft.com/office/officeart/2005/8/layout/lProcess2"/>
    <dgm:cxn modelId="{4C954F8A-D005-4843-A5ED-631FB6F1FE6F}" type="presParOf" srcId="{FDAF60B6-A631-4786-9FA6-B10D718A28FB}" destId="{D3255424-2461-48F8-B9C4-0159975DE663}" srcOrd="0" destOrd="0" presId="urn:microsoft.com/office/officeart/2005/8/layout/lProcess2"/>
    <dgm:cxn modelId="{A51444F6-C3EC-4089-B4E6-676CDDBB367D}" type="presParOf" srcId="{D3255424-2461-48F8-B9C4-0159975DE663}" destId="{84D4A66B-F865-4681-83C7-5E13B5E2C423}" srcOrd="0" destOrd="0" presId="urn:microsoft.com/office/officeart/2005/8/layout/lProcess2"/>
    <dgm:cxn modelId="{F140223A-E0FA-40B4-AD76-72A769EDCE2F}" type="presParOf" srcId="{D3255424-2461-48F8-B9C4-0159975DE663}" destId="{5CB9D1BE-AFD1-4E8E-B40D-EBDEBEF321F0}" srcOrd="1" destOrd="0" presId="urn:microsoft.com/office/officeart/2005/8/layout/lProcess2"/>
    <dgm:cxn modelId="{9387C612-CCC1-422C-8075-A74FBE22E5C1}" type="presParOf" srcId="{D3255424-2461-48F8-B9C4-0159975DE663}" destId="{1690A2CE-70DF-4FA4-A43C-A22E7D4CA525}" srcOrd="2" destOrd="0" presId="urn:microsoft.com/office/officeart/2005/8/layout/lProcess2"/>
    <dgm:cxn modelId="{7DC0B8D7-5720-40F8-BB2F-C239B8BE1A11}" type="presParOf" srcId="{1690A2CE-70DF-4FA4-A43C-A22E7D4CA525}" destId="{14C463BD-979B-4D1F-BC14-C8AC371DE428}" srcOrd="0" destOrd="0" presId="urn:microsoft.com/office/officeart/2005/8/layout/lProcess2"/>
    <dgm:cxn modelId="{D1ABEE34-C219-482E-908E-43B13CD03C82}" type="presParOf" srcId="{14C463BD-979B-4D1F-BC14-C8AC371DE428}" destId="{BAEB8225-E33D-4A54-B4E4-2ADFC8F6166B}" srcOrd="0" destOrd="0" presId="urn:microsoft.com/office/officeart/2005/8/layout/lProcess2"/>
    <dgm:cxn modelId="{E6E534D8-6739-4846-B77F-FB7E9660BA31}" type="presParOf" srcId="{14C463BD-979B-4D1F-BC14-C8AC371DE428}" destId="{42F78F9C-53CD-4C03-B940-0D7395EB5778}" srcOrd="1" destOrd="0" presId="urn:microsoft.com/office/officeart/2005/8/layout/lProcess2"/>
    <dgm:cxn modelId="{6297E848-139C-47E0-99FC-FF4A8948D10A}" type="presParOf" srcId="{14C463BD-979B-4D1F-BC14-C8AC371DE428}" destId="{4EC0CD09-1866-4B34-B1CE-E6BD438B50F0}" srcOrd="2" destOrd="0" presId="urn:microsoft.com/office/officeart/2005/8/layout/lProcess2"/>
    <dgm:cxn modelId="{81EF2748-23BE-4468-A66B-24AB18B877F0}" type="presParOf" srcId="{FDAF60B6-A631-4786-9FA6-B10D718A28FB}" destId="{4C8331AF-1EA6-4DBB-A818-AF8F2E616A69}" srcOrd="1" destOrd="0" presId="urn:microsoft.com/office/officeart/2005/8/layout/lProcess2"/>
    <dgm:cxn modelId="{AAA92365-1194-439A-81DC-804323200128}" type="presParOf" srcId="{FDAF60B6-A631-4786-9FA6-B10D718A28FB}" destId="{857913DC-DD22-4507-81EC-9F01D1521F5B}" srcOrd="2" destOrd="0" presId="urn:microsoft.com/office/officeart/2005/8/layout/lProcess2"/>
    <dgm:cxn modelId="{DFB2660D-8564-4C06-B0A3-9D349E0F57CD}" type="presParOf" srcId="{857913DC-DD22-4507-81EC-9F01D1521F5B}" destId="{D9AEDC69-6D05-40FE-9935-1435774413FE}" srcOrd="0" destOrd="0" presId="urn:microsoft.com/office/officeart/2005/8/layout/lProcess2"/>
    <dgm:cxn modelId="{5B92ACB3-F81A-4A1B-A4BE-6F1CE22D873C}" type="presParOf" srcId="{857913DC-DD22-4507-81EC-9F01D1521F5B}" destId="{CD31EDD0-E37B-4192-89CF-46145F67C734}" srcOrd="1" destOrd="0" presId="urn:microsoft.com/office/officeart/2005/8/layout/lProcess2"/>
    <dgm:cxn modelId="{21D83F68-A511-49E9-959D-3C998A864A84}" type="presParOf" srcId="{857913DC-DD22-4507-81EC-9F01D1521F5B}" destId="{CE88CE9C-7B08-4476-9212-F480D8F35F31}" srcOrd="2" destOrd="0" presId="urn:microsoft.com/office/officeart/2005/8/layout/lProcess2"/>
    <dgm:cxn modelId="{3D9C1BAE-CE74-4AB6-BC04-5290B2F18DA2}" type="presParOf" srcId="{CE88CE9C-7B08-4476-9212-F480D8F35F31}" destId="{A3EE04E1-FE3F-4EE8-9F29-40F86533F036}" srcOrd="0" destOrd="0" presId="urn:microsoft.com/office/officeart/2005/8/layout/lProcess2"/>
    <dgm:cxn modelId="{DA178BA8-72F9-4534-BF39-80BBB0637F04}" type="presParOf" srcId="{A3EE04E1-FE3F-4EE8-9F29-40F86533F036}" destId="{6B020E2B-82E3-4773-997C-A9779E91DDE0}" srcOrd="0" destOrd="0" presId="urn:microsoft.com/office/officeart/2005/8/layout/lProcess2"/>
    <dgm:cxn modelId="{A84A5A81-1955-48EA-8EC9-F08E9D4502CC}" type="presParOf" srcId="{A3EE04E1-FE3F-4EE8-9F29-40F86533F036}" destId="{5054E283-F282-4A54-9461-9A51EA9A622F}" srcOrd="1" destOrd="0" presId="urn:microsoft.com/office/officeart/2005/8/layout/lProcess2"/>
    <dgm:cxn modelId="{E6306810-A432-493C-B53E-F36C92CF9CE8}" type="presParOf" srcId="{A3EE04E1-FE3F-4EE8-9F29-40F86533F036}" destId="{76125080-8FC0-43B5-BCE4-D3A1B6AD91D9}" srcOrd="2" destOrd="0" presId="urn:microsoft.com/office/officeart/2005/8/layout/lProcess2"/>
    <dgm:cxn modelId="{95A6BB7A-A54A-486B-82D6-19A8E516864E}" type="presParOf" srcId="{FDAF60B6-A631-4786-9FA6-B10D718A28FB}" destId="{092DDA4C-D514-46DE-9FF4-6DD49A9B7DF6}" srcOrd="3" destOrd="0" presId="urn:microsoft.com/office/officeart/2005/8/layout/lProcess2"/>
    <dgm:cxn modelId="{B31F3A2D-CE3F-4664-9755-58A1335001BF}" type="presParOf" srcId="{FDAF60B6-A631-4786-9FA6-B10D718A28FB}" destId="{4A19A206-F825-423E-8D3E-92331B28D639}" srcOrd="4" destOrd="0" presId="urn:microsoft.com/office/officeart/2005/8/layout/lProcess2"/>
    <dgm:cxn modelId="{686600E1-AFF3-4BCF-A17E-49D2E0C7DDDC}" type="presParOf" srcId="{4A19A206-F825-423E-8D3E-92331B28D639}" destId="{D92D8C2F-1E18-41C9-A7EE-18C1FA1780AF}" srcOrd="0" destOrd="0" presId="urn:microsoft.com/office/officeart/2005/8/layout/lProcess2"/>
    <dgm:cxn modelId="{099F3DDD-83AC-47A9-956B-827FEA9B9B58}" type="presParOf" srcId="{4A19A206-F825-423E-8D3E-92331B28D639}" destId="{26752B8F-C3B6-4F7A-AC06-59462A24EC79}" srcOrd="1" destOrd="0" presId="urn:microsoft.com/office/officeart/2005/8/layout/lProcess2"/>
    <dgm:cxn modelId="{20894B10-D62C-446E-9C4D-9A92F9396166}" type="presParOf" srcId="{4A19A206-F825-423E-8D3E-92331B28D639}" destId="{ED5290A2-0EBC-45B6-A233-D226F34E6DC7}" srcOrd="2" destOrd="0" presId="urn:microsoft.com/office/officeart/2005/8/layout/lProcess2"/>
    <dgm:cxn modelId="{69BD4052-12AB-4A99-8E08-CA53FADE847C}" type="presParOf" srcId="{ED5290A2-0EBC-45B6-A233-D226F34E6DC7}" destId="{CA2929AD-C02F-4D13-B043-BA078A82DB50}" srcOrd="0" destOrd="0" presId="urn:microsoft.com/office/officeart/2005/8/layout/lProcess2"/>
    <dgm:cxn modelId="{21E201E0-B24B-43AA-9642-EC36A4789BE5}" type="presParOf" srcId="{CA2929AD-C02F-4D13-B043-BA078A82DB50}" destId="{735DD17F-0660-477E-AD5D-4C65C918C9E8}" srcOrd="0" destOrd="0" presId="urn:microsoft.com/office/officeart/2005/8/layout/lProcess2"/>
    <dgm:cxn modelId="{A63EDF42-EF2A-4193-AA2E-78F3372BF523}" type="presParOf" srcId="{CA2929AD-C02F-4D13-B043-BA078A82DB50}" destId="{0DB88EF1-9035-42BB-A466-B312E130289C}" srcOrd="1" destOrd="0" presId="urn:microsoft.com/office/officeart/2005/8/layout/lProcess2"/>
    <dgm:cxn modelId="{C2C80467-5D59-49BD-ACD1-D8F723B57FC4}" type="presParOf" srcId="{CA2929AD-C02F-4D13-B043-BA078A82DB50}" destId="{58CA2217-7924-46B4-8F88-9D027E21759F}" srcOrd="2" destOrd="0" presId="urn:microsoft.com/office/officeart/2005/8/layout/lProcess2"/>
    <dgm:cxn modelId="{A6FA2E95-B5FA-443D-8FBF-9E21971D047B}" type="presParOf" srcId="{FDAF60B6-A631-4786-9FA6-B10D718A28FB}" destId="{53F9D929-D84C-49E3-8ACA-E013385B4891}" srcOrd="5" destOrd="0" presId="urn:microsoft.com/office/officeart/2005/8/layout/lProcess2"/>
    <dgm:cxn modelId="{F26FDC37-CFD5-4C45-9538-24997C4AA149}" type="presParOf" srcId="{FDAF60B6-A631-4786-9FA6-B10D718A28FB}" destId="{277EDB20-5297-42C1-921F-70DD248B4BA9}" srcOrd="6" destOrd="0" presId="urn:microsoft.com/office/officeart/2005/8/layout/lProcess2"/>
    <dgm:cxn modelId="{CF713000-025F-4681-A945-FDBABC907467}" type="presParOf" srcId="{277EDB20-5297-42C1-921F-70DD248B4BA9}" destId="{F19FCA18-700C-4A51-B83B-F04B2DEC173F}" srcOrd="0" destOrd="0" presId="urn:microsoft.com/office/officeart/2005/8/layout/lProcess2"/>
    <dgm:cxn modelId="{3C9ADBBE-B20A-4C23-BEA6-9FEA5C50BC2E}" type="presParOf" srcId="{277EDB20-5297-42C1-921F-70DD248B4BA9}" destId="{0B12A134-BDE4-49A2-8924-27C2F10F736A}" srcOrd="1" destOrd="0" presId="urn:microsoft.com/office/officeart/2005/8/layout/lProcess2"/>
    <dgm:cxn modelId="{9AAF91D6-7C17-4BD6-8F4B-08FD6BB846BB}" type="presParOf" srcId="{277EDB20-5297-42C1-921F-70DD248B4BA9}" destId="{EC400DBF-7EB9-4553-9226-1BF48672B691}" srcOrd="2" destOrd="0" presId="urn:microsoft.com/office/officeart/2005/8/layout/lProcess2"/>
    <dgm:cxn modelId="{F5369450-B3C8-4DE5-A844-2355D2CA1DAE}" type="presParOf" srcId="{EC400DBF-7EB9-4553-9226-1BF48672B691}" destId="{D2334A02-8082-40FD-97FB-57A8E8B826F4}" srcOrd="0" destOrd="0" presId="urn:microsoft.com/office/officeart/2005/8/layout/lProcess2"/>
    <dgm:cxn modelId="{7C125C8A-C95A-4C69-97A7-D064BC7E118C}" type="presParOf" srcId="{D2334A02-8082-40FD-97FB-57A8E8B826F4}" destId="{3C49B79C-3CE9-4D3D-BC80-2ED884D059D3}" srcOrd="0" destOrd="0" presId="urn:microsoft.com/office/officeart/2005/8/layout/lProcess2"/>
    <dgm:cxn modelId="{76B00CB6-333E-47F7-9055-7B9F6233D1FB}" type="presParOf" srcId="{D2334A02-8082-40FD-97FB-57A8E8B826F4}" destId="{3F246C22-87C9-469F-B7D7-91490A59FF3D}" srcOrd="1" destOrd="0" presId="urn:microsoft.com/office/officeart/2005/8/layout/lProcess2"/>
    <dgm:cxn modelId="{26947FC2-79B1-4B61-AA67-AE04667658D9}" type="presParOf" srcId="{D2334A02-8082-40FD-97FB-57A8E8B826F4}" destId="{17B923B4-5563-4C9D-9B3A-EB600DF2ABAF}" srcOrd="2"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04B4EB-E9D9-403D-A343-B7DCE4DD740D}" type="doc">
      <dgm:prSet loTypeId="urn:microsoft.com/office/officeart/2005/8/layout/hProcess9" loCatId="process" qsTypeId="urn:microsoft.com/office/officeart/2005/8/quickstyle/simple1" qsCatId="simple" csTypeId="urn:microsoft.com/office/officeart/2005/8/colors/accent1_2" csCatId="accent1" phldr="1"/>
      <dgm:spPr/>
    </dgm:pt>
    <dgm:pt modelId="{948136F3-F351-47A6-AF30-AD362F7B8287}">
      <dgm:prSet phldrT="[Texte]" custT="1"/>
      <dgm:spPr>
        <a:solidFill>
          <a:srgbClr val="FFC000"/>
        </a:solidFill>
      </dgm:spPr>
      <dgm:t>
        <a:bodyPr/>
        <a:lstStyle/>
        <a:p>
          <a:r>
            <a:rPr lang="fr-FR" sz="2000" b="1" dirty="0">
              <a:solidFill>
                <a:schemeClr val="tx1"/>
              </a:solidFill>
            </a:rPr>
            <a:t>Sens de la formation</a:t>
          </a:r>
        </a:p>
      </dgm:t>
    </dgm:pt>
    <dgm:pt modelId="{0AD5D4E6-45C0-4891-B968-FFD8F27E90F6}" type="parTrans" cxnId="{54950789-C6E5-466C-BE4A-158445778FB7}">
      <dgm:prSet/>
      <dgm:spPr/>
      <dgm:t>
        <a:bodyPr/>
        <a:lstStyle/>
        <a:p>
          <a:endParaRPr lang="fr-FR" sz="2000"/>
        </a:p>
      </dgm:t>
    </dgm:pt>
    <dgm:pt modelId="{D83295DA-BA06-4A5A-AFB5-5D469E308A07}" type="sibTrans" cxnId="{54950789-C6E5-466C-BE4A-158445778FB7}">
      <dgm:prSet/>
      <dgm:spPr/>
      <dgm:t>
        <a:bodyPr/>
        <a:lstStyle/>
        <a:p>
          <a:endParaRPr lang="fr-FR" sz="2000"/>
        </a:p>
      </dgm:t>
    </dgm:pt>
    <dgm:pt modelId="{FFE14134-E412-4651-9453-4C7B206B82FE}">
      <dgm:prSet custT="1"/>
      <dgm:spPr>
        <a:solidFill>
          <a:srgbClr val="33CC33"/>
        </a:solidFill>
      </dgm:spPr>
      <dgm:t>
        <a:bodyPr/>
        <a:lstStyle/>
        <a:p>
          <a:r>
            <a:rPr lang="fr-FR" altLang="fr-FR" sz="2000" i="1" dirty="0">
              <a:solidFill>
                <a:schemeClr val="tx1"/>
              </a:solidFill>
              <a:latin typeface="Tw Cen MT" charset="0"/>
            </a:rPr>
            <a:t>Permettre la construction des </a:t>
          </a:r>
          <a:r>
            <a:rPr lang="fr-FR" altLang="fr-FR" sz="2000" b="1" i="1" cap="small" baseline="0" dirty="0">
              <a:solidFill>
                <a:schemeClr val="tx1"/>
              </a:solidFill>
              <a:latin typeface="Tw Cen MT" charset="0"/>
            </a:rPr>
            <a:t>compétences </a:t>
          </a:r>
          <a:r>
            <a:rPr lang="fr-FR" altLang="fr-FR" sz="2000" i="1" dirty="0">
              <a:solidFill>
                <a:schemeClr val="tx1"/>
              </a:solidFill>
              <a:latin typeface="Tw Cen MT" charset="0"/>
            </a:rPr>
            <a:t>nécessaires pour assurer les activités du </a:t>
          </a:r>
          <a:r>
            <a:rPr lang="fr-FR" altLang="fr-FR" sz="2000" b="1" i="1" cap="small" baseline="0" dirty="0">
              <a:solidFill>
                <a:schemeClr val="tx1"/>
              </a:solidFill>
              <a:latin typeface="Tw Cen MT" charset="0"/>
            </a:rPr>
            <a:t>référentiel d’activités professionnelles</a:t>
          </a:r>
        </a:p>
      </dgm:t>
    </dgm:pt>
    <dgm:pt modelId="{752B6E45-FE48-4CF1-AB69-71A566C2E36C}" type="parTrans" cxnId="{AC920155-5B1A-4907-BB5F-A2317A2C0BEA}">
      <dgm:prSet/>
      <dgm:spPr/>
      <dgm:t>
        <a:bodyPr/>
        <a:lstStyle/>
        <a:p>
          <a:endParaRPr lang="fr-FR" sz="2000"/>
        </a:p>
      </dgm:t>
    </dgm:pt>
    <dgm:pt modelId="{7B82F567-D0F8-4FCC-AB15-20016E64767A}" type="sibTrans" cxnId="{AC920155-5B1A-4907-BB5F-A2317A2C0BEA}">
      <dgm:prSet/>
      <dgm:spPr/>
      <dgm:t>
        <a:bodyPr/>
        <a:lstStyle/>
        <a:p>
          <a:endParaRPr lang="fr-FR" sz="2000"/>
        </a:p>
      </dgm:t>
    </dgm:pt>
    <dgm:pt modelId="{BCF812F4-BFB5-47D9-A81B-1385AC09F491}">
      <dgm:prSet custT="1"/>
      <dgm:spPr>
        <a:solidFill>
          <a:srgbClr val="0070C0"/>
        </a:solidFill>
      </dgm:spPr>
      <dgm:t>
        <a:bodyPr/>
        <a:lstStyle/>
        <a:p>
          <a:r>
            <a:rPr lang="fr-FR" altLang="fr-FR" sz="2000" b="1" i="1" cap="small" baseline="0" dirty="0">
              <a:solidFill>
                <a:schemeClr val="bg1"/>
              </a:solidFill>
              <a:latin typeface="Tw Cen MT" charset="0"/>
            </a:rPr>
            <a:t>Comment chaque « savoirs associés » contribue-t-il a la construction des compétences?</a:t>
          </a:r>
        </a:p>
      </dgm:t>
    </dgm:pt>
    <dgm:pt modelId="{F5FA8D60-8698-449C-BAD4-AE7B5CCA1B66}" type="parTrans" cxnId="{3EC566C6-9450-4DC8-B610-EC2DDD64F26D}">
      <dgm:prSet/>
      <dgm:spPr/>
      <dgm:t>
        <a:bodyPr/>
        <a:lstStyle/>
        <a:p>
          <a:endParaRPr lang="fr-FR" sz="2000"/>
        </a:p>
      </dgm:t>
    </dgm:pt>
    <dgm:pt modelId="{7120B36E-4EB9-49DB-B516-70405E40A39A}" type="sibTrans" cxnId="{3EC566C6-9450-4DC8-B610-EC2DDD64F26D}">
      <dgm:prSet/>
      <dgm:spPr/>
      <dgm:t>
        <a:bodyPr/>
        <a:lstStyle/>
        <a:p>
          <a:endParaRPr lang="fr-FR" sz="2000"/>
        </a:p>
      </dgm:t>
    </dgm:pt>
    <dgm:pt modelId="{9620C251-6225-42DA-9307-8BB22F6EB936}" type="pres">
      <dgm:prSet presAssocID="{E804B4EB-E9D9-403D-A343-B7DCE4DD740D}" presName="CompostProcess" presStyleCnt="0">
        <dgm:presLayoutVars>
          <dgm:dir/>
          <dgm:resizeHandles val="exact"/>
        </dgm:presLayoutVars>
      </dgm:prSet>
      <dgm:spPr/>
    </dgm:pt>
    <dgm:pt modelId="{B5E7231B-415D-4CC0-92C9-CD794CB76C47}" type="pres">
      <dgm:prSet presAssocID="{E804B4EB-E9D9-403D-A343-B7DCE4DD740D}" presName="arrow" presStyleLbl="bgShp" presStyleIdx="0" presStyleCnt="1" custScaleX="117647" custLinFactNeighborX="-2270" custLinFactNeighborY="13763"/>
      <dgm:spPr/>
    </dgm:pt>
    <dgm:pt modelId="{AB3E4A86-993E-4E58-ABCB-4BE56E479972}" type="pres">
      <dgm:prSet presAssocID="{E804B4EB-E9D9-403D-A343-B7DCE4DD740D}" presName="linearProcess" presStyleCnt="0"/>
      <dgm:spPr/>
    </dgm:pt>
    <dgm:pt modelId="{B76A1CA2-7D0B-409C-960F-FDD93809026D}" type="pres">
      <dgm:prSet presAssocID="{948136F3-F351-47A6-AF30-AD362F7B8287}" presName="textNode" presStyleLbl="node1" presStyleIdx="0" presStyleCnt="3" custScaleX="63029" custScaleY="48004">
        <dgm:presLayoutVars>
          <dgm:bulletEnabled val="1"/>
        </dgm:presLayoutVars>
      </dgm:prSet>
      <dgm:spPr/>
    </dgm:pt>
    <dgm:pt modelId="{1380406F-71FC-4B3A-923B-CAEF69A3A33C}" type="pres">
      <dgm:prSet presAssocID="{D83295DA-BA06-4A5A-AFB5-5D469E308A07}" presName="sibTrans" presStyleCnt="0"/>
      <dgm:spPr/>
    </dgm:pt>
    <dgm:pt modelId="{0BB8BB97-8838-414C-B78F-1572D9EBE639}" type="pres">
      <dgm:prSet presAssocID="{FFE14134-E412-4651-9453-4C7B206B82FE}" presName="textNode" presStyleLbl="node1" presStyleIdx="1" presStyleCnt="3" custScaleX="83403" custLinFactNeighborX="-56836" custLinFactNeighborY="3044">
        <dgm:presLayoutVars>
          <dgm:bulletEnabled val="1"/>
        </dgm:presLayoutVars>
      </dgm:prSet>
      <dgm:spPr/>
    </dgm:pt>
    <dgm:pt modelId="{443F740D-BB44-4087-9FB3-C8FC7BD0A835}" type="pres">
      <dgm:prSet presAssocID="{7B82F567-D0F8-4FCC-AB15-20016E64767A}" presName="sibTrans" presStyleCnt="0"/>
      <dgm:spPr/>
    </dgm:pt>
    <dgm:pt modelId="{62E9BA7C-2CCF-4152-8D79-97AB93B8EB6E}" type="pres">
      <dgm:prSet presAssocID="{BCF812F4-BFB5-47D9-A81B-1385AC09F491}" presName="textNode" presStyleLbl="node1" presStyleIdx="2" presStyleCnt="3" custScaleX="79213" custLinFactX="-3833" custLinFactNeighborX="-100000" custLinFactNeighborY="3044">
        <dgm:presLayoutVars>
          <dgm:bulletEnabled val="1"/>
        </dgm:presLayoutVars>
      </dgm:prSet>
      <dgm:spPr/>
    </dgm:pt>
  </dgm:ptLst>
  <dgm:cxnLst>
    <dgm:cxn modelId="{326DB902-F3AE-4B8B-BA73-19284FFF05C1}" type="presOf" srcId="{E804B4EB-E9D9-403D-A343-B7DCE4DD740D}" destId="{9620C251-6225-42DA-9307-8BB22F6EB936}" srcOrd="0" destOrd="0" presId="urn:microsoft.com/office/officeart/2005/8/layout/hProcess9"/>
    <dgm:cxn modelId="{1A71E86E-0319-462F-85A5-55D41E4EF33E}" type="presOf" srcId="{FFE14134-E412-4651-9453-4C7B206B82FE}" destId="{0BB8BB97-8838-414C-B78F-1572D9EBE639}" srcOrd="0" destOrd="0" presId="urn:microsoft.com/office/officeart/2005/8/layout/hProcess9"/>
    <dgm:cxn modelId="{AC920155-5B1A-4907-BB5F-A2317A2C0BEA}" srcId="{E804B4EB-E9D9-403D-A343-B7DCE4DD740D}" destId="{FFE14134-E412-4651-9453-4C7B206B82FE}" srcOrd="1" destOrd="0" parTransId="{752B6E45-FE48-4CF1-AB69-71A566C2E36C}" sibTransId="{7B82F567-D0F8-4FCC-AB15-20016E64767A}"/>
    <dgm:cxn modelId="{8728CB59-5CEA-4B22-99F3-2E493993B2CA}" type="presOf" srcId="{948136F3-F351-47A6-AF30-AD362F7B8287}" destId="{B76A1CA2-7D0B-409C-960F-FDD93809026D}" srcOrd="0" destOrd="0" presId="urn:microsoft.com/office/officeart/2005/8/layout/hProcess9"/>
    <dgm:cxn modelId="{54950789-C6E5-466C-BE4A-158445778FB7}" srcId="{E804B4EB-E9D9-403D-A343-B7DCE4DD740D}" destId="{948136F3-F351-47A6-AF30-AD362F7B8287}" srcOrd="0" destOrd="0" parTransId="{0AD5D4E6-45C0-4891-B968-FFD8F27E90F6}" sibTransId="{D83295DA-BA06-4A5A-AFB5-5D469E308A07}"/>
    <dgm:cxn modelId="{4D090B9E-0E15-4D02-9BB4-9ECC47A4B35D}" type="presOf" srcId="{BCF812F4-BFB5-47D9-A81B-1385AC09F491}" destId="{62E9BA7C-2CCF-4152-8D79-97AB93B8EB6E}" srcOrd="0" destOrd="0" presId="urn:microsoft.com/office/officeart/2005/8/layout/hProcess9"/>
    <dgm:cxn modelId="{3EC566C6-9450-4DC8-B610-EC2DDD64F26D}" srcId="{E804B4EB-E9D9-403D-A343-B7DCE4DD740D}" destId="{BCF812F4-BFB5-47D9-A81B-1385AC09F491}" srcOrd="2" destOrd="0" parTransId="{F5FA8D60-8698-449C-BAD4-AE7B5CCA1B66}" sibTransId="{7120B36E-4EB9-49DB-B516-70405E40A39A}"/>
    <dgm:cxn modelId="{984CC054-95F6-4755-B237-020D54D6B88D}" type="presParOf" srcId="{9620C251-6225-42DA-9307-8BB22F6EB936}" destId="{B5E7231B-415D-4CC0-92C9-CD794CB76C47}" srcOrd="0" destOrd="0" presId="urn:microsoft.com/office/officeart/2005/8/layout/hProcess9"/>
    <dgm:cxn modelId="{50A5CFD8-D3B8-4A39-9701-222F74883EEE}" type="presParOf" srcId="{9620C251-6225-42DA-9307-8BB22F6EB936}" destId="{AB3E4A86-993E-4E58-ABCB-4BE56E479972}" srcOrd="1" destOrd="0" presId="urn:microsoft.com/office/officeart/2005/8/layout/hProcess9"/>
    <dgm:cxn modelId="{8FDB7FB5-6949-47A6-B9E9-79804F2F8CAF}" type="presParOf" srcId="{AB3E4A86-993E-4E58-ABCB-4BE56E479972}" destId="{B76A1CA2-7D0B-409C-960F-FDD93809026D}" srcOrd="0" destOrd="0" presId="urn:microsoft.com/office/officeart/2005/8/layout/hProcess9"/>
    <dgm:cxn modelId="{AA55F971-4FCD-4A74-A93F-CA259B287684}" type="presParOf" srcId="{AB3E4A86-993E-4E58-ABCB-4BE56E479972}" destId="{1380406F-71FC-4B3A-923B-CAEF69A3A33C}" srcOrd="1" destOrd="0" presId="urn:microsoft.com/office/officeart/2005/8/layout/hProcess9"/>
    <dgm:cxn modelId="{1DC4AD5C-55CB-481A-B0C6-DF3F175A8899}" type="presParOf" srcId="{AB3E4A86-993E-4E58-ABCB-4BE56E479972}" destId="{0BB8BB97-8838-414C-B78F-1572D9EBE639}" srcOrd="2" destOrd="0" presId="urn:microsoft.com/office/officeart/2005/8/layout/hProcess9"/>
    <dgm:cxn modelId="{8483B4DA-3555-464F-A502-478896896077}" type="presParOf" srcId="{AB3E4A86-993E-4E58-ABCB-4BE56E479972}" destId="{443F740D-BB44-4087-9FB3-C8FC7BD0A835}" srcOrd="3" destOrd="0" presId="urn:microsoft.com/office/officeart/2005/8/layout/hProcess9"/>
    <dgm:cxn modelId="{F8A05057-8D41-4C40-A9C7-DDB981B3D083}" type="presParOf" srcId="{AB3E4A86-993E-4E58-ABCB-4BE56E479972}" destId="{62E9BA7C-2CCF-4152-8D79-97AB93B8EB6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A814B4-B0F0-FE4F-A626-29D37B7E286C}" type="doc">
      <dgm:prSet loTypeId="urn:microsoft.com/office/officeart/2005/8/layout/hierarchy2" loCatId="" qsTypeId="urn:microsoft.com/office/officeart/2005/8/quickstyle/3d2#2" qsCatId="3D" csTypeId="urn:microsoft.com/office/officeart/2005/8/colors/accent1_2" csCatId="accent1" phldr="1"/>
      <dgm:spPr/>
      <dgm:t>
        <a:bodyPr/>
        <a:lstStyle/>
        <a:p>
          <a:endParaRPr lang="fr-FR"/>
        </a:p>
      </dgm:t>
    </dgm:pt>
    <dgm:pt modelId="{F17673E4-398D-2042-8235-0579B0F2460A}">
      <dgm:prSet phldrT="[Texte]"/>
      <dgm:spPr/>
      <dgm:t>
        <a:bodyPr/>
        <a:lstStyle/>
        <a:p>
          <a:r>
            <a:rPr lang="fr-FR" b="1" dirty="0">
              <a:solidFill>
                <a:schemeClr val="bg1"/>
              </a:solidFill>
            </a:rPr>
            <a:t>5 compétences</a:t>
          </a:r>
        </a:p>
      </dgm:t>
    </dgm:pt>
    <dgm:pt modelId="{19F33624-1DD5-9A43-A1B9-D48A6B59B468}" type="parTrans" cxnId="{2FA99908-664B-7B49-B951-6FE67207F19A}">
      <dgm:prSet/>
      <dgm:spPr/>
      <dgm:t>
        <a:bodyPr/>
        <a:lstStyle/>
        <a:p>
          <a:endParaRPr lang="fr-FR"/>
        </a:p>
      </dgm:t>
    </dgm:pt>
    <dgm:pt modelId="{8498985F-4435-204B-9678-4DAC1D1BCA47}" type="sibTrans" cxnId="{2FA99908-664B-7B49-B951-6FE67207F19A}">
      <dgm:prSet/>
      <dgm:spPr/>
      <dgm:t>
        <a:bodyPr/>
        <a:lstStyle/>
        <a:p>
          <a:endParaRPr lang="fr-FR"/>
        </a:p>
      </dgm:t>
    </dgm:pt>
    <dgm:pt modelId="{BD7D013A-403F-BB42-8B9B-722BB336D1A3}">
      <dgm:prSet phldrT="[Texte]"/>
      <dgm:spPr>
        <a:solidFill>
          <a:srgbClr val="00B0F0"/>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9525" tIns="9525" rIns="9525" bIns="9525" numCol="1" spcCol="1270" anchor="ctr" anchorCtr="0"/>
        <a:lstStyle/>
        <a:p>
          <a:r>
            <a:rPr lang="fr-FR" b="1" dirty="0">
              <a:solidFill>
                <a:schemeClr val="tx1"/>
              </a:solidFill>
            </a:rPr>
            <a:t>4 compétences différentes traitées dans 4 fiches</a:t>
          </a:r>
        </a:p>
      </dgm:t>
    </dgm:pt>
    <dgm:pt modelId="{37F8E51E-C7C1-C34C-8C3F-8C1057CA8A64}" type="parTrans" cxnId="{7E6DA7B5-DC50-4941-91AE-B48A8F7BD2E0}">
      <dgm:prSet/>
      <dgm:spPr/>
      <dgm:t>
        <a:bodyPr/>
        <a:lstStyle/>
        <a:p>
          <a:endParaRPr lang="fr-FR"/>
        </a:p>
      </dgm:t>
    </dgm:pt>
    <dgm:pt modelId="{476CD5EE-59C7-774E-9F32-CDA9CC53C674}" type="sibTrans" cxnId="{7E6DA7B5-DC50-4941-91AE-B48A8F7BD2E0}">
      <dgm:prSet/>
      <dgm:spPr/>
      <dgm:t>
        <a:bodyPr/>
        <a:lstStyle/>
        <a:p>
          <a:endParaRPr lang="fr-FR"/>
        </a:p>
      </dgm:t>
    </dgm:pt>
    <dgm:pt modelId="{D8FF6536-0306-F948-B819-A005DEE361F1}">
      <dgm:prSet phldrT="[Texte]"/>
      <dgm:spPr>
        <a:solidFill>
          <a:srgbClr val="00B0F0"/>
        </a:solidFill>
      </dgm:spPr>
      <dgm:t>
        <a:bodyPr/>
        <a:lstStyle/>
        <a:p>
          <a:r>
            <a:rPr lang="fr-FR" b="1" dirty="0">
              <a:solidFill>
                <a:sysClr val="windowText" lastClr="000000"/>
              </a:solidFill>
            </a:rPr>
            <a:t>Evaluation à l'écrit des 4 fiches</a:t>
          </a:r>
        </a:p>
      </dgm:t>
    </dgm:pt>
    <dgm:pt modelId="{C1302738-BDDE-104E-AAE0-50194F6138D6}" type="parTrans" cxnId="{03DFBCB2-573B-E645-8F3E-0C7AC2A3E847}">
      <dgm:prSet/>
      <dgm:spPr/>
      <dgm:t>
        <a:bodyPr/>
        <a:lstStyle/>
        <a:p>
          <a:endParaRPr lang="fr-FR"/>
        </a:p>
      </dgm:t>
    </dgm:pt>
    <dgm:pt modelId="{6928424C-41F1-F544-BC84-C72D43DAAEF8}" type="sibTrans" cxnId="{03DFBCB2-573B-E645-8F3E-0C7AC2A3E847}">
      <dgm:prSet/>
      <dgm:spPr/>
      <dgm:t>
        <a:bodyPr/>
        <a:lstStyle/>
        <a:p>
          <a:endParaRPr lang="fr-FR"/>
        </a:p>
      </dgm:t>
    </dgm:pt>
    <dgm:pt modelId="{910648BF-99BB-4044-8F75-F0561A5ADE21}">
      <dgm:prSet phldrT="[Texte]"/>
      <dgm:spPr/>
      <dgm:t>
        <a:bodyPr/>
        <a:lstStyle/>
        <a:p>
          <a:r>
            <a:rPr lang="fr-FR" b="1" dirty="0">
              <a:solidFill>
                <a:schemeClr val="bg1"/>
              </a:solidFill>
            </a:rPr>
            <a:t>1 compétence non-traitée dans une fiche</a:t>
          </a:r>
        </a:p>
      </dgm:t>
    </dgm:pt>
    <dgm:pt modelId="{125F6A19-787B-674E-9112-0D30CD6AA51E}" type="parTrans" cxnId="{F85E3463-A76E-5C4B-9568-713BFF6CA407}">
      <dgm:prSet/>
      <dgm:spPr/>
      <dgm:t>
        <a:bodyPr/>
        <a:lstStyle/>
        <a:p>
          <a:endParaRPr lang="fr-FR"/>
        </a:p>
      </dgm:t>
    </dgm:pt>
    <dgm:pt modelId="{490FE1AC-4BF2-744C-931F-FDB65A41DF8D}" type="sibTrans" cxnId="{F85E3463-A76E-5C4B-9568-713BFF6CA407}">
      <dgm:prSet/>
      <dgm:spPr/>
      <dgm:t>
        <a:bodyPr/>
        <a:lstStyle/>
        <a:p>
          <a:endParaRPr lang="fr-FR"/>
        </a:p>
      </dgm:t>
    </dgm:pt>
    <dgm:pt modelId="{379F35D9-E2E5-A340-BD0F-73DC3586DB0B}">
      <dgm:prSet phldrT="[Texte]"/>
      <dgm:spPr/>
      <dgm:t>
        <a:bodyPr/>
        <a:lstStyle/>
        <a:p>
          <a:r>
            <a:rPr lang="fr-FR" b="1" dirty="0">
              <a:solidFill>
                <a:schemeClr val="bg1"/>
              </a:solidFill>
            </a:rPr>
            <a:t>Activité proposée par  les évaluateurs</a:t>
          </a:r>
        </a:p>
      </dgm:t>
    </dgm:pt>
    <dgm:pt modelId="{846ACDF0-A1ED-7B40-BBB2-CA7402C6A613}" type="parTrans" cxnId="{EA3DEE2B-8CF5-DF44-8EDE-64338CADF38A}">
      <dgm:prSet/>
      <dgm:spPr/>
      <dgm:t>
        <a:bodyPr/>
        <a:lstStyle/>
        <a:p>
          <a:endParaRPr lang="fr-FR"/>
        </a:p>
      </dgm:t>
    </dgm:pt>
    <dgm:pt modelId="{82E833B2-4517-C84F-8C67-F2B667F4CCD8}" type="sibTrans" cxnId="{EA3DEE2B-8CF5-DF44-8EDE-64338CADF38A}">
      <dgm:prSet/>
      <dgm:spPr/>
      <dgm:t>
        <a:bodyPr/>
        <a:lstStyle/>
        <a:p>
          <a:endParaRPr lang="fr-FR"/>
        </a:p>
      </dgm:t>
    </dgm:pt>
    <dgm:pt modelId="{B0A416E8-E094-475C-B6EF-48741857BFA6}">
      <dgm:prSet phldrT="[Texte]" custT="1"/>
      <dgm:spPr>
        <a:solidFill>
          <a:srgbClr val="00B0F0"/>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9525" tIns="9525" rIns="9525" bIns="9525" numCol="1" spcCol="1270" anchor="ctr" anchorCtr="0"/>
        <a:lstStyle/>
        <a:p>
          <a:r>
            <a:rPr lang="fr-FR" sz="1500" b="1" kern="1200" dirty="0">
              <a:solidFill>
                <a:schemeClr val="tx1"/>
              </a:solidFill>
            </a:rPr>
            <a:t>Choix de 2 fiches par les </a:t>
          </a:r>
          <a:r>
            <a:rPr lang="fr-FR" sz="1500" b="1" kern="1200" dirty="0">
              <a:solidFill>
                <a:sysClr val="windowText" lastClr="000000"/>
              </a:solidFill>
              <a:latin typeface="Calibri" panose="020F0502020204030204"/>
              <a:ea typeface="+mn-ea"/>
              <a:cs typeface="+mn-cs"/>
            </a:rPr>
            <a:t>évaluateurs</a:t>
          </a:r>
        </a:p>
      </dgm:t>
    </dgm:pt>
    <dgm:pt modelId="{E41658D0-DBC8-4690-9A39-7B231BDFE460}" type="parTrans" cxnId="{FC05F838-86D0-4032-94BA-6B09CE6269FD}">
      <dgm:prSet/>
      <dgm:spPr/>
      <dgm:t>
        <a:bodyPr/>
        <a:lstStyle/>
        <a:p>
          <a:endParaRPr lang="fr-FR"/>
        </a:p>
      </dgm:t>
    </dgm:pt>
    <dgm:pt modelId="{18B7BDCD-AB45-401E-A4DC-F96448EF1926}" type="sibTrans" cxnId="{FC05F838-86D0-4032-94BA-6B09CE6269FD}">
      <dgm:prSet/>
      <dgm:spPr/>
      <dgm:t>
        <a:bodyPr/>
        <a:lstStyle/>
        <a:p>
          <a:endParaRPr lang="fr-FR"/>
        </a:p>
      </dgm:t>
    </dgm:pt>
    <dgm:pt modelId="{D2E12D65-B990-400D-91A2-2DB220492429}">
      <dgm:prSet phldrT="[Texte]" custT="1"/>
      <dgm:spPr>
        <a:solidFill>
          <a:srgbClr val="00B0F0"/>
        </a:solidFill>
        <a:ln>
          <a:noFill/>
        </a:ln>
        <a:effectLst/>
        <a:scene3d>
          <a:camera prst="orthographicFront"/>
          <a:lightRig rig="threePt" dir="t">
            <a:rot lat="0" lon="0" rev="7500000"/>
          </a:lightRig>
        </a:scene3d>
        <a:sp3d prstMaterial="plastic">
          <a:bevelT w="127000" h="25400" prst="relaxedInset"/>
        </a:sp3d>
      </dgm:spPr>
      <dgm:t>
        <a:bodyPr spcFirstLastPara="0" vert="horz" wrap="square" lIns="9525" tIns="9525" rIns="9525" bIns="9525" numCol="1" spcCol="1270" anchor="ctr" anchorCtr="0"/>
        <a:lstStyle/>
        <a:p>
          <a:pPr marL="0" lvl="0" indent="0" algn="ctr" defTabSz="666750">
            <a:lnSpc>
              <a:spcPct val="90000"/>
            </a:lnSpc>
            <a:spcBef>
              <a:spcPct val="0"/>
            </a:spcBef>
            <a:spcAft>
              <a:spcPct val="35000"/>
            </a:spcAft>
            <a:buNone/>
          </a:pPr>
          <a:r>
            <a:rPr lang="fr-FR" sz="1500" b="1" kern="1200" dirty="0">
              <a:solidFill>
                <a:prstClr val="black"/>
              </a:solidFill>
              <a:latin typeface="Calibri" panose="020F0502020204030204"/>
              <a:ea typeface="+mn-ea"/>
              <a:cs typeface="+mn-cs"/>
            </a:rPr>
            <a:t>Entretien technique sur les 2 fiches choisies</a:t>
          </a:r>
        </a:p>
      </dgm:t>
    </dgm:pt>
    <dgm:pt modelId="{ECE76BBC-3976-459E-B320-2C0E9B2FD89F}" type="parTrans" cxnId="{50E14350-FD84-475A-9A2B-B0A285CBEF09}">
      <dgm:prSet/>
      <dgm:spPr/>
      <dgm:t>
        <a:bodyPr/>
        <a:lstStyle/>
        <a:p>
          <a:endParaRPr lang="fr-FR"/>
        </a:p>
      </dgm:t>
    </dgm:pt>
    <dgm:pt modelId="{60D57612-E979-4133-9150-74867BDC6747}" type="sibTrans" cxnId="{50E14350-FD84-475A-9A2B-B0A285CBEF09}">
      <dgm:prSet/>
      <dgm:spPr/>
      <dgm:t>
        <a:bodyPr/>
        <a:lstStyle/>
        <a:p>
          <a:endParaRPr lang="fr-FR"/>
        </a:p>
      </dgm:t>
    </dgm:pt>
    <dgm:pt modelId="{E3E5301D-2256-458D-8B78-A0A56A91DF82}">
      <dgm:prSet phldrT="[Texte]"/>
      <dgm:spPr/>
      <dgm:t>
        <a:bodyPr/>
        <a:lstStyle/>
        <a:p>
          <a:r>
            <a:rPr lang="fr-FR" b="1" dirty="0">
              <a:solidFill>
                <a:schemeClr val="bg1"/>
              </a:solidFill>
            </a:rPr>
            <a:t>Préparation de l'activité par l'étudiant</a:t>
          </a:r>
        </a:p>
      </dgm:t>
    </dgm:pt>
    <dgm:pt modelId="{8CD08D67-1C0B-44F8-AD8B-D453F28A4F30}" type="parTrans" cxnId="{73E4056A-D08F-4D6D-8DA1-FE1F49B99D59}">
      <dgm:prSet/>
      <dgm:spPr/>
      <dgm:t>
        <a:bodyPr/>
        <a:lstStyle/>
        <a:p>
          <a:endParaRPr lang="fr-FR"/>
        </a:p>
      </dgm:t>
    </dgm:pt>
    <dgm:pt modelId="{287A99A9-6F30-476F-93D0-80DB35E0E5FE}" type="sibTrans" cxnId="{73E4056A-D08F-4D6D-8DA1-FE1F49B99D59}">
      <dgm:prSet/>
      <dgm:spPr/>
      <dgm:t>
        <a:bodyPr/>
        <a:lstStyle/>
        <a:p>
          <a:endParaRPr lang="fr-FR"/>
        </a:p>
      </dgm:t>
    </dgm:pt>
    <dgm:pt modelId="{024D0BF7-3356-458E-A5C0-9A84B3EA4EC8}">
      <dgm:prSet phldrT="[Texte]"/>
      <dgm:spPr/>
      <dgm:t>
        <a:bodyPr/>
        <a:lstStyle/>
        <a:p>
          <a:r>
            <a:rPr lang="fr-FR" b="1" dirty="0">
              <a:solidFill>
                <a:schemeClr val="bg1"/>
              </a:solidFill>
            </a:rPr>
            <a:t>Mise en situation professionnelle</a:t>
          </a:r>
        </a:p>
      </dgm:t>
    </dgm:pt>
    <dgm:pt modelId="{4D4B515D-1A4A-4FAB-8EE3-061370609CC7}" type="parTrans" cxnId="{9D7FDB54-317B-4B4F-B157-42CE27D2A4E9}">
      <dgm:prSet/>
      <dgm:spPr/>
      <dgm:t>
        <a:bodyPr/>
        <a:lstStyle/>
        <a:p>
          <a:endParaRPr lang="fr-FR"/>
        </a:p>
      </dgm:t>
    </dgm:pt>
    <dgm:pt modelId="{BD322F13-47D2-4590-8327-99FF9A82121E}" type="sibTrans" cxnId="{9D7FDB54-317B-4B4F-B157-42CE27D2A4E9}">
      <dgm:prSet/>
      <dgm:spPr/>
      <dgm:t>
        <a:bodyPr/>
        <a:lstStyle/>
        <a:p>
          <a:endParaRPr lang="fr-FR"/>
        </a:p>
      </dgm:t>
    </dgm:pt>
    <dgm:pt modelId="{D5EC4465-1E5A-F643-8D1D-2968F028F32D}" type="pres">
      <dgm:prSet presAssocID="{C1A814B4-B0F0-FE4F-A626-29D37B7E286C}" presName="diagram" presStyleCnt="0">
        <dgm:presLayoutVars>
          <dgm:chPref val="1"/>
          <dgm:dir/>
          <dgm:animOne val="branch"/>
          <dgm:animLvl val="lvl"/>
          <dgm:resizeHandles val="exact"/>
        </dgm:presLayoutVars>
      </dgm:prSet>
      <dgm:spPr/>
    </dgm:pt>
    <dgm:pt modelId="{03486ED6-C2CB-E342-8A2D-BAF687DD1FE4}" type="pres">
      <dgm:prSet presAssocID="{F17673E4-398D-2042-8235-0579B0F2460A}" presName="root1" presStyleCnt="0"/>
      <dgm:spPr/>
    </dgm:pt>
    <dgm:pt modelId="{584A75D2-175E-5043-B7FF-007BBED67FA9}" type="pres">
      <dgm:prSet presAssocID="{F17673E4-398D-2042-8235-0579B0F2460A}" presName="LevelOneTextNode" presStyleLbl="node0" presStyleIdx="0" presStyleCnt="1" custLinFactNeighborX="4485">
        <dgm:presLayoutVars>
          <dgm:chPref val="3"/>
        </dgm:presLayoutVars>
      </dgm:prSet>
      <dgm:spPr/>
    </dgm:pt>
    <dgm:pt modelId="{7CDE5CBC-8FD2-4A43-87B8-43D440058BF8}" type="pres">
      <dgm:prSet presAssocID="{F17673E4-398D-2042-8235-0579B0F2460A}" presName="level2hierChild" presStyleCnt="0"/>
      <dgm:spPr/>
    </dgm:pt>
    <dgm:pt modelId="{A0897564-2AF8-FE42-BBE2-25C530D888C6}" type="pres">
      <dgm:prSet presAssocID="{37F8E51E-C7C1-C34C-8C3F-8C1057CA8A64}" presName="conn2-1" presStyleLbl="parChTrans1D2" presStyleIdx="0" presStyleCnt="2"/>
      <dgm:spPr/>
    </dgm:pt>
    <dgm:pt modelId="{BCAADE5B-1BF7-874F-96DB-202106881D35}" type="pres">
      <dgm:prSet presAssocID="{37F8E51E-C7C1-C34C-8C3F-8C1057CA8A64}" presName="connTx" presStyleLbl="parChTrans1D2" presStyleIdx="0" presStyleCnt="2"/>
      <dgm:spPr/>
    </dgm:pt>
    <dgm:pt modelId="{AC4103CE-4227-7D42-9C31-5B0C8364C52C}" type="pres">
      <dgm:prSet presAssocID="{BD7D013A-403F-BB42-8B9B-722BB336D1A3}" presName="root2" presStyleCnt="0"/>
      <dgm:spPr/>
    </dgm:pt>
    <dgm:pt modelId="{F901C688-E704-804A-A172-AF53F20E6EC8}" type="pres">
      <dgm:prSet presAssocID="{BD7D013A-403F-BB42-8B9B-722BB336D1A3}" presName="LevelTwoTextNode" presStyleLbl="node2" presStyleIdx="0" presStyleCnt="2">
        <dgm:presLayoutVars>
          <dgm:chPref val="3"/>
        </dgm:presLayoutVars>
      </dgm:prSet>
      <dgm:spPr>
        <a:xfrm>
          <a:off x="2236742" y="1192440"/>
          <a:ext cx="1595626" cy="797813"/>
        </a:xfrm>
        <a:prstGeom prst="roundRect">
          <a:avLst>
            <a:gd name="adj" fmla="val 10000"/>
          </a:avLst>
        </a:prstGeom>
      </dgm:spPr>
    </dgm:pt>
    <dgm:pt modelId="{BB9507F4-472A-924E-9D0C-ED0C523BFCFB}" type="pres">
      <dgm:prSet presAssocID="{BD7D013A-403F-BB42-8B9B-722BB336D1A3}" presName="level3hierChild" presStyleCnt="0"/>
      <dgm:spPr/>
    </dgm:pt>
    <dgm:pt modelId="{6AC63D81-E7BB-D641-83AC-AA54F67F1BB4}" type="pres">
      <dgm:prSet presAssocID="{C1302738-BDDE-104E-AAE0-50194F6138D6}" presName="conn2-1" presStyleLbl="parChTrans1D3" presStyleIdx="0" presStyleCnt="2"/>
      <dgm:spPr/>
    </dgm:pt>
    <dgm:pt modelId="{1C51C0E6-3D32-A343-A615-336C07EDAAEC}" type="pres">
      <dgm:prSet presAssocID="{C1302738-BDDE-104E-AAE0-50194F6138D6}" presName="connTx" presStyleLbl="parChTrans1D3" presStyleIdx="0" presStyleCnt="2"/>
      <dgm:spPr/>
    </dgm:pt>
    <dgm:pt modelId="{77646810-2C86-F344-A00A-2B1DE38A895C}" type="pres">
      <dgm:prSet presAssocID="{D8FF6536-0306-F948-B819-A005DEE361F1}" presName="root2" presStyleCnt="0"/>
      <dgm:spPr/>
    </dgm:pt>
    <dgm:pt modelId="{CF994F9E-E9B9-654C-A5AD-A0EB212DD7C9}" type="pres">
      <dgm:prSet presAssocID="{D8FF6536-0306-F948-B819-A005DEE361F1}" presName="LevelTwoTextNode" presStyleLbl="node3" presStyleIdx="0" presStyleCnt="2">
        <dgm:presLayoutVars>
          <dgm:chPref val="3"/>
        </dgm:presLayoutVars>
      </dgm:prSet>
      <dgm:spPr/>
    </dgm:pt>
    <dgm:pt modelId="{973746C2-56D7-3E4B-9525-3F8BB052BACA}" type="pres">
      <dgm:prSet presAssocID="{D8FF6536-0306-F948-B819-A005DEE361F1}" presName="level3hierChild" presStyleCnt="0"/>
      <dgm:spPr/>
    </dgm:pt>
    <dgm:pt modelId="{5B300289-7EE4-49FE-9138-83C2C6A4A75C}" type="pres">
      <dgm:prSet presAssocID="{E41658D0-DBC8-4690-9A39-7B231BDFE460}" presName="conn2-1" presStyleLbl="parChTrans1D4" presStyleIdx="0" presStyleCnt="4"/>
      <dgm:spPr/>
    </dgm:pt>
    <dgm:pt modelId="{76723F95-EE2B-411D-A30F-C324CE0A7134}" type="pres">
      <dgm:prSet presAssocID="{E41658D0-DBC8-4690-9A39-7B231BDFE460}" presName="connTx" presStyleLbl="parChTrans1D4" presStyleIdx="0" presStyleCnt="4"/>
      <dgm:spPr/>
    </dgm:pt>
    <dgm:pt modelId="{D7C13405-F4A0-4FA5-8B08-9D0897C4BF59}" type="pres">
      <dgm:prSet presAssocID="{B0A416E8-E094-475C-B6EF-48741857BFA6}" presName="root2" presStyleCnt="0"/>
      <dgm:spPr/>
    </dgm:pt>
    <dgm:pt modelId="{EE3F6755-C01E-43E1-919C-16F484486E78}" type="pres">
      <dgm:prSet presAssocID="{B0A416E8-E094-475C-B6EF-48741857BFA6}" presName="LevelTwoTextNode" presStyleLbl="node4" presStyleIdx="0" presStyleCnt="4">
        <dgm:presLayoutVars>
          <dgm:chPref val="3"/>
        </dgm:presLayoutVars>
      </dgm:prSet>
      <dgm:spPr>
        <a:xfrm>
          <a:off x="6704497" y="1192440"/>
          <a:ext cx="1595626" cy="797813"/>
        </a:xfrm>
        <a:prstGeom prst="roundRect">
          <a:avLst>
            <a:gd name="adj" fmla="val 10000"/>
          </a:avLst>
        </a:prstGeom>
      </dgm:spPr>
    </dgm:pt>
    <dgm:pt modelId="{373349A0-042F-4919-8AFC-56520E0C7DA1}" type="pres">
      <dgm:prSet presAssocID="{B0A416E8-E094-475C-B6EF-48741857BFA6}" presName="level3hierChild" presStyleCnt="0"/>
      <dgm:spPr/>
    </dgm:pt>
    <dgm:pt modelId="{3764D202-041A-471F-A29F-A06BD2F01399}" type="pres">
      <dgm:prSet presAssocID="{ECE76BBC-3976-459E-B320-2C0E9B2FD89F}" presName="conn2-1" presStyleLbl="parChTrans1D4" presStyleIdx="1" presStyleCnt="4"/>
      <dgm:spPr/>
    </dgm:pt>
    <dgm:pt modelId="{CB634FDA-4B61-4749-80C1-18C93521BD10}" type="pres">
      <dgm:prSet presAssocID="{ECE76BBC-3976-459E-B320-2C0E9B2FD89F}" presName="connTx" presStyleLbl="parChTrans1D4" presStyleIdx="1" presStyleCnt="4"/>
      <dgm:spPr/>
    </dgm:pt>
    <dgm:pt modelId="{33ED5E9E-FF4A-4E73-9CEE-1829E3132919}" type="pres">
      <dgm:prSet presAssocID="{D2E12D65-B990-400D-91A2-2DB220492429}" presName="root2" presStyleCnt="0"/>
      <dgm:spPr/>
    </dgm:pt>
    <dgm:pt modelId="{E2892AEA-AD12-442E-B7BB-9BE3C01309AD}" type="pres">
      <dgm:prSet presAssocID="{D2E12D65-B990-400D-91A2-2DB220492429}" presName="LevelTwoTextNode" presStyleLbl="node4" presStyleIdx="1" presStyleCnt="4">
        <dgm:presLayoutVars>
          <dgm:chPref val="3"/>
        </dgm:presLayoutVars>
      </dgm:prSet>
      <dgm:spPr>
        <a:xfrm>
          <a:off x="8938374" y="1192440"/>
          <a:ext cx="1595626" cy="797813"/>
        </a:xfrm>
        <a:prstGeom prst="roundRect">
          <a:avLst>
            <a:gd name="adj" fmla="val 10000"/>
          </a:avLst>
        </a:prstGeom>
      </dgm:spPr>
    </dgm:pt>
    <dgm:pt modelId="{8B7414C7-3170-4685-982B-0F0A475BC3C6}" type="pres">
      <dgm:prSet presAssocID="{D2E12D65-B990-400D-91A2-2DB220492429}" presName="level3hierChild" presStyleCnt="0"/>
      <dgm:spPr/>
    </dgm:pt>
    <dgm:pt modelId="{F49787F2-F8B5-AF40-A1A5-99D519D05156}" type="pres">
      <dgm:prSet presAssocID="{125F6A19-787B-674E-9112-0D30CD6AA51E}" presName="conn2-1" presStyleLbl="parChTrans1D2" presStyleIdx="1" presStyleCnt="2"/>
      <dgm:spPr/>
    </dgm:pt>
    <dgm:pt modelId="{C0DBE864-5C9E-704E-BD3D-B53C5FD69C5B}" type="pres">
      <dgm:prSet presAssocID="{125F6A19-787B-674E-9112-0D30CD6AA51E}" presName="connTx" presStyleLbl="parChTrans1D2" presStyleIdx="1" presStyleCnt="2"/>
      <dgm:spPr/>
    </dgm:pt>
    <dgm:pt modelId="{B5CAB601-9297-AE4D-8126-33E8A2916D6C}" type="pres">
      <dgm:prSet presAssocID="{910648BF-99BB-4044-8F75-F0561A5ADE21}" presName="root2" presStyleCnt="0"/>
      <dgm:spPr/>
    </dgm:pt>
    <dgm:pt modelId="{4DE3B0D6-2D50-2143-A73A-657C6677868C}" type="pres">
      <dgm:prSet presAssocID="{910648BF-99BB-4044-8F75-F0561A5ADE21}" presName="LevelTwoTextNode" presStyleLbl="node2" presStyleIdx="1" presStyleCnt="2">
        <dgm:presLayoutVars>
          <dgm:chPref val="3"/>
        </dgm:presLayoutVars>
      </dgm:prSet>
      <dgm:spPr/>
    </dgm:pt>
    <dgm:pt modelId="{B7C03FEA-DBDE-2640-8DBB-C97D5ADEFE95}" type="pres">
      <dgm:prSet presAssocID="{910648BF-99BB-4044-8F75-F0561A5ADE21}" presName="level3hierChild" presStyleCnt="0"/>
      <dgm:spPr/>
    </dgm:pt>
    <dgm:pt modelId="{C0946C68-C315-B64B-8765-ECC45FF13380}" type="pres">
      <dgm:prSet presAssocID="{846ACDF0-A1ED-7B40-BBB2-CA7402C6A613}" presName="conn2-1" presStyleLbl="parChTrans1D3" presStyleIdx="1" presStyleCnt="2"/>
      <dgm:spPr/>
    </dgm:pt>
    <dgm:pt modelId="{F8693D52-7A9B-E64A-869C-6E9BD9A5CB2B}" type="pres">
      <dgm:prSet presAssocID="{846ACDF0-A1ED-7B40-BBB2-CA7402C6A613}" presName="connTx" presStyleLbl="parChTrans1D3" presStyleIdx="1" presStyleCnt="2"/>
      <dgm:spPr/>
    </dgm:pt>
    <dgm:pt modelId="{276A6DF2-9DB8-D44B-B108-A4B7EA28AB88}" type="pres">
      <dgm:prSet presAssocID="{379F35D9-E2E5-A340-BD0F-73DC3586DB0B}" presName="root2" presStyleCnt="0"/>
      <dgm:spPr/>
    </dgm:pt>
    <dgm:pt modelId="{0174CAE0-4160-E048-BE26-83A76BD5FFC1}" type="pres">
      <dgm:prSet presAssocID="{379F35D9-E2E5-A340-BD0F-73DC3586DB0B}" presName="LevelTwoTextNode" presStyleLbl="node3" presStyleIdx="1" presStyleCnt="2">
        <dgm:presLayoutVars>
          <dgm:chPref val="3"/>
        </dgm:presLayoutVars>
      </dgm:prSet>
      <dgm:spPr/>
    </dgm:pt>
    <dgm:pt modelId="{275AEBBB-16B4-2949-8406-9F96FF30D1FE}" type="pres">
      <dgm:prSet presAssocID="{379F35D9-E2E5-A340-BD0F-73DC3586DB0B}" presName="level3hierChild" presStyleCnt="0"/>
      <dgm:spPr/>
    </dgm:pt>
    <dgm:pt modelId="{3DB059BB-CB46-4C3D-B2A1-494403C9FA66}" type="pres">
      <dgm:prSet presAssocID="{8CD08D67-1C0B-44F8-AD8B-D453F28A4F30}" presName="conn2-1" presStyleLbl="parChTrans1D4" presStyleIdx="2" presStyleCnt="4"/>
      <dgm:spPr/>
    </dgm:pt>
    <dgm:pt modelId="{C7074608-8C6D-4342-8DD7-0C1A221F2FF5}" type="pres">
      <dgm:prSet presAssocID="{8CD08D67-1C0B-44F8-AD8B-D453F28A4F30}" presName="connTx" presStyleLbl="parChTrans1D4" presStyleIdx="2" presStyleCnt="4"/>
      <dgm:spPr/>
    </dgm:pt>
    <dgm:pt modelId="{842E304E-DB9D-4A06-B13E-97E11BB9B1AA}" type="pres">
      <dgm:prSet presAssocID="{E3E5301D-2256-458D-8B78-A0A56A91DF82}" presName="root2" presStyleCnt="0"/>
      <dgm:spPr/>
    </dgm:pt>
    <dgm:pt modelId="{7458B30F-19DA-440E-BCE9-5253AE745721}" type="pres">
      <dgm:prSet presAssocID="{E3E5301D-2256-458D-8B78-A0A56A91DF82}" presName="LevelTwoTextNode" presStyleLbl="node4" presStyleIdx="2" presStyleCnt="4" custLinFactNeighborX="1244">
        <dgm:presLayoutVars>
          <dgm:chPref val="3"/>
        </dgm:presLayoutVars>
      </dgm:prSet>
      <dgm:spPr/>
    </dgm:pt>
    <dgm:pt modelId="{3E7B2CD1-CE45-43BF-AD55-88D64D33BD9F}" type="pres">
      <dgm:prSet presAssocID="{E3E5301D-2256-458D-8B78-A0A56A91DF82}" presName="level3hierChild" presStyleCnt="0"/>
      <dgm:spPr/>
    </dgm:pt>
    <dgm:pt modelId="{AF2C391E-16C6-4DE9-AD48-DA4D3AFF5657}" type="pres">
      <dgm:prSet presAssocID="{4D4B515D-1A4A-4FAB-8EE3-061370609CC7}" presName="conn2-1" presStyleLbl="parChTrans1D4" presStyleIdx="3" presStyleCnt="4"/>
      <dgm:spPr/>
    </dgm:pt>
    <dgm:pt modelId="{291FEB27-487A-4D16-9700-C68E5A5399AC}" type="pres">
      <dgm:prSet presAssocID="{4D4B515D-1A4A-4FAB-8EE3-061370609CC7}" presName="connTx" presStyleLbl="parChTrans1D4" presStyleIdx="3" presStyleCnt="4"/>
      <dgm:spPr/>
    </dgm:pt>
    <dgm:pt modelId="{637E7CD8-B4F7-410A-A0DA-F68463F8470A}" type="pres">
      <dgm:prSet presAssocID="{024D0BF7-3356-458E-A5C0-9A84B3EA4EC8}" presName="root2" presStyleCnt="0"/>
      <dgm:spPr/>
    </dgm:pt>
    <dgm:pt modelId="{6DAF48A5-9FB4-4306-B8ED-33238D98E6E7}" type="pres">
      <dgm:prSet presAssocID="{024D0BF7-3356-458E-A5C0-9A84B3EA4EC8}" presName="LevelTwoTextNode" presStyleLbl="node4" presStyleIdx="3" presStyleCnt="4">
        <dgm:presLayoutVars>
          <dgm:chPref val="3"/>
        </dgm:presLayoutVars>
      </dgm:prSet>
      <dgm:spPr/>
    </dgm:pt>
    <dgm:pt modelId="{3B53555A-EF66-496D-A587-E6E633659773}" type="pres">
      <dgm:prSet presAssocID="{024D0BF7-3356-458E-A5C0-9A84B3EA4EC8}" presName="level3hierChild" presStyleCnt="0"/>
      <dgm:spPr/>
    </dgm:pt>
  </dgm:ptLst>
  <dgm:cxnLst>
    <dgm:cxn modelId="{4F6C2500-A190-4D86-BFD8-C3C8B58426A3}" type="presOf" srcId="{D8FF6536-0306-F948-B819-A005DEE361F1}" destId="{CF994F9E-E9B9-654C-A5AD-A0EB212DD7C9}" srcOrd="0" destOrd="0" presId="urn:microsoft.com/office/officeart/2005/8/layout/hierarchy2"/>
    <dgm:cxn modelId="{2FA99908-664B-7B49-B951-6FE67207F19A}" srcId="{C1A814B4-B0F0-FE4F-A626-29D37B7E286C}" destId="{F17673E4-398D-2042-8235-0579B0F2460A}" srcOrd="0" destOrd="0" parTransId="{19F33624-1DD5-9A43-A1B9-D48A6B59B468}" sibTransId="{8498985F-4435-204B-9678-4DAC1D1BCA47}"/>
    <dgm:cxn modelId="{AAA5DD0E-48C5-430C-974F-2EA4BCBC785A}" type="presOf" srcId="{4D4B515D-1A4A-4FAB-8EE3-061370609CC7}" destId="{AF2C391E-16C6-4DE9-AD48-DA4D3AFF5657}" srcOrd="0" destOrd="0" presId="urn:microsoft.com/office/officeart/2005/8/layout/hierarchy2"/>
    <dgm:cxn modelId="{2992711A-1A6C-45DB-B0E8-0434B981F0EB}" type="presOf" srcId="{B0A416E8-E094-475C-B6EF-48741857BFA6}" destId="{EE3F6755-C01E-43E1-919C-16F484486E78}" srcOrd="0" destOrd="0" presId="urn:microsoft.com/office/officeart/2005/8/layout/hierarchy2"/>
    <dgm:cxn modelId="{376C2E24-0798-4F2A-9988-C8D9DFD897C0}" type="presOf" srcId="{4D4B515D-1A4A-4FAB-8EE3-061370609CC7}" destId="{291FEB27-487A-4D16-9700-C68E5A5399AC}" srcOrd="1" destOrd="0" presId="urn:microsoft.com/office/officeart/2005/8/layout/hierarchy2"/>
    <dgm:cxn modelId="{FEE68228-836C-4B38-AA16-FB46ED3D9235}" type="presOf" srcId="{37F8E51E-C7C1-C34C-8C3F-8C1057CA8A64}" destId="{A0897564-2AF8-FE42-BBE2-25C530D888C6}" srcOrd="0" destOrd="0" presId="urn:microsoft.com/office/officeart/2005/8/layout/hierarchy2"/>
    <dgm:cxn modelId="{E2FAEB2B-369C-4E84-815E-92623DD2021D}" type="presOf" srcId="{BD7D013A-403F-BB42-8B9B-722BB336D1A3}" destId="{F901C688-E704-804A-A172-AF53F20E6EC8}" srcOrd="0" destOrd="0" presId="urn:microsoft.com/office/officeart/2005/8/layout/hierarchy2"/>
    <dgm:cxn modelId="{EA3DEE2B-8CF5-DF44-8EDE-64338CADF38A}" srcId="{910648BF-99BB-4044-8F75-F0561A5ADE21}" destId="{379F35D9-E2E5-A340-BD0F-73DC3586DB0B}" srcOrd="0" destOrd="0" parTransId="{846ACDF0-A1ED-7B40-BBB2-CA7402C6A613}" sibTransId="{82E833B2-4517-C84F-8C67-F2B667F4CCD8}"/>
    <dgm:cxn modelId="{6843E433-FCEB-482C-932D-D6628D1D1FDE}" type="presOf" srcId="{C1302738-BDDE-104E-AAE0-50194F6138D6}" destId="{1C51C0E6-3D32-A343-A615-336C07EDAAEC}" srcOrd="1" destOrd="0" presId="urn:microsoft.com/office/officeart/2005/8/layout/hierarchy2"/>
    <dgm:cxn modelId="{FC05F838-86D0-4032-94BA-6B09CE6269FD}" srcId="{D8FF6536-0306-F948-B819-A005DEE361F1}" destId="{B0A416E8-E094-475C-B6EF-48741857BFA6}" srcOrd="0" destOrd="0" parTransId="{E41658D0-DBC8-4690-9A39-7B231BDFE460}" sibTransId="{18B7BDCD-AB45-401E-A4DC-F96448EF1926}"/>
    <dgm:cxn modelId="{53280F3A-41FD-489D-9085-6499C351F142}" type="presOf" srcId="{C1A814B4-B0F0-FE4F-A626-29D37B7E286C}" destId="{D5EC4465-1E5A-F643-8D1D-2968F028F32D}" srcOrd="0" destOrd="0" presId="urn:microsoft.com/office/officeart/2005/8/layout/hierarchy2"/>
    <dgm:cxn modelId="{0BEFC33A-3A43-46D2-9C63-5E2D6C2F12E9}" type="presOf" srcId="{846ACDF0-A1ED-7B40-BBB2-CA7402C6A613}" destId="{F8693D52-7A9B-E64A-869C-6E9BD9A5CB2B}" srcOrd="1" destOrd="0" presId="urn:microsoft.com/office/officeart/2005/8/layout/hierarchy2"/>
    <dgm:cxn modelId="{4618025B-216E-4C65-BCD7-5CFB5C7F5B10}" type="presOf" srcId="{ECE76BBC-3976-459E-B320-2C0E9B2FD89F}" destId="{3764D202-041A-471F-A29F-A06BD2F01399}" srcOrd="0" destOrd="0" presId="urn:microsoft.com/office/officeart/2005/8/layout/hierarchy2"/>
    <dgm:cxn modelId="{F85E3463-A76E-5C4B-9568-713BFF6CA407}" srcId="{F17673E4-398D-2042-8235-0579B0F2460A}" destId="{910648BF-99BB-4044-8F75-F0561A5ADE21}" srcOrd="1" destOrd="0" parTransId="{125F6A19-787B-674E-9112-0D30CD6AA51E}" sibTransId="{490FE1AC-4BF2-744C-931F-FDB65A41DF8D}"/>
    <dgm:cxn modelId="{21E07F47-F15F-4112-B916-FA3B2FA79F6A}" type="presOf" srcId="{E41658D0-DBC8-4690-9A39-7B231BDFE460}" destId="{76723F95-EE2B-411D-A30F-C324CE0A7134}" srcOrd="1" destOrd="0" presId="urn:microsoft.com/office/officeart/2005/8/layout/hierarchy2"/>
    <dgm:cxn modelId="{D083C669-5365-40C1-9CAF-6C170495F43F}" type="presOf" srcId="{C1302738-BDDE-104E-AAE0-50194F6138D6}" destId="{6AC63D81-E7BB-D641-83AC-AA54F67F1BB4}" srcOrd="0" destOrd="0" presId="urn:microsoft.com/office/officeart/2005/8/layout/hierarchy2"/>
    <dgm:cxn modelId="{73E4056A-D08F-4D6D-8DA1-FE1F49B99D59}" srcId="{379F35D9-E2E5-A340-BD0F-73DC3586DB0B}" destId="{E3E5301D-2256-458D-8B78-A0A56A91DF82}" srcOrd="0" destOrd="0" parTransId="{8CD08D67-1C0B-44F8-AD8B-D453F28A4F30}" sibTransId="{287A99A9-6F30-476F-93D0-80DB35E0E5FE}"/>
    <dgm:cxn modelId="{3BB27B4D-0764-4006-A2B5-70691E1CF64C}" type="presOf" srcId="{910648BF-99BB-4044-8F75-F0561A5ADE21}" destId="{4DE3B0D6-2D50-2143-A73A-657C6677868C}" srcOrd="0" destOrd="0" presId="urn:microsoft.com/office/officeart/2005/8/layout/hierarchy2"/>
    <dgm:cxn modelId="{50E14350-FD84-475A-9A2B-B0A285CBEF09}" srcId="{B0A416E8-E094-475C-B6EF-48741857BFA6}" destId="{D2E12D65-B990-400D-91A2-2DB220492429}" srcOrd="0" destOrd="0" parTransId="{ECE76BBC-3976-459E-B320-2C0E9B2FD89F}" sibTransId="{60D57612-E979-4133-9150-74867BDC6747}"/>
    <dgm:cxn modelId="{9D7FDB54-317B-4B4F-B157-42CE27D2A4E9}" srcId="{E3E5301D-2256-458D-8B78-A0A56A91DF82}" destId="{024D0BF7-3356-458E-A5C0-9A84B3EA4EC8}" srcOrd="0" destOrd="0" parTransId="{4D4B515D-1A4A-4FAB-8EE3-061370609CC7}" sibTransId="{BD322F13-47D2-4590-8327-99FF9A82121E}"/>
    <dgm:cxn modelId="{D0314057-A449-43B8-9418-5B1B6AED50FF}" type="presOf" srcId="{846ACDF0-A1ED-7B40-BBB2-CA7402C6A613}" destId="{C0946C68-C315-B64B-8765-ECC45FF13380}" srcOrd="0" destOrd="0" presId="urn:microsoft.com/office/officeart/2005/8/layout/hierarchy2"/>
    <dgm:cxn modelId="{66E3F387-F96F-4582-8818-A4D67D84D30A}" type="presOf" srcId="{D2E12D65-B990-400D-91A2-2DB220492429}" destId="{E2892AEA-AD12-442E-B7BB-9BE3C01309AD}" srcOrd="0" destOrd="0" presId="urn:microsoft.com/office/officeart/2005/8/layout/hierarchy2"/>
    <dgm:cxn modelId="{F1316894-114F-45B8-ADDC-38B151017603}" type="presOf" srcId="{125F6A19-787B-674E-9112-0D30CD6AA51E}" destId="{F49787F2-F8B5-AF40-A1A5-99D519D05156}" srcOrd="0" destOrd="0" presId="urn:microsoft.com/office/officeart/2005/8/layout/hierarchy2"/>
    <dgm:cxn modelId="{56B4979A-D6E5-4043-B660-858188A5B0E7}" type="presOf" srcId="{379F35D9-E2E5-A340-BD0F-73DC3586DB0B}" destId="{0174CAE0-4160-E048-BE26-83A76BD5FFC1}" srcOrd="0" destOrd="0" presId="urn:microsoft.com/office/officeart/2005/8/layout/hierarchy2"/>
    <dgm:cxn modelId="{406467A5-2822-4AA6-B6EF-95806C6D1534}" type="presOf" srcId="{37F8E51E-C7C1-C34C-8C3F-8C1057CA8A64}" destId="{BCAADE5B-1BF7-874F-96DB-202106881D35}" srcOrd="1" destOrd="0" presId="urn:microsoft.com/office/officeart/2005/8/layout/hierarchy2"/>
    <dgm:cxn modelId="{9E91B1AB-2221-4D71-B274-646B20EDEA8A}" type="presOf" srcId="{8CD08D67-1C0B-44F8-AD8B-D453F28A4F30}" destId="{3DB059BB-CB46-4C3D-B2A1-494403C9FA66}" srcOrd="0" destOrd="0" presId="urn:microsoft.com/office/officeart/2005/8/layout/hierarchy2"/>
    <dgm:cxn modelId="{03DFBCB2-573B-E645-8F3E-0C7AC2A3E847}" srcId="{BD7D013A-403F-BB42-8B9B-722BB336D1A3}" destId="{D8FF6536-0306-F948-B819-A005DEE361F1}" srcOrd="0" destOrd="0" parTransId="{C1302738-BDDE-104E-AAE0-50194F6138D6}" sibTransId="{6928424C-41F1-F544-BC84-C72D43DAAEF8}"/>
    <dgm:cxn modelId="{7E6DA7B5-DC50-4941-91AE-B48A8F7BD2E0}" srcId="{F17673E4-398D-2042-8235-0579B0F2460A}" destId="{BD7D013A-403F-BB42-8B9B-722BB336D1A3}" srcOrd="0" destOrd="0" parTransId="{37F8E51E-C7C1-C34C-8C3F-8C1057CA8A64}" sibTransId="{476CD5EE-59C7-774E-9F32-CDA9CC53C674}"/>
    <dgm:cxn modelId="{357243C5-91D5-46FA-B76A-089F0E1596D0}" type="presOf" srcId="{ECE76BBC-3976-459E-B320-2C0E9B2FD89F}" destId="{CB634FDA-4B61-4749-80C1-18C93521BD10}" srcOrd="1" destOrd="0" presId="urn:microsoft.com/office/officeart/2005/8/layout/hierarchy2"/>
    <dgm:cxn modelId="{B591F5D5-C610-440B-A22C-B885359F7522}" type="presOf" srcId="{8CD08D67-1C0B-44F8-AD8B-D453F28A4F30}" destId="{C7074608-8C6D-4342-8DD7-0C1A221F2FF5}" srcOrd="1" destOrd="0" presId="urn:microsoft.com/office/officeart/2005/8/layout/hierarchy2"/>
    <dgm:cxn modelId="{254E31E0-BBD8-48AC-A33C-233AC7AEC170}" type="presOf" srcId="{F17673E4-398D-2042-8235-0579B0F2460A}" destId="{584A75D2-175E-5043-B7FF-007BBED67FA9}" srcOrd="0" destOrd="0" presId="urn:microsoft.com/office/officeart/2005/8/layout/hierarchy2"/>
    <dgm:cxn modelId="{9D283FE6-A4AD-4DDD-8FA6-E37787A7BD5C}" type="presOf" srcId="{E3E5301D-2256-458D-8B78-A0A56A91DF82}" destId="{7458B30F-19DA-440E-BCE9-5253AE745721}" srcOrd="0" destOrd="0" presId="urn:microsoft.com/office/officeart/2005/8/layout/hierarchy2"/>
    <dgm:cxn modelId="{50B965E7-23EF-4D99-B01D-AEA62DADA8B7}" type="presOf" srcId="{125F6A19-787B-674E-9112-0D30CD6AA51E}" destId="{C0DBE864-5C9E-704E-BD3D-B53C5FD69C5B}" srcOrd="1" destOrd="0" presId="urn:microsoft.com/office/officeart/2005/8/layout/hierarchy2"/>
    <dgm:cxn modelId="{2A591FEB-6337-47A6-9595-2F56DFEF43E6}" type="presOf" srcId="{024D0BF7-3356-458E-A5C0-9A84B3EA4EC8}" destId="{6DAF48A5-9FB4-4306-B8ED-33238D98E6E7}" srcOrd="0" destOrd="0" presId="urn:microsoft.com/office/officeart/2005/8/layout/hierarchy2"/>
    <dgm:cxn modelId="{6E6852F0-9EDD-4416-BF30-F374316E86DD}" type="presOf" srcId="{E41658D0-DBC8-4690-9A39-7B231BDFE460}" destId="{5B300289-7EE4-49FE-9138-83C2C6A4A75C}" srcOrd="0" destOrd="0" presId="urn:microsoft.com/office/officeart/2005/8/layout/hierarchy2"/>
    <dgm:cxn modelId="{584D96DD-7C30-4989-81CD-0F1071A411A0}" type="presParOf" srcId="{D5EC4465-1E5A-F643-8D1D-2968F028F32D}" destId="{03486ED6-C2CB-E342-8A2D-BAF687DD1FE4}" srcOrd="0" destOrd="0" presId="urn:microsoft.com/office/officeart/2005/8/layout/hierarchy2"/>
    <dgm:cxn modelId="{C4913DF5-CAAB-4CC9-A07E-52D0EB29704F}" type="presParOf" srcId="{03486ED6-C2CB-E342-8A2D-BAF687DD1FE4}" destId="{584A75D2-175E-5043-B7FF-007BBED67FA9}" srcOrd="0" destOrd="0" presId="urn:microsoft.com/office/officeart/2005/8/layout/hierarchy2"/>
    <dgm:cxn modelId="{0DE75920-2E38-4D7D-B88E-39D073009B49}" type="presParOf" srcId="{03486ED6-C2CB-E342-8A2D-BAF687DD1FE4}" destId="{7CDE5CBC-8FD2-4A43-87B8-43D440058BF8}" srcOrd="1" destOrd="0" presId="urn:microsoft.com/office/officeart/2005/8/layout/hierarchy2"/>
    <dgm:cxn modelId="{7A53A501-9355-48DE-A638-F3103BECAC64}" type="presParOf" srcId="{7CDE5CBC-8FD2-4A43-87B8-43D440058BF8}" destId="{A0897564-2AF8-FE42-BBE2-25C530D888C6}" srcOrd="0" destOrd="0" presId="urn:microsoft.com/office/officeart/2005/8/layout/hierarchy2"/>
    <dgm:cxn modelId="{E386D664-3E30-4991-B8D9-AC961BD7E640}" type="presParOf" srcId="{A0897564-2AF8-FE42-BBE2-25C530D888C6}" destId="{BCAADE5B-1BF7-874F-96DB-202106881D35}" srcOrd="0" destOrd="0" presId="urn:microsoft.com/office/officeart/2005/8/layout/hierarchy2"/>
    <dgm:cxn modelId="{727B36B0-A56C-48B7-8A23-F44676FB5802}" type="presParOf" srcId="{7CDE5CBC-8FD2-4A43-87B8-43D440058BF8}" destId="{AC4103CE-4227-7D42-9C31-5B0C8364C52C}" srcOrd="1" destOrd="0" presId="urn:microsoft.com/office/officeart/2005/8/layout/hierarchy2"/>
    <dgm:cxn modelId="{6864534F-66EB-40B6-80DA-C129BFD15E44}" type="presParOf" srcId="{AC4103CE-4227-7D42-9C31-5B0C8364C52C}" destId="{F901C688-E704-804A-A172-AF53F20E6EC8}" srcOrd="0" destOrd="0" presId="urn:microsoft.com/office/officeart/2005/8/layout/hierarchy2"/>
    <dgm:cxn modelId="{30BFDDFF-DE6F-4143-96DA-59701EF32561}" type="presParOf" srcId="{AC4103CE-4227-7D42-9C31-5B0C8364C52C}" destId="{BB9507F4-472A-924E-9D0C-ED0C523BFCFB}" srcOrd="1" destOrd="0" presId="urn:microsoft.com/office/officeart/2005/8/layout/hierarchy2"/>
    <dgm:cxn modelId="{7860ACCE-5BC8-4F26-8DC1-4587B93112CE}" type="presParOf" srcId="{BB9507F4-472A-924E-9D0C-ED0C523BFCFB}" destId="{6AC63D81-E7BB-D641-83AC-AA54F67F1BB4}" srcOrd="0" destOrd="0" presId="urn:microsoft.com/office/officeart/2005/8/layout/hierarchy2"/>
    <dgm:cxn modelId="{C5B22FC3-0828-4144-85BA-7A4DDB31FFFE}" type="presParOf" srcId="{6AC63D81-E7BB-D641-83AC-AA54F67F1BB4}" destId="{1C51C0E6-3D32-A343-A615-336C07EDAAEC}" srcOrd="0" destOrd="0" presId="urn:microsoft.com/office/officeart/2005/8/layout/hierarchy2"/>
    <dgm:cxn modelId="{4BBB9B0B-4C8C-4907-BF8D-C570E730A450}" type="presParOf" srcId="{BB9507F4-472A-924E-9D0C-ED0C523BFCFB}" destId="{77646810-2C86-F344-A00A-2B1DE38A895C}" srcOrd="1" destOrd="0" presId="urn:microsoft.com/office/officeart/2005/8/layout/hierarchy2"/>
    <dgm:cxn modelId="{9413614B-3114-45FF-A560-1583D9BB5285}" type="presParOf" srcId="{77646810-2C86-F344-A00A-2B1DE38A895C}" destId="{CF994F9E-E9B9-654C-A5AD-A0EB212DD7C9}" srcOrd="0" destOrd="0" presId="urn:microsoft.com/office/officeart/2005/8/layout/hierarchy2"/>
    <dgm:cxn modelId="{0162644F-DD57-4967-A398-E079D90E0F34}" type="presParOf" srcId="{77646810-2C86-F344-A00A-2B1DE38A895C}" destId="{973746C2-56D7-3E4B-9525-3F8BB052BACA}" srcOrd="1" destOrd="0" presId="urn:microsoft.com/office/officeart/2005/8/layout/hierarchy2"/>
    <dgm:cxn modelId="{703AFD39-92D5-483B-AD9B-B04F7E06FA8E}" type="presParOf" srcId="{973746C2-56D7-3E4B-9525-3F8BB052BACA}" destId="{5B300289-7EE4-49FE-9138-83C2C6A4A75C}" srcOrd="0" destOrd="0" presId="urn:microsoft.com/office/officeart/2005/8/layout/hierarchy2"/>
    <dgm:cxn modelId="{E8900B6C-60A6-4574-BDA0-931448F8399E}" type="presParOf" srcId="{5B300289-7EE4-49FE-9138-83C2C6A4A75C}" destId="{76723F95-EE2B-411D-A30F-C324CE0A7134}" srcOrd="0" destOrd="0" presId="urn:microsoft.com/office/officeart/2005/8/layout/hierarchy2"/>
    <dgm:cxn modelId="{E208B33F-F18D-402C-BF49-6CDB59653AC4}" type="presParOf" srcId="{973746C2-56D7-3E4B-9525-3F8BB052BACA}" destId="{D7C13405-F4A0-4FA5-8B08-9D0897C4BF59}" srcOrd="1" destOrd="0" presId="urn:microsoft.com/office/officeart/2005/8/layout/hierarchy2"/>
    <dgm:cxn modelId="{CAC04E8A-F750-4AE8-B28D-C8454E3BD381}" type="presParOf" srcId="{D7C13405-F4A0-4FA5-8B08-9D0897C4BF59}" destId="{EE3F6755-C01E-43E1-919C-16F484486E78}" srcOrd="0" destOrd="0" presId="urn:microsoft.com/office/officeart/2005/8/layout/hierarchy2"/>
    <dgm:cxn modelId="{B0A6C3BA-9FF8-42A3-9315-9D1CBF582F35}" type="presParOf" srcId="{D7C13405-F4A0-4FA5-8B08-9D0897C4BF59}" destId="{373349A0-042F-4919-8AFC-56520E0C7DA1}" srcOrd="1" destOrd="0" presId="urn:microsoft.com/office/officeart/2005/8/layout/hierarchy2"/>
    <dgm:cxn modelId="{379C4386-0F0C-4710-A8FF-7135A42E9232}" type="presParOf" srcId="{373349A0-042F-4919-8AFC-56520E0C7DA1}" destId="{3764D202-041A-471F-A29F-A06BD2F01399}" srcOrd="0" destOrd="0" presId="urn:microsoft.com/office/officeart/2005/8/layout/hierarchy2"/>
    <dgm:cxn modelId="{A5C2440C-DC31-460D-B3ED-162363171197}" type="presParOf" srcId="{3764D202-041A-471F-A29F-A06BD2F01399}" destId="{CB634FDA-4B61-4749-80C1-18C93521BD10}" srcOrd="0" destOrd="0" presId="urn:microsoft.com/office/officeart/2005/8/layout/hierarchy2"/>
    <dgm:cxn modelId="{030DCEE6-7816-4140-A49E-05FE0EDB7A29}" type="presParOf" srcId="{373349A0-042F-4919-8AFC-56520E0C7DA1}" destId="{33ED5E9E-FF4A-4E73-9CEE-1829E3132919}" srcOrd="1" destOrd="0" presId="urn:microsoft.com/office/officeart/2005/8/layout/hierarchy2"/>
    <dgm:cxn modelId="{DC00DBB2-38CB-4090-8AD2-BB3CE1ABDCD3}" type="presParOf" srcId="{33ED5E9E-FF4A-4E73-9CEE-1829E3132919}" destId="{E2892AEA-AD12-442E-B7BB-9BE3C01309AD}" srcOrd="0" destOrd="0" presId="urn:microsoft.com/office/officeart/2005/8/layout/hierarchy2"/>
    <dgm:cxn modelId="{4792CD88-B3D8-47D3-91EB-DC3676FB5F5B}" type="presParOf" srcId="{33ED5E9E-FF4A-4E73-9CEE-1829E3132919}" destId="{8B7414C7-3170-4685-982B-0F0A475BC3C6}" srcOrd="1" destOrd="0" presId="urn:microsoft.com/office/officeart/2005/8/layout/hierarchy2"/>
    <dgm:cxn modelId="{9E45C976-84BA-4851-A558-218D7AD2A91B}" type="presParOf" srcId="{7CDE5CBC-8FD2-4A43-87B8-43D440058BF8}" destId="{F49787F2-F8B5-AF40-A1A5-99D519D05156}" srcOrd="2" destOrd="0" presId="urn:microsoft.com/office/officeart/2005/8/layout/hierarchy2"/>
    <dgm:cxn modelId="{58272BB7-D6CD-41E9-A8E0-90BD5A8E5E9A}" type="presParOf" srcId="{F49787F2-F8B5-AF40-A1A5-99D519D05156}" destId="{C0DBE864-5C9E-704E-BD3D-B53C5FD69C5B}" srcOrd="0" destOrd="0" presId="urn:microsoft.com/office/officeart/2005/8/layout/hierarchy2"/>
    <dgm:cxn modelId="{ABA5C03A-5B07-49D7-9643-A9F3ADE1F3F9}" type="presParOf" srcId="{7CDE5CBC-8FD2-4A43-87B8-43D440058BF8}" destId="{B5CAB601-9297-AE4D-8126-33E8A2916D6C}" srcOrd="3" destOrd="0" presId="urn:microsoft.com/office/officeart/2005/8/layout/hierarchy2"/>
    <dgm:cxn modelId="{E1C88FA7-D1F3-4E9B-A385-805A9584DB71}" type="presParOf" srcId="{B5CAB601-9297-AE4D-8126-33E8A2916D6C}" destId="{4DE3B0D6-2D50-2143-A73A-657C6677868C}" srcOrd="0" destOrd="0" presId="urn:microsoft.com/office/officeart/2005/8/layout/hierarchy2"/>
    <dgm:cxn modelId="{8D48CEAB-D105-4165-B058-04A5C13284AB}" type="presParOf" srcId="{B5CAB601-9297-AE4D-8126-33E8A2916D6C}" destId="{B7C03FEA-DBDE-2640-8DBB-C97D5ADEFE95}" srcOrd="1" destOrd="0" presId="urn:microsoft.com/office/officeart/2005/8/layout/hierarchy2"/>
    <dgm:cxn modelId="{9064FED7-0BAD-4E3C-95EE-EB50D558E014}" type="presParOf" srcId="{B7C03FEA-DBDE-2640-8DBB-C97D5ADEFE95}" destId="{C0946C68-C315-B64B-8765-ECC45FF13380}" srcOrd="0" destOrd="0" presId="urn:microsoft.com/office/officeart/2005/8/layout/hierarchy2"/>
    <dgm:cxn modelId="{9BFA9F5E-F4E0-46B2-9E66-C97D7C1EB32D}" type="presParOf" srcId="{C0946C68-C315-B64B-8765-ECC45FF13380}" destId="{F8693D52-7A9B-E64A-869C-6E9BD9A5CB2B}" srcOrd="0" destOrd="0" presId="urn:microsoft.com/office/officeart/2005/8/layout/hierarchy2"/>
    <dgm:cxn modelId="{FB99F4F4-4D00-42EA-88AD-F78561400EC4}" type="presParOf" srcId="{B7C03FEA-DBDE-2640-8DBB-C97D5ADEFE95}" destId="{276A6DF2-9DB8-D44B-B108-A4B7EA28AB88}" srcOrd="1" destOrd="0" presId="urn:microsoft.com/office/officeart/2005/8/layout/hierarchy2"/>
    <dgm:cxn modelId="{62F48708-B3A8-4ACB-A2BB-D8A8943F34C6}" type="presParOf" srcId="{276A6DF2-9DB8-D44B-B108-A4B7EA28AB88}" destId="{0174CAE0-4160-E048-BE26-83A76BD5FFC1}" srcOrd="0" destOrd="0" presId="urn:microsoft.com/office/officeart/2005/8/layout/hierarchy2"/>
    <dgm:cxn modelId="{64424D9A-5A16-4D0D-9E3C-5E447F5DF2C0}" type="presParOf" srcId="{276A6DF2-9DB8-D44B-B108-A4B7EA28AB88}" destId="{275AEBBB-16B4-2949-8406-9F96FF30D1FE}" srcOrd="1" destOrd="0" presId="urn:microsoft.com/office/officeart/2005/8/layout/hierarchy2"/>
    <dgm:cxn modelId="{56AEA8B2-9BA2-4119-B109-D3170AA0615D}" type="presParOf" srcId="{275AEBBB-16B4-2949-8406-9F96FF30D1FE}" destId="{3DB059BB-CB46-4C3D-B2A1-494403C9FA66}" srcOrd="0" destOrd="0" presId="urn:microsoft.com/office/officeart/2005/8/layout/hierarchy2"/>
    <dgm:cxn modelId="{3615A6AE-7FC3-4844-8237-34245F1404F5}" type="presParOf" srcId="{3DB059BB-CB46-4C3D-B2A1-494403C9FA66}" destId="{C7074608-8C6D-4342-8DD7-0C1A221F2FF5}" srcOrd="0" destOrd="0" presId="urn:microsoft.com/office/officeart/2005/8/layout/hierarchy2"/>
    <dgm:cxn modelId="{173C5650-2647-4002-B671-831FE3EB1BBA}" type="presParOf" srcId="{275AEBBB-16B4-2949-8406-9F96FF30D1FE}" destId="{842E304E-DB9D-4A06-B13E-97E11BB9B1AA}" srcOrd="1" destOrd="0" presId="urn:microsoft.com/office/officeart/2005/8/layout/hierarchy2"/>
    <dgm:cxn modelId="{ED9FA48F-F74A-4780-9828-026B9DBACFF5}" type="presParOf" srcId="{842E304E-DB9D-4A06-B13E-97E11BB9B1AA}" destId="{7458B30F-19DA-440E-BCE9-5253AE745721}" srcOrd="0" destOrd="0" presId="urn:microsoft.com/office/officeart/2005/8/layout/hierarchy2"/>
    <dgm:cxn modelId="{CF588222-E5AF-4511-9A4D-3C61EF05C172}" type="presParOf" srcId="{842E304E-DB9D-4A06-B13E-97E11BB9B1AA}" destId="{3E7B2CD1-CE45-43BF-AD55-88D64D33BD9F}" srcOrd="1" destOrd="0" presId="urn:microsoft.com/office/officeart/2005/8/layout/hierarchy2"/>
    <dgm:cxn modelId="{635DFC32-3C62-4D40-AB67-875F4D7813E9}" type="presParOf" srcId="{3E7B2CD1-CE45-43BF-AD55-88D64D33BD9F}" destId="{AF2C391E-16C6-4DE9-AD48-DA4D3AFF5657}" srcOrd="0" destOrd="0" presId="urn:microsoft.com/office/officeart/2005/8/layout/hierarchy2"/>
    <dgm:cxn modelId="{D854EC90-BF75-41C2-87CE-25090C4BEF79}" type="presParOf" srcId="{AF2C391E-16C6-4DE9-AD48-DA4D3AFF5657}" destId="{291FEB27-487A-4D16-9700-C68E5A5399AC}" srcOrd="0" destOrd="0" presId="urn:microsoft.com/office/officeart/2005/8/layout/hierarchy2"/>
    <dgm:cxn modelId="{212B4231-5B7E-4CA8-AC3F-7A13229CDFA1}" type="presParOf" srcId="{3E7B2CD1-CE45-43BF-AD55-88D64D33BD9F}" destId="{637E7CD8-B4F7-410A-A0DA-F68463F8470A}" srcOrd="1" destOrd="0" presId="urn:microsoft.com/office/officeart/2005/8/layout/hierarchy2"/>
    <dgm:cxn modelId="{A7A52996-B5DE-45BD-A346-FA78B7AEC722}" type="presParOf" srcId="{637E7CD8-B4F7-410A-A0DA-F68463F8470A}" destId="{6DAF48A5-9FB4-4306-B8ED-33238D98E6E7}" srcOrd="0" destOrd="0" presId="urn:microsoft.com/office/officeart/2005/8/layout/hierarchy2"/>
    <dgm:cxn modelId="{729EA5F3-DB18-4651-9ABB-C44712A08E4F}" type="presParOf" srcId="{637E7CD8-B4F7-410A-A0DA-F68463F8470A}" destId="{3B53555A-EF66-496D-A587-E6E633659773}"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A814B4-B0F0-FE4F-A626-29D37B7E286C}" type="doc">
      <dgm:prSet loTypeId="urn:microsoft.com/office/officeart/2005/8/layout/hierarchy2" loCatId="" qsTypeId="urn:microsoft.com/office/officeart/2005/8/quickstyle/3d2#2" qsCatId="3D" csTypeId="urn:microsoft.com/office/officeart/2005/8/colors/accent1_2" csCatId="accent1" phldr="1"/>
      <dgm:spPr/>
      <dgm:t>
        <a:bodyPr/>
        <a:lstStyle/>
        <a:p>
          <a:endParaRPr lang="fr-FR"/>
        </a:p>
      </dgm:t>
    </dgm:pt>
    <dgm:pt modelId="{F17673E4-398D-2042-8235-0579B0F2460A}">
      <dgm:prSet phldrT="[Texte]"/>
      <dgm:spPr/>
      <dgm:t>
        <a:bodyPr/>
        <a:lstStyle/>
        <a:p>
          <a:r>
            <a:rPr lang="fr-FR" b="1" dirty="0">
              <a:solidFill>
                <a:schemeClr val="bg1"/>
              </a:solidFill>
            </a:rPr>
            <a:t>5 compétences</a:t>
          </a:r>
        </a:p>
      </dgm:t>
    </dgm:pt>
    <dgm:pt modelId="{19F33624-1DD5-9A43-A1B9-D48A6B59B468}" type="parTrans" cxnId="{2FA99908-664B-7B49-B951-6FE67207F19A}">
      <dgm:prSet/>
      <dgm:spPr/>
      <dgm:t>
        <a:bodyPr/>
        <a:lstStyle/>
        <a:p>
          <a:endParaRPr lang="fr-FR"/>
        </a:p>
      </dgm:t>
    </dgm:pt>
    <dgm:pt modelId="{8498985F-4435-204B-9678-4DAC1D1BCA47}" type="sibTrans" cxnId="{2FA99908-664B-7B49-B951-6FE67207F19A}">
      <dgm:prSet/>
      <dgm:spPr/>
      <dgm:t>
        <a:bodyPr/>
        <a:lstStyle/>
        <a:p>
          <a:endParaRPr lang="fr-FR"/>
        </a:p>
      </dgm:t>
    </dgm:pt>
    <dgm:pt modelId="{BD7D013A-403F-BB42-8B9B-722BB336D1A3}">
      <dgm:prSet phldrT="[Texte]"/>
      <dgm:spPr/>
      <dgm:t>
        <a:bodyPr/>
        <a:lstStyle/>
        <a:p>
          <a:r>
            <a:rPr lang="fr-FR" b="1" dirty="0">
              <a:solidFill>
                <a:schemeClr val="bg1"/>
              </a:solidFill>
            </a:rPr>
            <a:t>4 compétences différentes traitées dans 4 fiches</a:t>
          </a:r>
        </a:p>
      </dgm:t>
    </dgm:pt>
    <dgm:pt modelId="{37F8E51E-C7C1-C34C-8C3F-8C1057CA8A64}" type="parTrans" cxnId="{7E6DA7B5-DC50-4941-91AE-B48A8F7BD2E0}">
      <dgm:prSet/>
      <dgm:spPr/>
      <dgm:t>
        <a:bodyPr/>
        <a:lstStyle/>
        <a:p>
          <a:endParaRPr lang="fr-FR"/>
        </a:p>
      </dgm:t>
    </dgm:pt>
    <dgm:pt modelId="{476CD5EE-59C7-774E-9F32-CDA9CC53C674}" type="sibTrans" cxnId="{7E6DA7B5-DC50-4941-91AE-B48A8F7BD2E0}">
      <dgm:prSet/>
      <dgm:spPr/>
      <dgm:t>
        <a:bodyPr/>
        <a:lstStyle/>
        <a:p>
          <a:endParaRPr lang="fr-FR"/>
        </a:p>
      </dgm:t>
    </dgm:pt>
    <dgm:pt modelId="{D8FF6536-0306-F948-B819-A005DEE361F1}">
      <dgm:prSet phldrT="[Texte]"/>
      <dgm:spPr>
        <a:solidFill>
          <a:schemeClr val="accent1"/>
        </a:solidFill>
      </dgm:spPr>
      <dgm:t>
        <a:bodyPr/>
        <a:lstStyle/>
        <a:p>
          <a:r>
            <a:rPr lang="fr-FR" b="1" dirty="0">
              <a:solidFill>
                <a:schemeClr val="bg1"/>
              </a:solidFill>
            </a:rPr>
            <a:t>Evaluation à l'écrit des 4 fiches</a:t>
          </a:r>
        </a:p>
      </dgm:t>
    </dgm:pt>
    <dgm:pt modelId="{C1302738-BDDE-104E-AAE0-50194F6138D6}" type="parTrans" cxnId="{03DFBCB2-573B-E645-8F3E-0C7AC2A3E847}">
      <dgm:prSet/>
      <dgm:spPr/>
      <dgm:t>
        <a:bodyPr/>
        <a:lstStyle/>
        <a:p>
          <a:endParaRPr lang="fr-FR"/>
        </a:p>
      </dgm:t>
    </dgm:pt>
    <dgm:pt modelId="{6928424C-41F1-F544-BC84-C72D43DAAEF8}" type="sibTrans" cxnId="{03DFBCB2-573B-E645-8F3E-0C7AC2A3E847}">
      <dgm:prSet/>
      <dgm:spPr/>
      <dgm:t>
        <a:bodyPr/>
        <a:lstStyle/>
        <a:p>
          <a:endParaRPr lang="fr-FR"/>
        </a:p>
      </dgm:t>
    </dgm:pt>
    <dgm:pt modelId="{910648BF-99BB-4044-8F75-F0561A5ADE21}">
      <dgm:prSet phldrT="[Texte]"/>
      <dgm:spPr>
        <a:solidFill>
          <a:srgbClr val="00B0F0"/>
        </a:solidFill>
      </dgm:spPr>
      <dgm:t>
        <a:bodyPr/>
        <a:lstStyle/>
        <a:p>
          <a:r>
            <a:rPr lang="fr-FR" b="1" dirty="0">
              <a:solidFill>
                <a:sysClr val="windowText" lastClr="000000"/>
              </a:solidFill>
            </a:rPr>
            <a:t>1 compétence non-traitée dans une fiche</a:t>
          </a:r>
        </a:p>
      </dgm:t>
    </dgm:pt>
    <dgm:pt modelId="{125F6A19-787B-674E-9112-0D30CD6AA51E}" type="parTrans" cxnId="{F85E3463-A76E-5C4B-9568-713BFF6CA407}">
      <dgm:prSet/>
      <dgm:spPr/>
      <dgm:t>
        <a:bodyPr/>
        <a:lstStyle/>
        <a:p>
          <a:endParaRPr lang="fr-FR"/>
        </a:p>
      </dgm:t>
    </dgm:pt>
    <dgm:pt modelId="{490FE1AC-4BF2-744C-931F-FDB65A41DF8D}" type="sibTrans" cxnId="{F85E3463-A76E-5C4B-9568-713BFF6CA407}">
      <dgm:prSet/>
      <dgm:spPr/>
      <dgm:t>
        <a:bodyPr/>
        <a:lstStyle/>
        <a:p>
          <a:endParaRPr lang="fr-FR"/>
        </a:p>
      </dgm:t>
    </dgm:pt>
    <dgm:pt modelId="{379F35D9-E2E5-A340-BD0F-73DC3586DB0B}">
      <dgm:prSet phldrT="[Texte]"/>
      <dgm:spPr>
        <a:solidFill>
          <a:srgbClr val="00B0F0"/>
        </a:solidFill>
      </dgm:spPr>
      <dgm:t>
        <a:bodyPr/>
        <a:lstStyle/>
        <a:p>
          <a:r>
            <a:rPr lang="fr-FR" b="1" dirty="0">
              <a:solidFill>
                <a:sysClr val="windowText" lastClr="000000"/>
              </a:solidFill>
            </a:rPr>
            <a:t>Activité proposée par les évaluateurs</a:t>
          </a:r>
        </a:p>
      </dgm:t>
    </dgm:pt>
    <dgm:pt modelId="{846ACDF0-A1ED-7B40-BBB2-CA7402C6A613}" type="parTrans" cxnId="{EA3DEE2B-8CF5-DF44-8EDE-64338CADF38A}">
      <dgm:prSet/>
      <dgm:spPr/>
      <dgm:t>
        <a:bodyPr/>
        <a:lstStyle/>
        <a:p>
          <a:endParaRPr lang="fr-FR"/>
        </a:p>
      </dgm:t>
    </dgm:pt>
    <dgm:pt modelId="{82E833B2-4517-C84F-8C67-F2B667F4CCD8}" type="sibTrans" cxnId="{EA3DEE2B-8CF5-DF44-8EDE-64338CADF38A}">
      <dgm:prSet/>
      <dgm:spPr/>
      <dgm:t>
        <a:bodyPr/>
        <a:lstStyle/>
        <a:p>
          <a:endParaRPr lang="fr-FR"/>
        </a:p>
      </dgm:t>
    </dgm:pt>
    <dgm:pt modelId="{B0A416E8-E094-475C-B6EF-48741857BFA6}">
      <dgm:prSet phldrT="[Texte]"/>
      <dgm:spPr/>
      <dgm:t>
        <a:bodyPr/>
        <a:lstStyle/>
        <a:p>
          <a:r>
            <a:rPr lang="fr-FR" b="1" dirty="0">
              <a:solidFill>
                <a:schemeClr val="bg1"/>
              </a:solidFill>
            </a:rPr>
            <a:t>Choix de 2 fiches par les évaluateurs</a:t>
          </a:r>
        </a:p>
      </dgm:t>
    </dgm:pt>
    <dgm:pt modelId="{E41658D0-DBC8-4690-9A39-7B231BDFE460}" type="parTrans" cxnId="{FC05F838-86D0-4032-94BA-6B09CE6269FD}">
      <dgm:prSet/>
      <dgm:spPr/>
      <dgm:t>
        <a:bodyPr/>
        <a:lstStyle/>
        <a:p>
          <a:endParaRPr lang="fr-FR"/>
        </a:p>
      </dgm:t>
    </dgm:pt>
    <dgm:pt modelId="{18B7BDCD-AB45-401E-A4DC-F96448EF1926}" type="sibTrans" cxnId="{FC05F838-86D0-4032-94BA-6B09CE6269FD}">
      <dgm:prSet/>
      <dgm:spPr/>
      <dgm:t>
        <a:bodyPr/>
        <a:lstStyle/>
        <a:p>
          <a:endParaRPr lang="fr-FR"/>
        </a:p>
      </dgm:t>
    </dgm:pt>
    <dgm:pt modelId="{D2E12D65-B990-400D-91A2-2DB220492429}">
      <dgm:prSet phldrT="[Texte]"/>
      <dgm:spPr/>
      <dgm:t>
        <a:bodyPr/>
        <a:lstStyle/>
        <a:p>
          <a:r>
            <a:rPr lang="fr-FR" b="1" dirty="0">
              <a:solidFill>
                <a:schemeClr val="bg1"/>
              </a:solidFill>
            </a:rPr>
            <a:t>Entretien technique sur les 2 fiches choisies</a:t>
          </a:r>
        </a:p>
      </dgm:t>
    </dgm:pt>
    <dgm:pt modelId="{ECE76BBC-3976-459E-B320-2C0E9B2FD89F}" type="parTrans" cxnId="{50E14350-FD84-475A-9A2B-B0A285CBEF09}">
      <dgm:prSet/>
      <dgm:spPr/>
      <dgm:t>
        <a:bodyPr/>
        <a:lstStyle/>
        <a:p>
          <a:endParaRPr lang="fr-FR"/>
        </a:p>
      </dgm:t>
    </dgm:pt>
    <dgm:pt modelId="{60D57612-E979-4133-9150-74867BDC6747}" type="sibTrans" cxnId="{50E14350-FD84-475A-9A2B-B0A285CBEF09}">
      <dgm:prSet/>
      <dgm:spPr/>
      <dgm:t>
        <a:bodyPr/>
        <a:lstStyle/>
        <a:p>
          <a:endParaRPr lang="fr-FR"/>
        </a:p>
      </dgm:t>
    </dgm:pt>
    <dgm:pt modelId="{E3E5301D-2256-458D-8B78-A0A56A91DF82}">
      <dgm:prSet phldrT="[Texte]"/>
      <dgm:spPr>
        <a:solidFill>
          <a:srgbClr val="00B0F0"/>
        </a:solidFill>
      </dgm:spPr>
      <dgm:t>
        <a:bodyPr/>
        <a:lstStyle/>
        <a:p>
          <a:r>
            <a:rPr lang="fr-FR" b="1" dirty="0">
              <a:solidFill>
                <a:sysClr val="windowText" lastClr="000000"/>
              </a:solidFill>
            </a:rPr>
            <a:t>Préparation de l'activité par l'étudiant</a:t>
          </a:r>
        </a:p>
      </dgm:t>
    </dgm:pt>
    <dgm:pt modelId="{8CD08D67-1C0B-44F8-AD8B-D453F28A4F30}" type="parTrans" cxnId="{73E4056A-D08F-4D6D-8DA1-FE1F49B99D59}">
      <dgm:prSet/>
      <dgm:spPr/>
      <dgm:t>
        <a:bodyPr/>
        <a:lstStyle/>
        <a:p>
          <a:endParaRPr lang="fr-FR"/>
        </a:p>
      </dgm:t>
    </dgm:pt>
    <dgm:pt modelId="{287A99A9-6F30-476F-93D0-80DB35E0E5FE}" type="sibTrans" cxnId="{73E4056A-D08F-4D6D-8DA1-FE1F49B99D59}">
      <dgm:prSet/>
      <dgm:spPr/>
      <dgm:t>
        <a:bodyPr/>
        <a:lstStyle/>
        <a:p>
          <a:endParaRPr lang="fr-FR"/>
        </a:p>
      </dgm:t>
    </dgm:pt>
    <dgm:pt modelId="{024D0BF7-3356-458E-A5C0-9A84B3EA4EC8}">
      <dgm:prSet phldrT="[Texte]"/>
      <dgm:spPr>
        <a:solidFill>
          <a:srgbClr val="00B0F0"/>
        </a:solidFill>
      </dgm:spPr>
      <dgm:t>
        <a:bodyPr/>
        <a:lstStyle/>
        <a:p>
          <a:r>
            <a:rPr lang="fr-FR" b="1" dirty="0">
              <a:solidFill>
                <a:sysClr val="windowText" lastClr="000000"/>
              </a:solidFill>
            </a:rPr>
            <a:t>Mise en situation professionnelle</a:t>
          </a:r>
        </a:p>
      </dgm:t>
    </dgm:pt>
    <dgm:pt modelId="{4D4B515D-1A4A-4FAB-8EE3-061370609CC7}" type="parTrans" cxnId="{9D7FDB54-317B-4B4F-B157-42CE27D2A4E9}">
      <dgm:prSet/>
      <dgm:spPr/>
      <dgm:t>
        <a:bodyPr/>
        <a:lstStyle/>
        <a:p>
          <a:endParaRPr lang="fr-FR"/>
        </a:p>
      </dgm:t>
    </dgm:pt>
    <dgm:pt modelId="{BD322F13-47D2-4590-8327-99FF9A82121E}" type="sibTrans" cxnId="{9D7FDB54-317B-4B4F-B157-42CE27D2A4E9}">
      <dgm:prSet/>
      <dgm:spPr/>
      <dgm:t>
        <a:bodyPr/>
        <a:lstStyle/>
        <a:p>
          <a:endParaRPr lang="fr-FR"/>
        </a:p>
      </dgm:t>
    </dgm:pt>
    <dgm:pt modelId="{D5EC4465-1E5A-F643-8D1D-2968F028F32D}" type="pres">
      <dgm:prSet presAssocID="{C1A814B4-B0F0-FE4F-A626-29D37B7E286C}" presName="diagram" presStyleCnt="0">
        <dgm:presLayoutVars>
          <dgm:chPref val="1"/>
          <dgm:dir/>
          <dgm:animOne val="branch"/>
          <dgm:animLvl val="lvl"/>
          <dgm:resizeHandles val="exact"/>
        </dgm:presLayoutVars>
      </dgm:prSet>
      <dgm:spPr/>
    </dgm:pt>
    <dgm:pt modelId="{03486ED6-C2CB-E342-8A2D-BAF687DD1FE4}" type="pres">
      <dgm:prSet presAssocID="{F17673E4-398D-2042-8235-0579B0F2460A}" presName="root1" presStyleCnt="0"/>
      <dgm:spPr/>
    </dgm:pt>
    <dgm:pt modelId="{584A75D2-175E-5043-B7FF-007BBED67FA9}" type="pres">
      <dgm:prSet presAssocID="{F17673E4-398D-2042-8235-0579B0F2460A}" presName="LevelOneTextNode" presStyleLbl="node0" presStyleIdx="0" presStyleCnt="1" custLinFactNeighborX="4485">
        <dgm:presLayoutVars>
          <dgm:chPref val="3"/>
        </dgm:presLayoutVars>
      </dgm:prSet>
      <dgm:spPr/>
    </dgm:pt>
    <dgm:pt modelId="{7CDE5CBC-8FD2-4A43-87B8-43D440058BF8}" type="pres">
      <dgm:prSet presAssocID="{F17673E4-398D-2042-8235-0579B0F2460A}" presName="level2hierChild" presStyleCnt="0"/>
      <dgm:spPr/>
    </dgm:pt>
    <dgm:pt modelId="{A0897564-2AF8-FE42-BBE2-25C530D888C6}" type="pres">
      <dgm:prSet presAssocID="{37F8E51E-C7C1-C34C-8C3F-8C1057CA8A64}" presName="conn2-1" presStyleLbl="parChTrans1D2" presStyleIdx="0" presStyleCnt="2"/>
      <dgm:spPr/>
    </dgm:pt>
    <dgm:pt modelId="{BCAADE5B-1BF7-874F-96DB-202106881D35}" type="pres">
      <dgm:prSet presAssocID="{37F8E51E-C7C1-C34C-8C3F-8C1057CA8A64}" presName="connTx" presStyleLbl="parChTrans1D2" presStyleIdx="0" presStyleCnt="2"/>
      <dgm:spPr/>
    </dgm:pt>
    <dgm:pt modelId="{AC4103CE-4227-7D42-9C31-5B0C8364C52C}" type="pres">
      <dgm:prSet presAssocID="{BD7D013A-403F-BB42-8B9B-722BB336D1A3}" presName="root2" presStyleCnt="0"/>
      <dgm:spPr/>
    </dgm:pt>
    <dgm:pt modelId="{F901C688-E704-804A-A172-AF53F20E6EC8}" type="pres">
      <dgm:prSet presAssocID="{BD7D013A-403F-BB42-8B9B-722BB336D1A3}" presName="LevelTwoTextNode" presStyleLbl="node2" presStyleIdx="0" presStyleCnt="2">
        <dgm:presLayoutVars>
          <dgm:chPref val="3"/>
        </dgm:presLayoutVars>
      </dgm:prSet>
      <dgm:spPr/>
    </dgm:pt>
    <dgm:pt modelId="{BB9507F4-472A-924E-9D0C-ED0C523BFCFB}" type="pres">
      <dgm:prSet presAssocID="{BD7D013A-403F-BB42-8B9B-722BB336D1A3}" presName="level3hierChild" presStyleCnt="0"/>
      <dgm:spPr/>
    </dgm:pt>
    <dgm:pt modelId="{6AC63D81-E7BB-D641-83AC-AA54F67F1BB4}" type="pres">
      <dgm:prSet presAssocID="{C1302738-BDDE-104E-AAE0-50194F6138D6}" presName="conn2-1" presStyleLbl="parChTrans1D3" presStyleIdx="0" presStyleCnt="2"/>
      <dgm:spPr/>
    </dgm:pt>
    <dgm:pt modelId="{1C51C0E6-3D32-A343-A615-336C07EDAAEC}" type="pres">
      <dgm:prSet presAssocID="{C1302738-BDDE-104E-AAE0-50194F6138D6}" presName="connTx" presStyleLbl="parChTrans1D3" presStyleIdx="0" presStyleCnt="2"/>
      <dgm:spPr/>
    </dgm:pt>
    <dgm:pt modelId="{77646810-2C86-F344-A00A-2B1DE38A895C}" type="pres">
      <dgm:prSet presAssocID="{D8FF6536-0306-F948-B819-A005DEE361F1}" presName="root2" presStyleCnt="0"/>
      <dgm:spPr/>
    </dgm:pt>
    <dgm:pt modelId="{CF994F9E-E9B9-654C-A5AD-A0EB212DD7C9}" type="pres">
      <dgm:prSet presAssocID="{D8FF6536-0306-F948-B819-A005DEE361F1}" presName="LevelTwoTextNode" presStyleLbl="node3" presStyleIdx="0" presStyleCnt="2">
        <dgm:presLayoutVars>
          <dgm:chPref val="3"/>
        </dgm:presLayoutVars>
      </dgm:prSet>
      <dgm:spPr/>
    </dgm:pt>
    <dgm:pt modelId="{973746C2-56D7-3E4B-9525-3F8BB052BACA}" type="pres">
      <dgm:prSet presAssocID="{D8FF6536-0306-F948-B819-A005DEE361F1}" presName="level3hierChild" presStyleCnt="0"/>
      <dgm:spPr/>
    </dgm:pt>
    <dgm:pt modelId="{5B300289-7EE4-49FE-9138-83C2C6A4A75C}" type="pres">
      <dgm:prSet presAssocID="{E41658D0-DBC8-4690-9A39-7B231BDFE460}" presName="conn2-1" presStyleLbl="parChTrans1D4" presStyleIdx="0" presStyleCnt="4"/>
      <dgm:spPr/>
    </dgm:pt>
    <dgm:pt modelId="{76723F95-EE2B-411D-A30F-C324CE0A7134}" type="pres">
      <dgm:prSet presAssocID="{E41658D0-DBC8-4690-9A39-7B231BDFE460}" presName="connTx" presStyleLbl="parChTrans1D4" presStyleIdx="0" presStyleCnt="4"/>
      <dgm:spPr/>
    </dgm:pt>
    <dgm:pt modelId="{D7C13405-F4A0-4FA5-8B08-9D0897C4BF59}" type="pres">
      <dgm:prSet presAssocID="{B0A416E8-E094-475C-B6EF-48741857BFA6}" presName="root2" presStyleCnt="0"/>
      <dgm:spPr/>
    </dgm:pt>
    <dgm:pt modelId="{EE3F6755-C01E-43E1-919C-16F484486E78}" type="pres">
      <dgm:prSet presAssocID="{B0A416E8-E094-475C-B6EF-48741857BFA6}" presName="LevelTwoTextNode" presStyleLbl="node4" presStyleIdx="0" presStyleCnt="4">
        <dgm:presLayoutVars>
          <dgm:chPref val="3"/>
        </dgm:presLayoutVars>
      </dgm:prSet>
      <dgm:spPr/>
    </dgm:pt>
    <dgm:pt modelId="{373349A0-042F-4919-8AFC-56520E0C7DA1}" type="pres">
      <dgm:prSet presAssocID="{B0A416E8-E094-475C-B6EF-48741857BFA6}" presName="level3hierChild" presStyleCnt="0"/>
      <dgm:spPr/>
    </dgm:pt>
    <dgm:pt modelId="{3764D202-041A-471F-A29F-A06BD2F01399}" type="pres">
      <dgm:prSet presAssocID="{ECE76BBC-3976-459E-B320-2C0E9B2FD89F}" presName="conn2-1" presStyleLbl="parChTrans1D4" presStyleIdx="1" presStyleCnt="4"/>
      <dgm:spPr/>
    </dgm:pt>
    <dgm:pt modelId="{CB634FDA-4B61-4749-80C1-18C93521BD10}" type="pres">
      <dgm:prSet presAssocID="{ECE76BBC-3976-459E-B320-2C0E9B2FD89F}" presName="connTx" presStyleLbl="parChTrans1D4" presStyleIdx="1" presStyleCnt="4"/>
      <dgm:spPr/>
    </dgm:pt>
    <dgm:pt modelId="{33ED5E9E-FF4A-4E73-9CEE-1829E3132919}" type="pres">
      <dgm:prSet presAssocID="{D2E12D65-B990-400D-91A2-2DB220492429}" presName="root2" presStyleCnt="0"/>
      <dgm:spPr/>
    </dgm:pt>
    <dgm:pt modelId="{E2892AEA-AD12-442E-B7BB-9BE3C01309AD}" type="pres">
      <dgm:prSet presAssocID="{D2E12D65-B990-400D-91A2-2DB220492429}" presName="LevelTwoTextNode" presStyleLbl="node4" presStyleIdx="1" presStyleCnt="4">
        <dgm:presLayoutVars>
          <dgm:chPref val="3"/>
        </dgm:presLayoutVars>
      </dgm:prSet>
      <dgm:spPr/>
    </dgm:pt>
    <dgm:pt modelId="{8B7414C7-3170-4685-982B-0F0A475BC3C6}" type="pres">
      <dgm:prSet presAssocID="{D2E12D65-B990-400D-91A2-2DB220492429}" presName="level3hierChild" presStyleCnt="0"/>
      <dgm:spPr/>
    </dgm:pt>
    <dgm:pt modelId="{F49787F2-F8B5-AF40-A1A5-99D519D05156}" type="pres">
      <dgm:prSet presAssocID="{125F6A19-787B-674E-9112-0D30CD6AA51E}" presName="conn2-1" presStyleLbl="parChTrans1D2" presStyleIdx="1" presStyleCnt="2"/>
      <dgm:spPr/>
    </dgm:pt>
    <dgm:pt modelId="{C0DBE864-5C9E-704E-BD3D-B53C5FD69C5B}" type="pres">
      <dgm:prSet presAssocID="{125F6A19-787B-674E-9112-0D30CD6AA51E}" presName="connTx" presStyleLbl="parChTrans1D2" presStyleIdx="1" presStyleCnt="2"/>
      <dgm:spPr/>
    </dgm:pt>
    <dgm:pt modelId="{B5CAB601-9297-AE4D-8126-33E8A2916D6C}" type="pres">
      <dgm:prSet presAssocID="{910648BF-99BB-4044-8F75-F0561A5ADE21}" presName="root2" presStyleCnt="0"/>
      <dgm:spPr/>
    </dgm:pt>
    <dgm:pt modelId="{4DE3B0D6-2D50-2143-A73A-657C6677868C}" type="pres">
      <dgm:prSet presAssocID="{910648BF-99BB-4044-8F75-F0561A5ADE21}" presName="LevelTwoTextNode" presStyleLbl="node2" presStyleIdx="1" presStyleCnt="2">
        <dgm:presLayoutVars>
          <dgm:chPref val="3"/>
        </dgm:presLayoutVars>
      </dgm:prSet>
      <dgm:spPr/>
    </dgm:pt>
    <dgm:pt modelId="{B7C03FEA-DBDE-2640-8DBB-C97D5ADEFE95}" type="pres">
      <dgm:prSet presAssocID="{910648BF-99BB-4044-8F75-F0561A5ADE21}" presName="level3hierChild" presStyleCnt="0"/>
      <dgm:spPr/>
    </dgm:pt>
    <dgm:pt modelId="{C0946C68-C315-B64B-8765-ECC45FF13380}" type="pres">
      <dgm:prSet presAssocID="{846ACDF0-A1ED-7B40-BBB2-CA7402C6A613}" presName="conn2-1" presStyleLbl="parChTrans1D3" presStyleIdx="1" presStyleCnt="2"/>
      <dgm:spPr/>
    </dgm:pt>
    <dgm:pt modelId="{F8693D52-7A9B-E64A-869C-6E9BD9A5CB2B}" type="pres">
      <dgm:prSet presAssocID="{846ACDF0-A1ED-7B40-BBB2-CA7402C6A613}" presName="connTx" presStyleLbl="parChTrans1D3" presStyleIdx="1" presStyleCnt="2"/>
      <dgm:spPr/>
    </dgm:pt>
    <dgm:pt modelId="{276A6DF2-9DB8-D44B-B108-A4B7EA28AB88}" type="pres">
      <dgm:prSet presAssocID="{379F35D9-E2E5-A340-BD0F-73DC3586DB0B}" presName="root2" presStyleCnt="0"/>
      <dgm:spPr/>
    </dgm:pt>
    <dgm:pt modelId="{0174CAE0-4160-E048-BE26-83A76BD5FFC1}" type="pres">
      <dgm:prSet presAssocID="{379F35D9-E2E5-A340-BD0F-73DC3586DB0B}" presName="LevelTwoTextNode" presStyleLbl="node3" presStyleIdx="1" presStyleCnt="2">
        <dgm:presLayoutVars>
          <dgm:chPref val="3"/>
        </dgm:presLayoutVars>
      </dgm:prSet>
      <dgm:spPr/>
    </dgm:pt>
    <dgm:pt modelId="{275AEBBB-16B4-2949-8406-9F96FF30D1FE}" type="pres">
      <dgm:prSet presAssocID="{379F35D9-E2E5-A340-BD0F-73DC3586DB0B}" presName="level3hierChild" presStyleCnt="0"/>
      <dgm:spPr/>
    </dgm:pt>
    <dgm:pt modelId="{3DB059BB-CB46-4C3D-B2A1-494403C9FA66}" type="pres">
      <dgm:prSet presAssocID="{8CD08D67-1C0B-44F8-AD8B-D453F28A4F30}" presName="conn2-1" presStyleLbl="parChTrans1D4" presStyleIdx="2" presStyleCnt="4"/>
      <dgm:spPr/>
    </dgm:pt>
    <dgm:pt modelId="{C7074608-8C6D-4342-8DD7-0C1A221F2FF5}" type="pres">
      <dgm:prSet presAssocID="{8CD08D67-1C0B-44F8-AD8B-D453F28A4F30}" presName="connTx" presStyleLbl="parChTrans1D4" presStyleIdx="2" presStyleCnt="4"/>
      <dgm:spPr/>
    </dgm:pt>
    <dgm:pt modelId="{842E304E-DB9D-4A06-B13E-97E11BB9B1AA}" type="pres">
      <dgm:prSet presAssocID="{E3E5301D-2256-458D-8B78-A0A56A91DF82}" presName="root2" presStyleCnt="0"/>
      <dgm:spPr/>
    </dgm:pt>
    <dgm:pt modelId="{7458B30F-19DA-440E-BCE9-5253AE745721}" type="pres">
      <dgm:prSet presAssocID="{E3E5301D-2256-458D-8B78-A0A56A91DF82}" presName="LevelTwoTextNode" presStyleLbl="node4" presStyleIdx="2" presStyleCnt="4" custLinFactNeighborX="1244">
        <dgm:presLayoutVars>
          <dgm:chPref val="3"/>
        </dgm:presLayoutVars>
      </dgm:prSet>
      <dgm:spPr/>
    </dgm:pt>
    <dgm:pt modelId="{3E7B2CD1-CE45-43BF-AD55-88D64D33BD9F}" type="pres">
      <dgm:prSet presAssocID="{E3E5301D-2256-458D-8B78-A0A56A91DF82}" presName="level3hierChild" presStyleCnt="0"/>
      <dgm:spPr/>
    </dgm:pt>
    <dgm:pt modelId="{AF2C391E-16C6-4DE9-AD48-DA4D3AFF5657}" type="pres">
      <dgm:prSet presAssocID="{4D4B515D-1A4A-4FAB-8EE3-061370609CC7}" presName="conn2-1" presStyleLbl="parChTrans1D4" presStyleIdx="3" presStyleCnt="4"/>
      <dgm:spPr/>
    </dgm:pt>
    <dgm:pt modelId="{291FEB27-487A-4D16-9700-C68E5A5399AC}" type="pres">
      <dgm:prSet presAssocID="{4D4B515D-1A4A-4FAB-8EE3-061370609CC7}" presName="connTx" presStyleLbl="parChTrans1D4" presStyleIdx="3" presStyleCnt="4"/>
      <dgm:spPr/>
    </dgm:pt>
    <dgm:pt modelId="{637E7CD8-B4F7-410A-A0DA-F68463F8470A}" type="pres">
      <dgm:prSet presAssocID="{024D0BF7-3356-458E-A5C0-9A84B3EA4EC8}" presName="root2" presStyleCnt="0"/>
      <dgm:spPr/>
    </dgm:pt>
    <dgm:pt modelId="{6DAF48A5-9FB4-4306-B8ED-33238D98E6E7}" type="pres">
      <dgm:prSet presAssocID="{024D0BF7-3356-458E-A5C0-9A84B3EA4EC8}" presName="LevelTwoTextNode" presStyleLbl="node4" presStyleIdx="3" presStyleCnt="4">
        <dgm:presLayoutVars>
          <dgm:chPref val="3"/>
        </dgm:presLayoutVars>
      </dgm:prSet>
      <dgm:spPr/>
    </dgm:pt>
    <dgm:pt modelId="{3B53555A-EF66-496D-A587-E6E633659773}" type="pres">
      <dgm:prSet presAssocID="{024D0BF7-3356-458E-A5C0-9A84B3EA4EC8}" presName="level3hierChild" presStyleCnt="0"/>
      <dgm:spPr/>
    </dgm:pt>
  </dgm:ptLst>
  <dgm:cxnLst>
    <dgm:cxn modelId="{4812B301-D62A-4C11-ADD0-46DBA7695EE9}" type="presOf" srcId="{E3E5301D-2256-458D-8B78-A0A56A91DF82}" destId="{7458B30F-19DA-440E-BCE9-5253AE745721}" srcOrd="0" destOrd="0" presId="urn:microsoft.com/office/officeart/2005/8/layout/hierarchy2"/>
    <dgm:cxn modelId="{4FA14C07-52E9-4100-841F-8D75628ED2CC}" type="presOf" srcId="{C1A814B4-B0F0-FE4F-A626-29D37B7E286C}" destId="{D5EC4465-1E5A-F643-8D1D-2968F028F32D}" srcOrd="0" destOrd="0" presId="urn:microsoft.com/office/officeart/2005/8/layout/hierarchy2"/>
    <dgm:cxn modelId="{2FA99908-664B-7B49-B951-6FE67207F19A}" srcId="{C1A814B4-B0F0-FE4F-A626-29D37B7E286C}" destId="{F17673E4-398D-2042-8235-0579B0F2460A}" srcOrd="0" destOrd="0" parTransId="{19F33624-1DD5-9A43-A1B9-D48A6B59B468}" sibTransId="{8498985F-4435-204B-9678-4DAC1D1BCA47}"/>
    <dgm:cxn modelId="{271D130D-6261-4DF6-8C28-AE323E58C579}" type="presOf" srcId="{910648BF-99BB-4044-8F75-F0561A5ADE21}" destId="{4DE3B0D6-2D50-2143-A73A-657C6677868C}" srcOrd="0" destOrd="0" presId="urn:microsoft.com/office/officeart/2005/8/layout/hierarchy2"/>
    <dgm:cxn modelId="{1D9CB20D-82DD-4B9C-AD66-1044D0328C67}" type="presOf" srcId="{C1302738-BDDE-104E-AAE0-50194F6138D6}" destId="{1C51C0E6-3D32-A343-A615-336C07EDAAEC}" srcOrd="1" destOrd="0" presId="urn:microsoft.com/office/officeart/2005/8/layout/hierarchy2"/>
    <dgm:cxn modelId="{4EFA8E2A-7891-4920-B755-2E2B9C5B96C1}" type="presOf" srcId="{ECE76BBC-3976-459E-B320-2C0E9B2FD89F}" destId="{CB634FDA-4B61-4749-80C1-18C93521BD10}" srcOrd="1" destOrd="0" presId="urn:microsoft.com/office/officeart/2005/8/layout/hierarchy2"/>
    <dgm:cxn modelId="{EA3DEE2B-8CF5-DF44-8EDE-64338CADF38A}" srcId="{910648BF-99BB-4044-8F75-F0561A5ADE21}" destId="{379F35D9-E2E5-A340-BD0F-73DC3586DB0B}" srcOrd="0" destOrd="0" parTransId="{846ACDF0-A1ED-7B40-BBB2-CA7402C6A613}" sibTransId="{82E833B2-4517-C84F-8C67-F2B667F4CCD8}"/>
    <dgm:cxn modelId="{B529BF37-DEF3-43D3-812B-37DB1776147A}" type="presOf" srcId="{F17673E4-398D-2042-8235-0579B0F2460A}" destId="{584A75D2-175E-5043-B7FF-007BBED67FA9}" srcOrd="0" destOrd="0" presId="urn:microsoft.com/office/officeart/2005/8/layout/hierarchy2"/>
    <dgm:cxn modelId="{FC05F838-86D0-4032-94BA-6B09CE6269FD}" srcId="{D8FF6536-0306-F948-B819-A005DEE361F1}" destId="{B0A416E8-E094-475C-B6EF-48741857BFA6}" srcOrd="0" destOrd="0" parTransId="{E41658D0-DBC8-4690-9A39-7B231BDFE460}" sibTransId="{18B7BDCD-AB45-401E-A4DC-F96448EF1926}"/>
    <dgm:cxn modelId="{EF98E760-8BED-4DCD-9AB0-896B3EAEBD95}" type="presOf" srcId="{D8FF6536-0306-F948-B819-A005DEE361F1}" destId="{CF994F9E-E9B9-654C-A5AD-A0EB212DD7C9}" srcOrd="0" destOrd="0" presId="urn:microsoft.com/office/officeart/2005/8/layout/hierarchy2"/>
    <dgm:cxn modelId="{B8EB2461-255D-4B10-B7DF-5604D64CAF97}" type="presOf" srcId="{ECE76BBC-3976-459E-B320-2C0E9B2FD89F}" destId="{3764D202-041A-471F-A29F-A06BD2F01399}" srcOrd="0" destOrd="0" presId="urn:microsoft.com/office/officeart/2005/8/layout/hierarchy2"/>
    <dgm:cxn modelId="{7A85A061-AB54-485C-8314-33BBD67257D5}" type="presOf" srcId="{8CD08D67-1C0B-44F8-AD8B-D453F28A4F30}" destId="{3DB059BB-CB46-4C3D-B2A1-494403C9FA66}" srcOrd="0" destOrd="0" presId="urn:microsoft.com/office/officeart/2005/8/layout/hierarchy2"/>
    <dgm:cxn modelId="{F85E3463-A76E-5C4B-9568-713BFF6CA407}" srcId="{F17673E4-398D-2042-8235-0579B0F2460A}" destId="{910648BF-99BB-4044-8F75-F0561A5ADE21}" srcOrd="1" destOrd="0" parTransId="{125F6A19-787B-674E-9112-0D30CD6AA51E}" sibTransId="{490FE1AC-4BF2-744C-931F-FDB65A41DF8D}"/>
    <dgm:cxn modelId="{3217C864-A78D-43E6-AB5A-745773852957}" type="presOf" srcId="{E41658D0-DBC8-4690-9A39-7B231BDFE460}" destId="{76723F95-EE2B-411D-A30F-C324CE0A7134}" srcOrd="1" destOrd="0" presId="urn:microsoft.com/office/officeart/2005/8/layout/hierarchy2"/>
    <dgm:cxn modelId="{DA8EE448-0215-4EB0-837E-3CDE92E24359}" type="presOf" srcId="{379F35D9-E2E5-A340-BD0F-73DC3586DB0B}" destId="{0174CAE0-4160-E048-BE26-83A76BD5FFC1}" srcOrd="0" destOrd="0" presId="urn:microsoft.com/office/officeart/2005/8/layout/hierarchy2"/>
    <dgm:cxn modelId="{73E4056A-D08F-4D6D-8DA1-FE1F49B99D59}" srcId="{379F35D9-E2E5-A340-BD0F-73DC3586DB0B}" destId="{E3E5301D-2256-458D-8B78-A0A56A91DF82}" srcOrd="0" destOrd="0" parTransId="{8CD08D67-1C0B-44F8-AD8B-D453F28A4F30}" sibTransId="{287A99A9-6F30-476F-93D0-80DB35E0E5FE}"/>
    <dgm:cxn modelId="{50E14350-FD84-475A-9A2B-B0A285CBEF09}" srcId="{B0A416E8-E094-475C-B6EF-48741857BFA6}" destId="{D2E12D65-B990-400D-91A2-2DB220492429}" srcOrd="0" destOrd="0" parTransId="{ECE76BBC-3976-459E-B320-2C0E9B2FD89F}" sibTransId="{60D57612-E979-4133-9150-74867BDC6747}"/>
    <dgm:cxn modelId="{2E534974-ED03-45C4-BC92-A1606A8D5572}" type="presOf" srcId="{37F8E51E-C7C1-C34C-8C3F-8C1057CA8A64}" destId="{BCAADE5B-1BF7-874F-96DB-202106881D35}" srcOrd="1" destOrd="0" presId="urn:microsoft.com/office/officeart/2005/8/layout/hierarchy2"/>
    <dgm:cxn modelId="{7FCC9C54-9C42-47B9-B9FD-1C9051194B8C}" type="presOf" srcId="{024D0BF7-3356-458E-A5C0-9A84B3EA4EC8}" destId="{6DAF48A5-9FB4-4306-B8ED-33238D98E6E7}" srcOrd="0" destOrd="0" presId="urn:microsoft.com/office/officeart/2005/8/layout/hierarchy2"/>
    <dgm:cxn modelId="{9D7FDB54-317B-4B4F-B157-42CE27D2A4E9}" srcId="{E3E5301D-2256-458D-8B78-A0A56A91DF82}" destId="{024D0BF7-3356-458E-A5C0-9A84B3EA4EC8}" srcOrd="0" destOrd="0" parTransId="{4D4B515D-1A4A-4FAB-8EE3-061370609CC7}" sibTransId="{BD322F13-47D2-4590-8327-99FF9A82121E}"/>
    <dgm:cxn modelId="{8BB27C75-E5A8-4078-BB27-8DB32A6B727B}" type="presOf" srcId="{846ACDF0-A1ED-7B40-BBB2-CA7402C6A613}" destId="{C0946C68-C315-B64B-8765-ECC45FF13380}" srcOrd="0" destOrd="0" presId="urn:microsoft.com/office/officeart/2005/8/layout/hierarchy2"/>
    <dgm:cxn modelId="{338D1376-4C05-413F-98FD-AE4028AF840A}" type="presOf" srcId="{B0A416E8-E094-475C-B6EF-48741857BFA6}" destId="{EE3F6755-C01E-43E1-919C-16F484486E78}" srcOrd="0" destOrd="0" presId="urn:microsoft.com/office/officeart/2005/8/layout/hierarchy2"/>
    <dgm:cxn modelId="{37E7EA57-F416-428D-AA3F-7F3024D3B898}" type="presOf" srcId="{125F6A19-787B-674E-9112-0D30CD6AA51E}" destId="{C0DBE864-5C9E-704E-BD3D-B53C5FD69C5B}" srcOrd="1" destOrd="0" presId="urn:microsoft.com/office/officeart/2005/8/layout/hierarchy2"/>
    <dgm:cxn modelId="{95429D81-708B-4066-9392-1CDAB1A998C1}" type="presOf" srcId="{8CD08D67-1C0B-44F8-AD8B-D453F28A4F30}" destId="{C7074608-8C6D-4342-8DD7-0C1A221F2FF5}" srcOrd="1" destOrd="0" presId="urn:microsoft.com/office/officeart/2005/8/layout/hierarchy2"/>
    <dgm:cxn modelId="{54FA7396-8FEE-434C-BCD2-6E5283E89349}" type="presOf" srcId="{125F6A19-787B-674E-9112-0D30CD6AA51E}" destId="{F49787F2-F8B5-AF40-A1A5-99D519D05156}" srcOrd="0" destOrd="0" presId="urn:microsoft.com/office/officeart/2005/8/layout/hierarchy2"/>
    <dgm:cxn modelId="{566DF9A6-C8E6-4F43-8194-ED87BF44AB46}" type="presOf" srcId="{E41658D0-DBC8-4690-9A39-7B231BDFE460}" destId="{5B300289-7EE4-49FE-9138-83C2C6A4A75C}" srcOrd="0" destOrd="0" presId="urn:microsoft.com/office/officeart/2005/8/layout/hierarchy2"/>
    <dgm:cxn modelId="{03DFBCB2-573B-E645-8F3E-0C7AC2A3E847}" srcId="{BD7D013A-403F-BB42-8B9B-722BB336D1A3}" destId="{D8FF6536-0306-F948-B819-A005DEE361F1}" srcOrd="0" destOrd="0" parTransId="{C1302738-BDDE-104E-AAE0-50194F6138D6}" sibTransId="{6928424C-41F1-F544-BC84-C72D43DAAEF8}"/>
    <dgm:cxn modelId="{B97DADB3-7B3C-4FF7-9D9E-958CAF7B39E1}" type="presOf" srcId="{846ACDF0-A1ED-7B40-BBB2-CA7402C6A613}" destId="{F8693D52-7A9B-E64A-869C-6E9BD9A5CB2B}" srcOrd="1" destOrd="0" presId="urn:microsoft.com/office/officeart/2005/8/layout/hierarchy2"/>
    <dgm:cxn modelId="{7E6DA7B5-DC50-4941-91AE-B48A8F7BD2E0}" srcId="{F17673E4-398D-2042-8235-0579B0F2460A}" destId="{BD7D013A-403F-BB42-8B9B-722BB336D1A3}" srcOrd="0" destOrd="0" parTransId="{37F8E51E-C7C1-C34C-8C3F-8C1057CA8A64}" sibTransId="{476CD5EE-59C7-774E-9F32-CDA9CC53C674}"/>
    <dgm:cxn modelId="{185BDABB-B0A6-470E-B0F4-D92AE9CEBBC6}" type="presOf" srcId="{37F8E51E-C7C1-C34C-8C3F-8C1057CA8A64}" destId="{A0897564-2AF8-FE42-BBE2-25C530D888C6}" srcOrd="0" destOrd="0" presId="urn:microsoft.com/office/officeart/2005/8/layout/hierarchy2"/>
    <dgm:cxn modelId="{D18055C5-F3DB-4B95-8228-63911D28E047}" type="presOf" srcId="{4D4B515D-1A4A-4FAB-8EE3-061370609CC7}" destId="{291FEB27-487A-4D16-9700-C68E5A5399AC}" srcOrd="1" destOrd="0" presId="urn:microsoft.com/office/officeart/2005/8/layout/hierarchy2"/>
    <dgm:cxn modelId="{15B61BCB-2BDD-47C3-ACAD-BE1008B332C8}" type="presOf" srcId="{C1302738-BDDE-104E-AAE0-50194F6138D6}" destId="{6AC63D81-E7BB-D641-83AC-AA54F67F1BB4}" srcOrd="0" destOrd="0" presId="urn:microsoft.com/office/officeart/2005/8/layout/hierarchy2"/>
    <dgm:cxn modelId="{25231DD6-ADA5-461B-9576-41976A96860F}" type="presOf" srcId="{D2E12D65-B990-400D-91A2-2DB220492429}" destId="{E2892AEA-AD12-442E-B7BB-9BE3C01309AD}" srcOrd="0" destOrd="0" presId="urn:microsoft.com/office/officeart/2005/8/layout/hierarchy2"/>
    <dgm:cxn modelId="{B80DDFE7-2833-472A-A8BF-E84CEF1984B1}" type="presOf" srcId="{BD7D013A-403F-BB42-8B9B-722BB336D1A3}" destId="{F901C688-E704-804A-A172-AF53F20E6EC8}" srcOrd="0" destOrd="0" presId="urn:microsoft.com/office/officeart/2005/8/layout/hierarchy2"/>
    <dgm:cxn modelId="{3060BBFE-ED8F-4285-9E0C-FD8BF5CF2A13}" type="presOf" srcId="{4D4B515D-1A4A-4FAB-8EE3-061370609CC7}" destId="{AF2C391E-16C6-4DE9-AD48-DA4D3AFF5657}" srcOrd="0" destOrd="0" presId="urn:microsoft.com/office/officeart/2005/8/layout/hierarchy2"/>
    <dgm:cxn modelId="{45C10A6A-6492-4214-A4C9-3C239854EB77}" type="presParOf" srcId="{D5EC4465-1E5A-F643-8D1D-2968F028F32D}" destId="{03486ED6-C2CB-E342-8A2D-BAF687DD1FE4}" srcOrd="0" destOrd="0" presId="urn:microsoft.com/office/officeart/2005/8/layout/hierarchy2"/>
    <dgm:cxn modelId="{8C738C9A-1506-4D9C-80F8-9ACDEAA16970}" type="presParOf" srcId="{03486ED6-C2CB-E342-8A2D-BAF687DD1FE4}" destId="{584A75D2-175E-5043-B7FF-007BBED67FA9}" srcOrd="0" destOrd="0" presId="urn:microsoft.com/office/officeart/2005/8/layout/hierarchy2"/>
    <dgm:cxn modelId="{5F239D66-E72D-4176-B093-794FDD6B164D}" type="presParOf" srcId="{03486ED6-C2CB-E342-8A2D-BAF687DD1FE4}" destId="{7CDE5CBC-8FD2-4A43-87B8-43D440058BF8}" srcOrd="1" destOrd="0" presId="urn:microsoft.com/office/officeart/2005/8/layout/hierarchy2"/>
    <dgm:cxn modelId="{50B4DE50-DDF2-4F2F-94A3-6ADD414142EA}" type="presParOf" srcId="{7CDE5CBC-8FD2-4A43-87B8-43D440058BF8}" destId="{A0897564-2AF8-FE42-BBE2-25C530D888C6}" srcOrd="0" destOrd="0" presId="urn:microsoft.com/office/officeart/2005/8/layout/hierarchy2"/>
    <dgm:cxn modelId="{66D86D5E-D2F1-4FD0-B6EA-7F5EF35A9513}" type="presParOf" srcId="{A0897564-2AF8-FE42-BBE2-25C530D888C6}" destId="{BCAADE5B-1BF7-874F-96DB-202106881D35}" srcOrd="0" destOrd="0" presId="urn:microsoft.com/office/officeart/2005/8/layout/hierarchy2"/>
    <dgm:cxn modelId="{50BA1AB9-3E1A-4A0A-970E-06B39073649F}" type="presParOf" srcId="{7CDE5CBC-8FD2-4A43-87B8-43D440058BF8}" destId="{AC4103CE-4227-7D42-9C31-5B0C8364C52C}" srcOrd="1" destOrd="0" presId="urn:microsoft.com/office/officeart/2005/8/layout/hierarchy2"/>
    <dgm:cxn modelId="{664EDF8E-C199-4517-A261-B9940894A7EC}" type="presParOf" srcId="{AC4103CE-4227-7D42-9C31-5B0C8364C52C}" destId="{F901C688-E704-804A-A172-AF53F20E6EC8}" srcOrd="0" destOrd="0" presId="urn:microsoft.com/office/officeart/2005/8/layout/hierarchy2"/>
    <dgm:cxn modelId="{A5F5E1FB-93A5-4510-A7F2-6F3FB2F62FE0}" type="presParOf" srcId="{AC4103CE-4227-7D42-9C31-5B0C8364C52C}" destId="{BB9507F4-472A-924E-9D0C-ED0C523BFCFB}" srcOrd="1" destOrd="0" presId="urn:microsoft.com/office/officeart/2005/8/layout/hierarchy2"/>
    <dgm:cxn modelId="{056A760B-E629-4B80-AB91-D49251699FC8}" type="presParOf" srcId="{BB9507F4-472A-924E-9D0C-ED0C523BFCFB}" destId="{6AC63D81-E7BB-D641-83AC-AA54F67F1BB4}" srcOrd="0" destOrd="0" presId="urn:microsoft.com/office/officeart/2005/8/layout/hierarchy2"/>
    <dgm:cxn modelId="{031A764F-748E-4ABC-A5F1-5354A744CC06}" type="presParOf" srcId="{6AC63D81-E7BB-D641-83AC-AA54F67F1BB4}" destId="{1C51C0E6-3D32-A343-A615-336C07EDAAEC}" srcOrd="0" destOrd="0" presId="urn:microsoft.com/office/officeart/2005/8/layout/hierarchy2"/>
    <dgm:cxn modelId="{48A01698-DD2B-4D69-A856-C58E3436EDED}" type="presParOf" srcId="{BB9507F4-472A-924E-9D0C-ED0C523BFCFB}" destId="{77646810-2C86-F344-A00A-2B1DE38A895C}" srcOrd="1" destOrd="0" presId="urn:microsoft.com/office/officeart/2005/8/layout/hierarchy2"/>
    <dgm:cxn modelId="{0667D446-335B-4F04-8DEA-65A422966244}" type="presParOf" srcId="{77646810-2C86-F344-A00A-2B1DE38A895C}" destId="{CF994F9E-E9B9-654C-A5AD-A0EB212DD7C9}" srcOrd="0" destOrd="0" presId="urn:microsoft.com/office/officeart/2005/8/layout/hierarchy2"/>
    <dgm:cxn modelId="{0DF54EE7-00DD-41AD-8539-C8D1C44F5018}" type="presParOf" srcId="{77646810-2C86-F344-A00A-2B1DE38A895C}" destId="{973746C2-56D7-3E4B-9525-3F8BB052BACA}" srcOrd="1" destOrd="0" presId="urn:microsoft.com/office/officeart/2005/8/layout/hierarchy2"/>
    <dgm:cxn modelId="{E63F4378-31AB-46C3-B577-A3EF2AE20FB5}" type="presParOf" srcId="{973746C2-56D7-3E4B-9525-3F8BB052BACA}" destId="{5B300289-7EE4-49FE-9138-83C2C6A4A75C}" srcOrd="0" destOrd="0" presId="urn:microsoft.com/office/officeart/2005/8/layout/hierarchy2"/>
    <dgm:cxn modelId="{35A8E99A-8059-46AA-B285-74E2F0086968}" type="presParOf" srcId="{5B300289-7EE4-49FE-9138-83C2C6A4A75C}" destId="{76723F95-EE2B-411D-A30F-C324CE0A7134}" srcOrd="0" destOrd="0" presId="urn:microsoft.com/office/officeart/2005/8/layout/hierarchy2"/>
    <dgm:cxn modelId="{0497018E-5BE8-477D-B97A-A03E9D0CC43D}" type="presParOf" srcId="{973746C2-56D7-3E4B-9525-3F8BB052BACA}" destId="{D7C13405-F4A0-4FA5-8B08-9D0897C4BF59}" srcOrd="1" destOrd="0" presId="urn:microsoft.com/office/officeart/2005/8/layout/hierarchy2"/>
    <dgm:cxn modelId="{20136C44-6811-4F17-8C87-E3001B3FA69F}" type="presParOf" srcId="{D7C13405-F4A0-4FA5-8B08-9D0897C4BF59}" destId="{EE3F6755-C01E-43E1-919C-16F484486E78}" srcOrd="0" destOrd="0" presId="urn:microsoft.com/office/officeart/2005/8/layout/hierarchy2"/>
    <dgm:cxn modelId="{C9247000-712C-4F82-BE8C-5B4FC3A81215}" type="presParOf" srcId="{D7C13405-F4A0-4FA5-8B08-9D0897C4BF59}" destId="{373349A0-042F-4919-8AFC-56520E0C7DA1}" srcOrd="1" destOrd="0" presId="urn:microsoft.com/office/officeart/2005/8/layout/hierarchy2"/>
    <dgm:cxn modelId="{D9BE4E3E-F37B-45B0-BE84-39C46722FF41}" type="presParOf" srcId="{373349A0-042F-4919-8AFC-56520E0C7DA1}" destId="{3764D202-041A-471F-A29F-A06BD2F01399}" srcOrd="0" destOrd="0" presId="urn:microsoft.com/office/officeart/2005/8/layout/hierarchy2"/>
    <dgm:cxn modelId="{7A6AE79A-E0E4-4208-A23A-57A227DD94B1}" type="presParOf" srcId="{3764D202-041A-471F-A29F-A06BD2F01399}" destId="{CB634FDA-4B61-4749-80C1-18C93521BD10}" srcOrd="0" destOrd="0" presId="urn:microsoft.com/office/officeart/2005/8/layout/hierarchy2"/>
    <dgm:cxn modelId="{CC97852D-C833-4999-973D-4A99F5BE986F}" type="presParOf" srcId="{373349A0-042F-4919-8AFC-56520E0C7DA1}" destId="{33ED5E9E-FF4A-4E73-9CEE-1829E3132919}" srcOrd="1" destOrd="0" presId="urn:microsoft.com/office/officeart/2005/8/layout/hierarchy2"/>
    <dgm:cxn modelId="{E16C2733-D22B-4ECD-9947-F024B453E758}" type="presParOf" srcId="{33ED5E9E-FF4A-4E73-9CEE-1829E3132919}" destId="{E2892AEA-AD12-442E-B7BB-9BE3C01309AD}" srcOrd="0" destOrd="0" presId="urn:microsoft.com/office/officeart/2005/8/layout/hierarchy2"/>
    <dgm:cxn modelId="{C82CCE34-5D3F-4F3A-838B-C7245F25FEBC}" type="presParOf" srcId="{33ED5E9E-FF4A-4E73-9CEE-1829E3132919}" destId="{8B7414C7-3170-4685-982B-0F0A475BC3C6}" srcOrd="1" destOrd="0" presId="urn:microsoft.com/office/officeart/2005/8/layout/hierarchy2"/>
    <dgm:cxn modelId="{17657F43-BF0B-469F-8E3B-07E479E29B97}" type="presParOf" srcId="{7CDE5CBC-8FD2-4A43-87B8-43D440058BF8}" destId="{F49787F2-F8B5-AF40-A1A5-99D519D05156}" srcOrd="2" destOrd="0" presId="urn:microsoft.com/office/officeart/2005/8/layout/hierarchy2"/>
    <dgm:cxn modelId="{57B9E21D-851D-4C78-97D3-BDD2FB550385}" type="presParOf" srcId="{F49787F2-F8B5-AF40-A1A5-99D519D05156}" destId="{C0DBE864-5C9E-704E-BD3D-B53C5FD69C5B}" srcOrd="0" destOrd="0" presId="urn:microsoft.com/office/officeart/2005/8/layout/hierarchy2"/>
    <dgm:cxn modelId="{D62CE9E8-9006-4770-9E44-AE58EE6833D6}" type="presParOf" srcId="{7CDE5CBC-8FD2-4A43-87B8-43D440058BF8}" destId="{B5CAB601-9297-AE4D-8126-33E8A2916D6C}" srcOrd="3" destOrd="0" presId="urn:microsoft.com/office/officeart/2005/8/layout/hierarchy2"/>
    <dgm:cxn modelId="{71DADBBB-5E5E-42E4-85AF-2908D47B433C}" type="presParOf" srcId="{B5CAB601-9297-AE4D-8126-33E8A2916D6C}" destId="{4DE3B0D6-2D50-2143-A73A-657C6677868C}" srcOrd="0" destOrd="0" presId="urn:microsoft.com/office/officeart/2005/8/layout/hierarchy2"/>
    <dgm:cxn modelId="{59C0AFB5-93A4-4CDB-83D9-694E91AC4EF0}" type="presParOf" srcId="{B5CAB601-9297-AE4D-8126-33E8A2916D6C}" destId="{B7C03FEA-DBDE-2640-8DBB-C97D5ADEFE95}" srcOrd="1" destOrd="0" presId="urn:microsoft.com/office/officeart/2005/8/layout/hierarchy2"/>
    <dgm:cxn modelId="{DBC10E36-7B64-4910-94FB-43D2092872DF}" type="presParOf" srcId="{B7C03FEA-DBDE-2640-8DBB-C97D5ADEFE95}" destId="{C0946C68-C315-B64B-8765-ECC45FF13380}" srcOrd="0" destOrd="0" presId="urn:microsoft.com/office/officeart/2005/8/layout/hierarchy2"/>
    <dgm:cxn modelId="{75A1AFDD-3657-44A3-8629-3E4D75ED561D}" type="presParOf" srcId="{C0946C68-C315-B64B-8765-ECC45FF13380}" destId="{F8693D52-7A9B-E64A-869C-6E9BD9A5CB2B}" srcOrd="0" destOrd="0" presId="urn:microsoft.com/office/officeart/2005/8/layout/hierarchy2"/>
    <dgm:cxn modelId="{A4A1031A-CD3B-4D74-808B-E2450A4B9C10}" type="presParOf" srcId="{B7C03FEA-DBDE-2640-8DBB-C97D5ADEFE95}" destId="{276A6DF2-9DB8-D44B-B108-A4B7EA28AB88}" srcOrd="1" destOrd="0" presId="urn:microsoft.com/office/officeart/2005/8/layout/hierarchy2"/>
    <dgm:cxn modelId="{3C86B215-9057-4DB9-87A9-5712D355238F}" type="presParOf" srcId="{276A6DF2-9DB8-D44B-B108-A4B7EA28AB88}" destId="{0174CAE0-4160-E048-BE26-83A76BD5FFC1}" srcOrd="0" destOrd="0" presId="urn:microsoft.com/office/officeart/2005/8/layout/hierarchy2"/>
    <dgm:cxn modelId="{70AB9F4B-693A-4C90-88EF-FD11506A5C76}" type="presParOf" srcId="{276A6DF2-9DB8-D44B-B108-A4B7EA28AB88}" destId="{275AEBBB-16B4-2949-8406-9F96FF30D1FE}" srcOrd="1" destOrd="0" presId="urn:microsoft.com/office/officeart/2005/8/layout/hierarchy2"/>
    <dgm:cxn modelId="{41715420-4FC6-4D49-8B89-FB09D14B3776}" type="presParOf" srcId="{275AEBBB-16B4-2949-8406-9F96FF30D1FE}" destId="{3DB059BB-CB46-4C3D-B2A1-494403C9FA66}" srcOrd="0" destOrd="0" presId="urn:microsoft.com/office/officeart/2005/8/layout/hierarchy2"/>
    <dgm:cxn modelId="{CFC93212-8EEF-4DB2-BCC2-7051E1F50F94}" type="presParOf" srcId="{3DB059BB-CB46-4C3D-B2A1-494403C9FA66}" destId="{C7074608-8C6D-4342-8DD7-0C1A221F2FF5}" srcOrd="0" destOrd="0" presId="urn:microsoft.com/office/officeart/2005/8/layout/hierarchy2"/>
    <dgm:cxn modelId="{01B1AE77-A219-4329-A662-DD4DD3EB2CC4}" type="presParOf" srcId="{275AEBBB-16B4-2949-8406-9F96FF30D1FE}" destId="{842E304E-DB9D-4A06-B13E-97E11BB9B1AA}" srcOrd="1" destOrd="0" presId="urn:microsoft.com/office/officeart/2005/8/layout/hierarchy2"/>
    <dgm:cxn modelId="{97F58DDF-91E2-4C05-897C-C37BF35F7FE0}" type="presParOf" srcId="{842E304E-DB9D-4A06-B13E-97E11BB9B1AA}" destId="{7458B30F-19DA-440E-BCE9-5253AE745721}" srcOrd="0" destOrd="0" presId="urn:microsoft.com/office/officeart/2005/8/layout/hierarchy2"/>
    <dgm:cxn modelId="{545B6C9B-6DDA-41D7-89CD-2D8CDB82C412}" type="presParOf" srcId="{842E304E-DB9D-4A06-B13E-97E11BB9B1AA}" destId="{3E7B2CD1-CE45-43BF-AD55-88D64D33BD9F}" srcOrd="1" destOrd="0" presId="urn:microsoft.com/office/officeart/2005/8/layout/hierarchy2"/>
    <dgm:cxn modelId="{DA240F90-F254-4DF3-8C10-92E13AA76DA7}" type="presParOf" srcId="{3E7B2CD1-CE45-43BF-AD55-88D64D33BD9F}" destId="{AF2C391E-16C6-4DE9-AD48-DA4D3AFF5657}" srcOrd="0" destOrd="0" presId="urn:microsoft.com/office/officeart/2005/8/layout/hierarchy2"/>
    <dgm:cxn modelId="{A1B402CD-5A9A-4FAA-A071-703A69CFB10D}" type="presParOf" srcId="{AF2C391E-16C6-4DE9-AD48-DA4D3AFF5657}" destId="{291FEB27-487A-4D16-9700-C68E5A5399AC}" srcOrd="0" destOrd="0" presId="urn:microsoft.com/office/officeart/2005/8/layout/hierarchy2"/>
    <dgm:cxn modelId="{3DD3B965-141E-4660-9DDC-13F6F146F4E2}" type="presParOf" srcId="{3E7B2CD1-CE45-43BF-AD55-88D64D33BD9F}" destId="{637E7CD8-B4F7-410A-A0DA-F68463F8470A}" srcOrd="1" destOrd="0" presId="urn:microsoft.com/office/officeart/2005/8/layout/hierarchy2"/>
    <dgm:cxn modelId="{45649408-5429-485B-9025-94D10C4DDD59}" type="presParOf" srcId="{637E7CD8-B4F7-410A-A0DA-F68463F8470A}" destId="{6DAF48A5-9FB4-4306-B8ED-33238D98E6E7}" srcOrd="0" destOrd="0" presId="urn:microsoft.com/office/officeart/2005/8/layout/hierarchy2"/>
    <dgm:cxn modelId="{BC07FA18-CD05-43F3-ABB6-56DFEB9686BD}" type="presParOf" srcId="{637E7CD8-B4F7-410A-A0DA-F68463F8470A}" destId="{3B53555A-EF66-496D-A587-E6E633659773}"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1235E0-FB94-42CB-A8C6-4FDB2C1CBBD5}">
      <dsp:nvSpPr>
        <dsp:cNvPr id="0" name=""/>
        <dsp:cNvSpPr/>
      </dsp:nvSpPr>
      <dsp:spPr>
        <a:xfrm rot="5400000">
          <a:off x="2465681" y="1246399"/>
          <a:ext cx="1124378" cy="1280065"/>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6FEE274-4CD5-47BF-A5E6-2E5D1D4A4B52}">
      <dsp:nvSpPr>
        <dsp:cNvPr id="0" name=""/>
        <dsp:cNvSpPr/>
      </dsp:nvSpPr>
      <dsp:spPr>
        <a:xfrm>
          <a:off x="2167804" y="0"/>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Référentiel de compétences</a:t>
          </a:r>
        </a:p>
      </dsp:txBody>
      <dsp:txXfrm>
        <a:off x="2232492" y="64688"/>
        <a:ext cx="1763416" cy="1195517"/>
      </dsp:txXfrm>
    </dsp:sp>
    <dsp:sp modelId="{BE5076DE-29B8-49BB-9BF5-8E79075CECCC}">
      <dsp:nvSpPr>
        <dsp:cNvPr id="0" name=""/>
        <dsp:cNvSpPr/>
      </dsp:nvSpPr>
      <dsp:spPr>
        <a:xfrm>
          <a:off x="4634870" y="151288"/>
          <a:ext cx="1376636" cy="1070837"/>
        </a:xfrm>
        <a:prstGeom prst="rect">
          <a:avLst/>
        </a:prstGeom>
        <a:noFill/>
        <a:ln>
          <a:noFill/>
        </a:ln>
        <a:effectLst/>
      </dsp:spPr>
      <dsp:style>
        <a:lnRef idx="0">
          <a:scrgbClr r="0" g="0" b="0"/>
        </a:lnRef>
        <a:fillRef idx="0">
          <a:scrgbClr r="0" g="0" b="0"/>
        </a:fillRef>
        <a:effectRef idx="0">
          <a:scrgbClr r="0" g="0" b="0"/>
        </a:effectRef>
        <a:fontRef idx="minor"/>
      </dsp:style>
    </dsp:sp>
    <dsp:sp modelId="{980E309A-FB16-452A-807E-002EA93853D8}">
      <dsp:nvSpPr>
        <dsp:cNvPr id="0" name=""/>
        <dsp:cNvSpPr/>
      </dsp:nvSpPr>
      <dsp:spPr>
        <a:xfrm rot="5400000">
          <a:off x="4035007" y="2734691"/>
          <a:ext cx="1124378" cy="1280065"/>
        </a:xfrm>
        <a:prstGeom prst="bentUpArrow">
          <a:avLst>
            <a:gd name="adj1" fmla="val 32840"/>
            <a:gd name="adj2" fmla="val 25000"/>
            <a:gd name="adj3" fmla="val 3578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E6D80F8-F25E-4C16-9996-EB42EFEC4EF3}">
      <dsp:nvSpPr>
        <dsp:cNvPr id="0" name=""/>
        <dsp:cNvSpPr/>
      </dsp:nvSpPr>
      <dsp:spPr>
        <a:xfrm>
          <a:off x="3737130" y="1488287"/>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Référentiel de formation</a:t>
          </a:r>
        </a:p>
      </dsp:txBody>
      <dsp:txXfrm>
        <a:off x="3801818" y="1552975"/>
        <a:ext cx="1763416" cy="1195517"/>
      </dsp:txXfrm>
    </dsp:sp>
    <dsp:sp modelId="{0B6EB053-40CD-4F7F-9615-7772F5C4BEBE}">
      <dsp:nvSpPr>
        <dsp:cNvPr id="0" name=""/>
        <dsp:cNvSpPr/>
      </dsp:nvSpPr>
      <dsp:spPr>
        <a:xfrm>
          <a:off x="6204196" y="1639581"/>
          <a:ext cx="1376636" cy="1070837"/>
        </a:xfrm>
        <a:prstGeom prst="rect">
          <a:avLst/>
        </a:prstGeom>
        <a:noFill/>
        <a:ln>
          <a:noFill/>
        </a:ln>
        <a:effectLst/>
      </dsp:spPr>
      <dsp:style>
        <a:lnRef idx="0">
          <a:scrgbClr r="0" g="0" b="0"/>
        </a:lnRef>
        <a:fillRef idx="0">
          <a:scrgbClr r="0" g="0" b="0"/>
        </a:fillRef>
        <a:effectRef idx="0">
          <a:scrgbClr r="0" g="0" b="0"/>
        </a:effectRef>
        <a:fontRef idx="minor"/>
      </dsp:style>
    </dsp:sp>
    <dsp:sp modelId="{BC233D7F-CC1B-4420-9860-94420DD42D10}">
      <dsp:nvSpPr>
        <dsp:cNvPr id="0" name=""/>
        <dsp:cNvSpPr/>
      </dsp:nvSpPr>
      <dsp:spPr>
        <a:xfrm>
          <a:off x="5306456" y="2976580"/>
          <a:ext cx="1892792" cy="1324893"/>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fr-FR" sz="2300" kern="1200" dirty="0"/>
            <a:t>Plan de formation</a:t>
          </a:r>
        </a:p>
      </dsp:txBody>
      <dsp:txXfrm>
        <a:off x="5371144" y="3041268"/>
        <a:ext cx="1763416" cy="11955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508224-BB6F-47DB-A7E6-5192994A17FA}">
      <dsp:nvSpPr>
        <dsp:cNvPr id="0" name=""/>
        <dsp:cNvSpPr/>
      </dsp:nvSpPr>
      <dsp:spPr>
        <a:xfrm>
          <a:off x="0" y="2605"/>
          <a:ext cx="10515600" cy="10091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kern="1200" dirty="0"/>
            <a:t>Privilégier la pertinence des activités pédagogiques proposées</a:t>
          </a:r>
        </a:p>
      </dsp:txBody>
      <dsp:txXfrm>
        <a:off x="49261" y="51866"/>
        <a:ext cx="10417078" cy="910604"/>
      </dsp:txXfrm>
    </dsp:sp>
    <dsp:sp modelId="{F6F3777D-CEE8-4482-8920-684BC53CE9DE}">
      <dsp:nvSpPr>
        <dsp:cNvPr id="0" name=""/>
        <dsp:cNvSpPr/>
      </dsp:nvSpPr>
      <dsp:spPr>
        <a:xfrm>
          <a:off x="0" y="1011732"/>
          <a:ext cx="10515600" cy="8713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fr-FR" sz="2800" kern="1200" dirty="0"/>
            <a:t>Plutôt que l’exhaustivité des savoirs</a:t>
          </a:r>
        </a:p>
        <a:p>
          <a:pPr marL="285750" lvl="1" indent="-285750" algn="l" defTabSz="1244600">
            <a:lnSpc>
              <a:spcPct val="90000"/>
            </a:lnSpc>
            <a:spcBef>
              <a:spcPct val="0"/>
            </a:spcBef>
            <a:spcAft>
              <a:spcPct val="20000"/>
            </a:spcAft>
            <a:buChar char="•"/>
          </a:pPr>
          <a:endParaRPr lang="fr-FR" sz="2800" kern="1200" dirty="0"/>
        </a:p>
      </dsp:txBody>
      <dsp:txXfrm>
        <a:off x="0" y="1011732"/>
        <a:ext cx="10515600" cy="871378"/>
      </dsp:txXfrm>
    </dsp:sp>
    <dsp:sp modelId="{66EB4CF7-8679-491B-B133-CDA50D925D6A}">
      <dsp:nvSpPr>
        <dsp:cNvPr id="0" name=""/>
        <dsp:cNvSpPr/>
      </dsp:nvSpPr>
      <dsp:spPr>
        <a:xfrm>
          <a:off x="0" y="1883110"/>
          <a:ext cx="10515600" cy="100912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fr-FR" sz="2800" kern="1200" dirty="0"/>
            <a:t>Repenser les modalités d’évaluation de manière à valider l’acquisition de compétences</a:t>
          </a:r>
        </a:p>
      </dsp:txBody>
      <dsp:txXfrm>
        <a:off x="49261" y="1932371"/>
        <a:ext cx="10417078" cy="910604"/>
      </dsp:txXfrm>
    </dsp:sp>
    <dsp:sp modelId="{69B8AEDE-EC40-4A2B-908B-BE923C16294F}">
      <dsp:nvSpPr>
        <dsp:cNvPr id="0" name=""/>
        <dsp:cNvSpPr/>
      </dsp:nvSpPr>
      <dsp:spPr>
        <a:xfrm>
          <a:off x="0" y="2892237"/>
          <a:ext cx="10515600" cy="426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5560" rIns="199136" bIns="35560" numCol="1" spcCol="1270" anchor="t" anchorCtr="0">
          <a:noAutofit/>
        </a:bodyPr>
        <a:lstStyle/>
        <a:p>
          <a:pPr marL="285750" lvl="1" indent="-285750" algn="l" defTabSz="1244600">
            <a:lnSpc>
              <a:spcPct val="90000"/>
            </a:lnSpc>
            <a:spcBef>
              <a:spcPct val="0"/>
            </a:spcBef>
            <a:spcAft>
              <a:spcPct val="20000"/>
            </a:spcAft>
            <a:buChar char="•"/>
          </a:pPr>
          <a:r>
            <a:rPr lang="fr-FR" sz="2800" kern="1200" dirty="0"/>
            <a:t>Plutôt que de contrôler le niveau de connaissances</a:t>
          </a:r>
        </a:p>
      </dsp:txBody>
      <dsp:txXfrm>
        <a:off x="0" y="2892237"/>
        <a:ext cx="10515600" cy="42621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4A66B-F865-4681-83C7-5E13B5E2C423}">
      <dsp:nvSpPr>
        <dsp:cNvPr id="0" name=""/>
        <dsp:cNvSpPr/>
      </dsp:nvSpPr>
      <dsp:spPr>
        <a:xfrm>
          <a:off x="0"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BC1</a:t>
          </a:r>
        </a:p>
      </dsp:txBody>
      <dsp:txXfrm>
        <a:off x="0" y="0"/>
        <a:ext cx="2487699" cy="1305401"/>
      </dsp:txXfrm>
    </dsp:sp>
    <dsp:sp modelId="{BAEB8225-E33D-4A54-B4E4-2ADFC8F6166B}">
      <dsp:nvSpPr>
        <dsp:cNvPr id="0" name=""/>
        <dsp:cNvSpPr/>
      </dsp:nvSpPr>
      <dsp:spPr>
        <a:xfrm>
          <a:off x="247653" y="1290778"/>
          <a:ext cx="1928006" cy="163298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C1.1 </a:t>
          </a:r>
        </a:p>
        <a:p>
          <a:pPr marL="0" lvl="0" indent="0" algn="ctr" defTabSz="711200">
            <a:lnSpc>
              <a:spcPct val="90000"/>
            </a:lnSpc>
            <a:spcBef>
              <a:spcPct val="0"/>
            </a:spcBef>
            <a:spcAft>
              <a:spcPct val="35000"/>
            </a:spcAft>
            <a:buNone/>
          </a:pPr>
          <a:r>
            <a:rPr lang="fr-FR" sz="1600" kern="1200" dirty="0"/>
            <a:t>C1.2</a:t>
          </a:r>
        </a:p>
        <a:p>
          <a:pPr marL="0" lvl="0" indent="0" algn="ctr" defTabSz="711200">
            <a:lnSpc>
              <a:spcPct val="90000"/>
            </a:lnSpc>
            <a:spcBef>
              <a:spcPct val="0"/>
            </a:spcBef>
            <a:spcAft>
              <a:spcPct val="35000"/>
            </a:spcAft>
            <a:buNone/>
          </a:pPr>
          <a:r>
            <a:rPr lang="fr-FR" sz="1600" kern="1200" dirty="0"/>
            <a:t>C1.3</a:t>
          </a:r>
        </a:p>
        <a:p>
          <a:pPr marL="0" lvl="0" indent="0" algn="ctr" defTabSz="711200">
            <a:lnSpc>
              <a:spcPct val="90000"/>
            </a:lnSpc>
            <a:spcBef>
              <a:spcPct val="0"/>
            </a:spcBef>
            <a:spcAft>
              <a:spcPct val="35000"/>
            </a:spcAft>
            <a:buNone/>
          </a:pPr>
          <a:r>
            <a:rPr lang="fr-FR" sz="1600" kern="1200" dirty="0"/>
            <a:t>C1.4</a:t>
          </a:r>
        </a:p>
        <a:p>
          <a:pPr marL="0" lvl="0" indent="0" algn="ctr" defTabSz="711200">
            <a:lnSpc>
              <a:spcPct val="90000"/>
            </a:lnSpc>
            <a:spcBef>
              <a:spcPct val="0"/>
            </a:spcBef>
            <a:spcAft>
              <a:spcPct val="35000"/>
            </a:spcAft>
            <a:buNone/>
          </a:pPr>
          <a:r>
            <a:rPr lang="fr-FR" sz="1600" kern="1200" dirty="0"/>
            <a:t>C1.5</a:t>
          </a:r>
        </a:p>
      </dsp:txBody>
      <dsp:txXfrm>
        <a:off x="295482" y="1338607"/>
        <a:ext cx="1832348" cy="1537331"/>
      </dsp:txXfrm>
    </dsp:sp>
    <dsp:sp modelId="{4EC0CD09-1866-4B34-B1CE-E6BD438B50F0}">
      <dsp:nvSpPr>
        <dsp:cNvPr id="0" name=""/>
        <dsp:cNvSpPr/>
      </dsp:nvSpPr>
      <dsp:spPr>
        <a:xfrm>
          <a:off x="251305" y="3097866"/>
          <a:ext cx="1990159" cy="10357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Contexte (s) professionnel(s)</a:t>
          </a:r>
        </a:p>
      </dsp:txBody>
      <dsp:txXfrm>
        <a:off x="281642" y="3128203"/>
        <a:ext cx="1929485" cy="975105"/>
      </dsp:txXfrm>
    </dsp:sp>
    <dsp:sp modelId="{D9AEDC69-6D05-40FE-9935-1435774413FE}">
      <dsp:nvSpPr>
        <dsp:cNvPr id="0" name=""/>
        <dsp:cNvSpPr/>
      </dsp:nvSpPr>
      <dsp:spPr>
        <a:xfrm>
          <a:off x="2676811"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BC2</a:t>
          </a:r>
        </a:p>
      </dsp:txBody>
      <dsp:txXfrm>
        <a:off x="2676811" y="0"/>
        <a:ext cx="2487699" cy="1305401"/>
      </dsp:txXfrm>
    </dsp:sp>
    <dsp:sp modelId="{6B020E2B-82E3-4773-997C-A9779E91DDE0}">
      <dsp:nvSpPr>
        <dsp:cNvPr id="0" name=""/>
        <dsp:cNvSpPr/>
      </dsp:nvSpPr>
      <dsp:spPr>
        <a:xfrm>
          <a:off x="2925581" y="1306428"/>
          <a:ext cx="1990159" cy="1618910"/>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C2.1</a:t>
          </a:r>
        </a:p>
        <a:p>
          <a:pPr marL="0" lvl="0" indent="0" algn="ctr" defTabSz="711200">
            <a:lnSpc>
              <a:spcPct val="90000"/>
            </a:lnSpc>
            <a:spcBef>
              <a:spcPct val="0"/>
            </a:spcBef>
            <a:spcAft>
              <a:spcPct val="35000"/>
            </a:spcAft>
            <a:buNone/>
          </a:pPr>
          <a:r>
            <a:rPr lang="fr-FR" sz="1600" kern="1200" dirty="0"/>
            <a:t>C2.2</a:t>
          </a:r>
        </a:p>
      </dsp:txBody>
      <dsp:txXfrm>
        <a:off x="2972997" y="1353844"/>
        <a:ext cx="1895327" cy="1524078"/>
      </dsp:txXfrm>
    </dsp:sp>
    <dsp:sp modelId="{76125080-8FC0-43B5-BCE4-D3A1B6AD91D9}">
      <dsp:nvSpPr>
        <dsp:cNvPr id="0" name=""/>
        <dsp:cNvSpPr/>
      </dsp:nvSpPr>
      <dsp:spPr>
        <a:xfrm>
          <a:off x="2912616" y="3108060"/>
          <a:ext cx="2016091" cy="102468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Contexte (s) professionnel(s</a:t>
          </a:r>
        </a:p>
      </dsp:txBody>
      <dsp:txXfrm>
        <a:off x="2942628" y="3138072"/>
        <a:ext cx="1956067" cy="964659"/>
      </dsp:txXfrm>
    </dsp:sp>
    <dsp:sp modelId="{D92D8C2F-1E18-41C9-A7EE-18C1FA1780AF}">
      <dsp:nvSpPr>
        <dsp:cNvPr id="0" name=""/>
        <dsp:cNvSpPr/>
      </dsp:nvSpPr>
      <dsp:spPr>
        <a:xfrm>
          <a:off x="5351088"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BC3</a:t>
          </a:r>
        </a:p>
      </dsp:txBody>
      <dsp:txXfrm>
        <a:off x="5351088" y="0"/>
        <a:ext cx="2487699" cy="1305401"/>
      </dsp:txXfrm>
    </dsp:sp>
    <dsp:sp modelId="{735DD17F-0660-477E-AD5D-4C65C918C9E8}">
      <dsp:nvSpPr>
        <dsp:cNvPr id="0" name=""/>
        <dsp:cNvSpPr/>
      </dsp:nvSpPr>
      <dsp:spPr>
        <a:xfrm>
          <a:off x="5599858" y="1305500"/>
          <a:ext cx="1990159" cy="164260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C3.1</a:t>
          </a:r>
        </a:p>
        <a:p>
          <a:pPr marL="0" lvl="0" indent="0" algn="ctr" defTabSz="711200">
            <a:lnSpc>
              <a:spcPct val="90000"/>
            </a:lnSpc>
            <a:spcBef>
              <a:spcPct val="0"/>
            </a:spcBef>
            <a:spcAft>
              <a:spcPct val="35000"/>
            </a:spcAft>
            <a:buNone/>
          </a:pPr>
          <a:r>
            <a:rPr lang="fr-FR" sz="1600" kern="1200" dirty="0"/>
            <a:t>C3.2</a:t>
          </a:r>
        </a:p>
        <a:p>
          <a:pPr marL="0" lvl="0" indent="0" algn="ctr" defTabSz="711200">
            <a:lnSpc>
              <a:spcPct val="90000"/>
            </a:lnSpc>
            <a:spcBef>
              <a:spcPct val="0"/>
            </a:spcBef>
            <a:spcAft>
              <a:spcPct val="35000"/>
            </a:spcAft>
            <a:buNone/>
          </a:pPr>
          <a:r>
            <a:rPr lang="fr-FR" sz="1600" kern="1200" dirty="0"/>
            <a:t>C3.3</a:t>
          </a:r>
        </a:p>
      </dsp:txBody>
      <dsp:txXfrm>
        <a:off x="5647968" y="1353610"/>
        <a:ext cx="1893939" cy="1546382"/>
      </dsp:txXfrm>
    </dsp:sp>
    <dsp:sp modelId="{58CA2217-7924-46B4-8F88-9D027E21759F}">
      <dsp:nvSpPr>
        <dsp:cNvPr id="0" name=""/>
        <dsp:cNvSpPr/>
      </dsp:nvSpPr>
      <dsp:spPr>
        <a:xfrm>
          <a:off x="5599858" y="3106178"/>
          <a:ext cx="1990159" cy="102749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Contexte (s) professionnel(s)</a:t>
          </a:r>
        </a:p>
      </dsp:txBody>
      <dsp:txXfrm>
        <a:off x="5629952" y="3136272"/>
        <a:ext cx="1929971" cy="967305"/>
      </dsp:txXfrm>
    </dsp:sp>
    <dsp:sp modelId="{F19FCA18-700C-4A51-B83B-F04B2DEC173F}">
      <dsp:nvSpPr>
        <dsp:cNvPr id="0" name=""/>
        <dsp:cNvSpPr/>
      </dsp:nvSpPr>
      <dsp:spPr>
        <a:xfrm>
          <a:off x="8025365"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fr-FR" sz="4000" kern="1200" dirty="0"/>
            <a:t>BC4</a:t>
          </a:r>
        </a:p>
      </dsp:txBody>
      <dsp:txXfrm>
        <a:off x="8025365" y="0"/>
        <a:ext cx="2487699" cy="1305401"/>
      </dsp:txXfrm>
    </dsp:sp>
    <dsp:sp modelId="{3C49B79C-3CE9-4D3D-BC80-2ED884D059D3}">
      <dsp:nvSpPr>
        <dsp:cNvPr id="0" name=""/>
        <dsp:cNvSpPr/>
      </dsp:nvSpPr>
      <dsp:spPr>
        <a:xfrm>
          <a:off x="8274135" y="1305860"/>
          <a:ext cx="1990159" cy="177095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C4.1</a:t>
          </a:r>
        </a:p>
        <a:p>
          <a:pPr marL="0" lvl="0" indent="0" algn="ctr" defTabSz="711200">
            <a:lnSpc>
              <a:spcPct val="90000"/>
            </a:lnSpc>
            <a:spcBef>
              <a:spcPct val="0"/>
            </a:spcBef>
            <a:spcAft>
              <a:spcPct val="35000"/>
            </a:spcAft>
            <a:buNone/>
          </a:pPr>
          <a:r>
            <a:rPr lang="fr-FR" sz="1600" kern="1200" dirty="0"/>
            <a:t>C4.2</a:t>
          </a:r>
        </a:p>
        <a:p>
          <a:pPr marL="0" lvl="0" indent="0" algn="ctr" defTabSz="711200">
            <a:lnSpc>
              <a:spcPct val="90000"/>
            </a:lnSpc>
            <a:spcBef>
              <a:spcPct val="0"/>
            </a:spcBef>
            <a:spcAft>
              <a:spcPct val="35000"/>
            </a:spcAft>
            <a:buNone/>
          </a:pPr>
          <a:r>
            <a:rPr lang="fr-FR" sz="1600" kern="1200"/>
            <a:t>C4.3</a:t>
          </a:r>
          <a:endParaRPr lang="fr-FR" sz="1600" kern="1200" dirty="0"/>
        </a:p>
        <a:p>
          <a:pPr marL="0" lvl="0" indent="0" algn="ctr" defTabSz="711200">
            <a:lnSpc>
              <a:spcPct val="90000"/>
            </a:lnSpc>
            <a:spcBef>
              <a:spcPct val="0"/>
            </a:spcBef>
            <a:spcAft>
              <a:spcPct val="35000"/>
            </a:spcAft>
            <a:buNone/>
          </a:pPr>
          <a:endParaRPr lang="fr-FR" sz="1600" kern="1200" dirty="0"/>
        </a:p>
      </dsp:txBody>
      <dsp:txXfrm>
        <a:off x="8326005" y="1357730"/>
        <a:ext cx="1886419" cy="1667215"/>
      </dsp:txXfrm>
    </dsp:sp>
    <dsp:sp modelId="{17B923B4-5563-4C9D-9B3A-EB600DF2ABAF}">
      <dsp:nvSpPr>
        <dsp:cNvPr id="0" name=""/>
        <dsp:cNvSpPr/>
      </dsp:nvSpPr>
      <dsp:spPr>
        <a:xfrm>
          <a:off x="8274135" y="3217682"/>
          <a:ext cx="1990159" cy="91562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a:lnSpc>
              <a:spcPct val="90000"/>
            </a:lnSpc>
            <a:spcBef>
              <a:spcPct val="0"/>
            </a:spcBef>
            <a:spcAft>
              <a:spcPct val="35000"/>
            </a:spcAft>
            <a:buNone/>
          </a:pPr>
          <a:r>
            <a:rPr lang="fr-FR" sz="1600" kern="1200" dirty="0"/>
            <a:t>Contexte (s) professionnel(s</a:t>
          </a:r>
        </a:p>
      </dsp:txBody>
      <dsp:txXfrm>
        <a:off x="8300953" y="3244500"/>
        <a:ext cx="1936523" cy="8619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E7231B-415D-4CC0-92C9-CD794CB76C47}">
      <dsp:nvSpPr>
        <dsp:cNvPr id="0" name=""/>
        <dsp:cNvSpPr/>
      </dsp:nvSpPr>
      <dsp:spPr>
        <a:xfrm>
          <a:off x="0" y="0"/>
          <a:ext cx="8987030" cy="4407723"/>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6A1CA2-7D0B-409C-960F-FDD93809026D}">
      <dsp:nvSpPr>
        <dsp:cNvPr id="0" name=""/>
        <dsp:cNvSpPr/>
      </dsp:nvSpPr>
      <dsp:spPr>
        <a:xfrm>
          <a:off x="1673" y="1780684"/>
          <a:ext cx="2278220" cy="846353"/>
        </a:xfrm>
        <a:prstGeom prst="roundRect">
          <a:avLst/>
        </a:prstGeom>
        <a:solidFill>
          <a:srgbClr val="FFC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sz="2000" b="1" kern="1200" dirty="0">
              <a:solidFill>
                <a:schemeClr val="tx1"/>
              </a:solidFill>
            </a:rPr>
            <a:t>Sens de la formation</a:t>
          </a:r>
        </a:p>
      </dsp:txBody>
      <dsp:txXfrm>
        <a:off x="42989" y="1822000"/>
        <a:ext cx="2195588" cy="763721"/>
      </dsp:txXfrm>
    </dsp:sp>
    <dsp:sp modelId="{0BB8BB97-8838-414C-B78F-1572D9EBE639}">
      <dsp:nvSpPr>
        <dsp:cNvPr id="0" name=""/>
        <dsp:cNvSpPr/>
      </dsp:nvSpPr>
      <dsp:spPr>
        <a:xfrm>
          <a:off x="2458510" y="1375985"/>
          <a:ext cx="3014651" cy="1763089"/>
        </a:xfrm>
        <a:prstGeom prst="roundRect">
          <a:avLst/>
        </a:prstGeom>
        <a:solidFill>
          <a:srgbClr val="33CC3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altLang="fr-FR" sz="2000" i="1" kern="1200" dirty="0">
              <a:solidFill>
                <a:schemeClr val="tx1"/>
              </a:solidFill>
              <a:latin typeface="Tw Cen MT" charset="0"/>
            </a:rPr>
            <a:t>Permettre la construction des </a:t>
          </a:r>
          <a:r>
            <a:rPr lang="fr-FR" altLang="fr-FR" sz="2000" b="1" i="1" kern="1200" cap="small" baseline="0" dirty="0">
              <a:solidFill>
                <a:schemeClr val="tx1"/>
              </a:solidFill>
              <a:latin typeface="Tw Cen MT" charset="0"/>
            </a:rPr>
            <a:t>compétences </a:t>
          </a:r>
          <a:r>
            <a:rPr lang="fr-FR" altLang="fr-FR" sz="2000" i="1" kern="1200" dirty="0">
              <a:solidFill>
                <a:schemeClr val="tx1"/>
              </a:solidFill>
              <a:latin typeface="Tw Cen MT" charset="0"/>
            </a:rPr>
            <a:t>nécessaires pour assurer les activités du </a:t>
          </a:r>
          <a:r>
            <a:rPr lang="fr-FR" altLang="fr-FR" sz="2000" b="1" i="1" kern="1200" cap="small" baseline="0" dirty="0">
              <a:solidFill>
                <a:schemeClr val="tx1"/>
              </a:solidFill>
              <a:latin typeface="Tw Cen MT" charset="0"/>
            </a:rPr>
            <a:t>référentiel d’activités professionnelles</a:t>
          </a:r>
        </a:p>
      </dsp:txBody>
      <dsp:txXfrm>
        <a:off x="2544577" y="1462052"/>
        <a:ext cx="2842517" cy="1590955"/>
      </dsp:txXfrm>
    </dsp:sp>
    <dsp:sp modelId="{62E9BA7C-2CCF-4152-8D79-97AB93B8EB6E}">
      <dsp:nvSpPr>
        <dsp:cNvPr id="0" name=""/>
        <dsp:cNvSpPr/>
      </dsp:nvSpPr>
      <dsp:spPr>
        <a:xfrm>
          <a:off x="5569806" y="1375985"/>
          <a:ext cx="2863200" cy="1763089"/>
        </a:xfrm>
        <a:prstGeom prst="roundRect">
          <a:avLst/>
        </a:prstGeom>
        <a:solidFill>
          <a:srgbClr val="0070C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fr-FR" altLang="fr-FR" sz="2000" b="1" i="1" kern="1200" cap="small" baseline="0" dirty="0">
              <a:solidFill>
                <a:schemeClr val="bg1"/>
              </a:solidFill>
              <a:latin typeface="Tw Cen MT" charset="0"/>
            </a:rPr>
            <a:t>Comment chaque « savoirs associés » contribue-t-il a la construction des compétences?</a:t>
          </a:r>
        </a:p>
      </dsp:txBody>
      <dsp:txXfrm>
        <a:off x="5655873" y="1462052"/>
        <a:ext cx="2691066" cy="159095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A75D2-175E-5043-B7FF-007BBED67FA9}">
      <dsp:nvSpPr>
        <dsp:cNvPr id="0" name=""/>
        <dsp:cNvSpPr/>
      </dsp:nvSpPr>
      <dsp:spPr>
        <a:xfrm>
          <a:off x="74428" y="1651183"/>
          <a:ext cx="1595626" cy="7978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bg1"/>
              </a:solidFill>
            </a:rPr>
            <a:t>5 compétences</a:t>
          </a:r>
        </a:p>
      </dsp:txBody>
      <dsp:txXfrm>
        <a:off x="97795" y="1674550"/>
        <a:ext cx="1548892" cy="751079"/>
      </dsp:txXfrm>
    </dsp:sp>
    <dsp:sp modelId="{A0897564-2AF8-FE42-BBE2-25C530D888C6}">
      <dsp:nvSpPr>
        <dsp:cNvPr id="0" name=""/>
        <dsp:cNvSpPr/>
      </dsp:nvSpPr>
      <dsp:spPr>
        <a:xfrm rot="19260554">
          <a:off x="1588851" y="1803206"/>
          <a:ext cx="729094" cy="35024"/>
        </a:xfrm>
        <a:custGeom>
          <a:avLst/>
          <a:gdLst/>
          <a:ahLst/>
          <a:cxnLst/>
          <a:rect l="0" t="0" r="0" b="0"/>
          <a:pathLst>
            <a:path>
              <a:moveTo>
                <a:pt x="0" y="17512"/>
              </a:moveTo>
              <a:lnTo>
                <a:pt x="729094" y="1751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1935171" y="1802491"/>
        <a:ext cx="36454" cy="36454"/>
      </dsp:txXfrm>
    </dsp:sp>
    <dsp:sp modelId="{F901C688-E704-804A-A172-AF53F20E6EC8}">
      <dsp:nvSpPr>
        <dsp:cNvPr id="0" name=""/>
        <dsp:cNvSpPr/>
      </dsp:nvSpPr>
      <dsp:spPr>
        <a:xfrm>
          <a:off x="2236742" y="1192440"/>
          <a:ext cx="1595626" cy="797813"/>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tx1"/>
              </a:solidFill>
            </a:rPr>
            <a:t>4 compétences différentes traitées dans 4 fiches</a:t>
          </a:r>
        </a:p>
      </dsp:txBody>
      <dsp:txXfrm>
        <a:off x="2260109" y="1215807"/>
        <a:ext cx="1548892" cy="751079"/>
      </dsp:txXfrm>
    </dsp:sp>
    <dsp:sp modelId="{6AC63D81-E7BB-D641-83AC-AA54F67F1BB4}">
      <dsp:nvSpPr>
        <dsp:cNvPr id="0" name=""/>
        <dsp:cNvSpPr/>
      </dsp:nvSpPr>
      <dsp:spPr>
        <a:xfrm>
          <a:off x="3832368" y="1573835"/>
          <a:ext cx="638250" cy="35024"/>
        </a:xfrm>
        <a:custGeom>
          <a:avLst/>
          <a:gdLst/>
          <a:ahLst/>
          <a:cxnLst/>
          <a:rect l="0" t="0" r="0" b="0"/>
          <a:pathLst>
            <a:path>
              <a:moveTo>
                <a:pt x="0" y="17512"/>
              </a:moveTo>
              <a:lnTo>
                <a:pt x="638250"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135538" y="1575391"/>
        <a:ext cx="31912" cy="31912"/>
      </dsp:txXfrm>
    </dsp:sp>
    <dsp:sp modelId="{CF994F9E-E9B9-654C-A5AD-A0EB212DD7C9}">
      <dsp:nvSpPr>
        <dsp:cNvPr id="0" name=""/>
        <dsp:cNvSpPr/>
      </dsp:nvSpPr>
      <dsp:spPr>
        <a:xfrm>
          <a:off x="4470619" y="1192440"/>
          <a:ext cx="1595626" cy="797813"/>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ysClr val="windowText" lastClr="000000"/>
              </a:solidFill>
            </a:rPr>
            <a:t>Evaluation à l'écrit des 4 fiches</a:t>
          </a:r>
        </a:p>
      </dsp:txBody>
      <dsp:txXfrm>
        <a:off x="4493986" y="1215807"/>
        <a:ext cx="1548892" cy="751079"/>
      </dsp:txXfrm>
    </dsp:sp>
    <dsp:sp modelId="{5B300289-7EE4-49FE-9138-83C2C6A4A75C}">
      <dsp:nvSpPr>
        <dsp:cNvPr id="0" name=""/>
        <dsp:cNvSpPr/>
      </dsp:nvSpPr>
      <dsp:spPr>
        <a:xfrm>
          <a:off x="6066246" y="1573835"/>
          <a:ext cx="638250" cy="35024"/>
        </a:xfrm>
        <a:custGeom>
          <a:avLst/>
          <a:gdLst/>
          <a:ahLst/>
          <a:cxnLst/>
          <a:rect l="0" t="0" r="0" b="0"/>
          <a:pathLst>
            <a:path>
              <a:moveTo>
                <a:pt x="0" y="17512"/>
              </a:moveTo>
              <a:lnTo>
                <a:pt x="638250"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6369415" y="1575391"/>
        <a:ext cx="31912" cy="31912"/>
      </dsp:txXfrm>
    </dsp:sp>
    <dsp:sp modelId="{EE3F6755-C01E-43E1-919C-16F484486E78}">
      <dsp:nvSpPr>
        <dsp:cNvPr id="0" name=""/>
        <dsp:cNvSpPr/>
      </dsp:nvSpPr>
      <dsp:spPr>
        <a:xfrm>
          <a:off x="6704497" y="1192440"/>
          <a:ext cx="1595626" cy="797813"/>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tx1"/>
              </a:solidFill>
            </a:rPr>
            <a:t>Choix de 2 fiches par les </a:t>
          </a:r>
          <a:r>
            <a:rPr lang="fr-FR" sz="1500" b="1" kern="1200" dirty="0">
              <a:solidFill>
                <a:sysClr val="windowText" lastClr="000000"/>
              </a:solidFill>
              <a:latin typeface="Calibri" panose="020F0502020204030204"/>
              <a:ea typeface="+mn-ea"/>
              <a:cs typeface="+mn-cs"/>
            </a:rPr>
            <a:t>évaluateurs</a:t>
          </a:r>
        </a:p>
      </dsp:txBody>
      <dsp:txXfrm>
        <a:off x="6727864" y="1215807"/>
        <a:ext cx="1548892" cy="751079"/>
      </dsp:txXfrm>
    </dsp:sp>
    <dsp:sp modelId="{3764D202-041A-471F-A29F-A06BD2F01399}">
      <dsp:nvSpPr>
        <dsp:cNvPr id="0" name=""/>
        <dsp:cNvSpPr/>
      </dsp:nvSpPr>
      <dsp:spPr>
        <a:xfrm>
          <a:off x="8300123" y="1573835"/>
          <a:ext cx="638250" cy="35024"/>
        </a:xfrm>
        <a:custGeom>
          <a:avLst/>
          <a:gdLst/>
          <a:ahLst/>
          <a:cxnLst/>
          <a:rect l="0" t="0" r="0" b="0"/>
          <a:pathLst>
            <a:path>
              <a:moveTo>
                <a:pt x="0" y="17512"/>
              </a:moveTo>
              <a:lnTo>
                <a:pt x="638250"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8603292" y="1575391"/>
        <a:ext cx="31912" cy="31912"/>
      </dsp:txXfrm>
    </dsp:sp>
    <dsp:sp modelId="{E2892AEA-AD12-442E-B7BB-9BE3C01309AD}">
      <dsp:nvSpPr>
        <dsp:cNvPr id="0" name=""/>
        <dsp:cNvSpPr/>
      </dsp:nvSpPr>
      <dsp:spPr>
        <a:xfrm>
          <a:off x="8938374" y="1192440"/>
          <a:ext cx="1595626" cy="797813"/>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prstClr val="black"/>
              </a:solidFill>
              <a:latin typeface="Calibri" panose="020F0502020204030204"/>
              <a:ea typeface="+mn-ea"/>
              <a:cs typeface="+mn-cs"/>
            </a:rPr>
            <a:t>Entretien technique sur les 2 fiches choisies</a:t>
          </a:r>
        </a:p>
      </dsp:txBody>
      <dsp:txXfrm>
        <a:off x="8961741" y="1215807"/>
        <a:ext cx="1548892" cy="751079"/>
      </dsp:txXfrm>
    </dsp:sp>
    <dsp:sp modelId="{F49787F2-F8B5-AF40-A1A5-99D519D05156}">
      <dsp:nvSpPr>
        <dsp:cNvPr id="0" name=""/>
        <dsp:cNvSpPr/>
      </dsp:nvSpPr>
      <dsp:spPr>
        <a:xfrm rot="2339446">
          <a:off x="1588851" y="2261949"/>
          <a:ext cx="729094" cy="35024"/>
        </a:xfrm>
        <a:custGeom>
          <a:avLst/>
          <a:gdLst/>
          <a:ahLst/>
          <a:cxnLst/>
          <a:rect l="0" t="0" r="0" b="0"/>
          <a:pathLst>
            <a:path>
              <a:moveTo>
                <a:pt x="0" y="17512"/>
              </a:moveTo>
              <a:lnTo>
                <a:pt x="729094" y="17512"/>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1935171" y="2261233"/>
        <a:ext cx="36454" cy="36454"/>
      </dsp:txXfrm>
    </dsp:sp>
    <dsp:sp modelId="{4DE3B0D6-2D50-2143-A73A-657C6677868C}">
      <dsp:nvSpPr>
        <dsp:cNvPr id="0" name=""/>
        <dsp:cNvSpPr/>
      </dsp:nvSpPr>
      <dsp:spPr>
        <a:xfrm>
          <a:off x="2236742" y="2109926"/>
          <a:ext cx="1595626" cy="7978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bg1"/>
              </a:solidFill>
            </a:rPr>
            <a:t>1 compétence non-traitée dans une fiche</a:t>
          </a:r>
        </a:p>
      </dsp:txBody>
      <dsp:txXfrm>
        <a:off x="2260109" y="2133293"/>
        <a:ext cx="1548892" cy="751079"/>
      </dsp:txXfrm>
    </dsp:sp>
    <dsp:sp modelId="{C0946C68-C315-B64B-8765-ECC45FF13380}">
      <dsp:nvSpPr>
        <dsp:cNvPr id="0" name=""/>
        <dsp:cNvSpPr/>
      </dsp:nvSpPr>
      <dsp:spPr>
        <a:xfrm>
          <a:off x="3832368" y="2491320"/>
          <a:ext cx="638250" cy="35024"/>
        </a:xfrm>
        <a:custGeom>
          <a:avLst/>
          <a:gdLst/>
          <a:ahLst/>
          <a:cxnLst/>
          <a:rect l="0" t="0" r="0" b="0"/>
          <a:pathLst>
            <a:path>
              <a:moveTo>
                <a:pt x="0" y="17512"/>
              </a:moveTo>
              <a:lnTo>
                <a:pt x="638250"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4135538" y="2492876"/>
        <a:ext cx="31912" cy="31912"/>
      </dsp:txXfrm>
    </dsp:sp>
    <dsp:sp modelId="{0174CAE0-4160-E048-BE26-83A76BD5FFC1}">
      <dsp:nvSpPr>
        <dsp:cNvPr id="0" name=""/>
        <dsp:cNvSpPr/>
      </dsp:nvSpPr>
      <dsp:spPr>
        <a:xfrm>
          <a:off x="4470619" y="2109926"/>
          <a:ext cx="1595626" cy="7978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bg1"/>
              </a:solidFill>
            </a:rPr>
            <a:t>Activité proposée par  les évaluateurs</a:t>
          </a:r>
        </a:p>
      </dsp:txBody>
      <dsp:txXfrm>
        <a:off x="4493986" y="2133293"/>
        <a:ext cx="1548892" cy="751079"/>
      </dsp:txXfrm>
    </dsp:sp>
    <dsp:sp modelId="{3DB059BB-CB46-4C3D-B2A1-494403C9FA66}">
      <dsp:nvSpPr>
        <dsp:cNvPr id="0" name=""/>
        <dsp:cNvSpPr/>
      </dsp:nvSpPr>
      <dsp:spPr>
        <a:xfrm>
          <a:off x="6066246" y="2491320"/>
          <a:ext cx="658100" cy="35024"/>
        </a:xfrm>
        <a:custGeom>
          <a:avLst/>
          <a:gdLst/>
          <a:ahLst/>
          <a:cxnLst/>
          <a:rect l="0" t="0" r="0" b="0"/>
          <a:pathLst>
            <a:path>
              <a:moveTo>
                <a:pt x="0" y="17512"/>
              </a:moveTo>
              <a:lnTo>
                <a:pt x="658100"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6378843" y="2492380"/>
        <a:ext cx="32905" cy="32905"/>
      </dsp:txXfrm>
    </dsp:sp>
    <dsp:sp modelId="{7458B30F-19DA-440E-BCE9-5253AE745721}">
      <dsp:nvSpPr>
        <dsp:cNvPr id="0" name=""/>
        <dsp:cNvSpPr/>
      </dsp:nvSpPr>
      <dsp:spPr>
        <a:xfrm>
          <a:off x="6724346" y="2109926"/>
          <a:ext cx="1595626" cy="7978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bg1"/>
              </a:solidFill>
            </a:rPr>
            <a:t>Préparation de l'activité par l'étudiant</a:t>
          </a:r>
        </a:p>
      </dsp:txBody>
      <dsp:txXfrm>
        <a:off x="6747713" y="2133293"/>
        <a:ext cx="1548892" cy="751079"/>
      </dsp:txXfrm>
    </dsp:sp>
    <dsp:sp modelId="{AF2C391E-16C6-4DE9-AD48-DA4D3AFF5657}">
      <dsp:nvSpPr>
        <dsp:cNvPr id="0" name=""/>
        <dsp:cNvSpPr/>
      </dsp:nvSpPr>
      <dsp:spPr>
        <a:xfrm>
          <a:off x="8319973" y="2491320"/>
          <a:ext cx="618401" cy="35024"/>
        </a:xfrm>
        <a:custGeom>
          <a:avLst/>
          <a:gdLst/>
          <a:ahLst/>
          <a:cxnLst/>
          <a:rect l="0" t="0" r="0" b="0"/>
          <a:pathLst>
            <a:path>
              <a:moveTo>
                <a:pt x="0" y="17512"/>
              </a:moveTo>
              <a:lnTo>
                <a:pt x="618401" y="17512"/>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8613713" y="2493372"/>
        <a:ext cx="30920" cy="30920"/>
      </dsp:txXfrm>
    </dsp:sp>
    <dsp:sp modelId="{6DAF48A5-9FB4-4306-B8ED-33238D98E6E7}">
      <dsp:nvSpPr>
        <dsp:cNvPr id="0" name=""/>
        <dsp:cNvSpPr/>
      </dsp:nvSpPr>
      <dsp:spPr>
        <a:xfrm>
          <a:off x="8938374" y="2109926"/>
          <a:ext cx="1595626" cy="797813"/>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fr-FR" sz="1500" b="1" kern="1200" dirty="0">
              <a:solidFill>
                <a:schemeClr val="bg1"/>
              </a:solidFill>
            </a:rPr>
            <a:t>Mise en situation professionnelle</a:t>
          </a:r>
        </a:p>
      </dsp:txBody>
      <dsp:txXfrm>
        <a:off x="8961741" y="2133293"/>
        <a:ext cx="1548892" cy="75107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A75D2-175E-5043-B7FF-007BBED67FA9}">
      <dsp:nvSpPr>
        <dsp:cNvPr id="0" name=""/>
        <dsp:cNvSpPr/>
      </dsp:nvSpPr>
      <dsp:spPr>
        <a:xfrm>
          <a:off x="70232" y="1427401"/>
          <a:ext cx="1453195" cy="72659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chemeClr val="bg1"/>
              </a:solidFill>
            </a:rPr>
            <a:t>5 compétences</a:t>
          </a:r>
        </a:p>
      </dsp:txBody>
      <dsp:txXfrm>
        <a:off x="91513" y="1448682"/>
        <a:ext cx="1410633" cy="684035"/>
      </dsp:txXfrm>
    </dsp:sp>
    <dsp:sp modelId="{A0897564-2AF8-FE42-BBE2-25C530D888C6}">
      <dsp:nvSpPr>
        <dsp:cNvPr id="0" name=""/>
        <dsp:cNvSpPr/>
      </dsp:nvSpPr>
      <dsp:spPr>
        <a:xfrm rot="19260554">
          <a:off x="1449471" y="1563543"/>
          <a:ext cx="664012" cy="36518"/>
        </a:xfrm>
        <a:custGeom>
          <a:avLst/>
          <a:gdLst/>
          <a:ahLst/>
          <a:cxnLst/>
          <a:rect l="0" t="0" r="0" b="0"/>
          <a:pathLst>
            <a:path>
              <a:moveTo>
                <a:pt x="0" y="18259"/>
              </a:moveTo>
              <a:lnTo>
                <a:pt x="664012" y="18259"/>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1764878" y="1565202"/>
        <a:ext cx="33200" cy="33200"/>
      </dsp:txXfrm>
    </dsp:sp>
    <dsp:sp modelId="{F901C688-E704-804A-A172-AF53F20E6EC8}">
      <dsp:nvSpPr>
        <dsp:cNvPr id="0" name=""/>
        <dsp:cNvSpPr/>
      </dsp:nvSpPr>
      <dsp:spPr>
        <a:xfrm>
          <a:off x="2039529" y="1009607"/>
          <a:ext cx="1453195" cy="72659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chemeClr val="bg1"/>
              </a:solidFill>
            </a:rPr>
            <a:t>4 compétences différentes traitées dans 4 fiches</a:t>
          </a:r>
        </a:p>
      </dsp:txBody>
      <dsp:txXfrm>
        <a:off x="2060810" y="1030888"/>
        <a:ext cx="1410633" cy="684035"/>
      </dsp:txXfrm>
    </dsp:sp>
    <dsp:sp modelId="{6AC63D81-E7BB-D641-83AC-AA54F67F1BB4}">
      <dsp:nvSpPr>
        <dsp:cNvPr id="0" name=""/>
        <dsp:cNvSpPr/>
      </dsp:nvSpPr>
      <dsp:spPr>
        <a:xfrm>
          <a:off x="3492724" y="1354647"/>
          <a:ext cx="581278" cy="36518"/>
        </a:xfrm>
        <a:custGeom>
          <a:avLst/>
          <a:gdLst/>
          <a:ahLst/>
          <a:cxnLst/>
          <a:rect l="0" t="0" r="0" b="0"/>
          <a:pathLst>
            <a:path>
              <a:moveTo>
                <a:pt x="0" y="18259"/>
              </a:moveTo>
              <a:lnTo>
                <a:pt x="581278"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3768831" y="1358374"/>
        <a:ext cx="29063" cy="29063"/>
      </dsp:txXfrm>
    </dsp:sp>
    <dsp:sp modelId="{CF994F9E-E9B9-654C-A5AD-A0EB212DD7C9}">
      <dsp:nvSpPr>
        <dsp:cNvPr id="0" name=""/>
        <dsp:cNvSpPr/>
      </dsp:nvSpPr>
      <dsp:spPr>
        <a:xfrm>
          <a:off x="4074002" y="1009607"/>
          <a:ext cx="1453195" cy="726597"/>
        </a:xfrm>
        <a:prstGeom prst="roundRect">
          <a:avLst>
            <a:gd name="adj" fmla="val 10000"/>
          </a:avLst>
        </a:prstGeom>
        <a:solidFill>
          <a:schemeClr val="accent1"/>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chemeClr val="bg1"/>
              </a:solidFill>
            </a:rPr>
            <a:t>Evaluation à l'écrit des 4 fiches</a:t>
          </a:r>
        </a:p>
      </dsp:txBody>
      <dsp:txXfrm>
        <a:off x="4095283" y="1030888"/>
        <a:ext cx="1410633" cy="684035"/>
      </dsp:txXfrm>
    </dsp:sp>
    <dsp:sp modelId="{5B300289-7EE4-49FE-9138-83C2C6A4A75C}">
      <dsp:nvSpPr>
        <dsp:cNvPr id="0" name=""/>
        <dsp:cNvSpPr/>
      </dsp:nvSpPr>
      <dsp:spPr>
        <a:xfrm>
          <a:off x="5527197" y="1354647"/>
          <a:ext cx="581278" cy="36518"/>
        </a:xfrm>
        <a:custGeom>
          <a:avLst/>
          <a:gdLst/>
          <a:ahLst/>
          <a:cxnLst/>
          <a:rect l="0" t="0" r="0" b="0"/>
          <a:pathLst>
            <a:path>
              <a:moveTo>
                <a:pt x="0" y="18259"/>
              </a:moveTo>
              <a:lnTo>
                <a:pt x="581278"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5803304" y="1358374"/>
        <a:ext cx="29063" cy="29063"/>
      </dsp:txXfrm>
    </dsp:sp>
    <dsp:sp modelId="{EE3F6755-C01E-43E1-919C-16F484486E78}">
      <dsp:nvSpPr>
        <dsp:cNvPr id="0" name=""/>
        <dsp:cNvSpPr/>
      </dsp:nvSpPr>
      <dsp:spPr>
        <a:xfrm>
          <a:off x="6108475" y="1009607"/>
          <a:ext cx="1453195" cy="72659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chemeClr val="bg1"/>
              </a:solidFill>
            </a:rPr>
            <a:t>Choix de 2 fiches par les évaluateurs</a:t>
          </a:r>
        </a:p>
      </dsp:txBody>
      <dsp:txXfrm>
        <a:off x="6129756" y="1030888"/>
        <a:ext cx="1410633" cy="684035"/>
      </dsp:txXfrm>
    </dsp:sp>
    <dsp:sp modelId="{3764D202-041A-471F-A29F-A06BD2F01399}">
      <dsp:nvSpPr>
        <dsp:cNvPr id="0" name=""/>
        <dsp:cNvSpPr/>
      </dsp:nvSpPr>
      <dsp:spPr>
        <a:xfrm>
          <a:off x="7561670" y="1354647"/>
          <a:ext cx="581278" cy="36518"/>
        </a:xfrm>
        <a:custGeom>
          <a:avLst/>
          <a:gdLst/>
          <a:ahLst/>
          <a:cxnLst/>
          <a:rect l="0" t="0" r="0" b="0"/>
          <a:pathLst>
            <a:path>
              <a:moveTo>
                <a:pt x="0" y="18259"/>
              </a:moveTo>
              <a:lnTo>
                <a:pt x="581278"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7837777" y="1358374"/>
        <a:ext cx="29063" cy="29063"/>
      </dsp:txXfrm>
    </dsp:sp>
    <dsp:sp modelId="{E2892AEA-AD12-442E-B7BB-9BE3C01309AD}">
      <dsp:nvSpPr>
        <dsp:cNvPr id="0" name=""/>
        <dsp:cNvSpPr/>
      </dsp:nvSpPr>
      <dsp:spPr>
        <a:xfrm>
          <a:off x="8142948" y="1009607"/>
          <a:ext cx="1453195" cy="726597"/>
        </a:xfrm>
        <a:prstGeom prst="roundRect">
          <a:avLst>
            <a:gd name="adj" fmla="val 10000"/>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chemeClr val="bg1"/>
              </a:solidFill>
            </a:rPr>
            <a:t>Entretien technique sur les 2 fiches choisies</a:t>
          </a:r>
        </a:p>
      </dsp:txBody>
      <dsp:txXfrm>
        <a:off x="8164229" y="1030888"/>
        <a:ext cx="1410633" cy="684035"/>
      </dsp:txXfrm>
    </dsp:sp>
    <dsp:sp modelId="{F49787F2-F8B5-AF40-A1A5-99D519D05156}">
      <dsp:nvSpPr>
        <dsp:cNvPr id="0" name=""/>
        <dsp:cNvSpPr/>
      </dsp:nvSpPr>
      <dsp:spPr>
        <a:xfrm rot="2339446">
          <a:off x="1449471" y="1981337"/>
          <a:ext cx="664012" cy="36518"/>
        </a:xfrm>
        <a:custGeom>
          <a:avLst/>
          <a:gdLst/>
          <a:ahLst/>
          <a:cxnLst/>
          <a:rect l="0" t="0" r="0" b="0"/>
          <a:pathLst>
            <a:path>
              <a:moveTo>
                <a:pt x="0" y="18259"/>
              </a:moveTo>
              <a:lnTo>
                <a:pt x="664012" y="18259"/>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1764878" y="1982996"/>
        <a:ext cx="33200" cy="33200"/>
      </dsp:txXfrm>
    </dsp:sp>
    <dsp:sp modelId="{4DE3B0D6-2D50-2143-A73A-657C6677868C}">
      <dsp:nvSpPr>
        <dsp:cNvPr id="0" name=""/>
        <dsp:cNvSpPr/>
      </dsp:nvSpPr>
      <dsp:spPr>
        <a:xfrm>
          <a:off x="2039529" y="1845194"/>
          <a:ext cx="1453195" cy="726597"/>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ysClr val="windowText" lastClr="000000"/>
              </a:solidFill>
            </a:rPr>
            <a:t>1 compétence non-traitée dans une fiche</a:t>
          </a:r>
        </a:p>
      </dsp:txBody>
      <dsp:txXfrm>
        <a:off x="2060810" y="1866475"/>
        <a:ext cx="1410633" cy="684035"/>
      </dsp:txXfrm>
    </dsp:sp>
    <dsp:sp modelId="{C0946C68-C315-B64B-8765-ECC45FF13380}">
      <dsp:nvSpPr>
        <dsp:cNvPr id="0" name=""/>
        <dsp:cNvSpPr/>
      </dsp:nvSpPr>
      <dsp:spPr>
        <a:xfrm>
          <a:off x="3492724" y="2190234"/>
          <a:ext cx="581278" cy="36518"/>
        </a:xfrm>
        <a:custGeom>
          <a:avLst/>
          <a:gdLst/>
          <a:ahLst/>
          <a:cxnLst/>
          <a:rect l="0" t="0" r="0" b="0"/>
          <a:pathLst>
            <a:path>
              <a:moveTo>
                <a:pt x="0" y="18259"/>
              </a:moveTo>
              <a:lnTo>
                <a:pt x="581278"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3768831" y="2193961"/>
        <a:ext cx="29063" cy="29063"/>
      </dsp:txXfrm>
    </dsp:sp>
    <dsp:sp modelId="{0174CAE0-4160-E048-BE26-83A76BD5FFC1}">
      <dsp:nvSpPr>
        <dsp:cNvPr id="0" name=""/>
        <dsp:cNvSpPr/>
      </dsp:nvSpPr>
      <dsp:spPr>
        <a:xfrm>
          <a:off x="4074002" y="1845194"/>
          <a:ext cx="1453195" cy="726597"/>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ysClr val="windowText" lastClr="000000"/>
              </a:solidFill>
            </a:rPr>
            <a:t>Activité proposée par les évaluateurs</a:t>
          </a:r>
        </a:p>
      </dsp:txBody>
      <dsp:txXfrm>
        <a:off x="4095283" y="1866475"/>
        <a:ext cx="1410633" cy="684035"/>
      </dsp:txXfrm>
    </dsp:sp>
    <dsp:sp modelId="{3DB059BB-CB46-4C3D-B2A1-494403C9FA66}">
      <dsp:nvSpPr>
        <dsp:cNvPr id="0" name=""/>
        <dsp:cNvSpPr/>
      </dsp:nvSpPr>
      <dsp:spPr>
        <a:xfrm>
          <a:off x="5527197" y="2190234"/>
          <a:ext cx="599355" cy="36518"/>
        </a:xfrm>
        <a:custGeom>
          <a:avLst/>
          <a:gdLst/>
          <a:ahLst/>
          <a:cxnLst/>
          <a:rect l="0" t="0" r="0" b="0"/>
          <a:pathLst>
            <a:path>
              <a:moveTo>
                <a:pt x="0" y="18259"/>
              </a:moveTo>
              <a:lnTo>
                <a:pt x="599355"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5811891" y="2193509"/>
        <a:ext cx="29967" cy="29967"/>
      </dsp:txXfrm>
    </dsp:sp>
    <dsp:sp modelId="{7458B30F-19DA-440E-BCE9-5253AE745721}">
      <dsp:nvSpPr>
        <dsp:cNvPr id="0" name=""/>
        <dsp:cNvSpPr/>
      </dsp:nvSpPr>
      <dsp:spPr>
        <a:xfrm>
          <a:off x="6126553" y="1845194"/>
          <a:ext cx="1453195" cy="726597"/>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ysClr val="windowText" lastClr="000000"/>
              </a:solidFill>
            </a:rPr>
            <a:t>Préparation de l'activité par l'étudiant</a:t>
          </a:r>
        </a:p>
      </dsp:txBody>
      <dsp:txXfrm>
        <a:off x="6147834" y="1866475"/>
        <a:ext cx="1410633" cy="684035"/>
      </dsp:txXfrm>
    </dsp:sp>
    <dsp:sp modelId="{AF2C391E-16C6-4DE9-AD48-DA4D3AFF5657}">
      <dsp:nvSpPr>
        <dsp:cNvPr id="0" name=""/>
        <dsp:cNvSpPr/>
      </dsp:nvSpPr>
      <dsp:spPr>
        <a:xfrm>
          <a:off x="7579748" y="2190234"/>
          <a:ext cx="563200" cy="36518"/>
        </a:xfrm>
        <a:custGeom>
          <a:avLst/>
          <a:gdLst/>
          <a:ahLst/>
          <a:cxnLst/>
          <a:rect l="0" t="0" r="0" b="0"/>
          <a:pathLst>
            <a:path>
              <a:moveTo>
                <a:pt x="0" y="18259"/>
              </a:moveTo>
              <a:lnTo>
                <a:pt x="563200" y="18259"/>
              </a:lnTo>
            </a:path>
          </a:pathLst>
        </a:custGeom>
        <a:noFill/>
        <a:ln w="12700" cap="flat" cmpd="sng" algn="ctr">
          <a:solidFill>
            <a:schemeClr val="accent1">
              <a:shade val="8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7847268" y="2194413"/>
        <a:ext cx="28160" cy="28160"/>
      </dsp:txXfrm>
    </dsp:sp>
    <dsp:sp modelId="{6DAF48A5-9FB4-4306-B8ED-33238D98E6E7}">
      <dsp:nvSpPr>
        <dsp:cNvPr id="0" name=""/>
        <dsp:cNvSpPr/>
      </dsp:nvSpPr>
      <dsp:spPr>
        <a:xfrm>
          <a:off x="8142948" y="1845194"/>
          <a:ext cx="1453195" cy="726597"/>
        </a:xfrm>
        <a:prstGeom prst="roundRect">
          <a:avLst>
            <a:gd name="adj" fmla="val 10000"/>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fr-FR" sz="1300" b="1" kern="1200" dirty="0">
              <a:solidFill>
                <a:sysClr val="windowText" lastClr="000000"/>
              </a:solidFill>
            </a:rPr>
            <a:t>Mise en situation professionnelle</a:t>
          </a:r>
        </a:p>
      </dsp:txBody>
      <dsp:txXfrm>
        <a:off x="8164229" y="1866475"/>
        <a:ext cx="1410633" cy="684035"/>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56BC0-E5BC-4F2A-B2B2-074B2968C095}" type="datetimeFigureOut">
              <a:rPr lang="fr-FR" smtClean="0"/>
              <a:t>16/01/2023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6A0AC0-2077-4463-AEB0-ACFF930E0E69}" type="slidenum">
              <a:rPr lang="fr-FR" smtClean="0"/>
              <a:t>‹N°›</a:t>
            </a:fld>
            <a:endParaRPr lang="fr-FR"/>
          </a:p>
        </p:txBody>
      </p:sp>
    </p:spTree>
    <p:extLst>
      <p:ext uri="{BB962C8B-B14F-4D97-AF65-F5344CB8AC3E}">
        <p14:creationId xmlns:p14="http://schemas.microsoft.com/office/powerpoint/2010/main" val="2534592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1</a:t>
            </a:fld>
            <a:endParaRPr lang="fr-FR"/>
          </a:p>
        </p:txBody>
      </p:sp>
    </p:spTree>
    <p:extLst>
      <p:ext uri="{BB962C8B-B14F-4D97-AF65-F5344CB8AC3E}">
        <p14:creationId xmlns:p14="http://schemas.microsoft.com/office/powerpoint/2010/main" val="28595496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31</a:t>
            </a:fld>
            <a:endParaRPr lang="fr-FR"/>
          </a:p>
        </p:txBody>
      </p:sp>
    </p:spTree>
    <p:extLst>
      <p:ext uri="{BB962C8B-B14F-4D97-AF65-F5344CB8AC3E}">
        <p14:creationId xmlns:p14="http://schemas.microsoft.com/office/powerpoint/2010/main" val="1752845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32</a:t>
            </a:fld>
            <a:endParaRPr lang="fr-FR"/>
          </a:p>
        </p:txBody>
      </p:sp>
    </p:spTree>
    <p:extLst>
      <p:ext uri="{BB962C8B-B14F-4D97-AF65-F5344CB8AC3E}">
        <p14:creationId xmlns:p14="http://schemas.microsoft.com/office/powerpoint/2010/main" val="4082543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33</a:t>
            </a:fld>
            <a:endParaRPr lang="fr-FR"/>
          </a:p>
        </p:txBody>
      </p:sp>
    </p:spTree>
    <p:extLst>
      <p:ext uri="{BB962C8B-B14F-4D97-AF65-F5344CB8AC3E}">
        <p14:creationId xmlns:p14="http://schemas.microsoft.com/office/powerpoint/2010/main" val="35318751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34</a:t>
            </a:fld>
            <a:endParaRPr lang="fr-FR"/>
          </a:p>
        </p:txBody>
      </p:sp>
    </p:spTree>
    <p:extLst>
      <p:ext uri="{BB962C8B-B14F-4D97-AF65-F5344CB8AC3E}">
        <p14:creationId xmlns:p14="http://schemas.microsoft.com/office/powerpoint/2010/main" val="672174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35</a:t>
            </a:fld>
            <a:endParaRPr lang="fr-FR"/>
          </a:p>
        </p:txBody>
      </p:sp>
    </p:spTree>
    <p:extLst>
      <p:ext uri="{BB962C8B-B14F-4D97-AF65-F5344CB8AC3E}">
        <p14:creationId xmlns:p14="http://schemas.microsoft.com/office/powerpoint/2010/main" val="30237205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36</a:t>
            </a:fld>
            <a:endParaRPr lang="fr-FR"/>
          </a:p>
        </p:txBody>
      </p:sp>
    </p:spTree>
    <p:extLst>
      <p:ext uri="{BB962C8B-B14F-4D97-AF65-F5344CB8AC3E}">
        <p14:creationId xmlns:p14="http://schemas.microsoft.com/office/powerpoint/2010/main" val="1307663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37</a:t>
            </a:fld>
            <a:endParaRPr lang="fr-FR"/>
          </a:p>
        </p:txBody>
      </p:sp>
    </p:spTree>
    <p:extLst>
      <p:ext uri="{BB962C8B-B14F-4D97-AF65-F5344CB8AC3E}">
        <p14:creationId xmlns:p14="http://schemas.microsoft.com/office/powerpoint/2010/main" val="7263625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38</a:t>
            </a:fld>
            <a:endParaRPr lang="fr-FR"/>
          </a:p>
        </p:txBody>
      </p:sp>
    </p:spTree>
    <p:extLst>
      <p:ext uri="{BB962C8B-B14F-4D97-AF65-F5344CB8AC3E}">
        <p14:creationId xmlns:p14="http://schemas.microsoft.com/office/powerpoint/2010/main" val="7710286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41</a:t>
            </a:fld>
            <a:endParaRPr lang="fr-FR"/>
          </a:p>
        </p:txBody>
      </p:sp>
    </p:spTree>
    <p:extLst>
      <p:ext uri="{BB962C8B-B14F-4D97-AF65-F5344CB8AC3E}">
        <p14:creationId xmlns:p14="http://schemas.microsoft.com/office/powerpoint/2010/main" val="41622327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42</a:t>
            </a:fld>
            <a:endParaRPr lang="fr-FR"/>
          </a:p>
        </p:txBody>
      </p:sp>
    </p:spTree>
    <p:extLst>
      <p:ext uri="{BB962C8B-B14F-4D97-AF65-F5344CB8AC3E}">
        <p14:creationId xmlns:p14="http://schemas.microsoft.com/office/powerpoint/2010/main" val="877244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5</a:t>
            </a:fld>
            <a:endParaRPr lang="fr-FR"/>
          </a:p>
        </p:txBody>
      </p:sp>
    </p:spTree>
    <p:extLst>
      <p:ext uri="{BB962C8B-B14F-4D97-AF65-F5344CB8AC3E}">
        <p14:creationId xmlns:p14="http://schemas.microsoft.com/office/powerpoint/2010/main" val="1552015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43</a:t>
            </a:fld>
            <a:endParaRPr lang="fr-FR"/>
          </a:p>
        </p:txBody>
      </p:sp>
    </p:spTree>
    <p:extLst>
      <p:ext uri="{BB962C8B-B14F-4D97-AF65-F5344CB8AC3E}">
        <p14:creationId xmlns:p14="http://schemas.microsoft.com/office/powerpoint/2010/main" val="7732675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44</a:t>
            </a:fld>
            <a:endParaRPr lang="fr-FR"/>
          </a:p>
        </p:txBody>
      </p:sp>
    </p:spTree>
    <p:extLst>
      <p:ext uri="{BB962C8B-B14F-4D97-AF65-F5344CB8AC3E}">
        <p14:creationId xmlns:p14="http://schemas.microsoft.com/office/powerpoint/2010/main" val="35510441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45</a:t>
            </a:fld>
            <a:endParaRPr lang="fr-FR"/>
          </a:p>
        </p:txBody>
      </p:sp>
    </p:spTree>
    <p:extLst>
      <p:ext uri="{BB962C8B-B14F-4D97-AF65-F5344CB8AC3E}">
        <p14:creationId xmlns:p14="http://schemas.microsoft.com/office/powerpoint/2010/main" val="422921797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46</a:t>
            </a:fld>
            <a:endParaRPr lang="fr-FR"/>
          </a:p>
        </p:txBody>
      </p:sp>
    </p:spTree>
    <p:extLst>
      <p:ext uri="{BB962C8B-B14F-4D97-AF65-F5344CB8AC3E}">
        <p14:creationId xmlns:p14="http://schemas.microsoft.com/office/powerpoint/2010/main" val="35583980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47</a:t>
            </a:fld>
            <a:endParaRPr lang="fr-FR"/>
          </a:p>
        </p:txBody>
      </p:sp>
    </p:spTree>
    <p:extLst>
      <p:ext uri="{BB962C8B-B14F-4D97-AF65-F5344CB8AC3E}">
        <p14:creationId xmlns:p14="http://schemas.microsoft.com/office/powerpoint/2010/main" val="5726369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48</a:t>
            </a:fld>
            <a:endParaRPr lang="fr-FR"/>
          </a:p>
        </p:txBody>
      </p:sp>
    </p:spTree>
    <p:extLst>
      <p:ext uri="{BB962C8B-B14F-4D97-AF65-F5344CB8AC3E}">
        <p14:creationId xmlns:p14="http://schemas.microsoft.com/office/powerpoint/2010/main" val="26354491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sz="1200" kern="1200" dirty="0">
              <a:solidFill>
                <a:schemeClr val="tx1"/>
              </a:solidFill>
              <a:effectLst/>
              <a:latin typeface="+mn-lt"/>
              <a:ea typeface="+mn-ea"/>
              <a:cs typeface="+mn-cs"/>
            </a:endParaRPr>
          </a:p>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49</a:t>
            </a:fld>
            <a:endParaRPr lang="fr-FR"/>
          </a:p>
        </p:txBody>
      </p:sp>
    </p:spTree>
    <p:extLst>
      <p:ext uri="{BB962C8B-B14F-4D97-AF65-F5344CB8AC3E}">
        <p14:creationId xmlns:p14="http://schemas.microsoft.com/office/powerpoint/2010/main" val="30977226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 </a:t>
            </a:r>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50</a:t>
            </a:fld>
            <a:endParaRPr lang="fr-FR"/>
          </a:p>
        </p:txBody>
      </p:sp>
    </p:spTree>
    <p:extLst>
      <p:ext uri="{BB962C8B-B14F-4D97-AF65-F5344CB8AC3E}">
        <p14:creationId xmlns:p14="http://schemas.microsoft.com/office/powerpoint/2010/main" val="26136574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51</a:t>
            </a:fld>
            <a:endParaRPr lang="fr-FR"/>
          </a:p>
        </p:txBody>
      </p:sp>
    </p:spTree>
    <p:extLst>
      <p:ext uri="{BB962C8B-B14F-4D97-AF65-F5344CB8AC3E}">
        <p14:creationId xmlns:p14="http://schemas.microsoft.com/office/powerpoint/2010/main" val="24623918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52</a:t>
            </a:fld>
            <a:endParaRPr lang="fr-FR"/>
          </a:p>
        </p:txBody>
      </p:sp>
    </p:spTree>
    <p:extLst>
      <p:ext uri="{BB962C8B-B14F-4D97-AF65-F5344CB8AC3E}">
        <p14:creationId xmlns:p14="http://schemas.microsoft.com/office/powerpoint/2010/main" val="1905417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aseline="0" dirty="0"/>
              <a:t>Un point de vigilance : l’étudiant doit pouvoir se repérer dans les compétences mobilisées afin d’éviter toute confusion lors des épreuves de certification, notamment E5 et E6 dans lesquelles il est acteur de ses choix.</a:t>
            </a:r>
            <a:endParaRPr lang="fr-FR" dirty="0"/>
          </a:p>
        </p:txBody>
      </p:sp>
      <p:sp>
        <p:nvSpPr>
          <p:cNvPr id="4" name="Espace réservé du numéro de diapositive 3"/>
          <p:cNvSpPr>
            <a:spLocks noGrp="1"/>
          </p:cNvSpPr>
          <p:nvPr>
            <p:ph type="sldNum" sz="quarter" idx="10"/>
          </p:nvPr>
        </p:nvSpPr>
        <p:spPr/>
        <p:txBody>
          <a:bodyPr/>
          <a:lstStyle/>
          <a:p>
            <a:fld id="{03CC6318-336B-438D-93A6-65B28EFF7929}" type="slidenum">
              <a:rPr lang="fr-FR" smtClean="0"/>
              <a:t>6</a:t>
            </a:fld>
            <a:endParaRPr lang="fr-FR"/>
          </a:p>
        </p:txBody>
      </p:sp>
    </p:spTree>
    <p:extLst>
      <p:ext uri="{BB962C8B-B14F-4D97-AF65-F5344CB8AC3E}">
        <p14:creationId xmlns:p14="http://schemas.microsoft.com/office/powerpoint/2010/main" val="14452659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53</a:t>
            </a:fld>
            <a:endParaRPr lang="fr-FR"/>
          </a:p>
        </p:txBody>
      </p:sp>
    </p:spTree>
    <p:extLst>
      <p:ext uri="{BB962C8B-B14F-4D97-AF65-F5344CB8AC3E}">
        <p14:creationId xmlns:p14="http://schemas.microsoft.com/office/powerpoint/2010/main" val="3404432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54</a:t>
            </a:fld>
            <a:endParaRPr lang="fr-FR"/>
          </a:p>
        </p:txBody>
      </p:sp>
    </p:spTree>
    <p:extLst>
      <p:ext uri="{BB962C8B-B14F-4D97-AF65-F5344CB8AC3E}">
        <p14:creationId xmlns:p14="http://schemas.microsoft.com/office/powerpoint/2010/main" val="23059597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tab pos="169863" algn="l"/>
              </a:tabLst>
              <a:defRPr/>
            </a:pPr>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55</a:t>
            </a:fld>
            <a:endParaRPr lang="fr-FR"/>
          </a:p>
        </p:txBody>
      </p:sp>
    </p:spTree>
    <p:extLst>
      <p:ext uri="{BB962C8B-B14F-4D97-AF65-F5344CB8AC3E}">
        <p14:creationId xmlns:p14="http://schemas.microsoft.com/office/powerpoint/2010/main" val="27950207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fld id="{42FDA9E9-5EA5-4C67-9083-4CD775700730}" type="slidenum">
              <a:rPr lang="fr-FR" smtClean="0"/>
              <a:pPr/>
              <a:t>56</a:t>
            </a:fld>
            <a:endParaRPr lang="fr-FR"/>
          </a:p>
        </p:txBody>
      </p:sp>
    </p:spTree>
    <p:extLst>
      <p:ext uri="{BB962C8B-B14F-4D97-AF65-F5344CB8AC3E}">
        <p14:creationId xmlns:p14="http://schemas.microsoft.com/office/powerpoint/2010/main" val="4187145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i="1" dirty="0"/>
              <a:t>Jacques tardif : </a:t>
            </a:r>
            <a:r>
              <a:rPr lang="fr-FR" b="0" i="1" dirty="0"/>
              <a:t>professeur émérite de l'Université de Sherbrooke. </a:t>
            </a:r>
            <a:r>
              <a:rPr lang="fr-FR" i="1" dirty="0"/>
              <a:t>Il a accompagné de nombreuses universités, à l’international et en France, dans la conception, la mise en œuvre et l’évaluation de programmes axés sur le développement de compétences</a:t>
            </a:r>
          </a:p>
          <a:p>
            <a:r>
              <a:rPr lang="fr-FR" dirty="0"/>
              <a:t>Idée de complexité de la compétences, induisant une construction progressive et une combinaison de ressources : ressources internes de la personne (là où elle en est) et externes (ce sur quoi elle peut s’appuyer)</a:t>
            </a:r>
            <a:br>
              <a:rPr lang="fr-FR" dirty="0"/>
            </a:br>
            <a:r>
              <a:rPr lang="fr-FR" dirty="0"/>
              <a:t>A l'intérieur d’une famille de situation =&gt; renvoie à des apprenants situés, donc placés en contexte professionnel. </a:t>
            </a:r>
          </a:p>
          <a:p>
            <a:endParaRPr lang="fr-FR" b="0" dirty="0"/>
          </a:p>
          <a:p>
            <a:r>
              <a:rPr lang="fr-FR" b="0" dirty="0"/>
              <a:t>Gérard </a:t>
            </a:r>
            <a:r>
              <a:rPr lang="fr-FR" b="0" dirty="0" err="1"/>
              <a:t>Scallon</a:t>
            </a:r>
            <a:r>
              <a:rPr lang="fr-FR" b="0" dirty="0"/>
              <a:t> : </a:t>
            </a:r>
            <a:r>
              <a:rPr lang="fr-FR" dirty="0"/>
              <a:t>Titulaire d'un doctorat en théorie de l'éducation, il est professeur au département de mesure et d'évaluation de la Faculté des sciences de l'éducation de l'Université Laval.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se réduit pas à un résultat ou à un ensemble de résultats : la compétence n’est pas un objectif</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peut pas s’évaluer au travers d’un seul exercice ou d’une seule tâche : renvoie à ce que Jacques Tardif évoquait quand il parlait de « familles de situations ». Evaluée au travers de situations. Dans le cadre du BTS, il s’agit de situations professionnelles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N’est pas une capacité abstraite isolée de tout contexte : dans le cadre du BTS, les tâches menées sont situées dans un contexte professionnel, elles sont contextualisées. Cela signifie de positionner l’étudiant en tant que professionnel (il est situé) au sein d’une structure qui a des spécificités (locales, du fait du public, des choix opérés…) : contextualisation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 se réduit pas à un corpus de savoirs ou de savoir-faire : approche globale. C’est par ex parce que l’étudiant a des savoirs et des savoir-être qu’il sait faire. Combinaison complexe.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sz="1200" dirty="0"/>
              <a:t>N’est pas l’aboutissement ultime de la formation : il s’agit d’une trajectoire de développement des compétences. Au fur et à mesure des expériences professionnelles au cours de sa carrière, la personne va développer ses compétences, dans le cadre d’une complexification des tâches menées</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p>
          <a:p>
            <a:endParaRPr lang="fr-FR" b="0"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8</a:t>
            </a:fld>
            <a:endParaRPr lang="fr-FR"/>
          </a:p>
        </p:txBody>
      </p:sp>
    </p:spTree>
    <p:extLst>
      <p:ext uri="{BB962C8B-B14F-4D97-AF65-F5344CB8AC3E}">
        <p14:creationId xmlns:p14="http://schemas.microsoft.com/office/powerpoint/2010/main" val="2476470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10</a:t>
            </a:fld>
            <a:endParaRPr lang="fr-FR"/>
          </a:p>
        </p:txBody>
      </p:sp>
    </p:spTree>
    <p:extLst>
      <p:ext uri="{BB962C8B-B14F-4D97-AF65-F5344CB8AC3E}">
        <p14:creationId xmlns:p14="http://schemas.microsoft.com/office/powerpoint/2010/main" val="42311353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Possibilité</a:t>
            </a:r>
            <a:r>
              <a:rPr lang="fr-FR" baseline="0" dirty="0"/>
              <a:t> d’être sur un contexte inter BC identique, sur des périodes différentes.</a:t>
            </a:r>
          </a:p>
          <a:p>
            <a:r>
              <a:rPr lang="fr-FR" baseline="0" dirty="0"/>
              <a:t>La recherche de contextes communs inter BC n’est pas la finalité, c’est la montée en compétence. Cependant, ces contextes communs, quand ils sont possibles permettent la vision globale et la cohérence de la formation. Laisser le temps de l’appropriation.</a:t>
            </a:r>
          </a:p>
          <a:p>
            <a:endParaRPr lang="fr-FR" dirty="0"/>
          </a:p>
        </p:txBody>
      </p:sp>
      <p:sp>
        <p:nvSpPr>
          <p:cNvPr id="4" name="Espace réservé du numéro de diapositive 3"/>
          <p:cNvSpPr>
            <a:spLocks noGrp="1"/>
          </p:cNvSpPr>
          <p:nvPr>
            <p:ph type="sldNum" sz="quarter" idx="5"/>
          </p:nvPr>
        </p:nvSpPr>
        <p:spPr/>
        <p:txBody>
          <a:bodyPr/>
          <a:lstStyle/>
          <a:p>
            <a:fld id="{D36A0AC0-2077-4463-AEB0-ACFF930E0E69}" type="slidenum">
              <a:rPr lang="fr-FR" smtClean="0"/>
              <a:t>15</a:t>
            </a:fld>
            <a:endParaRPr lang="fr-FR"/>
          </a:p>
        </p:txBody>
      </p:sp>
    </p:spTree>
    <p:extLst>
      <p:ext uri="{BB962C8B-B14F-4D97-AF65-F5344CB8AC3E}">
        <p14:creationId xmlns:p14="http://schemas.microsoft.com/office/powerpoint/2010/main" val="1616518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Pour construire le plan de formation il est ainsi</a:t>
            </a:r>
            <a:r>
              <a:rPr lang="fr-FR" baseline="0" dirty="0"/>
              <a:t> nécessaire de se poser la question de la contribution de </a:t>
            </a:r>
            <a:r>
              <a:rPr lang="fr-FR" baseline="0" dirty="0" err="1"/>
              <a:t>chq</a:t>
            </a:r>
            <a:r>
              <a:rPr lang="fr-FR" baseline="0" dirty="0"/>
              <a:t> SA à la construction des compétences</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BE37A5-8E28-4C73-BA3A-C8A1925CA224}"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48791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La contribution de chaque module à la construction d’une compétence peut être</a:t>
            </a:r>
            <a:r>
              <a:rPr lang="fr-FR" baseline="0" dirty="0"/>
              <a:t> variable, en termes de temps passé, et d’apports. Ces apports peuvent se faire sous la forme de ressources ou de savoir faire.</a:t>
            </a:r>
            <a:endParaRPr lang="fr-FR" dirty="0"/>
          </a:p>
          <a:p>
            <a:endParaRPr lang="fr-FR" dirty="0"/>
          </a:p>
          <a:p>
            <a:r>
              <a:rPr lang="fr-FR" dirty="0"/>
              <a:t>En début ou fin de séquence, le formateur peut travailler</a:t>
            </a:r>
            <a:r>
              <a:rPr lang="fr-FR" baseline="0" dirty="0"/>
              <a:t> sur une situation professionnelle qui permette la mise en œuvre de la compétence particulièrement travaillée, en établissant des liens avec les autres SA</a:t>
            </a: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2C6BB2B-6D1D-49B0-9E60-43CEEDBD2EA2}"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FR"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0580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0" dirty="0"/>
          </a:p>
        </p:txBody>
      </p:sp>
      <p:sp>
        <p:nvSpPr>
          <p:cNvPr id="4" name="Espace réservé du numéro de diapositive 3"/>
          <p:cNvSpPr>
            <a:spLocks noGrp="1"/>
          </p:cNvSpPr>
          <p:nvPr>
            <p:ph type="sldNum" sz="quarter" idx="5"/>
          </p:nvPr>
        </p:nvSpPr>
        <p:spPr/>
        <p:txBody>
          <a:bodyPr/>
          <a:lstStyle/>
          <a:p>
            <a:fld id="{2093A879-F63F-4E78-A115-85B56CE029C8}" type="slidenum">
              <a:rPr lang="fr-FR" smtClean="0"/>
              <a:t>29</a:t>
            </a:fld>
            <a:endParaRPr lang="fr-FR"/>
          </a:p>
        </p:txBody>
      </p:sp>
    </p:spTree>
    <p:extLst>
      <p:ext uri="{BB962C8B-B14F-4D97-AF65-F5344CB8AC3E}">
        <p14:creationId xmlns:p14="http://schemas.microsoft.com/office/powerpoint/2010/main" val="2460936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87D4A0-C462-476C-BC4A-D8293CB87F3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AB3D40D-0F9A-4DE3-829E-4E1E30D039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F3F81FB-0ED2-4A0C-895B-FB99EE2A9F07}"/>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CD28B8A7-18F2-479B-BF34-82915680F3C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CC10B08-B36E-4FF1-89EA-F73605FDA6B6}"/>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110588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57658-485D-400D-96D9-3135640329A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53F5D48-0294-48E6-BB40-A03AD3E9E52D}"/>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E9B1AEA-84BB-4B3F-A720-1D39B91A44BC}"/>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7B914861-EF40-4B45-ABA5-183F571716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E2D10E-D203-4E15-B547-0B10A6A339F8}"/>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759461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D5914E-BB6F-4BF8-A2F6-1381448E013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342D8332-DC29-4EA4-B3CF-60774E25C957}"/>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0D41166-4E8E-42AC-8262-F74433A21C84}"/>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02876899-C136-4615-BBB6-D1E1D340911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64C121-B834-43FB-A21B-EAE1BA7E3985}"/>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57098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2D5897-0392-4B94-B048-1D07BC61F1E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8F2A256-A068-435C-975A-3AC923A173D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66B71C2-BD5F-4D53-B189-EBF853AC9D99}"/>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61D8DCC8-E83B-4313-A461-EE9E22B66E6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BCFA1D4-4090-4B3E-A3B6-3EF0303F69F2}"/>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443019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13E879-DF00-45BF-921E-4DB10919717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C9A079C-00DD-4D04-BC9B-372BE31283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B0E97E51-8223-40B0-A8A5-E221BC886864}"/>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0A75F8B7-C74B-4212-B61D-4DE915111E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D56760-A76E-4AC8-B9B4-D3FECA7D1CAB}"/>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8584943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5C32-51C2-4F9C-A663-00A387FEDB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3170B66-2A0F-4BE6-9627-BDC3E027F33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DB8246E-348B-445F-9B83-68883D98BAD1}"/>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C5378EF-88C6-4C18-9EC5-8CCB14D38CDC}"/>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6" name="Espace réservé du pied de page 5">
            <a:extLst>
              <a:ext uri="{FF2B5EF4-FFF2-40B4-BE49-F238E27FC236}">
                <a16:creationId xmlns:a16="http://schemas.microsoft.com/office/drawing/2014/main" id="{3FF49709-B2E8-40D2-B805-164365CB688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7BDD8B1-5403-4026-8798-02ADAD0A39F7}"/>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687826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257A96-1F79-434B-8825-4B0479DC284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58B088E-BB3B-493E-BA5B-0D19E3A343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5F9F8D88-FD28-4F51-92BA-36DBD99A3DC7}"/>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D8A6AF3-1705-4D26-8433-758ECBE707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AEFA5A5-353B-4AB9-A3E3-4889635B52DE}"/>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71DEF18-23BB-42BC-BB7C-31EE2112AEEF}"/>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8" name="Espace réservé du pied de page 7">
            <a:extLst>
              <a:ext uri="{FF2B5EF4-FFF2-40B4-BE49-F238E27FC236}">
                <a16:creationId xmlns:a16="http://schemas.microsoft.com/office/drawing/2014/main" id="{886465E0-3C60-4216-8DA3-C73A0082C68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DE786D2-B8D6-48C7-AC7E-51E54688CF37}"/>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225491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E6C570-4CDF-4515-8B2D-1949BCC9AEB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1688649-909B-4E02-A94E-0D711B48BD4C}"/>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4" name="Espace réservé du pied de page 3">
            <a:extLst>
              <a:ext uri="{FF2B5EF4-FFF2-40B4-BE49-F238E27FC236}">
                <a16:creationId xmlns:a16="http://schemas.microsoft.com/office/drawing/2014/main" id="{64901CAE-6764-4BD9-9829-CC75599DAB2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B35C001-8C95-4B69-B29A-F4DA6780F4BA}"/>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88344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1D7658F-E7DB-4E70-83A5-F850E96E961D}"/>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3" name="Espace réservé du pied de page 2">
            <a:extLst>
              <a:ext uri="{FF2B5EF4-FFF2-40B4-BE49-F238E27FC236}">
                <a16:creationId xmlns:a16="http://schemas.microsoft.com/office/drawing/2014/main" id="{C738797F-B951-4E09-BBE4-12AD262EFB5E}"/>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580A02B-8DF0-4804-9001-1EBA6B36D4A9}"/>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111681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18398F-2CE8-48AC-93B5-41671313C3F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C7C229D-134E-4AEB-A940-552C1EC518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1EB3076-7602-4AEC-B7BE-CB6A0D02CB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3B8B3C3F-805B-411E-A229-742DA7D3EF0E}"/>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6" name="Espace réservé du pied de page 5">
            <a:extLst>
              <a:ext uri="{FF2B5EF4-FFF2-40B4-BE49-F238E27FC236}">
                <a16:creationId xmlns:a16="http://schemas.microsoft.com/office/drawing/2014/main" id="{94389B9F-FAEA-4FD0-AD89-DB98C99EDF1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EBA4AF6-EBDE-4F4F-ACD1-3AA85EA27CFD}"/>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1475926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88F792-DD89-477B-AB5A-64AA667D305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440E583F-69B5-4AA0-B355-7A96B8EF44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93E36EF-3D49-4166-8448-5418BA47E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3E25B76-8CE4-4E79-99E3-4D3D5688002E}"/>
              </a:ext>
            </a:extLst>
          </p:cNvPr>
          <p:cNvSpPr>
            <a:spLocks noGrp="1"/>
          </p:cNvSpPr>
          <p:nvPr>
            <p:ph type="dt" sz="half" idx="10"/>
          </p:nvPr>
        </p:nvSpPr>
        <p:spPr/>
        <p:txBody>
          <a:bodyPr/>
          <a:lstStyle/>
          <a:p>
            <a:fld id="{273933BD-FDAB-47E7-94DA-CF0980083D3C}" type="datetimeFigureOut">
              <a:rPr lang="fr-FR" smtClean="0"/>
              <a:t>16/01/2023</a:t>
            </a:fld>
            <a:endParaRPr lang="fr-FR"/>
          </a:p>
        </p:txBody>
      </p:sp>
      <p:sp>
        <p:nvSpPr>
          <p:cNvPr id="6" name="Espace réservé du pied de page 5">
            <a:extLst>
              <a:ext uri="{FF2B5EF4-FFF2-40B4-BE49-F238E27FC236}">
                <a16:creationId xmlns:a16="http://schemas.microsoft.com/office/drawing/2014/main" id="{24118D2B-1585-4D56-B80E-B579646020A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8A0C82-6D15-4CA6-BB9D-0988A4E58092}"/>
              </a:ext>
            </a:extLst>
          </p:cNvPr>
          <p:cNvSpPr>
            <a:spLocks noGrp="1"/>
          </p:cNvSpPr>
          <p:nvPr>
            <p:ph type="sldNum" sz="quarter" idx="12"/>
          </p:nvPr>
        </p:nvSpPr>
        <p:spPr/>
        <p:txBody>
          <a:bodyPr/>
          <a:lstStyle/>
          <a:p>
            <a:fld id="{E165E6F8-98CF-4A6B-AF22-26437AD57400}" type="slidenum">
              <a:rPr lang="fr-FR" smtClean="0"/>
              <a:t>‹N°›</a:t>
            </a:fld>
            <a:endParaRPr lang="fr-FR"/>
          </a:p>
        </p:txBody>
      </p:sp>
    </p:spTree>
    <p:extLst>
      <p:ext uri="{BB962C8B-B14F-4D97-AF65-F5344CB8AC3E}">
        <p14:creationId xmlns:p14="http://schemas.microsoft.com/office/powerpoint/2010/main" val="384214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A9AEF18-C3BC-473E-9405-E7EE23E222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6513FE4E-46D5-4DB6-AD12-056E4CB378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A2FB89C-1DE8-4488-B62B-C6C8FBD338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3933BD-FDAB-47E7-94DA-CF0980083D3C}" type="datetimeFigureOut">
              <a:rPr lang="fr-FR" smtClean="0"/>
              <a:t>16/01/2023</a:t>
            </a:fld>
            <a:endParaRPr lang="fr-FR"/>
          </a:p>
        </p:txBody>
      </p:sp>
      <p:sp>
        <p:nvSpPr>
          <p:cNvPr id="5" name="Espace réservé du pied de page 4">
            <a:extLst>
              <a:ext uri="{FF2B5EF4-FFF2-40B4-BE49-F238E27FC236}">
                <a16:creationId xmlns:a16="http://schemas.microsoft.com/office/drawing/2014/main" id="{4DA8B074-FE0B-4B96-BFE4-F7C907125F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6468684-CCAC-4278-9CC4-486B221496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65E6F8-98CF-4A6B-AF22-26437AD57400}" type="slidenum">
              <a:rPr lang="fr-FR" smtClean="0"/>
              <a:t>‹N°›</a:t>
            </a:fld>
            <a:endParaRPr lang="fr-FR"/>
          </a:p>
        </p:txBody>
      </p:sp>
    </p:spTree>
    <p:extLst>
      <p:ext uri="{BB962C8B-B14F-4D97-AF65-F5344CB8AC3E}">
        <p14:creationId xmlns:p14="http://schemas.microsoft.com/office/powerpoint/2010/main" val="32605643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lina.nitschelm@ac-strasbourg.f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vincent.chevreux@ac-nantes.fr" TargetMode="External"/><Relationship Id="rId2" Type="http://schemas.openxmlformats.org/officeDocument/2006/relationships/hyperlink" Target="mailto:elina.nitschelm@ac-strasbourg.fr"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chart" Target="../charts/chart2.xml"/></Relationships>
</file>

<file path=ppt/slides/_rels/slide5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9.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chart" Target="../charts/chart4.xml"/></Relationships>
</file>

<file path=ppt/slides/_rels/slide5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4.xml"/><Relationship Id="rId5" Type="http://schemas.openxmlformats.org/officeDocument/2006/relationships/image" Target="../media/image6.png"/><Relationship Id="rId4" Type="http://schemas.microsoft.com/office/2007/relationships/hdphoto" Target="../media/hdphoto1.wdp"/></Relationships>
</file>

<file path=ppt/slides/_rels/slide5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1F6730-99F7-4517-BA2E-0598FFED0223}"/>
              </a:ext>
            </a:extLst>
          </p:cNvPr>
          <p:cNvSpPr>
            <a:spLocks noGrp="1"/>
          </p:cNvSpPr>
          <p:nvPr>
            <p:ph type="ctrTitle"/>
          </p:nvPr>
        </p:nvSpPr>
        <p:spPr/>
        <p:txBody>
          <a:bodyPr>
            <a:normAutofit/>
          </a:bodyPr>
          <a:lstStyle/>
          <a:p>
            <a:r>
              <a:rPr lang="fr-FR" sz="4400" b="1" dirty="0">
                <a:solidFill>
                  <a:schemeClr val="accent1"/>
                </a:solidFill>
              </a:rPr>
              <a:t>Formation sur la rénovation du BTS SP3S</a:t>
            </a:r>
            <a:br>
              <a:rPr lang="fr-FR" sz="4400" b="1" dirty="0">
                <a:solidFill>
                  <a:schemeClr val="accent1"/>
                </a:solidFill>
              </a:rPr>
            </a:br>
            <a:r>
              <a:rPr lang="fr-FR" sz="3600" b="1" i="1" dirty="0">
                <a:solidFill>
                  <a:schemeClr val="accent1"/>
                </a:solidFill>
              </a:rPr>
              <a:t>Jeudi 16 février 2023</a:t>
            </a:r>
            <a:endParaRPr lang="fr-FR" sz="4800" b="1" i="1" dirty="0">
              <a:solidFill>
                <a:schemeClr val="accent1"/>
              </a:solidFill>
            </a:endParaRPr>
          </a:p>
        </p:txBody>
      </p:sp>
      <p:sp>
        <p:nvSpPr>
          <p:cNvPr id="3" name="Sous-titre 2">
            <a:extLst>
              <a:ext uri="{FF2B5EF4-FFF2-40B4-BE49-F238E27FC236}">
                <a16:creationId xmlns:a16="http://schemas.microsoft.com/office/drawing/2014/main" id="{F982EC72-4C96-4E75-A06C-761BCA4A9D68}"/>
              </a:ext>
            </a:extLst>
          </p:cNvPr>
          <p:cNvSpPr>
            <a:spLocks noGrp="1"/>
          </p:cNvSpPr>
          <p:nvPr>
            <p:ph type="subTitle" idx="1"/>
          </p:nvPr>
        </p:nvSpPr>
        <p:spPr/>
        <p:txBody>
          <a:bodyPr>
            <a:normAutofit lnSpcReduction="10000"/>
          </a:bodyPr>
          <a:lstStyle/>
          <a:p>
            <a:pPr algn="r"/>
            <a:endParaRPr lang="fr-FR" dirty="0"/>
          </a:p>
          <a:p>
            <a:pPr algn="r"/>
            <a:r>
              <a:rPr lang="fr-FR" dirty="0"/>
              <a:t>Elina Nitschelm, IA-IPR SMS-BSE</a:t>
            </a:r>
          </a:p>
          <a:p>
            <a:pPr algn="r"/>
            <a:r>
              <a:rPr lang="fr-FR" dirty="0">
                <a:hlinkClick r:id="rId3"/>
              </a:rPr>
              <a:t>elina.nitschelm@ac-reunion.fr</a:t>
            </a:r>
          </a:p>
          <a:p>
            <a:pPr algn="r"/>
            <a:r>
              <a:rPr lang="fr-FR" dirty="0">
                <a:hlinkClick r:id="rId3"/>
              </a:rPr>
              <a:t>elina.nitschelm@ac-strasbourg.fr</a:t>
            </a:r>
            <a:r>
              <a:rPr lang="fr-FR" dirty="0"/>
              <a:t> </a:t>
            </a:r>
          </a:p>
        </p:txBody>
      </p:sp>
      <p:pic>
        <p:nvPicPr>
          <p:cNvPr id="8" name="Image 7">
            <a:extLst>
              <a:ext uri="{FF2B5EF4-FFF2-40B4-BE49-F238E27FC236}">
                <a16:creationId xmlns:a16="http://schemas.microsoft.com/office/drawing/2014/main" id="{2B6B7243-6A31-4CC7-A7A5-461F6C33E2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5263" y="141552"/>
            <a:ext cx="2637474" cy="1961621"/>
          </a:xfrm>
          <a:prstGeom prst="rect">
            <a:avLst/>
          </a:prstGeom>
        </p:spPr>
      </p:pic>
    </p:spTree>
    <p:extLst>
      <p:ext uri="{BB962C8B-B14F-4D97-AF65-F5344CB8AC3E}">
        <p14:creationId xmlns:p14="http://schemas.microsoft.com/office/powerpoint/2010/main" val="3822390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D44A5B-52BE-48BE-A7EC-F7ED5714D3F1}"/>
              </a:ext>
            </a:extLst>
          </p:cNvPr>
          <p:cNvSpPr>
            <a:spLocks noGrp="1"/>
          </p:cNvSpPr>
          <p:nvPr>
            <p:ph type="title"/>
          </p:nvPr>
        </p:nvSpPr>
        <p:spPr/>
        <p:txBody>
          <a:bodyPr>
            <a:normAutofit/>
          </a:bodyPr>
          <a:lstStyle/>
          <a:p>
            <a:r>
              <a:rPr lang="fr-FR" sz="3600" b="1" dirty="0">
                <a:solidFill>
                  <a:schemeClr val="accent1"/>
                </a:solidFill>
              </a:rPr>
              <a:t>Plusieurs outils dans le cadre de l’approche par compétences</a:t>
            </a:r>
          </a:p>
        </p:txBody>
      </p:sp>
      <p:graphicFrame>
        <p:nvGraphicFramePr>
          <p:cNvPr id="4" name="Espace réservé du contenu 3">
            <a:extLst>
              <a:ext uri="{FF2B5EF4-FFF2-40B4-BE49-F238E27FC236}">
                <a16:creationId xmlns:a16="http://schemas.microsoft.com/office/drawing/2014/main" id="{9A0CEE7C-09CB-44E4-B83C-4353F8DA5EB5}"/>
              </a:ext>
            </a:extLst>
          </p:cNvPr>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ZoneTexte 4">
            <a:extLst>
              <a:ext uri="{FF2B5EF4-FFF2-40B4-BE49-F238E27FC236}">
                <a16:creationId xmlns:a16="http://schemas.microsoft.com/office/drawing/2014/main" id="{B15BFA73-B1E4-487C-AE87-34FD625FF75D}"/>
              </a:ext>
            </a:extLst>
          </p:cNvPr>
          <p:cNvSpPr txBox="1"/>
          <p:nvPr/>
        </p:nvSpPr>
        <p:spPr>
          <a:xfrm>
            <a:off x="5088834" y="1919150"/>
            <a:ext cx="5897217" cy="923330"/>
          </a:xfrm>
          <a:prstGeom prst="rect">
            <a:avLst/>
          </a:prstGeom>
          <a:noFill/>
        </p:spPr>
        <p:txBody>
          <a:bodyPr wrap="square" rtlCol="0">
            <a:spAutoFit/>
          </a:bodyPr>
          <a:lstStyle/>
          <a:p>
            <a:pPr marL="285750" indent="-285750">
              <a:buFont typeface="Arial" panose="020B0604020202020204" pitchFamily="34" charset="0"/>
              <a:buChar char="•"/>
            </a:pPr>
            <a:r>
              <a:rPr lang="fr-FR" dirty="0"/>
              <a:t>Description des compétences auxquelles on se réfère pour conduire une action</a:t>
            </a:r>
          </a:p>
          <a:p>
            <a:pPr marL="285750" indent="-285750">
              <a:buFont typeface="Arial" panose="020B0604020202020204" pitchFamily="34" charset="0"/>
              <a:buChar char="•"/>
            </a:pPr>
            <a:r>
              <a:rPr lang="fr-FR" dirty="0"/>
              <a:t>Outil au service d’activités déterminées</a:t>
            </a:r>
          </a:p>
        </p:txBody>
      </p:sp>
      <p:sp>
        <p:nvSpPr>
          <p:cNvPr id="6" name="ZoneTexte 5">
            <a:extLst>
              <a:ext uri="{FF2B5EF4-FFF2-40B4-BE49-F238E27FC236}">
                <a16:creationId xmlns:a16="http://schemas.microsoft.com/office/drawing/2014/main" id="{C2F4FFBB-61BF-4C11-AE5C-A1E345818EBF}"/>
              </a:ext>
            </a:extLst>
          </p:cNvPr>
          <p:cNvSpPr txBox="1"/>
          <p:nvPr/>
        </p:nvSpPr>
        <p:spPr>
          <a:xfrm>
            <a:off x="6443869" y="3429000"/>
            <a:ext cx="4909931" cy="646331"/>
          </a:xfrm>
          <a:prstGeom prst="rect">
            <a:avLst/>
          </a:prstGeom>
          <a:noFill/>
        </p:spPr>
        <p:txBody>
          <a:bodyPr wrap="square" rtlCol="0">
            <a:spAutoFit/>
          </a:bodyPr>
          <a:lstStyle/>
          <a:p>
            <a:pPr marL="285750" indent="-285750">
              <a:buFont typeface="Arial" panose="020B0604020202020204" pitchFamily="34" charset="0"/>
              <a:buChar char="•"/>
            </a:pPr>
            <a:r>
              <a:rPr lang="fr-FR" dirty="0"/>
              <a:t>Précisions sur la manière dont les situations sont à construire</a:t>
            </a:r>
          </a:p>
        </p:txBody>
      </p:sp>
      <p:sp>
        <p:nvSpPr>
          <p:cNvPr id="7" name="ZoneTexte 6">
            <a:extLst>
              <a:ext uri="{FF2B5EF4-FFF2-40B4-BE49-F238E27FC236}">
                <a16:creationId xmlns:a16="http://schemas.microsoft.com/office/drawing/2014/main" id="{57FEACDC-0CA1-4C2D-ABFE-004AC2AC0992}"/>
              </a:ext>
            </a:extLst>
          </p:cNvPr>
          <p:cNvSpPr txBox="1"/>
          <p:nvPr/>
        </p:nvSpPr>
        <p:spPr>
          <a:xfrm>
            <a:off x="8037442" y="4834572"/>
            <a:ext cx="3067880" cy="1477328"/>
          </a:xfrm>
          <a:prstGeom prst="rect">
            <a:avLst/>
          </a:prstGeom>
          <a:noFill/>
        </p:spPr>
        <p:txBody>
          <a:bodyPr wrap="square" rtlCol="0">
            <a:spAutoFit/>
          </a:bodyPr>
          <a:lstStyle/>
          <a:p>
            <a:pPr marL="285750" indent="-285750">
              <a:buFont typeface="Arial" panose="020B0604020202020204" pitchFamily="34" charset="0"/>
              <a:buChar char="•"/>
            </a:pPr>
            <a:r>
              <a:rPr lang="fr-FR" dirty="0"/>
              <a:t>Organisation concrète de la formation dans un souci de cohérence de la formation au sein de l’équipe pédagogique</a:t>
            </a:r>
          </a:p>
        </p:txBody>
      </p:sp>
      <p:sp>
        <p:nvSpPr>
          <p:cNvPr id="8" name="ZoneTexte 7">
            <a:extLst>
              <a:ext uri="{FF2B5EF4-FFF2-40B4-BE49-F238E27FC236}">
                <a16:creationId xmlns:a16="http://schemas.microsoft.com/office/drawing/2014/main" id="{6E8BEABF-07E1-42C9-AE08-64FED5BFF018}"/>
              </a:ext>
            </a:extLst>
          </p:cNvPr>
          <p:cNvSpPr txBox="1"/>
          <p:nvPr/>
        </p:nvSpPr>
        <p:spPr>
          <a:xfrm rot="16200000">
            <a:off x="-538299" y="3723353"/>
            <a:ext cx="4257123" cy="461665"/>
          </a:xfrm>
          <a:prstGeom prst="rect">
            <a:avLst/>
          </a:prstGeom>
          <a:noFill/>
        </p:spPr>
        <p:txBody>
          <a:bodyPr wrap="square" rtlCol="0">
            <a:spAutoFit/>
          </a:bodyPr>
          <a:lstStyle/>
          <a:p>
            <a:pPr algn="ctr"/>
            <a:r>
              <a:rPr lang="fr-FR" sz="2400" dirty="0">
                <a:solidFill>
                  <a:schemeClr val="accent1"/>
                </a:solidFill>
              </a:rPr>
              <a:t>Référentiel</a:t>
            </a:r>
            <a:r>
              <a:rPr lang="fr-FR" sz="2400" dirty="0"/>
              <a:t> </a:t>
            </a:r>
            <a:r>
              <a:rPr lang="fr-FR" sz="2400" dirty="0">
                <a:solidFill>
                  <a:schemeClr val="accent1"/>
                </a:solidFill>
              </a:rPr>
              <a:t>de certification</a:t>
            </a:r>
          </a:p>
        </p:txBody>
      </p:sp>
    </p:spTree>
    <p:extLst>
      <p:ext uri="{BB962C8B-B14F-4D97-AF65-F5344CB8AC3E}">
        <p14:creationId xmlns:p14="http://schemas.microsoft.com/office/powerpoint/2010/main" val="1709166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F75DA8-1A41-48C9-85BB-96E56764B99F}"/>
              </a:ext>
            </a:extLst>
          </p:cNvPr>
          <p:cNvSpPr>
            <a:spLocks noGrp="1"/>
          </p:cNvSpPr>
          <p:nvPr>
            <p:ph type="title"/>
          </p:nvPr>
        </p:nvSpPr>
        <p:spPr/>
        <p:txBody>
          <a:bodyPr>
            <a:normAutofit/>
          </a:bodyPr>
          <a:lstStyle/>
          <a:p>
            <a:r>
              <a:rPr lang="fr-FR" sz="3600" b="1" dirty="0">
                <a:solidFill>
                  <a:schemeClr val="accent1"/>
                </a:solidFill>
              </a:rPr>
              <a:t>Quelles priorités pour le professeur dans cette nouvelle approche ? </a:t>
            </a:r>
          </a:p>
        </p:txBody>
      </p:sp>
      <p:graphicFrame>
        <p:nvGraphicFramePr>
          <p:cNvPr id="4" name="Espace réservé du contenu 3">
            <a:extLst>
              <a:ext uri="{FF2B5EF4-FFF2-40B4-BE49-F238E27FC236}">
                <a16:creationId xmlns:a16="http://schemas.microsoft.com/office/drawing/2014/main" id="{9F6869F4-6410-4FA1-884C-D9A42728A103}"/>
              </a:ext>
            </a:extLst>
          </p:cNvPr>
          <p:cNvGraphicFramePr>
            <a:graphicFrameLocks noGrp="1"/>
          </p:cNvGraphicFramePr>
          <p:nvPr>
            <p:ph idx="1"/>
            <p:extLst/>
          </p:nvPr>
        </p:nvGraphicFramePr>
        <p:xfrm>
          <a:off x="838200" y="2077417"/>
          <a:ext cx="10515600" cy="3321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a:extLst>
              <a:ext uri="{FF2B5EF4-FFF2-40B4-BE49-F238E27FC236}">
                <a16:creationId xmlns:a16="http://schemas.microsoft.com/office/drawing/2014/main" id="{B5042151-76CC-4C76-BCEF-C4F931D61D15}"/>
              </a:ext>
            </a:extLst>
          </p:cNvPr>
          <p:cNvSpPr txBox="1"/>
          <p:nvPr/>
        </p:nvSpPr>
        <p:spPr>
          <a:xfrm>
            <a:off x="838200" y="5592418"/>
            <a:ext cx="10694504" cy="830997"/>
          </a:xfrm>
          <a:prstGeom prst="rect">
            <a:avLst/>
          </a:prstGeom>
          <a:noFill/>
        </p:spPr>
        <p:txBody>
          <a:bodyPr wrap="square" rtlCol="0">
            <a:spAutoFit/>
          </a:bodyPr>
          <a:lstStyle/>
          <a:p>
            <a:pPr algn="ctr"/>
            <a:r>
              <a:rPr lang="fr-FR" sz="2400" b="1" i="1" dirty="0">
                <a:solidFill>
                  <a:schemeClr val="accent1"/>
                </a:solidFill>
              </a:rPr>
              <a:t>Point de vigilance : </a:t>
            </a:r>
          </a:p>
          <a:p>
            <a:pPr algn="ctr"/>
            <a:r>
              <a:rPr lang="fr-FR" sz="2400" i="1" dirty="0"/>
              <a:t>la compétence ne peut néanmoins se construire qu’avec des connaissances  </a:t>
            </a:r>
          </a:p>
        </p:txBody>
      </p:sp>
    </p:spTree>
    <p:extLst>
      <p:ext uri="{BB962C8B-B14F-4D97-AF65-F5344CB8AC3E}">
        <p14:creationId xmlns:p14="http://schemas.microsoft.com/office/powerpoint/2010/main" val="40069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DFFF5A-418D-44FB-AFC7-9E18E79D7B75}"/>
              </a:ext>
            </a:extLst>
          </p:cNvPr>
          <p:cNvSpPr>
            <a:spLocks noGrp="1"/>
          </p:cNvSpPr>
          <p:nvPr>
            <p:ph type="title"/>
          </p:nvPr>
        </p:nvSpPr>
        <p:spPr/>
        <p:txBody>
          <a:bodyPr>
            <a:normAutofit/>
          </a:bodyPr>
          <a:lstStyle/>
          <a:p>
            <a:r>
              <a:rPr lang="fr-FR" sz="3600" b="1" dirty="0">
                <a:solidFill>
                  <a:schemeClr val="accent1"/>
                </a:solidFill>
              </a:rPr>
              <a:t>Changement de paradigme pour le professeur</a:t>
            </a:r>
          </a:p>
        </p:txBody>
      </p:sp>
      <p:sp>
        <p:nvSpPr>
          <p:cNvPr id="4" name="ZoneTexte 3">
            <a:extLst>
              <a:ext uri="{FF2B5EF4-FFF2-40B4-BE49-F238E27FC236}">
                <a16:creationId xmlns:a16="http://schemas.microsoft.com/office/drawing/2014/main" id="{1261D77D-91BB-42A5-8BE9-2F7A5F9CFF90}"/>
              </a:ext>
            </a:extLst>
          </p:cNvPr>
          <p:cNvSpPr txBox="1"/>
          <p:nvPr/>
        </p:nvSpPr>
        <p:spPr>
          <a:xfrm>
            <a:off x="930965" y="2425147"/>
            <a:ext cx="3472070" cy="1200329"/>
          </a:xfrm>
          <a:prstGeom prst="rect">
            <a:avLst/>
          </a:prstGeom>
          <a:noFill/>
        </p:spPr>
        <p:txBody>
          <a:bodyPr wrap="square" rtlCol="0">
            <a:spAutoFit/>
          </a:bodyPr>
          <a:lstStyle/>
          <a:p>
            <a:r>
              <a:rPr lang="fr-FR" sz="2400" dirty="0"/>
              <a:t>« Mon enseignement permet-il de construire les compétences visées ? »</a:t>
            </a:r>
          </a:p>
        </p:txBody>
      </p:sp>
      <p:sp>
        <p:nvSpPr>
          <p:cNvPr id="5" name="ZoneTexte 4">
            <a:extLst>
              <a:ext uri="{FF2B5EF4-FFF2-40B4-BE49-F238E27FC236}">
                <a16:creationId xmlns:a16="http://schemas.microsoft.com/office/drawing/2014/main" id="{9F169CC8-2FDB-4F58-A437-E1815B72BDCE}"/>
              </a:ext>
            </a:extLst>
          </p:cNvPr>
          <p:cNvSpPr txBox="1"/>
          <p:nvPr/>
        </p:nvSpPr>
        <p:spPr>
          <a:xfrm>
            <a:off x="930965" y="1884595"/>
            <a:ext cx="3482009" cy="461665"/>
          </a:xfrm>
          <a:prstGeom prst="rect">
            <a:avLst/>
          </a:prstGeom>
          <a:noFill/>
        </p:spPr>
        <p:txBody>
          <a:bodyPr wrap="square" rtlCol="0">
            <a:spAutoFit/>
          </a:bodyPr>
          <a:lstStyle/>
          <a:p>
            <a:r>
              <a:rPr lang="fr-FR" sz="2400" b="1" dirty="0"/>
              <a:t>Passer de : </a:t>
            </a:r>
          </a:p>
        </p:txBody>
      </p:sp>
      <p:sp>
        <p:nvSpPr>
          <p:cNvPr id="6" name="ZoneTexte 5">
            <a:extLst>
              <a:ext uri="{FF2B5EF4-FFF2-40B4-BE49-F238E27FC236}">
                <a16:creationId xmlns:a16="http://schemas.microsoft.com/office/drawing/2014/main" id="{9DD79854-25C3-46D0-8D21-313CEF5DEE5F}"/>
              </a:ext>
            </a:extLst>
          </p:cNvPr>
          <p:cNvSpPr txBox="1"/>
          <p:nvPr/>
        </p:nvSpPr>
        <p:spPr>
          <a:xfrm>
            <a:off x="6096000" y="4998469"/>
            <a:ext cx="5284304" cy="1200329"/>
          </a:xfrm>
          <a:prstGeom prst="rect">
            <a:avLst/>
          </a:prstGeom>
          <a:noFill/>
        </p:spPr>
        <p:txBody>
          <a:bodyPr wrap="square" rtlCol="0">
            <a:spAutoFit/>
          </a:bodyPr>
          <a:lstStyle/>
          <a:p>
            <a:r>
              <a:rPr lang="fr-FR" sz="2400" dirty="0"/>
              <a:t>« Sur quels critères s’appuyer pour reconnaitre que les compétences visées ont bien été construites par l’étudiant ? »</a:t>
            </a:r>
          </a:p>
        </p:txBody>
      </p:sp>
      <p:sp>
        <p:nvSpPr>
          <p:cNvPr id="7" name="ZoneTexte 6">
            <a:extLst>
              <a:ext uri="{FF2B5EF4-FFF2-40B4-BE49-F238E27FC236}">
                <a16:creationId xmlns:a16="http://schemas.microsoft.com/office/drawing/2014/main" id="{FFA59F96-ABAA-4069-8D93-3C181E0AF336}"/>
              </a:ext>
            </a:extLst>
          </p:cNvPr>
          <p:cNvSpPr txBox="1"/>
          <p:nvPr/>
        </p:nvSpPr>
        <p:spPr>
          <a:xfrm>
            <a:off x="6409462" y="1884595"/>
            <a:ext cx="3482009" cy="461665"/>
          </a:xfrm>
          <a:prstGeom prst="rect">
            <a:avLst/>
          </a:prstGeom>
          <a:noFill/>
        </p:spPr>
        <p:txBody>
          <a:bodyPr wrap="square" rtlCol="0">
            <a:spAutoFit/>
          </a:bodyPr>
          <a:lstStyle/>
          <a:p>
            <a:r>
              <a:rPr lang="fr-FR" sz="2400" b="1" dirty="0"/>
              <a:t>À : </a:t>
            </a:r>
          </a:p>
        </p:txBody>
      </p:sp>
      <p:sp>
        <p:nvSpPr>
          <p:cNvPr id="8" name="Flèche : droite 7">
            <a:extLst>
              <a:ext uri="{FF2B5EF4-FFF2-40B4-BE49-F238E27FC236}">
                <a16:creationId xmlns:a16="http://schemas.microsoft.com/office/drawing/2014/main" id="{F93E937B-4496-400F-81F3-7AB7F3865314}"/>
              </a:ext>
            </a:extLst>
          </p:cNvPr>
          <p:cNvSpPr/>
          <p:nvPr/>
        </p:nvSpPr>
        <p:spPr>
          <a:xfrm>
            <a:off x="4802256" y="2619801"/>
            <a:ext cx="1020417" cy="6228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 bas 9">
            <a:extLst>
              <a:ext uri="{FF2B5EF4-FFF2-40B4-BE49-F238E27FC236}">
                <a16:creationId xmlns:a16="http://schemas.microsoft.com/office/drawing/2014/main" id="{4DDB3355-1232-45CA-B4F9-9C964B282C65}"/>
              </a:ext>
            </a:extLst>
          </p:cNvPr>
          <p:cNvSpPr/>
          <p:nvPr/>
        </p:nvSpPr>
        <p:spPr>
          <a:xfrm>
            <a:off x="7853570" y="4028974"/>
            <a:ext cx="808382" cy="7686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394E1639-9AFA-4CC1-971B-B32EA34DC0CE}"/>
              </a:ext>
            </a:extLst>
          </p:cNvPr>
          <p:cNvSpPr txBox="1"/>
          <p:nvPr/>
        </p:nvSpPr>
        <p:spPr>
          <a:xfrm>
            <a:off x="6096000" y="2459314"/>
            <a:ext cx="5131905" cy="1569660"/>
          </a:xfrm>
          <a:prstGeom prst="rect">
            <a:avLst/>
          </a:prstGeom>
          <a:noFill/>
        </p:spPr>
        <p:txBody>
          <a:bodyPr wrap="square" rtlCol="0">
            <a:spAutoFit/>
          </a:bodyPr>
          <a:lstStyle/>
          <a:p>
            <a:r>
              <a:rPr lang="fr-FR" sz="2400" dirty="0"/>
              <a:t>« Comment accompagner l’étudiant dans l’acquisition des compétences visées et dans la démonstration de cette acquisition ? » </a:t>
            </a:r>
          </a:p>
        </p:txBody>
      </p:sp>
    </p:spTree>
    <p:extLst>
      <p:ext uri="{BB962C8B-B14F-4D97-AF65-F5344CB8AC3E}">
        <p14:creationId xmlns:p14="http://schemas.microsoft.com/office/powerpoint/2010/main" val="276441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5A5CEA-C11E-4E5D-89A3-05A3BB872E2F}"/>
              </a:ext>
            </a:extLst>
          </p:cNvPr>
          <p:cNvSpPr>
            <a:spLocks noGrp="1"/>
          </p:cNvSpPr>
          <p:nvPr>
            <p:ph type="title"/>
          </p:nvPr>
        </p:nvSpPr>
        <p:spPr/>
        <p:txBody>
          <a:bodyPr>
            <a:normAutofit/>
          </a:bodyPr>
          <a:lstStyle/>
          <a:p>
            <a:r>
              <a:rPr lang="fr-FR" sz="3600" b="1" dirty="0">
                <a:solidFill>
                  <a:schemeClr val="accent1"/>
                </a:solidFill>
              </a:rPr>
              <a:t>Les gestes professionnels du professeur dans une approche par compétences</a:t>
            </a:r>
          </a:p>
        </p:txBody>
      </p:sp>
      <p:sp>
        <p:nvSpPr>
          <p:cNvPr id="3" name="Espace réservé du contenu 2">
            <a:extLst>
              <a:ext uri="{FF2B5EF4-FFF2-40B4-BE49-F238E27FC236}">
                <a16:creationId xmlns:a16="http://schemas.microsoft.com/office/drawing/2014/main" id="{DB33F479-8123-4650-A983-DF5AD6F0AE4C}"/>
              </a:ext>
            </a:extLst>
          </p:cNvPr>
          <p:cNvSpPr>
            <a:spLocks noGrp="1"/>
          </p:cNvSpPr>
          <p:nvPr>
            <p:ph idx="1"/>
          </p:nvPr>
        </p:nvSpPr>
        <p:spPr>
          <a:xfrm>
            <a:off x="838200" y="1825625"/>
            <a:ext cx="10515600" cy="4351338"/>
          </a:xfrm>
        </p:spPr>
        <p:txBody>
          <a:bodyPr>
            <a:normAutofit/>
          </a:bodyPr>
          <a:lstStyle/>
          <a:p>
            <a:r>
              <a:rPr lang="fr-FR" sz="2400" dirty="0"/>
              <a:t>Fixer des objectifs pédagogiques en vue de la construction de la compétence visée</a:t>
            </a:r>
          </a:p>
          <a:p>
            <a:r>
              <a:rPr lang="fr-FR" sz="2400" dirty="0"/>
              <a:t>Déterminer des situations de formation à mettre en œuvre (nombre, niveau de complexité…)</a:t>
            </a:r>
          </a:p>
          <a:p>
            <a:r>
              <a:rPr lang="fr-FR" sz="2400" dirty="0"/>
              <a:t>Identifier les savoirs à associer à ces situations de formation</a:t>
            </a:r>
          </a:p>
          <a:p>
            <a:r>
              <a:rPr lang="fr-FR" sz="2400" dirty="0"/>
              <a:t>Construire le questionnement menant l’étudiant/l’apprenant à utiliser, mobiliser ou s’approprier des méthodes et/ou des outils pour traiter la situation-problème</a:t>
            </a:r>
          </a:p>
          <a:p>
            <a:endParaRPr lang="fr-FR" sz="2400" dirty="0"/>
          </a:p>
        </p:txBody>
      </p:sp>
      <p:sp>
        <p:nvSpPr>
          <p:cNvPr id="4" name="Accolade fermante 3">
            <a:extLst>
              <a:ext uri="{FF2B5EF4-FFF2-40B4-BE49-F238E27FC236}">
                <a16:creationId xmlns:a16="http://schemas.microsoft.com/office/drawing/2014/main" id="{94BB62CF-1B9D-436A-8457-F843C5B30EB2}"/>
              </a:ext>
            </a:extLst>
          </p:cNvPr>
          <p:cNvSpPr/>
          <p:nvPr/>
        </p:nvSpPr>
        <p:spPr>
          <a:xfrm rot="5400000">
            <a:off x="5726432" y="90615"/>
            <a:ext cx="739135" cy="96343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 name="ZoneTexte 4">
            <a:extLst>
              <a:ext uri="{FF2B5EF4-FFF2-40B4-BE49-F238E27FC236}">
                <a16:creationId xmlns:a16="http://schemas.microsoft.com/office/drawing/2014/main" id="{0EAF64BE-5F24-4DE5-9CA2-DE78CAF3A8E9}"/>
              </a:ext>
            </a:extLst>
          </p:cNvPr>
          <p:cNvSpPr txBox="1"/>
          <p:nvPr/>
        </p:nvSpPr>
        <p:spPr>
          <a:xfrm>
            <a:off x="987288" y="5417361"/>
            <a:ext cx="9925878" cy="830997"/>
          </a:xfrm>
          <a:prstGeom prst="rect">
            <a:avLst/>
          </a:prstGeom>
          <a:noFill/>
        </p:spPr>
        <p:txBody>
          <a:bodyPr wrap="square" rtlCol="0">
            <a:spAutoFit/>
          </a:bodyPr>
          <a:lstStyle/>
          <a:p>
            <a:pPr algn="ctr"/>
            <a:r>
              <a:rPr lang="fr-FR" sz="2400" b="1" i="1" dirty="0"/>
              <a:t>Structurer les situations de formation en tant qu’aide à l’acquisition ou au développement des compétences visées par l’étudiant/l’apprenant</a:t>
            </a:r>
          </a:p>
        </p:txBody>
      </p:sp>
    </p:spTree>
    <p:extLst>
      <p:ext uri="{BB962C8B-B14F-4D97-AF65-F5344CB8AC3E}">
        <p14:creationId xmlns:p14="http://schemas.microsoft.com/office/powerpoint/2010/main" val="3120037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5680AA-482F-4CB4-BB3E-F50EDD788312}"/>
              </a:ext>
            </a:extLst>
          </p:cNvPr>
          <p:cNvSpPr>
            <a:spLocks noGrp="1"/>
          </p:cNvSpPr>
          <p:nvPr>
            <p:ph type="title"/>
          </p:nvPr>
        </p:nvSpPr>
        <p:spPr/>
        <p:txBody>
          <a:bodyPr>
            <a:normAutofit/>
          </a:bodyPr>
          <a:lstStyle/>
          <a:p>
            <a:r>
              <a:rPr lang="fr-FR" sz="3600" b="1" dirty="0">
                <a:solidFill>
                  <a:schemeClr val="accent1"/>
                </a:solidFill>
              </a:rPr>
              <a:t>La construction de la compétence</a:t>
            </a:r>
          </a:p>
        </p:txBody>
      </p:sp>
      <p:sp>
        <p:nvSpPr>
          <p:cNvPr id="3" name="Espace réservé du contenu 2">
            <a:extLst>
              <a:ext uri="{FF2B5EF4-FFF2-40B4-BE49-F238E27FC236}">
                <a16:creationId xmlns:a16="http://schemas.microsoft.com/office/drawing/2014/main" id="{652430B0-6B82-48AD-800B-43D027356541}"/>
              </a:ext>
            </a:extLst>
          </p:cNvPr>
          <p:cNvSpPr>
            <a:spLocks noGrp="1"/>
          </p:cNvSpPr>
          <p:nvPr>
            <p:ph idx="1"/>
          </p:nvPr>
        </p:nvSpPr>
        <p:spPr>
          <a:xfrm>
            <a:off x="5040748" y="1690688"/>
            <a:ext cx="6313052" cy="4825898"/>
          </a:xfrm>
        </p:spPr>
        <p:txBody>
          <a:bodyPr>
            <a:normAutofit lnSpcReduction="10000"/>
          </a:bodyPr>
          <a:lstStyle/>
          <a:p>
            <a:r>
              <a:rPr lang="fr-FR" sz="2400" dirty="0"/>
              <a:t>Construction progressive de la compétence</a:t>
            </a:r>
          </a:p>
          <a:p>
            <a:r>
              <a:rPr lang="fr-FR" sz="2400" dirty="0"/>
              <a:t>Approche spiralaire, avec une montée en complexité dans le développement de la compétence</a:t>
            </a:r>
          </a:p>
          <a:p>
            <a:r>
              <a:rPr lang="fr-FR" sz="2400" dirty="0"/>
              <a:t>Impliquant plusieurs professeurs, pluridisciplinarité</a:t>
            </a:r>
          </a:p>
          <a:p>
            <a:r>
              <a:rPr lang="fr-FR" sz="2400" dirty="0"/>
              <a:t>Utilisation d’indicateurs de réussite ou de compétence pour construire progressivement la compétence</a:t>
            </a:r>
          </a:p>
          <a:p>
            <a:r>
              <a:rPr lang="fr-FR" sz="2400" dirty="0"/>
              <a:t>Validation de l’acquisition de la compétence par l’équipe pédagogique</a:t>
            </a:r>
          </a:p>
          <a:p>
            <a:r>
              <a:rPr lang="fr-FR" sz="2400" dirty="0"/>
              <a:t>Compétence entièrement acquise à l’issue de la formation</a:t>
            </a:r>
          </a:p>
          <a:p>
            <a:pPr marL="0" indent="0">
              <a:buNone/>
            </a:pPr>
            <a:endParaRPr lang="fr-FR" sz="2400" dirty="0"/>
          </a:p>
          <a:p>
            <a:endParaRPr lang="fr-FR" sz="2400" dirty="0"/>
          </a:p>
        </p:txBody>
      </p:sp>
      <p:pic>
        <p:nvPicPr>
          <p:cNvPr id="4" name="Espace réservé du contenu 3">
            <a:extLst>
              <a:ext uri="{FF2B5EF4-FFF2-40B4-BE49-F238E27FC236}">
                <a16:creationId xmlns:a16="http://schemas.microsoft.com/office/drawing/2014/main" id="{268E9D61-71DB-41DC-804F-F7C04DED436E}"/>
              </a:ext>
            </a:extLst>
          </p:cNvPr>
          <p:cNvPicPr>
            <a:picLocks noChangeAspect="1"/>
          </p:cNvPicPr>
          <p:nvPr/>
        </p:nvPicPr>
        <p:blipFill>
          <a:blip r:embed="rId2"/>
          <a:stretch>
            <a:fillRect/>
          </a:stretch>
        </p:blipFill>
        <p:spPr>
          <a:xfrm>
            <a:off x="692426" y="2142101"/>
            <a:ext cx="4348322" cy="3198525"/>
          </a:xfrm>
          <a:prstGeom prst="rect">
            <a:avLst/>
          </a:prstGeom>
        </p:spPr>
      </p:pic>
    </p:spTree>
    <p:extLst>
      <p:ext uri="{BB962C8B-B14F-4D97-AF65-F5344CB8AC3E}">
        <p14:creationId xmlns:p14="http://schemas.microsoft.com/office/powerpoint/2010/main" val="26848490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6ED839-FA33-477B-8E58-BB217A507FA7}"/>
              </a:ext>
            </a:extLst>
          </p:cNvPr>
          <p:cNvSpPr>
            <a:spLocks noGrp="1"/>
          </p:cNvSpPr>
          <p:nvPr>
            <p:ph type="title"/>
          </p:nvPr>
        </p:nvSpPr>
        <p:spPr/>
        <p:txBody>
          <a:bodyPr>
            <a:normAutofit/>
          </a:bodyPr>
          <a:lstStyle/>
          <a:p>
            <a:r>
              <a:rPr lang="fr-FR" sz="3600" b="1" dirty="0">
                <a:solidFill>
                  <a:schemeClr val="accent1"/>
                </a:solidFill>
              </a:rPr>
              <a:t>La construction des compétences dans le BTS SP3S</a:t>
            </a:r>
          </a:p>
        </p:txBody>
      </p:sp>
      <p:graphicFrame>
        <p:nvGraphicFramePr>
          <p:cNvPr id="5" name="Espace réservé du contenu 4">
            <a:extLst>
              <a:ext uri="{FF2B5EF4-FFF2-40B4-BE49-F238E27FC236}">
                <a16:creationId xmlns:a16="http://schemas.microsoft.com/office/drawing/2014/main" id="{5F1F3D28-750F-4514-9F79-BCD3B5EC49DF}"/>
              </a:ext>
            </a:extLst>
          </p:cNvPr>
          <p:cNvGraphicFramePr>
            <a:graphicFrameLocks noGrp="1"/>
          </p:cNvGraphicFramePr>
          <p:nvPr>
            <p:ph idx="1"/>
            <p:extLst>
              <p:ext uri="{D42A27DB-BD31-4B8C-83A1-F6EECF244321}">
                <p14:modId xmlns:p14="http://schemas.microsoft.com/office/powerpoint/2010/main" val="667630985"/>
              </p:ext>
            </p:extLst>
          </p:nvPr>
        </p:nvGraphicFramePr>
        <p:xfrm>
          <a:off x="838200" y="150177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ZoneTexte 8">
            <a:extLst>
              <a:ext uri="{FF2B5EF4-FFF2-40B4-BE49-F238E27FC236}">
                <a16:creationId xmlns:a16="http://schemas.microsoft.com/office/drawing/2014/main" id="{9D483596-2284-4D0D-8126-EFD14B7E02B3}"/>
              </a:ext>
            </a:extLst>
          </p:cNvPr>
          <p:cNvSpPr txBox="1"/>
          <p:nvPr/>
        </p:nvSpPr>
        <p:spPr>
          <a:xfrm>
            <a:off x="1085850" y="5925234"/>
            <a:ext cx="10096500" cy="646331"/>
          </a:xfrm>
          <a:prstGeom prst="rect">
            <a:avLst/>
          </a:prstGeom>
          <a:noFill/>
        </p:spPr>
        <p:txBody>
          <a:bodyPr wrap="square" rtlCol="0">
            <a:spAutoFit/>
          </a:bodyPr>
          <a:lstStyle/>
          <a:p>
            <a:pPr algn="ctr"/>
            <a:r>
              <a:rPr lang="fr-FR" dirty="0"/>
              <a:t>Si utile pour travailler la compétence ou pour projeter l’étudiant dans une réalité de terrain, </a:t>
            </a:r>
          </a:p>
          <a:p>
            <a:pPr algn="ctr"/>
            <a:r>
              <a:rPr lang="fr-FR" dirty="0"/>
              <a:t>possibilité de prévoir des contextes communs sur plusieurs BC </a:t>
            </a:r>
            <a:r>
              <a:rPr lang="fr-FR" i="1" dirty="0"/>
              <a:t>(mais à ne pas systématiser)</a:t>
            </a:r>
          </a:p>
        </p:txBody>
      </p:sp>
    </p:spTree>
    <p:extLst>
      <p:ext uri="{BB962C8B-B14F-4D97-AF65-F5344CB8AC3E}">
        <p14:creationId xmlns:p14="http://schemas.microsoft.com/office/powerpoint/2010/main" val="596634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2A551E-AB83-4918-A6E3-17254AA0D709}"/>
              </a:ext>
            </a:extLst>
          </p:cNvPr>
          <p:cNvSpPr>
            <a:spLocks noGrp="1"/>
          </p:cNvSpPr>
          <p:nvPr>
            <p:ph type="title"/>
          </p:nvPr>
        </p:nvSpPr>
        <p:spPr>
          <a:xfrm>
            <a:off x="838200" y="106475"/>
            <a:ext cx="10515600" cy="1325563"/>
          </a:xfrm>
        </p:spPr>
        <p:txBody>
          <a:bodyPr>
            <a:normAutofit/>
          </a:bodyPr>
          <a:lstStyle/>
          <a:p>
            <a:r>
              <a:rPr lang="fr-FR" sz="3600" b="1" dirty="0">
                <a:solidFill>
                  <a:schemeClr val="accent1"/>
                </a:solidFill>
              </a:rPr>
              <a:t>BTS SP3S : les indicateurs de réussite permettant de construire la compétence</a:t>
            </a:r>
          </a:p>
        </p:txBody>
      </p:sp>
      <p:pic>
        <p:nvPicPr>
          <p:cNvPr id="7" name="Image 6">
            <a:extLst>
              <a:ext uri="{FF2B5EF4-FFF2-40B4-BE49-F238E27FC236}">
                <a16:creationId xmlns:a16="http://schemas.microsoft.com/office/drawing/2014/main" id="{D7F5494D-8677-4835-B2A1-F8F2061CE012}"/>
              </a:ext>
            </a:extLst>
          </p:cNvPr>
          <p:cNvPicPr>
            <a:picLocks noChangeAspect="1"/>
          </p:cNvPicPr>
          <p:nvPr/>
        </p:nvPicPr>
        <p:blipFill>
          <a:blip r:embed="rId2"/>
          <a:stretch>
            <a:fillRect/>
          </a:stretch>
        </p:blipFill>
        <p:spPr>
          <a:xfrm>
            <a:off x="1015907" y="1384511"/>
            <a:ext cx="9360000" cy="2333257"/>
          </a:xfrm>
          <a:prstGeom prst="rect">
            <a:avLst/>
          </a:prstGeom>
        </p:spPr>
      </p:pic>
      <p:pic>
        <p:nvPicPr>
          <p:cNvPr id="8" name="Image 7">
            <a:extLst>
              <a:ext uri="{FF2B5EF4-FFF2-40B4-BE49-F238E27FC236}">
                <a16:creationId xmlns:a16="http://schemas.microsoft.com/office/drawing/2014/main" id="{C8B141FD-5CFC-4353-96B2-F29FE2F7E762}"/>
              </a:ext>
            </a:extLst>
          </p:cNvPr>
          <p:cNvPicPr>
            <a:picLocks noChangeAspect="1"/>
          </p:cNvPicPr>
          <p:nvPr/>
        </p:nvPicPr>
        <p:blipFill>
          <a:blip r:embed="rId3"/>
          <a:stretch>
            <a:fillRect/>
          </a:stretch>
        </p:blipFill>
        <p:spPr>
          <a:xfrm>
            <a:off x="3879092" y="4135858"/>
            <a:ext cx="8126246" cy="2335402"/>
          </a:xfrm>
          <a:prstGeom prst="rect">
            <a:avLst/>
          </a:prstGeom>
        </p:spPr>
      </p:pic>
      <p:sp>
        <p:nvSpPr>
          <p:cNvPr id="3" name="ZoneTexte 2">
            <a:extLst>
              <a:ext uri="{FF2B5EF4-FFF2-40B4-BE49-F238E27FC236}">
                <a16:creationId xmlns:a16="http://schemas.microsoft.com/office/drawing/2014/main" id="{B1267611-7DFD-432D-A606-CA3D817CE4D6}"/>
              </a:ext>
            </a:extLst>
          </p:cNvPr>
          <p:cNvSpPr txBox="1"/>
          <p:nvPr/>
        </p:nvSpPr>
        <p:spPr>
          <a:xfrm>
            <a:off x="838200" y="4550158"/>
            <a:ext cx="2560093" cy="923330"/>
          </a:xfrm>
          <a:prstGeom prst="rect">
            <a:avLst/>
          </a:prstGeom>
          <a:noFill/>
        </p:spPr>
        <p:txBody>
          <a:bodyPr wrap="square" rtlCol="0">
            <a:spAutoFit/>
          </a:bodyPr>
          <a:lstStyle/>
          <a:p>
            <a:r>
              <a:rPr lang="fr-FR" dirty="0"/>
              <a:t>Activités opérationnelles corrélées aux indicateurs de réussite</a:t>
            </a:r>
          </a:p>
        </p:txBody>
      </p:sp>
      <p:sp>
        <p:nvSpPr>
          <p:cNvPr id="13" name="Rectangle 12">
            <a:extLst>
              <a:ext uri="{FF2B5EF4-FFF2-40B4-BE49-F238E27FC236}">
                <a16:creationId xmlns:a16="http://schemas.microsoft.com/office/drawing/2014/main" id="{19CD409C-6438-4353-B354-3B98507BD4F6}"/>
              </a:ext>
            </a:extLst>
          </p:cNvPr>
          <p:cNvSpPr/>
          <p:nvPr/>
        </p:nvSpPr>
        <p:spPr>
          <a:xfrm>
            <a:off x="1044000" y="2142699"/>
            <a:ext cx="3600000" cy="4350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Rectangle 13">
            <a:extLst>
              <a:ext uri="{FF2B5EF4-FFF2-40B4-BE49-F238E27FC236}">
                <a16:creationId xmlns:a16="http://schemas.microsoft.com/office/drawing/2014/main" id="{E918AF94-723A-44BF-8FF5-243F3B89EB69}"/>
              </a:ext>
            </a:extLst>
          </p:cNvPr>
          <p:cNvSpPr/>
          <p:nvPr/>
        </p:nvSpPr>
        <p:spPr>
          <a:xfrm>
            <a:off x="5909481" y="4913194"/>
            <a:ext cx="5827594" cy="4367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6" name="Connecteur droit avec flèche 15">
            <a:extLst>
              <a:ext uri="{FF2B5EF4-FFF2-40B4-BE49-F238E27FC236}">
                <a16:creationId xmlns:a16="http://schemas.microsoft.com/office/drawing/2014/main" id="{48DC13E8-1213-47EE-B44B-16282A3212E0}"/>
              </a:ext>
            </a:extLst>
          </p:cNvPr>
          <p:cNvCxnSpPr/>
          <p:nvPr/>
        </p:nvCxnSpPr>
        <p:spPr>
          <a:xfrm>
            <a:off x="4148919" y="2402006"/>
            <a:ext cx="3138985" cy="2511188"/>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2069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14E46A-816E-447E-8423-B36CB9B19C85}"/>
              </a:ext>
            </a:extLst>
          </p:cNvPr>
          <p:cNvSpPr>
            <a:spLocks noGrp="1"/>
          </p:cNvSpPr>
          <p:nvPr>
            <p:ph type="title"/>
          </p:nvPr>
        </p:nvSpPr>
        <p:spPr/>
        <p:txBody>
          <a:bodyPr>
            <a:normAutofit/>
          </a:bodyPr>
          <a:lstStyle/>
          <a:p>
            <a:r>
              <a:rPr lang="fr-FR" sz="3600" b="1" dirty="0">
                <a:solidFill>
                  <a:schemeClr val="accent1"/>
                </a:solidFill>
              </a:rPr>
              <a:t>BTS SP3S : les indicateurs de réussite </a:t>
            </a:r>
          </a:p>
        </p:txBody>
      </p:sp>
      <p:sp>
        <p:nvSpPr>
          <p:cNvPr id="3" name="Espace réservé du contenu 2">
            <a:extLst>
              <a:ext uri="{FF2B5EF4-FFF2-40B4-BE49-F238E27FC236}">
                <a16:creationId xmlns:a16="http://schemas.microsoft.com/office/drawing/2014/main" id="{F113827A-14CE-4B26-B34E-29D60182E371}"/>
              </a:ext>
            </a:extLst>
          </p:cNvPr>
          <p:cNvSpPr>
            <a:spLocks noGrp="1"/>
          </p:cNvSpPr>
          <p:nvPr>
            <p:ph idx="1"/>
          </p:nvPr>
        </p:nvSpPr>
        <p:spPr/>
        <p:txBody>
          <a:bodyPr/>
          <a:lstStyle/>
          <a:p>
            <a:r>
              <a:rPr lang="fr-FR" sz="2400" dirty="0"/>
              <a:t>Au sein d’un bloc de compétences</a:t>
            </a:r>
            <a:r>
              <a:rPr lang="fr-FR" sz="2400" u="sng" dirty="0"/>
              <a:t> et </a:t>
            </a:r>
            <a:r>
              <a:rPr lang="fr-FR" sz="2400" dirty="0"/>
              <a:t>au sein d’une compétence, possibilité de réorganiser les indicateurs de réussite dans le processus de construction de la compétence, si pertinent, pour donner du sens</a:t>
            </a:r>
          </a:p>
          <a:p>
            <a:endParaRPr lang="fr-FR" sz="2400" dirty="0"/>
          </a:p>
          <a:p>
            <a:r>
              <a:rPr lang="fr-FR" sz="2400" dirty="0"/>
              <a:t>Evaluation de la compétence via les indicateurs de réussite (tout ou partie de ces indicateurs)</a:t>
            </a:r>
          </a:p>
          <a:p>
            <a:endParaRPr lang="fr-FR" sz="2400" dirty="0"/>
          </a:p>
          <a:p>
            <a:r>
              <a:rPr lang="fr-FR" sz="2400" dirty="0"/>
              <a:t>Une fois la compétence construite, possibilité de prévoir une activité plus globale permettant de valider tout ou partie des indicateurs de réussite de la compétence</a:t>
            </a:r>
          </a:p>
          <a:p>
            <a:endParaRPr lang="fr-FR" sz="2400" dirty="0"/>
          </a:p>
          <a:p>
            <a:endParaRPr lang="fr-FR" sz="2400" dirty="0"/>
          </a:p>
          <a:p>
            <a:endParaRPr lang="fr-FR" sz="2400" dirty="0"/>
          </a:p>
          <a:p>
            <a:endParaRPr lang="fr-FR" sz="2400" dirty="0"/>
          </a:p>
          <a:p>
            <a:endParaRPr lang="fr-FR" sz="2400" dirty="0"/>
          </a:p>
          <a:p>
            <a:endParaRPr lang="fr-FR" sz="2400" dirty="0"/>
          </a:p>
          <a:p>
            <a:endParaRPr lang="fr-FR" sz="2400" dirty="0"/>
          </a:p>
          <a:p>
            <a:endParaRPr lang="fr-FR" dirty="0"/>
          </a:p>
          <a:p>
            <a:endParaRPr lang="fr-FR" dirty="0"/>
          </a:p>
        </p:txBody>
      </p:sp>
    </p:spTree>
    <p:extLst>
      <p:ext uri="{BB962C8B-B14F-4D97-AF65-F5344CB8AC3E}">
        <p14:creationId xmlns:p14="http://schemas.microsoft.com/office/powerpoint/2010/main" val="847393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CB17A7-9C9F-49B2-AE6C-1547660B0511}"/>
              </a:ext>
            </a:extLst>
          </p:cNvPr>
          <p:cNvSpPr>
            <a:spLocks noGrp="1"/>
          </p:cNvSpPr>
          <p:nvPr>
            <p:ph type="title"/>
          </p:nvPr>
        </p:nvSpPr>
        <p:spPr>
          <a:xfrm>
            <a:off x="838200" y="365125"/>
            <a:ext cx="10757452" cy="1325563"/>
          </a:xfrm>
        </p:spPr>
        <p:txBody>
          <a:bodyPr>
            <a:noAutofit/>
          </a:bodyPr>
          <a:lstStyle/>
          <a:p>
            <a:r>
              <a:rPr lang="fr-FR" sz="3600" b="1" dirty="0">
                <a:solidFill>
                  <a:schemeClr val="accent1"/>
                </a:solidFill>
              </a:rPr>
              <a:t>Importance de combiner des activités de mise en pratique avec des activités d’explicitation des compétences </a:t>
            </a:r>
          </a:p>
        </p:txBody>
      </p:sp>
      <p:sp>
        <p:nvSpPr>
          <p:cNvPr id="3" name="Espace réservé du contenu 2">
            <a:extLst>
              <a:ext uri="{FF2B5EF4-FFF2-40B4-BE49-F238E27FC236}">
                <a16:creationId xmlns:a16="http://schemas.microsoft.com/office/drawing/2014/main" id="{F548E49B-826A-4A79-A701-88B865BD7A6D}"/>
              </a:ext>
            </a:extLst>
          </p:cNvPr>
          <p:cNvSpPr>
            <a:spLocks noGrp="1"/>
          </p:cNvSpPr>
          <p:nvPr>
            <p:ph idx="1"/>
          </p:nvPr>
        </p:nvSpPr>
        <p:spPr>
          <a:xfrm>
            <a:off x="841622" y="1690688"/>
            <a:ext cx="9349514" cy="5019828"/>
          </a:xfrm>
        </p:spPr>
        <p:txBody>
          <a:bodyPr>
            <a:normAutofit/>
          </a:bodyPr>
          <a:lstStyle/>
          <a:p>
            <a:pPr marL="0" indent="0">
              <a:buNone/>
            </a:pPr>
            <a:r>
              <a:rPr lang="fr-FR" sz="2400" b="1" dirty="0"/>
              <a:t>Construction de la compétence :</a:t>
            </a:r>
          </a:p>
          <a:p>
            <a:pPr marL="0" indent="0">
              <a:buNone/>
            </a:pPr>
            <a:endParaRPr lang="fr-FR" sz="2400" b="1" dirty="0"/>
          </a:p>
          <a:p>
            <a:r>
              <a:rPr lang="fr-FR" sz="2400" dirty="0"/>
              <a:t>Par l’exercice de l’activité, au travers de tâches à réaliser</a:t>
            </a:r>
          </a:p>
          <a:p>
            <a:pPr marL="0" indent="0">
              <a:buNone/>
            </a:pPr>
            <a:endParaRPr lang="fr-FR" sz="2400" dirty="0"/>
          </a:p>
          <a:p>
            <a:r>
              <a:rPr lang="fr-FR" sz="2400" dirty="0"/>
              <a:t>Mais aussi par la capacité de l’étudiant/de l’apprenant à analyser son action, la déconstruire, en tirer des enseignements. </a:t>
            </a:r>
          </a:p>
          <a:p>
            <a:pPr lvl="1">
              <a:buFont typeface="Symbol" panose="05050102010706020507" pitchFamily="18" charset="2"/>
              <a:buChar char="Þ"/>
            </a:pPr>
            <a:r>
              <a:rPr lang="fr-FR" dirty="0"/>
              <a:t> Réflexivité, pour comprendre ce qui a été acquis, l’évolution des représentations, l’acquisition des compétences : </a:t>
            </a:r>
            <a:r>
              <a:rPr lang="fr-FR" i="1" dirty="0"/>
              <a:t>« est-ce que je ferais différemment si c’était à refaire ? » </a:t>
            </a:r>
            <a:br>
              <a:rPr lang="fr-FR" i="1" dirty="0"/>
            </a:br>
            <a:r>
              <a:rPr lang="fr-FR" dirty="0"/>
              <a:t>= « apprentissage expérientiel » </a:t>
            </a:r>
          </a:p>
          <a:p>
            <a:pPr marL="0" indent="0">
              <a:buNone/>
            </a:pPr>
            <a:endParaRPr lang="fr-FR" sz="2400" dirty="0"/>
          </a:p>
          <a:p>
            <a:endParaRPr lang="fr-FR" sz="2400" dirty="0"/>
          </a:p>
          <a:p>
            <a:endParaRPr lang="fr-FR" sz="2400" dirty="0"/>
          </a:p>
          <a:p>
            <a:pPr marL="457200" lvl="1" indent="0">
              <a:buNone/>
            </a:pPr>
            <a:endParaRPr lang="fr-FR" dirty="0"/>
          </a:p>
        </p:txBody>
      </p:sp>
      <p:sp>
        <p:nvSpPr>
          <p:cNvPr id="4" name="Bulle narrative : ronde 3">
            <a:extLst>
              <a:ext uri="{FF2B5EF4-FFF2-40B4-BE49-F238E27FC236}">
                <a16:creationId xmlns:a16="http://schemas.microsoft.com/office/drawing/2014/main" id="{707F0CFF-2F74-4CC9-B375-1D0C5686DE95}"/>
              </a:ext>
            </a:extLst>
          </p:cNvPr>
          <p:cNvSpPr/>
          <p:nvPr/>
        </p:nvSpPr>
        <p:spPr>
          <a:xfrm>
            <a:off x="9789723" y="2182967"/>
            <a:ext cx="2207342" cy="1666567"/>
          </a:xfrm>
          <a:prstGeom prst="wedgeEllipseCallout">
            <a:avLst>
              <a:gd name="adj1" fmla="val -66138"/>
              <a:gd name="adj2" fmla="val 1753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Interroge l’équipe enseignante sur ses pratiques</a:t>
            </a:r>
          </a:p>
        </p:txBody>
      </p:sp>
    </p:spTree>
    <p:extLst>
      <p:ext uri="{BB962C8B-B14F-4D97-AF65-F5344CB8AC3E}">
        <p14:creationId xmlns:p14="http://schemas.microsoft.com/office/powerpoint/2010/main" val="3178634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C13473-3786-4595-8683-2687FDBD8697}"/>
              </a:ext>
            </a:extLst>
          </p:cNvPr>
          <p:cNvSpPr>
            <a:spLocks noGrp="1"/>
          </p:cNvSpPr>
          <p:nvPr>
            <p:ph type="title"/>
          </p:nvPr>
        </p:nvSpPr>
        <p:spPr/>
        <p:txBody>
          <a:bodyPr>
            <a:normAutofit/>
          </a:bodyPr>
          <a:lstStyle/>
          <a:p>
            <a:r>
              <a:rPr lang="fr-FR" sz="3600" b="1" dirty="0">
                <a:solidFill>
                  <a:schemeClr val="accent1"/>
                </a:solidFill>
              </a:rPr>
              <a:t>Et l’évaluation ? </a:t>
            </a:r>
          </a:p>
        </p:txBody>
      </p:sp>
      <p:sp>
        <p:nvSpPr>
          <p:cNvPr id="3" name="Espace réservé du contenu 2">
            <a:extLst>
              <a:ext uri="{FF2B5EF4-FFF2-40B4-BE49-F238E27FC236}">
                <a16:creationId xmlns:a16="http://schemas.microsoft.com/office/drawing/2014/main" id="{330A254E-9BB8-46F9-8E5B-7DA08F8D5E80}"/>
              </a:ext>
            </a:extLst>
          </p:cNvPr>
          <p:cNvSpPr>
            <a:spLocks noGrp="1"/>
          </p:cNvSpPr>
          <p:nvPr>
            <p:ph idx="1"/>
          </p:nvPr>
        </p:nvSpPr>
        <p:spPr>
          <a:xfrm>
            <a:off x="838200" y="1825625"/>
            <a:ext cx="10515600" cy="957332"/>
          </a:xfrm>
        </p:spPr>
        <p:txBody>
          <a:bodyPr>
            <a:normAutofit/>
            <a:scene3d>
              <a:camera prst="orthographicFront"/>
              <a:lightRig rig="harsh" dir="t"/>
            </a:scene3d>
            <a:sp3d extrusionH="57150" prstMaterial="matte">
              <a:bevelT w="63500" h="12700" prst="angle"/>
              <a:contourClr>
                <a:schemeClr val="bg1">
                  <a:lumMod val="65000"/>
                </a:schemeClr>
              </a:contourClr>
            </a:sp3d>
          </a:bodyPr>
          <a:lstStyle/>
          <a:p>
            <a:pPr marL="0" indent="0">
              <a:buNone/>
            </a:pPr>
            <a:r>
              <a:rPr lang="fr-FR" sz="2400" dirty="0">
                <a:ln w="0"/>
              </a:rPr>
              <a:t>Passer de l’évaluation de résultats </a:t>
            </a:r>
            <a:r>
              <a:rPr lang="fr-FR" sz="2400" i="1" dirty="0">
                <a:ln w="0"/>
                <a:effectLst>
                  <a:outerShdw blurRad="38100" dist="19050" dir="2700000" algn="tl" rotWithShape="0">
                    <a:schemeClr val="dk1">
                      <a:alpha val="40000"/>
                    </a:schemeClr>
                  </a:outerShdw>
                </a:effectLst>
              </a:rPr>
              <a:t>	        à		</a:t>
            </a:r>
            <a:r>
              <a:rPr lang="fr-FR" sz="2400" dirty="0">
                <a:ln w="0"/>
              </a:rPr>
              <a:t>l’évaluation des compétences</a:t>
            </a:r>
          </a:p>
        </p:txBody>
      </p:sp>
      <p:sp>
        <p:nvSpPr>
          <p:cNvPr id="5" name="ZoneTexte 4">
            <a:extLst>
              <a:ext uri="{FF2B5EF4-FFF2-40B4-BE49-F238E27FC236}">
                <a16:creationId xmlns:a16="http://schemas.microsoft.com/office/drawing/2014/main" id="{23079FD5-9028-4F31-9C87-0565BC21F7F7}"/>
              </a:ext>
            </a:extLst>
          </p:cNvPr>
          <p:cNvSpPr txBox="1"/>
          <p:nvPr/>
        </p:nvSpPr>
        <p:spPr>
          <a:xfrm>
            <a:off x="477079" y="3330187"/>
            <a:ext cx="4744278" cy="1200329"/>
          </a:xfrm>
          <a:prstGeom prst="rect">
            <a:avLst/>
          </a:prstGeom>
          <a:noFill/>
        </p:spPr>
        <p:txBody>
          <a:bodyPr wrap="square" rtlCol="0">
            <a:spAutoFit/>
          </a:bodyPr>
          <a:lstStyle/>
          <a:p>
            <a:pPr algn="ctr"/>
            <a:r>
              <a:rPr lang="fr-FR" sz="2400" dirty="0">
                <a:ln w="0"/>
              </a:rPr>
              <a:t>= évaluer une </a:t>
            </a:r>
            <a:r>
              <a:rPr lang="fr-FR" sz="2400" b="1" dirty="0">
                <a:ln w="0"/>
              </a:rPr>
              <a:t>performance </a:t>
            </a:r>
            <a:r>
              <a:rPr lang="fr-FR" sz="2400" i="1" dirty="0">
                <a:ln w="0"/>
              </a:rPr>
              <a:t>(adéquation entre le produit réalisé et le produit normé) </a:t>
            </a:r>
          </a:p>
        </p:txBody>
      </p:sp>
      <p:sp>
        <p:nvSpPr>
          <p:cNvPr id="7" name="Flèche : bas 6">
            <a:extLst>
              <a:ext uri="{FF2B5EF4-FFF2-40B4-BE49-F238E27FC236}">
                <a16:creationId xmlns:a16="http://schemas.microsoft.com/office/drawing/2014/main" id="{891A9B89-2290-466A-91FB-B1BB90AD8B11}"/>
              </a:ext>
            </a:extLst>
          </p:cNvPr>
          <p:cNvSpPr/>
          <p:nvPr/>
        </p:nvSpPr>
        <p:spPr>
          <a:xfrm>
            <a:off x="2014330" y="2345635"/>
            <a:ext cx="331305" cy="83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419FB25B-3F4A-4F88-BD03-DE2652F3671E}"/>
              </a:ext>
            </a:extLst>
          </p:cNvPr>
          <p:cNvSpPr txBox="1"/>
          <p:nvPr/>
        </p:nvSpPr>
        <p:spPr>
          <a:xfrm>
            <a:off x="1176131" y="4683769"/>
            <a:ext cx="3140765" cy="2031325"/>
          </a:xfrm>
          <a:prstGeom prst="rect">
            <a:avLst/>
          </a:prstGeom>
          <a:noFill/>
        </p:spPr>
        <p:txBody>
          <a:bodyPr wrap="square" rtlCol="0">
            <a:spAutoFit/>
          </a:bodyPr>
          <a:lstStyle/>
          <a:p>
            <a:r>
              <a:rPr lang="fr-FR" dirty="0"/>
              <a:t>Ex. « rédiger une lettre »</a:t>
            </a:r>
          </a:p>
          <a:p>
            <a:r>
              <a:rPr lang="fr-FR" dirty="0"/>
              <a:t>« réaliser un planning »</a:t>
            </a:r>
          </a:p>
          <a:p>
            <a:r>
              <a:rPr lang="fr-FR" dirty="0"/>
              <a:t>« construire un tableau ou un graphique »… </a:t>
            </a:r>
          </a:p>
          <a:p>
            <a:r>
              <a:rPr lang="fr-FR" dirty="0"/>
              <a:t>=&gt; Rechercher si les éléments constitutifs du document sont présents : barème précis</a:t>
            </a:r>
          </a:p>
        </p:txBody>
      </p:sp>
      <p:sp>
        <p:nvSpPr>
          <p:cNvPr id="11" name="Ellipse 10">
            <a:extLst>
              <a:ext uri="{FF2B5EF4-FFF2-40B4-BE49-F238E27FC236}">
                <a16:creationId xmlns:a16="http://schemas.microsoft.com/office/drawing/2014/main" id="{FFABF02E-D2CE-4670-8553-3359DE19FF09}"/>
              </a:ext>
            </a:extLst>
          </p:cNvPr>
          <p:cNvSpPr/>
          <p:nvPr/>
        </p:nvSpPr>
        <p:spPr>
          <a:xfrm>
            <a:off x="9006510" y="1634504"/>
            <a:ext cx="2342320" cy="9573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Ellipse 12">
            <a:extLst>
              <a:ext uri="{FF2B5EF4-FFF2-40B4-BE49-F238E27FC236}">
                <a16:creationId xmlns:a16="http://schemas.microsoft.com/office/drawing/2014/main" id="{C6253FC8-ED34-485C-89C7-1EBB4FD23D09}"/>
              </a:ext>
            </a:extLst>
          </p:cNvPr>
          <p:cNvSpPr/>
          <p:nvPr/>
        </p:nvSpPr>
        <p:spPr>
          <a:xfrm>
            <a:off x="3336237" y="1641551"/>
            <a:ext cx="2342320" cy="9573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ZoneTexte 14">
            <a:extLst>
              <a:ext uri="{FF2B5EF4-FFF2-40B4-BE49-F238E27FC236}">
                <a16:creationId xmlns:a16="http://schemas.microsoft.com/office/drawing/2014/main" id="{755AF68F-4FCF-40A2-BE97-F4C99E93D07A}"/>
              </a:ext>
            </a:extLst>
          </p:cNvPr>
          <p:cNvSpPr txBox="1"/>
          <p:nvPr/>
        </p:nvSpPr>
        <p:spPr>
          <a:xfrm>
            <a:off x="6228522" y="3404622"/>
            <a:ext cx="5120307" cy="1200329"/>
          </a:xfrm>
          <a:prstGeom prst="rect">
            <a:avLst/>
          </a:prstGeom>
          <a:noFill/>
        </p:spPr>
        <p:txBody>
          <a:bodyPr wrap="square" rtlCol="0">
            <a:spAutoFit/>
          </a:bodyPr>
          <a:lstStyle/>
          <a:p>
            <a:pPr algn="ctr"/>
            <a:r>
              <a:rPr lang="fr-FR" sz="2400" dirty="0">
                <a:ln w="0"/>
              </a:rPr>
              <a:t>= évaluer la </a:t>
            </a:r>
            <a:r>
              <a:rPr lang="fr-FR" sz="2400" b="1" dirty="0">
                <a:ln w="0"/>
              </a:rPr>
              <a:t>combinaison de savoirs, savoir-faire et/ou savoir-être, ayant généré l’activité</a:t>
            </a:r>
          </a:p>
        </p:txBody>
      </p:sp>
      <p:sp>
        <p:nvSpPr>
          <p:cNvPr id="16" name="Flèche : bas 15">
            <a:extLst>
              <a:ext uri="{FF2B5EF4-FFF2-40B4-BE49-F238E27FC236}">
                <a16:creationId xmlns:a16="http://schemas.microsoft.com/office/drawing/2014/main" id="{2B98ECBE-B0FA-4599-B65B-0E5B571E464A}"/>
              </a:ext>
            </a:extLst>
          </p:cNvPr>
          <p:cNvSpPr/>
          <p:nvPr/>
        </p:nvSpPr>
        <p:spPr>
          <a:xfrm>
            <a:off x="8448261" y="2447290"/>
            <a:ext cx="331305" cy="83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 name="ZoneTexte 17">
            <a:extLst>
              <a:ext uri="{FF2B5EF4-FFF2-40B4-BE49-F238E27FC236}">
                <a16:creationId xmlns:a16="http://schemas.microsoft.com/office/drawing/2014/main" id="{B73DC83D-6F9B-4857-8BE8-09CEF57B910F}"/>
              </a:ext>
            </a:extLst>
          </p:cNvPr>
          <p:cNvSpPr txBox="1"/>
          <p:nvPr/>
        </p:nvSpPr>
        <p:spPr>
          <a:xfrm>
            <a:off x="7436127" y="5172627"/>
            <a:ext cx="3140765" cy="1200329"/>
          </a:xfrm>
          <a:prstGeom prst="rect">
            <a:avLst/>
          </a:prstGeom>
          <a:noFill/>
        </p:spPr>
        <p:txBody>
          <a:bodyPr wrap="square" rtlCol="0">
            <a:spAutoFit/>
          </a:bodyPr>
          <a:lstStyle/>
          <a:p>
            <a:r>
              <a:rPr lang="fr-FR" dirty="0"/>
              <a:t>=&gt; Evaluer par degré de maitrise de la compétence. Evaluation globale, s’appuyant sur des indicateurs de réussite</a:t>
            </a:r>
          </a:p>
        </p:txBody>
      </p:sp>
    </p:spTree>
    <p:extLst>
      <p:ext uri="{BB962C8B-B14F-4D97-AF65-F5344CB8AC3E}">
        <p14:creationId xmlns:p14="http://schemas.microsoft.com/office/powerpoint/2010/main" val="22897296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80FE15-99AD-42B5-B5B5-941BF0FB9E82}"/>
              </a:ext>
            </a:extLst>
          </p:cNvPr>
          <p:cNvSpPr>
            <a:spLocks noGrp="1"/>
          </p:cNvSpPr>
          <p:nvPr>
            <p:ph type="title"/>
          </p:nvPr>
        </p:nvSpPr>
        <p:spPr/>
        <p:txBody>
          <a:bodyPr>
            <a:normAutofit/>
          </a:bodyPr>
          <a:lstStyle/>
          <a:p>
            <a:r>
              <a:rPr lang="fr-FR" sz="3600" b="1" dirty="0">
                <a:solidFill>
                  <a:schemeClr val="accent1"/>
                </a:solidFill>
              </a:rPr>
              <a:t>Ordre du jour </a:t>
            </a:r>
          </a:p>
        </p:txBody>
      </p:sp>
      <p:sp>
        <p:nvSpPr>
          <p:cNvPr id="3" name="Espace réservé du contenu 2">
            <a:extLst>
              <a:ext uri="{FF2B5EF4-FFF2-40B4-BE49-F238E27FC236}">
                <a16:creationId xmlns:a16="http://schemas.microsoft.com/office/drawing/2014/main" id="{DE8AF7DE-446B-488A-8E4B-76D061615667}"/>
              </a:ext>
            </a:extLst>
          </p:cNvPr>
          <p:cNvSpPr>
            <a:spLocks noGrp="1"/>
          </p:cNvSpPr>
          <p:nvPr>
            <p:ph idx="1"/>
          </p:nvPr>
        </p:nvSpPr>
        <p:spPr/>
        <p:txBody>
          <a:bodyPr/>
          <a:lstStyle/>
          <a:p>
            <a:pPr marL="514350" indent="-514350">
              <a:buAutoNum type="arabicPeriod"/>
            </a:pPr>
            <a:endParaRPr lang="fr-FR"/>
          </a:p>
          <a:p>
            <a:pPr marL="514350" indent="-514350">
              <a:buAutoNum type="arabicPeriod"/>
            </a:pPr>
            <a:r>
              <a:rPr lang="fr-FR"/>
              <a:t>La </a:t>
            </a:r>
            <a:r>
              <a:rPr lang="fr-FR" dirty="0"/>
              <a:t>construction et la validation des compétences professionnelles</a:t>
            </a:r>
          </a:p>
          <a:p>
            <a:pPr marL="514350" indent="-514350">
              <a:buAutoNum type="arabicPeriod"/>
            </a:pPr>
            <a:endParaRPr lang="fr-FR" dirty="0"/>
          </a:p>
          <a:p>
            <a:pPr marL="514350" indent="-514350">
              <a:buAutoNum type="arabicPeriod"/>
            </a:pPr>
            <a:r>
              <a:rPr lang="fr-FR" dirty="0"/>
              <a:t>Le plan de formation </a:t>
            </a:r>
          </a:p>
          <a:p>
            <a:pPr marL="514350" indent="-514350">
              <a:buAutoNum type="arabicPeriod"/>
            </a:pPr>
            <a:endParaRPr lang="fr-FR" dirty="0"/>
          </a:p>
          <a:p>
            <a:pPr marL="514350" indent="-514350">
              <a:buFont typeface="Arial" panose="020B0604020202020204" pitchFamily="34" charset="0"/>
              <a:buAutoNum type="arabicPeriod"/>
            </a:pPr>
            <a:r>
              <a:rPr lang="fr-FR" dirty="0"/>
              <a:t>Amorce de réflexion sur le CCF du BC1 et anticipation des attendus dans le cadre du stage de première année</a:t>
            </a:r>
          </a:p>
        </p:txBody>
      </p:sp>
    </p:spTree>
    <p:extLst>
      <p:ext uri="{BB962C8B-B14F-4D97-AF65-F5344CB8AC3E}">
        <p14:creationId xmlns:p14="http://schemas.microsoft.com/office/powerpoint/2010/main" val="202584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F9940C-8933-4E6B-906D-ABF554332BA9}"/>
              </a:ext>
            </a:extLst>
          </p:cNvPr>
          <p:cNvSpPr>
            <a:spLocks noGrp="1"/>
          </p:cNvSpPr>
          <p:nvPr>
            <p:ph type="title"/>
          </p:nvPr>
        </p:nvSpPr>
        <p:spPr/>
        <p:txBody>
          <a:bodyPr>
            <a:normAutofit/>
          </a:bodyPr>
          <a:lstStyle/>
          <a:p>
            <a:r>
              <a:rPr lang="fr-FR" sz="3600" b="1" dirty="0">
                <a:solidFill>
                  <a:schemeClr val="accent1"/>
                </a:solidFill>
              </a:rPr>
              <a:t>Les modalités d’évaluation des compétences </a:t>
            </a:r>
          </a:p>
        </p:txBody>
      </p:sp>
      <p:sp>
        <p:nvSpPr>
          <p:cNvPr id="3" name="Espace réservé du contenu 2">
            <a:extLst>
              <a:ext uri="{FF2B5EF4-FFF2-40B4-BE49-F238E27FC236}">
                <a16:creationId xmlns:a16="http://schemas.microsoft.com/office/drawing/2014/main" id="{0A6A0B45-B863-4966-8A48-82FCC40F773A}"/>
              </a:ext>
            </a:extLst>
          </p:cNvPr>
          <p:cNvSpPr>
            <a:spLocks noGrp="1"/>
          </p:cNvSpPr>
          <p:nvPr>
            <p:ph idx="1"/>
          </p:nvPr>
        </p:nvSpPr>
        <p:spPr/>
        <p:txBody>
          <a:bodyPr>
            <a:normAutofit/>
          </a:bodyPr>
          <a:lstStyle/>
          <a:p>
            <a:r>
              <a:rPr lang="fr-FR" sz="2400" dirty="0"/>
              <a:t>Indicateurs de réussite ou de compétence permettant l’objectivation de la mesure de l’atteinte de la compétence</a:t>
            </a:r>
          </a:p>
          <a:p>
            <a:endParaRPr lang="fr-FR" sz="2400" dirty="0"/>
          </a:p>
          <a:p>
            <a:r>
              <a:rPr lang="fr-FR" sz="2400" dirty="0"/>
              <a:t>Evaluation de la compétence en situation complexe : situation réelle, vidéo, simulations… </a:t>
            </a:r>
          </a:p>
          <a:p>
            <a:endParaRPr lang="fr-FR" sz="2400" dirty="0"/>
          </a:p>
          <a:p>
            <a:r>
              <a:rPr lang="fr-FR" sz="2400" dirty="0"/>
              <a:t>Dans l’idéal, évaluation de la compétence à plusieurs évaluateurs</a:t>
            </a:r>
          </a:p>
          <a:p>
            <a:endParaRPr lang="fr-FR" sz="2400" dirty="0"/>
          </a:p>
          <a:p>
            <a:r>
              <a:rPr lang="fr-FR" sz="2400" dirty="0"/>
              <a:t>Transparence de cette évaluation : critères et indicateurs de réussite connus, tant en termes de savoirs, savoir-faire et savoir-être (« le référent »)</a:t>
            </a:r>
          </a:p>
          <a:p>
            <a:endParaRPr lang="fr-FR" dirty="0"/>
          </a:p>
          <a:p>
            <a:endParaRPr lang="fr-FR" dirty="0"/>
          </a:p>
        </p:txBody>
      </p:sp>
    </p:spTree>
    <p:extLst>
      <p:ext uri="{BB962C8B-B14F-4D97-AF65-F5344CB8AC3E}">
        <p14:creationId xmlns:p14="http://schemas.microsoft.com/office/powerpoint/2010/main" val="759549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845A7C9-F65B-47A9-9BD8-AF177D36332B}"/>
              </a:ext>
            </a:extLst>
          </p:cNvPr>
          <p:cNvSpPr>
            <a:spLocks noGrp="1"/>
          </p:cNvSpPr>
          <p:nvPr>
            <p:ph idx="1"/>
          </p:nvPr>
        </p:nvSpPr>
        <p:spPr>
          <a:xfrm>
            <a:off x="838200" y="3166281"/>
            <a:ext cx="10515600" cy="3010682"/>
          </a:xfrm>
        </p:spPr>
        <p:txBody>
          <a:bodyPr/>
          <a:lstStyle/>
          <a:p>
            <a:r>
              <a:rPr lang="fr-FR" dirty="0"/>
              <a:t>Comment évaluer une compétence ?</a:t>
            </a:r>
          </a:p>
          <a:p>
            <a:endParaRPr lang="fr-FR" dirty="0"/>
          </a:p>
          <a:p>
            <a:r>
              <a:rPr lang="fr-FR" dirty="0"/>
              <a:t>Quels outils construire ? </a:t>
            </a:r>
          </a:p>
          <a:p>
            <a:endParaRPr lang="fr-FR" dirty="0"/>
          </a:p>
          <a:p>
            <a:r>
              <a:rPr lang="fr-FR" dirty="0"/>
              <a:t>Comment garder trace entre les deux années du BTS ?</a:t>
            </a:r>
          </a:p>
        </p:txBody>
      </p:sp>
      <p:sp>
        <p:nvSpPr>
          <p:cNvPr id="5" name="Organigramme : Bande perforée 4">
            <a:extLst>
              <a:ext uri="{FF2B5EF4-FFF2-40B4-BE49-F238E27FC236}">
                <a16:creationId xmlns:a16="http://schemas.microsoft.com/office/drawing/2014/main" id="{2F47C9DE-4F4E-4DB1-973C-A14B44C668B2}"/>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1889018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ED9B45-3FF4-4C3C-8E20-693098AD0E8B}"/>
              </a:ext>
            </a:extLst>
          </p:cNvPr>
          <p:cNvSpPr>
            <a:spLocks noGrp="1"/>
          </p:cNvSpPr>
          <p:nvPr>
            <p:ph type="title"/>
          </p:nvPr>
        </p:nvSpPr>
        <p:spPr>
          <a:xfrm>
            <a:off x="838200" y="2260185"/>
            <a:ext cx="10515600" cy="1325563"/>
          </a:xfrm>
        </p:spPr>
        <p:txBody>
          <a:bodyPr>
            <a:normAutofit/>
          </a:bodyPr>
          <a:lstStyle/>
          <a:p>
            <a:pPr algn="ctr"/>
            <a:r>
              <a:rPr lang="fr-FR" sz="3600" b="1" dirty="0">
                <a:solidFill>
                  <a:schemeClr val="accent1"/>
                </a:solidFill>
              </a:rPr>
              <a:t>2. Le plan de formation</a:t>
            </a:r>
          </a:p>
        </p:txBody>
      </p:sp>
    </p:spTree>
    <p:extLst>
      <p:ext uri="{BB962C8B-B14F-4D97-AF65-F5344CB8AC3E}">
        <p14:creationId xmlns:p14="http://schemas.microsoft.com/office/powerpoint/2010/main" val="1365227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A972C6-161D-44B6-9135-54B214B0B573}"/>
              </a:ext>
            </a:extLst>
          </p:cNvPr>
          <p:cNvSpPr>
            <a:spLocks noGrp="1"/>
          </p:cNvSpPr>
          <p:nvPr>
            <p:ph idx="1"/>
          </p:nvPr>
        </p:nvSpPr>
        <p:spPr>
          <a:xfrm>
            <a:off x="838200" y="3156155"/>
            <a:ext cx="10515600" cy="3020808"/>
          </a:xfrm>
        </p:spPr>
        <p:txBody>
          <a:bodyPr>
            <a:normAutofit/>
          </a:bodyPr>
          <a:lstStyle/>
          <a:p>
            <a:endParaRPr lang="fr-FR" sz="2400" dirty="0"/>
          </a:p>
          <a:p>
            <a:endParaRPr lang="fr-FR" sz="2400" dirty="0"/>
          </a:p>
          <a:p>
            <a:pPr marL="0" indent="0">
              <a:buNone/>
            </a:pPr>
            <a:r>
              <a:rPr lang="fr-FR" sz="2400" dirty="0"/>
              <a:t>Présentation de la manière dont les équipes ont construit leurs plans de formation </a:t>
            </a:r>
          </a:p>
          <a:p>
            <a:pPr marL="0" indent="0">
              <a:buNone/>
            </a:pPr>
            <a:endParaRPr lang="fr-FR" sz="2400" dirty="0"/>
          </a:p>
          <a:p>
            <a:pPr marL="0" indent="0">
              <a:buNone/>
            </a:pPr>
            <a:r>
              <a:rPr lang="fr-FR" sz="2400" dirty="0"/>
              <a:t>Difficultés éventuelles</a:t>
            </a:r>
          </a:p>
        </p:txBody>
      </p:sp>
      <p:sp>
        <p:nvSpPr>
          <p:cNvPr id="4" name="Organigramme : Bande perforée 3">
            <a:extLst>
              <a:ext uri="{FF2B5EF4-FFF2-40B4-BE49-F238E27FC236}">
                <a16:creationId xmlns:a16="http://schemas.microsoft.com/office/drawing/2014/main" id="{1E82BDB4-BFE3-428C-954E-D8D222048B0C}"/>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14651628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141413" y="618518"/>
            <a:ext cx="9905998" cy="1478570"/>
          </a:xfrm>
        </p:spPr>
        <p:txBody>
          <a:bodyPr>
            <a:normAutofit/>
          </a:bodyPr>
          <a:lstStyle/>
          <a:p>
            <a:pPr marL="53975">
              <a:tabLst>
                <a:tab pos="53975" algn="l"/>
                <a:tab pos="968375" algn="l"/>
                <a:tab pos="1882775" algn="l"/>
                <a:tab pos="2797175" algn="l"/>
                <a:tab pos="3711575" algn="l"/>
                <a:tab pos="4625975" algn="l"/>
                <a:tab pos="5540375" algn="l"/>
                <a:tab pos="6454775" algn="l"/>
                <a:tab pos="7369175" algn="l"/>
                <a:tab pos="8283575" algn="l"/>
                <a:tab pos="9197975" algn="l"/>
                <a:tab pos="10112375" algn="l"/>
              </a:tabLst>
              <a:defRPr/>
            </a:pPr>
            <a:r>
              <a:rPr lang="fr-FR" dirty="0">
                <a:solidFill>
                  <a:schemeClr val="bg1"/>
                </a:solidFill>
              </a:rPr>
              <a:t>Vers le plan de formation</a:t>
            </a:r>
          </a:p>
        </p:txBody>
      </p:sp>
      <p:graphicFrame>
        <p:nvGraphicFramePr>
          <p:cNvPr id="4" name="Espace réservé du contenu 3"/>
          <p:cNvGraphicFramePr>
            <a:graphicFrameLocks noGrp="1"/>
          </p:cNvGraphicFramePr>
          <p:nvPr>
            <p:ph sz="quarter" idx="1"/>
            <p:extLst/>
          </p:nvPr>
        </p:nvGraphicFramePr>
        <p:xfrm>
          <a:off x="1600894" y="1571980"/>
          <a:ext cx="8987035" cy="44077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ZoneTexte 1">
            <a:extLst>
              <a:ext uri="{FF2B5EF4-FFF2-40B4-BE49-F238E27FC236}">
                <a16:creationId xmlns:a16="http://schemas.microsoft.com/office/drawing/2014/main" id="{D982917E-9C24-47DC-8D3C-F0ADA0E3614E}"/>
              </a:ext>
            </a:extLst>
          </p:cNvPr>
          <p:cNvSpPr txBox="1"/>
          <p:nvPr/>
        </p:nvSpPr>
        <p:spPr>
          <a:xfrm>
            <a:off x="1375811" y="878297"/>
            <a:ext cx="6105379" cy="646331"/>
          </a:xfrm>
          <a:prstGeom prst="rect">
            <a:avLst/>
          </a:prstGeom>
          <a:noFill/>
        </p:spPr>
        <p:txBody>
          <a:bodyPr wrap="square" rtlCol="0">
            <a:spAutoFit/>
          </a:bodyPr>
          <a:lstStyle/>
          <a:p>
            <a:r>
              <a:rPr lang="fr-FR" sz="3600" b="1" dirty="0">
                <a:solidFill>
                  <a:schemeClr val="accent1"/>
                </a:solidFill>
                <a:latin typeface="+mj-lt"/>
                <a:ea typeface="+mj-ea"/>
                <a:cs typeface="+mj-cs"/>
              </a:rPr>
              <a:t>Vers le plan de formation</a:t>
            </a:r>
          </a:p>
        </p:txBody>
      </p:sp>
    </p:spTree>
    <p:extLst>
      <p:ext uri="{BB962C8B-B14F-4D97-AF65-F5344CB8AC3E}">
        <p14:creationId xmlns:p14="http://schemas.microsoft.com/office/powerpoint/2010/main" val="4203563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marL="53975">
              <a:tabLst>
                <a:tab pos="53975" algn="l"/>
                <a:tab pos="968375" algn="l"/>
                <a:tab pos="1882775" algn="l"/>
                <a:tab pos="2797175" algn="l"/>
                <a:tab pos="3711575" algn="l"/>
                <a:tab pos="4625975" algn="l"/>
                <a:tab pos="5540375" algn="l"/>
                <a:tab pos="6454775" algn="l"/>
                <a:tab pos="7369175" algn="l"/>
                <a:tab pos="8283575" algn="l"/>
                <a:tab pos="9197975" algn="l"/>
                <a:tab pos="10112375" algn="l"/>
              </a:tabLst>
              <a:defRPr/>
            </a:pPr>
            <a:r>
              <a:rPr lang="fr-FR" dirty="0">
                <a:solidFill>
                  <a:schemeClr val="bg1"/>
                </a:solidFill>
              </a:rPr>
              <a:t>Le plan de formation</a:t>
            </a:r>
          </a:p>
        </p:txBody>
      </p:sp>
      <p:sp>
        <p:nvSpPr>
          <p:cNvPr id="3" name="Espace réservé du contenu 2"/>
          <p:cNvSpPr>
            <a:spLocks noGrp="1"/>
          </p:cNvSpPr>
          <p:nvPr>
            <p:ph idx="1"/>
          </p:nvPr>
        </p:nvSpPr>
        <p:spPr/>
        <p:txBody>
          <a:bodyPr>
            <a:normAutofit/>
          </a:bodyPr>
          <a:lstStyle/>
          <a:p>
            <a:pPr marL="0" indent="0">
              <a:buNone/>
            </a:pPr>
            <a:r>
              <a:rPr lang="fr-FR" sz="3100" dirty="0">
                <a:solidFill>
                  <a:schemeClr val="accent2"/>
                </a:solidFill>
              </a:rPr>
              <a:t>	</a:t>
            </a:r>
            <a:endParaRPr lang="fr-FR" dirty="0"/>
          </a:p>
        </p:txBody>
      </p:sp>
      <p:sp>
        <p:nvSpPr>
          <p:cNvPr id="5" name="Rectangle à coins arrondis 4"/>
          <p:cNvSpPr/>
          <p:nvPr/>
        </p:nvSpPr>
        <p:spPr>
          <a:xfrm>
            <a:off x="1631504" y="2494439"/>
            <a:ext cx="2592288" cy="2884411"/>
          </a:xfrm>
          <a:prstGeom prst="roundRect">
            <a:avLst/>
          </a:prstGeom>
          <a:solidFill>
            <a:srgbClr val="66CCFF"/>
          </a:solidFill>
          <a:ln>
            <a:solidFill>
              <a:srgbClr val="66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Contribution de chaque formateur à la compétence</a:t>
            </a:r>
          </a:p>
        </p:txBody>
      </p:sp>
      <p:grpSp>
        <p:nvGrpSpPr>
          <p:cNvPr id="11" name="Groupe 10"/>
          <p:cNvGrpSpPr/>
          <p:nvPr/>
        </p:nvGrpSpPr>
        <p:grpSpPr>
          <a:xfrm>
            <a:off x="4090951" y="2494439"/>
            <a:ext cx="4816565" cy="1332147"/>
            <a:chOff x="2566190" y="2494438"/>
            <a:chExt cx="2977918" cy="1332147"/>
          </a:xfrm>
          <a:solidFill>
            <a:srgbClr val="00B0F0"/>
          </a:solidFill>
        </p:grpSpPr>
        <p:sp>
          <p:nvSpPr>
            <p:cNvPr id="6" name="Flèche vers le bas 5"/>
            <p:cNvSpPr/>
            <p:nvPr/>
          </p:nvSpPr>
          <p:spPr>
            <a:xfrm rot="15305170">
              <a:off x="2678034" y="2994456"/>
              <a:ext cx="504056" cy="727743"/>
            </a:xfrm>
            <a:prstGeom prst="downArrow">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8" name="Rectangle à coins arrondis 7"/>
            <p:cNvSpPr/>
            <p:nvPr/>
          </p:nvSpPr>
          <p:spPr>
            <a:xfrm>
              <a:off x="3486276" y="2494438"/>
              <a:ext cx="2057832" cy="1332147"/>
            </a:xfrm>
            <a:prstGeom prst="roundRect">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Ressources (connaissances, ressources externes…) </a:t>
              </a:r>
            </a:p>
          </p:txBody>
        </p:sp>
      </p:grpSp>
      <p:grpSp>
        <p:nvGrpSpPr>
          <p:cNvPr id="12" name="Groupe 11"/>
          <p:cNvGrpSpPr/>
          <p:nvPr/>
        </p:nvGrpSpPr>
        <p:grpSpPr>
          <a:xfrm>
            <a:off x="4094316" y="4269747"/>
            <a:ext cx="4855299" cy="1109103"/>
            <a:chOff x="2570620" y="4269747"/>
            <a:chExt cx="4171930" cy="1109103"/>
          </a:xfrm>
          <a:solidFill>
            <a:srgbClr val="6699FF"/>
          </a:solidFill>
        </p:grpSpPr>
        <p:sp>
          <p:nvSpPr>
            <p:cNvPr id="9" name="Flèche vers le bas 8"/>
            <p:cNvSpPr/>
            <p:nvPr/>
          </p:nvSpPr>
          <p:spPr>
            <a:xfrm rot="16886600">
              <a:off x="2850348" y="3990019"/>
              <a:ext cx="504056" cy="1063511"/>
            </a:xfrm>
            <a:prstGeom prst="downArrow">
              <a:avLst/>
            </a:prstGeom>
            <a:grp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24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0" name="Rectangle à coins arrondis 9"/>
            <p:cNvSpPr/>
            <p:nvPr/>
          </p:nvSpPr>
          <p:spPr>
            <a:xfrm>
              <a:off x="3882618" y="4289921"/>
              <a:ext cx="2859932" cy="1088929"/>
            </a:xfrm>
            <a:prstGeom prst="roundRect">
              <a:avLst/>
            </a:prstGeom>
            <a:grpFill/>
            <a:ln>
              <a:solidFill>
                <a:srgbClr val="66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2400" b="1" i="0" u="none" strike="noStrike" kern="1200" cap="none" spc="0" normalizeH="0" baseline="0" noProof="0" dirty="0">
                  <a:ln>
                    <a:noFill/>
                  </a:ln>
                  <a:solidFill>
                    <a:prstClr val="black"/>
                  </a:solidFill>
                  <a:effectLst/>
                  <a:uLnTx/>
                  <a:uFillTx/>
                  <a:latin typeface="Tw Cen MT" panose="020B0602020104020603"/>
                  <a:ea typeface="+mn-ea"/>
                  <a:cs typeface="+mn-cs"/>
                </a:rPr>
                <a:t>Savoir faire (techniques…)</a:t>
              </a:r>
            </a:p>
          </p:txBody>
        </p:sp>
      </p:grpSp>
      <p:sp>
        <p:nvSpPr>
          <p:cNvPr id="13" name="ZoneTexte 12">
            <a:extLst>
              <a:ext uri="{FF2B5EF4-FFF2-40B4-BE49-F238E27FC236}">
                <a16:creationId xmlns:a16="http://schemas.microsoft.com/office/drawing/2014/main" id="{376DA0B0-CD38-43C6-967D-99CF73E7BBA0}"/>
              </a:ext>
            </a:extLst>
          </p:cNvPr>
          <p:cNvSpPr txBox="1"/>
          <p:nvPr/>
        </p:nvSpPr>
        <p:spPr>
          <a:xfrm>
            <a:off x="1323057" y="761677"/>
            <a:ext cx="6105379" cy="646331"/>
          </a:xfrm>
          <a:prstGeom prst="rect">
            <a:avLst/>
          </a:prstGeom>
          <a:noFill/>
        </p:spPr>
        <p:txBody>
          <a:bodyPr wrap="square" rtlCol="0">
            <a:spAutoFit/>
          </a:bodyPr>
          <a:lstStyle/>
          <a:p>
            <a:r>
              <a:rPr lang="fr-FR" sz="3600" b="1" dirty="0">
                <a:solidFill>
                  <a:schemeClr val="accent1"/>
                </a:solidFill>
                <a:latin typeface="+mj-lt"/>
                <a:ea typeface="+mj-ea"/>
                <a:cs typeface="+mj-cs"/>
              </a:rPr>
              <a:t>Le plan de formation</a:t>
            </a:r>
          </a:p>
        </p:txBody>
      </p:sp>
    </p:spTree>
    <p:extLst>
      <p:ext uri="{BB962C8B-B14F-4D97-AF65-F5344CB8AC3E}">
        <p14:creationId xmlns:p14="http://schemas.microsoft.com/office/powerpoint/2010/main" val="13506835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5562B7-6368-42EB-9CAB-3C505EDB6C1B}"/>
              </a:ext>
            </a:extLst>
          </p:cNvPr>
          <p:cNvSpPr>
            <a:spLocks noGrp="1"/>
          </p:cNvSpPr>
          <p:nvPr>
            <p:ph type="title"/>
          </p:nvPr>
        </p:nvSpPr>
        <p:spPr/>
        <p:txBody>
          <a:bodyPr/>
          <a:lstStyle/>
          <a:p>
            <a:r>
              <a:rPr lang="fr-FR" dirty="0">
                <a:solidFill>
                  <a:schemeClr val="bg1"/>
                </a:solidFill>
              </a:rPr>
              <a:t>Construction d’un plan de formation</a:t>
            </a:r>
          </a:p>
        </p:txBody>
      </p:sp>
      <p:sp>
        <p:nvSpPr>
          <p:cNvPr id="9" name="Forme libre : forme 8">
            <a:extLst>
              <a:ext uri="{FF2B5EF4-FFF2-40B4-BE49-F238E27FC236}">
                <a16:creationId xmlns:a16="http://schemas.microsoft.com/office/drawing/2014/main" id="{BE3B000D-8C40-4ACF-AAC3-C6B0D921818A}"/>
              </a:ext>
            </a:extLst>
          </p:cNvPr>
          <p:cNvSpPr/>
          <p:nvPr/>
        </p:nvSpPr>
        <p:spPr>
          <a:xfrm>
            <a:off x="1475916" y="3325572"/>
            <a:ext cx="387121" cy="737654"/>
          </a:xfrm>
          <a:custGeom>
            <a:avLst/>
            <a:gdLst>
              <a:gd name="connsiteX0" fmla="*/ 0 w 387121"/>
              <a:gd name="connsiteY0" fmla="*/ 737654 h 737654"/>
              <a:gd name="connsiteX1" fmla="*/ 193560 w 387121"/>
              <a:gd name="connsiteY1" fmla="*/ 737654 h 737654"/>
              <a:gd name="connsiteX2" fmla="*/ 193560 w 387121"/>
              <a:gd name="connsiteY2" fmla="*/ 0 h 737654"/>
              <a:gd name="connsiteX3" fmla="*/ 387121 w 387121"/>
              <a:gd name="connsiteY3" fmla="*/ 0 h 737654"/>
            </a:gdLst>
            <a:ahLst/>
            <a:cxnLst>
              <a:cxn ang="0">
                <a:pos x="connsiteX0" y="connsiteY0"/>
              </a:cxn>
              <a:cxn ang="0">
                <a:pos x="connsiteX1" y="connsiteY1"/>
              </a:cxn>
              <a:cxn ang="0">
                <a:pos x="connsiteX2" y="connsiteY2"/>
              </a:cxn>
              <a:cxn ang="0">
                <a:pos x="connsiteX3" y="connsiteY3"/>
              </a:cxn>
            </a:cxnLst>
            <a:rect l="l" t="t" r="r" b="b"/>
            <a:pathLst>
              <a:path w="387121" h="737654">
                <a:moveTo>
                  <a:pt x="0" y="737654"/>
                </a:moveTo>
                <a:lnTo>
                  <a:pt x="193560" y="737654"/>
                </a:lnTo>
                <a:lnTo>
                  <a:pt x="193560" y="0"/>
                </a:lnTo>
                <a:lnTo>
                  <a:pt x="387121"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85434" tIns="348000" rIns="185434" bIns="348001"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500" b="0" i="0" u="none" strike="noStrike" kern="1200" cap="none" spc="0" normalizeH="0" baseline="0" noProof="0">
              <a:ln>
                <a:noFill/>
              </a:ln>
              <a:solidFill>
                <a:prstClr val="white">
                  <a:hueOff val="0"/>
                  <a:satOff val="0"/>
                  <a:lumOff val="0"/>
                  <a:alphaOff val="0"/>
                </a:prstClr>
              </a:solidFill>
              <a:effectLst/>
              <a:uLnTx/>
              <a:uFillTx/>
              <a:latin typeface="Tw Cen MT" panose="020B0602020104020603"/>
              <a:ea typeface="+mn-ea"/>
              <a:cs typeface="+mn-cs"/>
            </a:endParaRPr>
          </a:p>
        </p:txBody>
      </p:sp>
      <p:grpSp>
        <p:nvGrpSpPr>
          <p:cNvPr id="22" name="Groupe 21">
            <a:extLst>
              <a:ext uri="{FF2B5EF4-FFF2-40B4-BE49-F238E27FC236}">
                <a16:creationId xmlns:a16="http://schemas.microsoft.com/office/drawing/2014/main" id="{797027E7-103A-4D46-AAD7-1AC9B6A36189}"/>
              </a:ext>
            </a:extLst>
          </p:cNvPr>
          <p:cNvGrpSpPr/>
          <p:nvPr/>
        </p:nvGrpSpPr>
        <p:grpSpPr>
          <a:xfrm>
            <a:off x="885786" y="2295693"/>
            <a:ext cx="9330260" cy="3535065"/>
            <a:chOff x="885794" y="2298531"/>
            <a:chExt cx="9330260" cy="3535065"/>
          </a:xfrm>
        </p:grpSpPr>
        <p:sp>
          <p:nvSpPr>
            <p:cNvPr id="8" name="Forme libre : forme 7">
              <a:extLst>
                <a:ext uri="{FF2B5EF4-FFF2-40B4-BE49-F238E27FC236}">
                  <a16:creationId xmlns:a16="http://schemas.microsoft.com/office/drawing/2014/main" id="{11AD00AF-6113-430A-8CC4-B4A7899D3FC7}"/>
                </a:ext>
              </a:extLst>
            </p:cNvPr>
            <p:cNvSpPr/>
            <p:nvPr/>
          </p:nvSpPr>
          <p:spPr>
            <a:xfrm>
              <a:off x="1678920" y="4025698"/>
              <a:ext cx="387121" cy="91440"/>
            </a:xfrm>
            <a:custGeom>
              <a:avLst/>
              <a:gdLst>
                <a:gd name="connsiteX0" fmla="*/ 0 w 387121"/>
                <a:gd name="connsiteY0" fmla="*/ 45720 h 91440"/>
                <a:gd name="connsiteX1" fmla="*/ 387121 w 387121"/>
                <a:gd name="connsiteY1" fmla="*/ 45720 h 91440"/>
              </a:gdLst>
              <a:ahLst/>
              <a:cxnLst>
                <a:cxn ang="0">
                  <a:pos x="connsiteX0" y="connsiteY0"/>
                </a:cxn>
                <a:cxn ang="0">
                  <a:pos x="connsiteX1" y="connsiteY1"/>
                </a:cxn>
              </a:cxnLst>
              <a:rect l="l" t="t" r="r" b="b"/>
              <a:pathLst>
                <a:path w="387121" h="91440">
                  <a:moveTo>
                    <a:pt x="0" y="45720"/>
                  </a:moveTo>
                  <a:lnTo>
                    <a:pt x="387121" y="4572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96582" tIns="36041" rIns="196583" bIns="36043"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grpSp>
          <p:nvGrpSpPr>
            <p:cNvPr id="21" name="Groupe 20">
              <a:extLst>
                <a:ext uri="{FF2B5EF4-FFF2-40B4-BE49-F238E27FC236}">
                  <a16:creationId xmlns:a16="http://schemas.microsoft.com/office/drawing/2014/main" id="{E59C20EF-6A57-464A-B345-074DD32790B5}"/>
                </a:ext>
              </a:extLst>
            </p:cNvPr>
            <p:cNvGrpSpPr/>
            <p:nvPr/>
          </p:nvGrpSpPr>
          <p:grpSpPr>
            <a:xfrm>
              <a:off x="885794" y="2298531"/>
              <a:ext cx="9330260" cy="3535065"/>
              <a:chOff x="4637987" y="2249972"/>
              <a:chExt cx="9330260" cy="3535065"/>
            </a:xfrm>
          </p:grpSpPr>
          <p:sp>
            <p:nvSpPr>
              <p:cNvPr id="12" name="Forme libre : forme 11">
                <a:extLst>
                  <a:ext uri="{FF2B5EF4-FFF2-40B4-BE49-F238E27FC236}">
                    <a16:creationId xmlns:a16="http://schemas.microsoft.com/office/drawing/2014/main" id="{02843862-22D9-434E-A50F-E9AFE7EBAFD0}"/>
                  </a:ext>
                </a:extLst>
              </p:cNvPr>
              <p:cNvSpPr/>
              <p:nvPr/>
            </p:nvSpPr>
            <p:spPr>
              <a:xfrm>
                <a:off x="5615231" y="2249972"/>
                <a:ext cx="8353015"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CCEC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 Identifie à quelle compétence et à quel(s) indicateur(s) de compétences chaque SA contribue (par bloc de compétences)</a:t>
                </a:r>
              </a:p>
            </p:txBody>
          </p:sp>
          <p:grpSp>
            <p:nvGrpSpPr>
              <p:cNvPr id="19" name="Groupe 18">
                <a:extLst>
                  <a:ext uri="{FF2B5EF4-FFF2-40B4-BE49-F238E27FC236}">
                    <a16:creationId xmlns:a16="http://schemas.microsoft.com/office/drawing/2014/main" id="{F2282547-500D-4B4D-8BB5-C0F138D6C503}"/>
                  </a:ext>
                </a:extLst>
              </p:cNvPr>
              <p:cNvGrpSpPr/>
              <p:nvPr/>
            </p:nvGrpSpPr>
            <p:grpSpPr>
              <a:xfrm>
                <a:off x="4637987" y="2461708"/>
                <a:ext cx="9330260" cy="3323329"/>
                <a:chOff x="4637988" y="2467385"/>
                <a:chExt cx="9330260" cy="3323329"/>
              </a:xfrm>
            </p:grpSpPr>
            <p:sp>
              <p:nvSpPr>
                <p:cNvPr id="6" name="Forme libre : forme 5">
                  <a:extLst>
                    <a:ext uri="{FF2B5EF4-FFF2-40B4-BE49-F238E27FC236}">
                      <a16:creationId xmlns:a16="http://schemas.microsoft.com/office/drawing/2014/main" id="{FC7C8524-DA44-4454-9078-AB5D5AA81DDB}"/>
                    </a:ext>
                  </a:extLst>
                </p:cNvPr>
                <p:cNvSpPr/>
                <p:nvPr/>
              </p:nvSpPr>
              <p:spPr>
                <a:xfrm>
                  <a:off x="5228111" y="4020344"/>
                  <a:ext cx="387121" cy="1475309"/>
                </a:xfrm>
                <a:custGeom>
                  <a:avLst/>
                  <a:gdLst>
                    <a:gd name="connsiteX0" fmla="*/ 0 w 387121"/>
                    <a:gd name="connsiteY0" fmla="*/ 0 h 1475309"/>
                    <a:gd name="connsiteX1" fmla="*/ 193560 w 387121"/>
                    <a:gd name="connsiteY1" fmla="*/ 0 h 1475309"/>
                    <a:gd name="connsiteX2" fmla="*/ 193560 w 387121"/>
                    <a:gd name="connsiteY2" fmla="*/ 1475309 h 1475309"/>
                    <a:gd name="connsiteX3" fmla="*/ 387121 w 387121"/>
                    <a:gd name="connsiteY3" fmla="*/ 1475309 h 1475309"/>
                  </a:gdLst>
                  <a:ahLst/>
                  <a:cxnLst>
                    <a:cxn ang="0">
                      <a:pos x="connsiteX0" y="connsiteY0"/>
                    </a:cxn>
                    <a:cxn ang="0">
                      <a:pos x="connsiteX1" y="connsiteY1"/>
                    </a:cxn>
                    <a:cxn ang="0">
                      <a:pos x="connsiteX2" y="connsiteY2"/>
                    </a:cxn>
                    <a:cxn ang="0">
                      <a:pos x="connsiteX3" y="connsiteY3"/>
                    </a:cxn>
                  </a:cxnLst>
                  <a:rect l="l" t="t" r="r" b="b"/>
                  <a:pathLst>
                    <a:path w="387121" h="1475309">
                      <a:moveTo>
                        <a:pt x="0" y="0"/>
                      </a:moveTo>
                      <a:lnTo>
                        <a:pt x="193560" y="0"/>
                      </a:lnTo>
                      <a:lnTo>
                        <a:pt x="193560" y="1475309"/>
                      </a:lnTo>
                      <a:lnTo>
                        <a:pt x="387121" y="1475309"/>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68129" tIns="699523" rIns="168130" bIns="699524" numCol="1" spcCol="1270" anchor="ctr" anchorCtr="0">
                  <a:noAutofit/>
                </a:bodyPr>
                <a:lstStyle/>
                <a:p>
                  <a:pPr marL="0" marR="0" lvl="0" indent="0" algn="ctr" defTabSz="26670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7" name="Forme libre : forme 6">
                  <a:extLst>
                    <a:ext uri="{FF2B5EF4-FFF2-40B4-BE49-F238E27FC236}">
                      <a16:creationId xmlns:a16="http://schemas.microsoft.com/office/drawing/2014/main" id="{F664A57C-D21F-441C-A8DC-9C5A91152EF6}"/>
                    </a:ext>
                  </a:extLst>
                </p:cNvPr>
                <p:cNvSpPr/>
                <p:nvPr/>
              </p:nvSpPr>
              <p:spPr>
                <a:xfrm>
                  <a:off x="5228111" y="4020344"/>
                  <a:ext cx="387121" cy="737654"/>
                </a:xfrm>
                <a:custGeom>
                  <a:avLst/>
                  <a:gdLst>
                    <a:gd name="connsiteX0" fmla="*/ 0 w 387121"/>
                    <a:gd name="connsiteY0" fmla="*/ 0 h 737654"/>
                    <a:gd name="connsiteX1" fmla="*/ 193560 w 387121"/>
                    <a:gd name="connsiteY1" fmla="*/ 0 h 737654"/>
                    <a:gd name="connsiteX2" fmla="*/ 193560 w 387121"/>
                    <a:gd name="connsiteY2" fmla="*/ 737654 h 737654"/>
                    <a:gd name="connsiteX3" fmla="*/ 387121 w 387121"/>
                    <a:gd name="connsiteY3" fmla="*/ 737654 h 737654"/>
                  </a:gdLst>
                  <a:ahLst/>
                  <a:cxnLst>
                    <a:cxn ang="0">
                      <a:pos x="connsiteX0" y="connsiteY0"/>
                    </a:cxn>
                    <a:cxn ang="0">
                      <a:pos x="connsiteX1" y="connsiteY1"/>
                    </a:cxn>
                    <a:cxn ang="0">
                      <a:pos x="connsiteX2" y="connsiteY2"/>
                    </a:cxn>
                    <a:cxn ang="0">
                      <a:pos x="connsiteX3" y="connsiteY3"/>
                    </a:cxn>
                  </a:cxnLst>
                  <a:rect l="l" t="t" r="r" b="b"/>
                  <a:pathLst>
                    <a:path w="387121" h="737654">
                      <a:moveTo>
                        <a:pt x="0" y="0"/>
                      </a:moveTo>
                      <a:lnTo>
                        <a:pt x="193560" y="0"/>
                      </a:lnTo>
                      <a:lnTo>
                        <a:pt x="193560" y="737654"/>
                      </a:lnTo>
                      <a:lnTo>
                        <a:pt x="387121" y="737654"/>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85434" tIns="348000" rIns="185434" bIns="348001" numCol="1" spcCol="1270" anchor="ctr" anchorCtr="0">
                  <a:noAutofit/>
                </a:bodyPr>
                <a:lstStyle/>
                <a:p>
                  <a:pPr marL="0" marR="0" lvl="0" indent="0" algn="ctr" defTabSz="2222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0" name="Forme libre : forme 9">
                  <a:extLst>
                    <a:ext uri="{FF2B5EF4-FFF2-40B4-BE49-F238E27FC236}">
                      <a16:creationId xmlns:a16="http://schemas.microsoft.com/office/drawing/2014/main" id="{F80B8328-EE2B-4D0D-9275-669384F8706E}"/>
                    </a:ext>
                  </a:extLst>
                </p:cNvPr>
                <p:cNvSpPr/>
                <p:nvPr/>
              </p:nvSpPr>
              <p:spPr>
                <a:xfrm>
                  <a:off x="5228111" y="2545034"/>
                  <a:ext cx="387121" cy="1475309"/>
                </a:xfrm>
                <a:custGeom>
                  <a:avLst/>
                  <a:gdLst>
                    <a:gd name="connsiteX0" fmla="*/ 0 w 387121"/>
                    <a:gd name="connsiteY0" fmla="*/ 1475309 h 1475309"/>
                    <a:gd name="connsiteX1" fmla="*/ 193560 w 387121"/>
                    <a:gd name="connsiteY1" fmla="*/ 1475309 h 1475309"/>
                    <a:gd name="connsiteX2" fmla="*/ 193560 w 387121"/>
                    <a:gd name="connsiteY2" fmla="*/ 0 h 1475309"/>
                    <a:gd name="connsiteX3" fmla="*/ 387121 w 387121"/>
                    <a:gd name="connsiteY3" fmla="*/ 0 h 1475309"/>
                  </a:gdLst>
                  <a:ahLst/>
                  <a:cxnLst>
                    <a:cxn ang="0">
                      <a:pos x="connsiteX0" y="connsiteY0"/>
                    </a:cxn>
                    <a:cxn ang="0">
                      <a:pos x="connsiteX1" y="connsiteY1"/>
                    </a:cxn>
                    <a:cxn ang="0">
                      <a:pos x="connsiteX2" y="connsiteY2"/>
                    </a:cxn>
                    <a:cxn ang="0">
                      <a:pos x="connsiteX3" y="connsiteY3"/>
                    </a:cxn>
                  </a:cxnLst>
                  <a:rect l="l" t="t" r="r" b="b"/>
                  <a:pathLst>
                    <a:path w="387121" h="1475309">
                      <a:moveTo>
                        <a:pt x="0" y="1475309"/>
                      </a:moveTo>
                      <a:lnTo>
                        <a:pt x="193560" y="1475309"/>
                      </a:lnTo>
                      <a:lnTo>
                        <a:pt x="193560" y="0"/>
                      </a:lnTo>
                      <a:lnTo>
                        <a:pt x="387121" y="0"/>
                      </a:lnTo>
                    </a:path>
                  </a:pathLst>
                </a:custGeom>
                <a:noFill/>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txBody>
                <a:bodyPr spcFirstLastPara="0" vert="horz" wrap="square" lIns="168129" tIns="699523" rIns="168130" bIns="699524" numCol="1" spcCol="1270" anchor="ctr" anchorCtr="0">
                  <a:noAutofit/>
                </a:bodyPr>
                <a:lstStyle/>
                <a:p>
                  <a:pPr marL="0" marR="0" lvl="0" indent="0" algn="ctr" defTabSz="26670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sp>
              <p:nvSpPr>
                <p:cNvPr id="11" name="Forme libre : forme 10">
                  <a:extLst>
                    <a:ext uri="{FF2B5EF4-FFF2-40B4-BE49-F238E27FC236}">
                      <a16:creationId xmlns:a16="http://schemas.microsoft.com/office/drawing/2014/main" id="{0232FC29-08A0-4697-B4B2-11773DF0C3CE}"/>
                    </a:ext>
                  </a:extLst>
                </p:cNvPr>
                <p:cNvSpPr/>
                <p:nvPr/>
              </p:nvSpPr>
              <p:spPr>
                <a:xfrm rot="16200000">
                  <a:off x="3380092" y="3725281"/>
                  <a:ext cx="3105915" cy="590123"/>
                </a:xfrm>
                <a:custGeom>
                  <a:avLst/>
                  <a:gdLst>
                    <a:gd name="connsiteX0" fmla="*/ 0 w 3105915"/>
                    <a:gd name="connsiteY0" fmla="*/ 0 h 590123"/>
                    <a:gd name="connsiteX1" fmla="*/ 3105915 w 3105915"/>
                    <a:gd name="connsiteY1" fmla="*/ 0 h 590123"/>
                    <a:gd name="connsiteX2" fmla="*/ 3105915 w 3105915"/>
                    <a:gd name="connsiteY2" fmla="*/ 590123 h 590123"/>
                    <a:gd name="connsiteX3" fmla="*/ 0 w 3105915"/>
                    <a:gd name="connsiteY3" fmla="*/ 590123 h 590123"/>
                    <a:gd name="connsiteX4" fmla="*/ 0 w 3105915"/>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5915" h="590123">
                      <a:moveTo>
                        <a:pt x="0" y="0"/>
                      </a:moveTo>
                      <a:lnTo>
                        <a:pt x="3105915" y="0"/>
                      </a:lnTo>
                      <a:lnTo>
                        <a:pt x="3105915" y="590123"/>
                      </a:lnTo>
                      <a:lnTo>
                        <a:pt x="0" y="590123"/>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4" tIns="27305" rIns="27306" bIns="27304"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Chaque formateur</a:t>
                  </a:r>
                </a:p>
              </p:txBody>
            </p:sp>
            <p:sp>
              <p:nvSpPr>
                <p:cNvPr id="13" name="Forme libre : forme 12">
                  <a:extLst>
                    <a:ext uri="{FF2B5EF4-FFF2-40B4-BE49-F238E27FC236}">
                      <a16:creationId xmlns:a16="http://schemas.microsoft.com/office/drawing/2014/main" id="{8D243092-F62F-4E3A-9764-7BE2BE71CE65}"/>
                    </a:ext>
                  </a:extLst>
                </p:cNvPr>
                <p:cNvSpPr/>
                <p:nvPr/>
              </p:nvSpPr>
              <p:spPr>
                <a:xfrm>
                  <a:off x="5615231" y="2987627"/>
                  <a:ext cx="8353015"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66CC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4" name="Forme libre : forme 13">
                  <a:extLst>
                    <a:ext uri="{FF2B5EF4-FFF2-40B4-BE49-F238E27FC236}">
                      <a16:creationId xmlns:a16="http://schemas.microsoft.com/office/drawing/2014/main" id="{E34E05DA-951E-4373-AA26-49D7035A7D52}"/>
                    </a:ext>
                  </a:extLst>
                </p:cNvPr>
                <p:cNvSpPr/>
                <p:nvPr/>
              </p:nvSpPr>
              <p:spPr>
                <a:xfrm>
                  <a:off x="5615231" y="3725282"/>
                  <a:ext cx="8353017"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6699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5" name="Forme libre : forme 14">
                  <a:extLst>
                    <a:ext uri="{FF2B5EF4-FFF2-40B4-BE49-F238E27FC236}">
                      <a16:creationId xmlns:a16="http://schemas.microsoft.com/office/drawing/2014/main" id="{8FBE0553-233B-4E6F-9A6E-BD143118E52C}"/>
                    </a:ext>
                  </a:extLst>
                </p:cNvPr>
                <p:cNvSpPr/>
                <p:nvPr/>
              </p:nvSpPr>
              <p:spPr>
                <a:xfrm>
                  <a:off x="5615232" y="4462936"/>
                  <a:ext cx="8353014"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3366FF"/>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ctr" defTabSz="1911350" rtl="0" eaLnBrk="1" fontAlgn="auto" latinLnBrk="0" hangingPunct="1">
                    <a:lnSpc>
                      <a:spcPct val="90000"/>
                    </a:lnSpc>
                    <a:spcBef>
                      <a:spcPct val="0"/>
                    </a:spcBef>
                    <a:spcAft>
                      <a:spcPct val="35000"/>
                    </a:spcAft>
                    <a:buClrTx/>
                    <a:buSzTx/>
                    <a:buFontTx/>
                    <a:buNone/>
                    <a:tabLst/>
                    <a:defRPr/>
                  </a:pPr>
                  <a:endPar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endParaRPr>
                </a:p>
              </p:txBody>
            </p:sp>
            <p:sp>
              <p:nvSpPr>
                <p:cNvPr id="16" name="Forme libre : forme 15">
                  <a:extLst>
                    <a:ext uri="{FF2B5EF4-FFF2-40B4-BE49-F238E27FC236}">
                      <a16:creationId xmlns:a16="http://schemas.microsoft.com/office/drawing/2014/main" id="{8248A21C-4FA9-44DE-B7AA-1830F284AEAC}"/>
                    </a:ext>
                  </a:extLst>
                </p:cNvPr>
                <p:cNvSpPr/>
                <p:nvPr/>
              </p:nvSpPr>
              <p:spPr>
                <a:xfrm>
                  <a:off x="5615231" y="5200591"/>
                  <a:ext cx="8353013" cy="590123"/>
                </a:xfrm>
                <a:custGeom>
                  <a:avLst/>
                  <a:gdLst>
                    <a:gd name="connsiteX0" fmla="*/ 0 w 1935606"/>
                    <a:gd name="connsiteY0" fmla="*/ 0 h 590123"/>
                    <a:gd name="connsiteX1" fmla="*/ 1935606 w 1935606"/>
                    <a:gd name="connsiteY1" fmla="*/ 0 h 590123"/>
                    <a:gd name="connsiteX2" fmla="*/ 1935606 w 1935606"/>
                    <a:gd name="connsiteY2" fmla="*/ 590123 h 590123"/>
                    <a:gd name="connsiteX3" fmla="*/ 0 w 1935606"/>
                    <a:gd name="connsiteY3" fmla="*/ 590123 h 590123"/>
                    <a:gd name="connsiteX4" fmla="*/ 0 w 1935606"/>
                    <a:gd name="connsiteY4" fmla="*/ 0 h 59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5606" h="590123">
                      <a:moveTo>
                        <a:pt x="0" y="0"/>
                      </a:moveTo>
                      <a:lnTo>
                        <a:pt x="1935606" y="0"/>
                      </a:lnTo>
                      <a:lnTo>
                        <a:pt x="1935606" y="590123"/>
                      </a:lnTo>
                      <a:lnTo>
                        <a:pt x="0" y="590123"/>
                      </a:lnTo>
                      <a:lnTo>
                        <a:pt x="0" y="0"/>
                      </a:lnTo>
                      <a:close/>
                    </a:path>
                  </a:pathLst>
                </a:custGeom>
                <a:solidFill>
                  <a:srgbClr val="3333CC"/>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7305" tIns="27305" rIns="27305" bIns="27305" numCol="1" spcCol="1270" anchor="ctr" anchorCtr="0">
                  <a:noAutofit/>
                </a:bodyPr>
                <a:lstStyle/>
                <a:p>
                  <a:pPr marL="0" marR="0" lvl="0" indent="0" algn="l" defTabSz="19113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 Au besoin ajustement des progressions disciplinaires (attention à conserver la logique de la progression disciplinaire)</a:t>
                  </a:r>
                </a:p>
              </p:txBody>
            </p:sp>
          </p:grpSp>
        </p:grpSp>
      </p:grpSp>
      <p:sp>
        <p:nvSpPr>
          <p:cNvPr id="24" name="Rectangle 23">
            <a:extLst>
              <a:ext uri="{FF2B5EF4-FFF2-40B4-BE49-F238E27FC236}">
                <a16:creationId xmlns:a16="http://schemas.microsoft.com/office/drawing/2014/main" id="{A5E07530-BBFF-49EF-83A2-A8F5545B4578}"/>
              </a:ext>
            </a:extLst>
          </p:cNvPr>
          <p:cNvSpPr/>
          <p:nvPr/>
        </p:nvSpPr>
        <p:spPr>
          <a:xfrm>
            <a:off x="1863032" y="3052987"/>
            <a:ext cx="8353014" cy="646331"/>
          </a:xfrm>
          <a:prstGeom prst="rect">
            <a:avLst/>
          </a:prstGeom>
          <a:solidFill>
            <a:srgbClr val="66CCFF"/>
          </a:solidFill>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Repère comment </a:t>
            </a:r>
            <a:r>
              <a:rPr lang="fr-FR" sz="2000" dirty="0">
                <a:solidFill>
                  <a:prstClr val="black"/>
                </a:solidFill>
                <a:latin typeface="Tw Cen MT" panose="020B0602020104020603"/>
              </a:rPr>
              <a:t>le SA</a:t>
            </a: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 contribue à la construction de chaque compétence (connaissances, ressources externes, techniques…)</a:t>
            </a:r>
          </a:p>
        </p:txBody>
      </p:sp>
      <p:sp>
        <p:nvSpPr>
          <p:cNvPr id="25" name="Rectangle 24">
            <a:extLst>
              <a:ext uri="{FF2B5EF4-FFF2-40B4-BE49-F238E27FC236}">
                <a16:creationId xmlns:a16="http://schemas.microsoft.com/office/drawing/2014/main" id="{C0C5A81D-5263-4291-8BB5-FA657CCF1D16}"/>
              </a:ext>
            </a:extLst>
          </p:cNvPr>
          <p:cNvSpPr/>
          <p:nvPr/>
        </p:nvSpPr>
        <p:spPr>
          <a:xfrm>
            <a:off x="1917905" y="3767531"/>
            <a:ext cx="8353013" cy="646331"/>
          </a:xfrm>
          <a:prstGeom prst="rect">
            <a:avLst/>
          </a:prstGeom>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prstClr val="black"/>
                </a:solidFill>
                <a:effectLst/>
                <a:uLnTx/>
                <a:uFillTx/>
                <a:latin typeface="Tw Cen MT" panose="020B0602020104020603"/>
                <a:ea typeface="+mn-ea"/>
                <a:cs typeface="+mn-cs"/>
              </a:rPr>
              <a:t>Identifie le moment de l’année lors duquel cette compétence est travaillée (étape de la construction de la compétence)   </a:t>
            </a:r>
          </a:p>
        </p:txBody>
      </p:sp>
      <p:sp>
        <p:nvSpPr>
          <p:cNvPr id="26" name="Rectangle 25">
            <a:extLst>
              <a:ext uri="{FF2B5EF4-FFF2-40B4-BE49-F238E27FC236}">
                <a16:creationId xmlns:a16="http://schemas.microsoft.com/office/drawing/2014/main" id="{C2140604-6675-41B7-B4FC-29BC659B13ED}"/>
              </a:ext>
            </a:extLst>
          </p:cNvPr>
          <p:cNvSpPr/>
          <p:nvPr/>
        </p:nvSpPr>
        <p:spPr>
          <a:xfrm>
            <a:off x="1872476" y="4533685"/>
            <a:ext cx="8546573" cy="646331"/>
          </a:xfrm>
          <a:prstGeom prst="rect">
            <a:avLst/>
          </a:prstGeom>
        </p:spPr>
        <p:txBody>
          <a:bodyPr wrap="square">
            <a:spAutoFit/>
          </a:bodyPr>
          <a:lstStyle/>
          <a:p>
            <a:pPr marL="0" marR="0" lvl="0" indent="0" algn="l" defTabSz="577850" rtl="0" eaLnBrk="1" fontAlgn="auto" latinLnBrk="0" hangingPunct="1">
              <a:lnSpc>
                <a:spcPct val="90000"/>
              </a:lnSpc>
              <a:spcBef>
                <a:spcPct val="0"/>
              </a:spcBef>
              <a:spcAft>
                <a:spcPct val="35000"/>
              </a:spcAft>
              <a:buClrTx/>
              <a:buSzTx/>
              <a:buFontTx/>
              <a:buNone/>
              <a:tabLst/>
              <a:defRPr/>
            </a:pPr>
            <a:r>
              <a:rPr kumimoji="0" lang="fr-FR" sz="2000" b="0" i="0" u="none" strike="noStrike" kern="1200" cap="none" spc="0" normalizeH="0" baseline="0" noProof="0" dirty="0">
                <a:ln>
                  <a:noFill/>
                </a:ln>
                <a:solidFill>
                  <a:schemeClr val="bg1"/>
                </a:solidFill>
                <a:effectLst/>
                <a:uLnTx/>
                <a:uFillTx/>
                <a:latin typeface="Tw Cen MT" panose="020B0602020104020603"/>
                <a:ea typeface="+mn-ea"/>
                <a:cs typeface="+mn-cs"/>
              </a:rPr>
              <a:t>Situe le travail de cette compétence par rapport au travail de celle-ci par les autres formateurs (= rapprocher les progressions disciplinaires) </a:t>
            </a:r>
          </a:p>
        </p:txBody>
      </p:sp>
      <p:sp>
        <p:nvSpPr>
          <p:cNvPr id="23" name="Titre 1">
            <a:extLst>
              <a:ext uri="{FF2B5EF4-FFF2-40B4-BE49-F238E27FC236}">
                <a16:creationId xmlns:a16="http://schemas.microsoft.com/office/drawing/2014/main" id="{22864762-B8FC-499A-BFC0-7832223351C1}"/>
              </a:ext>
            </a:extLst>
          </p:cNvPr>
          <p:cNvSpPr txBox="1">
            <a:spLocks/>
          </p:cNvSpPr>
          <p:nvPr/>
        </p:nvSpPr>
        <p:spPr>
          <a:xfrm>
            <a:off x="1086536" y="274059"/>
            <a:ext cx="9905998" cy="14785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solidFill>
                  <a:schemeClr val="accent1"/>
                </a:solidFill>
              </a:rPr>
              <a:t>Construction d’un plan de formation</a:t>
            </a:r>
          </a:p>
        </p:txBody>
      </p:sp>
      <p:sp>
        <p:nvSpPr>
          <p:cNvPr id="3" name="ZoneTexte 2">
            <a:extLst>
              <a:ext uri="{FF2B5EF4-FFF2-40B4-BE49-F238E27FC236}">
                <a16:creationId xmlns:a16="http://schemas.microsoft.com/office/drawing/2014/main" id="{BFADBB8C-FD47-41DC-83CB-16C4D7BE21D9}"/>
              </a:ext>
            </a:extLst>
          </p:cNvPr>
          <p:cNvSpPr txBox="1"/>
          <p:nvPr/>
        </p:nvSpPr>
        <p:spPr>
          <a:xfrm>
            <a:off x="1230609" y="1359024"/>
            <a:ext cx="4915153" cy="461665"/>
          </a:xfrm>
          <a:prstGeom prst="rect">
            <a:avLst/>
          </a:prstGeom>
          <a:noFill/>
        </p:spPr>
        <p:txBody>
          <a:bodyPr wrap="square" rtlCol="0">
            <a:spAutoFit/>
          </a:bodyPr>
          <a:lstStyle/>
          <a:p>
            <a:r>
              <a:rPr lang="fr-FR" sz="2400" dirty="0"/>
              <a:t>BC par BC dans un premier temps</a:t>
            </a:r>
          </a:p>
        </p:txBody>
      </p:sp>
    </p:spTree>
    <p:extLst>
      <p:ext uri="{BB962C8B-B14F-4D97-AF65-F5344CB8AC3E}">
        <p14:creationId xmlns:p14="http://schemas.microsoft.com/office/powerpoint/2010/main" val="260981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4D4930-5470-4FF8-975D-2BC2FCE71BBC}"/>
              </a:ext>
            </a:extLst>
          </p:cNvPr>
          <p:cNvSpPr>
            <a:spLocks noGrp="1"/>
          </p:cNvSpPr>
          <p:nvPr>
            <p:ph type="ctrTitle"/>
          </p:nvPr>
        </p:nvSpPr>
        <p:spPr>
          <a:xfrm>
            <a:off x="749817" y="459753"/>
            <a:ext cx="10747916" cy="825707"/>
          </a:xfrm>
        </p:spPr>
        <p:txBody>
          <a:bodyPr>
            <a:normAutofit fontScale="90000"/>
          </a:bodyPr>
          <a:lstStyle/>
          <a:p>
            <a:pPr algn="l"/>
            <a:r>
              <a:rPr lang="fr-FR" sz="4000" b="1" dirty="0">
                <a:solidFill>
                  <a:schemeClr val="accent1"/>
                </a:solidFill>
              </a:rPr>
              <a:t>BTS SP3S- Comparaison de l’organisation de la formation et des épreuves de certification  </a:t>
            </a:r>
          </a:p>
        </p:txBody>
      </p:sp>
      <p:sp>
        <p:nvSpPr>
          <p:cNvPr id="3" name="Sous-titre 2">
            <a:extLst>
              <a:ext uri="{FF2B5EF4-FFF2-40B4-BE49-F238E27FC236}">
                <a16:creationId xmlns:a16="http://schemas.microsoft.com/office/drawing/2014/main" id="{0F6463A7-6223-4CEF-A46C-E5BDC9C7373B}"/>
              </a:ext>
            </a:extLst>
          </p:cNvPr>
          <p:cNvSpPr>
            <a:spLocks noGrp="1"/>
          </p:cNvSpPr>
          <p:nvPr>
            <p:ph type="subTitle" idx="1"/>
          </p:nvPr>
        </p:nvSpPr>
        <p:spPr>
          <a:xfrm>
            <a:off x="543339" y="1497495"/>
            <a:ext cx="5002695" cy="3869635"/>
          </a:xfrm>
        </p:spPr>
        <p:txBody>
          <a:bodyPr>
            <a:normAutofit/>
          </a:bodyPr>
          <a:lstStyle/>
          <a:p>
            <a:r>
              <a:rPr lang="fr-FR" b="1" u="sng" dirty="0"/>
              <a:t>Avant</a:t>
            </a:r>
          </a:p>
          <a:p>
            <a:pPr algn="just"/>
            <a:endParaRPr lang="fr-FR" b="1" u="sng" dirty="0"/>
          </a:p>
          <a:p>
            <a:pPr marL="457200" indent="-457200" algn="just">
              <a:buFont typeface="Arial" panose="020B0604020202020204" pitchFamily="34" charset="0"/>
              <a:buChar char="•"/>
            </a:pPr>
            <a:r>
              <a:rPr lang="fr-FR" dirty="0"/>
              <a:t>Modules A/B/C = épreuve écrite E4</a:t>
            </a:r>
          </a:p>
          <a:p>
            <a:pPr marL="457200" indent="-457200" algn="just">
              <a:buFont typeface="Arial" panose="020B0604020202020204" pitchFamily="34" charset="0"/>
              <a:buChar char="•"/>
            </a:pPr>
            <a:r>
              <a:rPr lang="fr-FR" dirty="0"/>
              <a:t>Modules E/F = épreuve écrite E3</a:t>
            </a:r>
          </a:p>
          <a:p>
            <a:pPr marL="457200" indent="-457200" algn="just">
              <a:buFont typeface="Arial" panose="020B0604020202020204" pitchFamily="34" charset="0"/>
              <a:buChar char="•"/>
            </a:pPr>
            <a:r>
              <a:rPr lang="fr-FR" dirty="0"/>
              <a:t>Module G/ stage 2</a:t>
            </a:r>
            <a:r>
              <a:rPr lang="fr-FR" baseline="30000" dirty="0"/>
              <a:t>nde</a:t>
            </a:r>
            <a:r>
              <a:rPr lang="fr-FR" dirty="0"/>
              <a:t> année = épreuve orale E6</a:t>
            </a:r>
          </a:p>
          <a:p>
            <a:pPr marL="457200" indent="-457200" algn="just">
              <a:buFont typeface="Arial" panose="020B0604020202020204" pitchFamily="34" charset="0"/>
              <a:buChar char="•"/>
            </a:pPr>
            <a:r>
              <a:rPr lang="fr-FR" dirty="0"/>
              <a:t>Module D/F/G = épreuves pratique E5 en CCF avec 2 SE sur informatique</a:t>
            </a:r>
          </a:p>
          <a:p>
            <a:pPr marL="457200" indent="-457200" algn="just">
              <a:buFont typeface="Arial" panose="020B0604020202020204" pitchFamily="34" charset="0"/>
              <a:buChar char="•"/>
            </a:pPr>
            <a:endParaRPr lang="fr-FR" dirty="0"/>
          </a:p>
        </p:txBody>
      </p:sp>
      <p:sp>
        <p:nvSpPr>
          <p:cNvPr id="4" name="Sous-titre 2">
            <a:extLst>
              <a:ext uri="{FF2B5EF4-FFF2-40B4-BE49-F238E27FC236}">
                <a16:creationId xmlns:a16="http://schemas.microsoft.com/office/drawing/2014/main" id="{6787BD44-C614-487F-8242-C582B721FFFC}"/>
              </a:ext>
            </a:extLst>
          </p:cNvPr>
          <p:cNvSpPr txBox="1">
            <a:spLocks/>
          </p:cNvSpPr>
          <p:nvPr/>
        </p:nvSpPr>
        <p:spPr>
          <a:xfrm>
            <a:off x="6645965" y="1497496"/>
            <a:ext cx="5002695" cy="429370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b="1" u="sng" dirty="0"/>
              <a:t>Après</a:t>
            </a:r>
          </a:p>
          <a:p>
            <a:pPr marL="457200" indent="-457200" algn="just">
              <a:buFont typeface="Arial" panose="020B0604020202020204" pitchFamily="34" charset="0"/>
              <a:buChar char="•"/>
            </a:pPr>
            <a:r>
              <a:rPr lang="fr-FR" dirty="0"/>
              <a:t>Intégration des modules A/B/C dans BC3 = épreuve écrite E4</a:t>
            </a:r>
          </a:p>
          <a:p>
            <a:pPr marL="457200" indent="-457200" algn="just">
              <a:buFont typeface="Arial" panose="020B0604020202020204" pitchFamily="34" charset="0"/>
              <a:buChar char="•"/>
            </a:pPr>
            <a:r>
              <a:rPr lang="fr-FR" dirty="0"/>
              <a:t>Intégration des modules E/F dans BC4 = épreuve E3</a:t>
            </a:r>
          </a:p>
          <a:p>
            <a:pPr marL="457200" indent="-457200" algn="just">
              <a:buFont typeface="Arial" panose="020B0604020202020204" pitchFamily="34" charset="0"/>
              <a:buChar char="•"/>
            </a:pPr>
            <a:r>
              <a:rPr lang="fr-FR" dirty="0"/>
              <a:t>Module G devient BC2 + 2 stages + AP = épreuve orale E6</a:t>
            </a:r>
          </a:p>
          <a:p>
            <a:pPr marL="457200" indent="-457200" algn="just">
              <a:buFont typeface="Arial" panose="020B0604020202020204" pitchFamily="34" charset="0"/>
              <a:buChar char="•"/>
            </a:pPr>
            <a:r>
              <a:rPr lang="fr-FR" dirty="0"/>
              <a:t>Refonte complète pour créer le BC1 avec qq éléments des modules E et F = épreuve pratique E5 avec fiches techniques et MSP</a:t>
            </a:r>
          </a:p>
        </p:txBody>
      </p:sp>
      <p:sp>
        <p:nvSpPr>
          <p:cNvPr id="5" name="Rectangle 4">
            <a:extLst>
              <a:ext uri="{FF2B5EF4-FFF2-40B4-BE49-F238E27FC236}">
                <a16:creationId xmlns:a16="http://schemas.microsoft.com/office/drawing/2014/main" id="{71E47A36-0D6C-4426-BBE4-DB79502914E2}"/>
              </a:ext>
            </a:extLst>
          </p:cNvPr>
          <p:cNvSpPr/>
          <p:nvPr/>
        </p:nvSpPr>
        <p:spPr>
          <a:xfrm>
            <a:off x="531688" y="6003236"/>
            <a:ext cx="11128624" cy="461665"/>
          </a:xfrm>
          <a:prstGeom prst="rect">
            <a:avLst/>
          </a:prstGeom>
        </p:spPr>
        <p:txBody>
          <a:bodyPr wrap="none">
            <a:spAutoFit/>
          </a:bodyPr>
          <a:lstStyle/>
          <a:p>
            <a:pPr algn="ctr"/>
            <a:r>
              <a:rPr lang="fr-FR" sz="2400" dirty="0"/>
              <a:t>= </a:t>
            </a:r>
            <a:r>
              <a:rPr lang="fr-FR" sz="2400" b="1" dirty="0"/>
              <a:t>choix pédagogiques à faire car pas de découpage des savoirs entre 1</a:t>
            </a:r>
            <a:r>
              <a:rPr lang="fr-FR" sz="2400" b="1" baseline="30000" dirty="0"/>
              <a:t>ière</a:t>
            </a:r>
            <a:r>
              <a:rPr lang="fr-FR" sz="2400" b="1" dirty="0"/>
              <a:t> et 2</a:t>
            </a:r>
            <a:r>
              <a:rPr lang="fr-FR" sz="2400" b="1" baseline="30000" dirty="0"/>
              <a:t>nde</a:t>
            </a:r>
            <a:r>
              <a:rPr lang="fr-FR" sz="2400" b="1" dirty="0"/>
              <a:t> année</a:t>
            </a:r>
            <a:endParaRPr lang="fr-FR" sz="2400" dirty="0"/>
          </a:p>
        </p:txBody>
      </p:sp>
    </p:spTree>
    <p:extLst>
      <p:ext uri="{BB962C8B-B14F-4D97-AF65-F5344CB8AC3E}">
        <p14:creationId xmlns:p14="http://schemas.microsoft.com/office/powerpoint/2010/main" val="187858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A4E5F71-DC20-4A1B-BD08-0076EC274C86}"/>
              </a:ext>
            </a:extLst>
          </p:cNvPr>
          <p:cNvSpPr>
            <a:spLocks noGrp="1"/>
          </p:cNvSpPr>
          <p:nvPr>
            <p:ph type="title"/>
          </p:nvPr>
        </p:nvSpPr>
        <p:spPr/>
        <p:txBody>
          <a:bodyPr>
            <a:normAutofit/>
          </a:bodyPr>
          <a:lstStyle/>
          <a:p>
            <a:r>
              <a:rPr lang="fr-FR" sz="3600" b="1" dirty="0">
                <a:solidFill>
                  <a:schemeClr val="accent1"/>
                </a:solidFill>
              </a:rPr>
              <a:t>BTS SP3S : Comparaison des définitions d’épreuves</a:t>
            </a:r>
          </a:p>
        </p:txBody>
      </p:sp>
      <p:sp>
        <p:nvSpPr>
          <p:cNvPr id="3" name="Espace réservé du contenu 2">
            <a:extLst>
              <a:ext uri="{FF2B5EF4-FFF2-40B4-BE49-F238E27FC236}">
                <a16:creationId xmlns:a16="http://schemas.microsoft.com/office/drawing/2014/main" id="{76DDB644-5C33-4F8F-9D85-1FAE38F67FFB}"/>
              </a:ext>
            </a:extLst>
          </p:cNvPr>
          <p:cNvSpPr>
            <a:spLocks noGrp="1"/>
          </p:cNvSpPr>
          <p:nvPr>
            <p:ph idx="1"/>
          </p:nvPr>
        </p:nvSpPr>
        <p:spPr>
          <a:xfrm>
            <a:off x="838200" y="1406524"/>
            <a:ext cx="10515600" cy="4987925"/>
          </a:xfrm>
        </p:spPr>
        <p:txBody>
          <a:bodyPr>
            <a:normAutofit lnSpcReduction="10000"/>
          </a:bodyPr>
          <a:lstStyle/>
          <a:p>
            <a:r>
              <a:rPr lang="fr-FR" sz="2400" dirty="0"/>
              <a:t>E3 : « L’évaluation des compétences se fait au travers des indicateurs de réussite du BC4 et s’appuie sur un dossier documentaire contextualisé. Ce dernier est composé de d’éléments textuel et chiffrés, illustrant une ou plusieurs situations relatives à un établissement du champ sanitaire, social, médico-social »</a:t>
            </a:r>
          </a:p>
          <a:p>
            <a:r>
              <a:rPr lang="fr-FR" sz="2400" dirty="0"/>
              <a:t>E4 : « L’évaluation des compétences se fait au travers des indicateurs de réussite du BC3 et s’appuie sur un dossier documentaire contextualisé. Ce dernier est composé d’éléments textuels et chiffrés, illustrant une ou plusieurs situations relatives à un établissement du champ sanitaire, social et médico-social »</a:t>
            </a:r>
          </a:p>
          <a:p>
            <a:r>
              <a:rPr lang="fr-FR" sz="2400" dirty="0"/>
              <a:t>E5 : « […] Fiches techniques : activités menées en milieu professionnel […]. Mise en situation professionnelle : la situation professionnelle proposée permet la réalisation d’activités pédagogiques liées au BC1 »</a:t>
            </a:r>
          </a:p>
          <a:p>
            <a:r>
              <a:rPr lang="fr-FR" sz="2400" dirty="0"/>
              <a:t>E6 : « Au cours de la période en milieu professionnel identifiée comme support de l’épreuve, le candidat participe à l’élaboration de tout ou </a:t>
            </a:r>
            <a:br>
              <a:rPr lang="fr-FR" sz="2400" dirty="0"/>
            </a:br>
            <a:r>
              <a:rPr lang="fr-FR" sz="2400" dirty="0"/>
              <a:t>partie d’une démarche de projet ou d’une démarche qualité</a:t>
            </a:r>
            <a:br>
              <a:rPr lang="fr-FR" sz="2400" dirty="0"/>
            </a:br>
            <a:r>
              <a:rPr lang="fr-FR" sz="2400" dirty="0"/>
              <a:t>dont l’objet est l’amélioration du service rendu</a:t>
            </a:r>
          </a:p>
        </p:txBody>
      </p:sp>
      <p:sp>
        <p:nvSpPr>
          <p:cNvPr id="4" name="Bulle narrative : ronde 3">
            <a:extLst>
              <a:ext uri="{FF2B5EF4-FFF2-40B4-BE49-F238E27FC236}">
                <a16:creationId xmlns:a16="http://schemas.microsoft.com/office/drawing/2014/main" id="{1F9F8BB0-C222-4CED-89A8-0AA0EA116CB5}"/>
              </a:ext>
            </a:extLst>
          </p:cNvPr>
          <p:cNvSpPr/>
          <p:nvPr/>
        </p:nvSpPr>
        <p:spPr>
          <a:xfrm>
            <a:off x="10020300" y="190500"/>
            <a:ext cx="1752600" cy="1181099"/>
          </a:xfrm>
          <a:prstGeom prst="wedgeEllipseCallout">
            <a:avLst>
              <a:gd name="adj1" fmla="val -50612"/>
              <a:gd name="adj2" fmla="val 5067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Quel point commun ? </a:t>
            </a:r>
          </a:p>
        </p:txBody>
      </p:sp>
      <p:sp>
        <p:nvSpPr>
          <p:cNvPr id="6" name="Bulle narrative : ronde 5">
            <a:extLst>
              <a:ext uri="{FF2B5EF4-FFF2-40B4-BE49-F238E27FC236}">
                <a16:creationId xmlns:a16="http://schemas.microsoft.com/office/drawing/2014/main" id="{80B6B289-3AAF-44A9-A464-E0B70FE63340}"/>
              </a:ext>
            </a:extLst>
          </p:cNvPr>
          <p:cNvSpPr/>
          <p:nvPr/>
        </p:nvSpPr>
        <p:spPr>
          <a:xfrm>
            <a:off x="8286750" y="5830889"/>
            <a:ext cx="3562350" cy="836611"/>
          </a:xfrm>
          <a:prstGeom prst="wedgeEllipseCallout">
            <a:avLst>
              <a:gd name="adj1" fmla="val 21941"/>
              <a:gd name="adj2" fmla="val -2029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Quelle conséquence sur les enseignements ? </a:t>
            </a:r>
          </a:p>
        </p:txBody>
      </p:sp>
    </p:spTree>
    <p:extLst>
      <p:ext uri="{BB962C8B-B14F-4D97-AF65-F5344CB8AC3E}">
        <p14:creationId xmlns:p14="http://schemas.microsoft.com/office/powerpoint/2010/main" val="7414522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094539-F6EF-42E7-AAA1-736EDD81F88A}"/>
              </a:ext>
            </a:extLst>
          </p:cNvPr>
          <p:cNvSpPr>
            <a:spLocks noGrp="1"/>
          </p:cNvSpPr>
          <p:nvPr>
            <p:ph type="title"/>
          </p:nvPr>
        </p:nvSpPr>
        <p:spPr/>
        <p:txBody>
          <a:bodyPr>
            <a:normAutofit/>
          </a:bodyPr>
          <a:lstStyle/>
          <a:p>
            <a:r>
              <a:rPr lang="fr-FR" sz="3600" b="1" dirty="0">
                <a:solidFill>
                  <a:schemeClr val="accent1"/>
                </a:solidFill>
              </a:rPr>
              <a:t>BTS SP3S : l’évaluation des compétences</a:t>
            </a:r>
          </a:p>
        </p:txBody>
      </p:sp>
      <p:sp>
        <p:nvSpPr>
          <p:cNvPr id="4" name="Espace réservé du numéro de diapositive 3">
            <a:extLst>
              <a:ext uri="{FF2B5EF4-FFF2-40B4-BE49-F238E27FC236}">
                <a16:creationId xmlns:a16="http://schemas.microsoft.com/office/drawing/2014/main" id="{C1CAD11F-766C-438E-8F50-839EAB225D17}"/>
              </a:ext>
            </a:extLst>
          </p:cNvPr>
          <p:cNvSpPr>
            <a:spLocks noGrp="1"/>
          </p:cNvSpPr>
          <p:nvPr>
            <p:ph type="sldNum" sz="quarter" idx="12"/>
          </p:nvPr>
        </p:nvSpPr>
        <p:spPr/>
        <p:txBody>
          <a:bodyPr/>
          <a:lstStyle/>
          <a:p>
            <a:fld id="{58775F7C-B794-4896-B91B-8E6F23BFD469}" type="slidenum">
              <a:rPr lang="fr-FR" smtClean="0"/>
              <a:t>29</a:t>
            </a:fld>
            <a:endParaRPr lang="fr-FR"/>
          </a:p>
        </p:txBody>
      </p:sp>
      <p:pic>
        <p:nvPicPr>
          <p:cNvPr id="5" name="Image 4">
            <a:extLst>
              <a:ext uri="{FF2B5EF4-FFF2-40B4-BE49-F238E27FC236}">
                <a16:creationId xmlns:a16="http://schemas.microsoft.com/office/drawing/2014/main" id="{7AB1486E-42A1-45DE-8BD2-69E412E1B3BB}"/>
              </a:ext>
            </a:extLst>
          </p:cNvPr>
          <p:cNvPicPr>
            <a:picLocks noChangeAspect="1"/>
          </p:cNvPicPr>
          <p:nvPr/>
        </p:nvPicPr>
        <p:blipFill>
          <a:blip r:embed="rId3" cstate="print"/>
          <a:stretch>
            <a:fillRect/>
          </a:stretch>
        </p:blipFill>
        <p:spPr>
          <a:xfrm>
            <a:off x="4741460" y="997743"/>
            <a:ext cx="6884483" cy="5541169"/>
          </a:xfrm>
          <a:prstGeom prst="rect">
            <a:avLst/>
          </a:prstGeom>
        </p:spPr>
      </p:pic>
      <p:cxnSp>
        <p:nvCxnSpPr>
          <p:cNvPr id="7" name="Connecteur droit 6">
            <a:extLst>
              <a:ext uri="{FF2B5EF4-FFF2-40B4-BE49-F238E27FC236}">
                <a16:creationId xmlns:a16="http://schemas.microsoft.com/office/drawing/2014/main" id="{C4B1D778-E119-4668-9E80-97C3FEBC5B5C}"/>
              </a:ext>
            </a:extLst>
          </p:cNvPr>
          <p:cNvCxnSpPr>
            <a:cxnSpLocks/>
          </p:cNvCxnSpPr>
          <p:nvPr/>
        </p:nvCxnSpPr>
        <p:spPr>
          <a:xfrm>
            <a:off x="9492343" y="1335314"/>
            <a:ext cx="0" cy="34979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Connecteur droit 9">
            <a:extLst>
              <a:ext uri="{FF2B5EF4-FFF2-40B4-BE49-F238E27FC236}">
                <a16:creationId xmlns:a16="http://schemas.microsoft.com/office/drawing/2014/main" id="{24C143B2-80B2-4A05-9ED9-3593BADEDD99}"/>
              </a:ext>
            </a:extLst>
          </p:cNvPr>
          <p:cNvCxnSpPr>
            <a:cxnSpLocks/>
          </p:cNvCxnSpPr>
          <p:nvPr/>
        </p:nvCxnSpPr>
        <p:spPr>
          <a:xfrm>
            <a:off x="10892972" y="1335314"/>
            <a:ext cx="0" cy="34979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Connecteur droit 10">
            <a:extLst>
              <a:ext uri="{FF2B5EF4-FFF2-40B4-BE49-F238E27FC236}">
                <a16:creationId xmlns:a16="http://schemas.microsoft.com/office/drawing/2014/main" id="{75194A83-3B9E-4C82-BAFA-09404D9B8CCE}"/>
              </a:ext>
            </a:extLst>
          </p:cNvPr>
          <p:cNvCxnSpPr>
            <a:cxnSpLocks/>
          </p:cNvCxnSpPr>
          <p:nvPr/>
        </p:nvCxnSpPr>
        <p:spPr>
          <a:xfrm>
            <a:off x="9151257" y="1335314"/>
            <a:ext cx="0" cy="349794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ZoneTexte 11">
            <a:extLst>
              <a:ext uri="{FF2B5EF4-FFF2-40B4-BE49-F238E27FC236}">
                <a16:creationId xmlns:a16="http://schemas.microsoft.com/office/drawing/2014/main" id="{7391A785-F3FC-4155-A1F9-605E88C53315}"/>
              </a:ext>
            </a:extLst>
          </p:cNvPr>
          <p:cNvSpPr txBox="1"/>
          <p:nvPr/>
        </p:nvSpPr>
        <p:spPr>
          <a:xfrm>
            <a:off x="471905" y="1690688"/>
            <a:ext cx="2317925" cy="646331"/>
          </a:xfrm>
          <a:prstGeom prst="rect">
            <a:avLst/>
          </a:prstGeom>
          <a:noFill/>
        </p:spPr>
        <p:txBody>
          <a:bodyPr wrap="square" rtlCol="0">
            <a:spAutoFit/>
          </a:bodyPr>
          <a:lstStyle/>
          <a:p>
            <a:r>
              <a:rPr lang="fr-FR" dirty="0"/>
              <a:t>Exemple de E6, sur la compétence C2.1. </a:t>
            </a:r>
          </a:p>
        </p:txBody>
      </p:sp>
      <p:sp>
        <p:nvSpPr>
          <p:cNvPr id="14" name="Bulle narrative : ronde 13">
            <a:extLst>
              <a:ext uri="{FF2B5EF4-FFF2-40B4-BE49-F238E27FC236}">
                <a16:creationId xmlns:a16="http://schemas.microsoft.com/office/drawing/2014/main" id="{FE8FEA26-327A-4F82-898D-4251EA61DEA2}"/>
              </a:ext>
            </a:extLst>
          </p:cNvPr>
          <p:cNvSpPr/>
          <p:nvPr/>
        </p:nvSpPr>
        <p:spPr>
          <a:xfrm>
            <a:off x="1103086" y="2714171"/>
            <a:ext cx="3297289" cy="1204686"/>
          </a:xfrm>
          <a:prstGeom prst="wedgeEllipseCallout">
            <a:avLst>
              <a:gd name="adj1" fmla="val 61042"/>
              <a:gd name="adj2" fmla="val -14713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La compétence et les indicateurs de compétences</a:t>
            </a:r>
          </a:p>
        </p:txBody>
      </p:sp>
      <p:sp>
        <p:nvSpPr>
          <p:cNvPr id="15" name="Bulle narrative : ronde 14">
            <a:extLst>
              <a:ext uri="{FF2B5EF4-FFF2-40B4-BE49-F238E27FC236}">
                <a16:creationId xmlns:a16="http://schemas.microsoft.com/office/drawing/2014/main" id="{D8C8E7C5-2816-4063-8FBB-910DD959CD00}"/>
              </a:ext>
            </a:extLst>
          </p:cNvPr>
          <p:cNvSpPr/>
          <p:nvPr/>
        </p:nvSpPr>
        <p:spPr>
          <a:xfrm>
            <a:off x="983344" y="4140199"/>
            <a:ext cx="3297289" cy="1204686"/>
          </a:xfrm>
          <a:prstGeom prst="wedgeEllipseCallout">
            <a:avLst>
              <a:gd name="adj1" fmla="val 220318"/>
              <a:gd name="adj2" fmla="val -26670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Des niveaux de maitrise permettant une évaluation par profil</a:t>
            </a:r>
          </a:p>
        </p:txBody>
      </p:sp>
      <p:sp>
        <p:nvSpPr>
          <p:cNvPr id="16" name="Bulle narrative : ronde 15">
            <a:extLst>
              <a:ext uri="{FF2B5EF4-FFF2-40B4-BE49-F238E27FC236}">
                <a16:creationId xmlns:a16="http://schemas.microsoft.com/office/drawing/2014/main" id="{EEFB4B5D-84DE-4DCD-A609-406A26D64324}"/>
              </a:ext>
            </a:extLst>
          </p:cNvPr>
          <p:cNvSpPr/>
          <p:nvPr/>
        </p:nvSpPr>
        <p:spPr>
          <a:xfrm>
            <a:off x="983344" y="5566228"/>
            <a:ext cx="3297289" cy="1204686"/>
          </a:xfrm>
          <a:prstGeom prst="wedgeEllipseCallout">
            <a:avLst>
              <a:gd name="adj1" fmla="val 196180"/>
              <a:gd name="adj2" fmla="val -3509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Une aide au passage à la notation</a:t>
            </a:r>
          </a:p>
        </p:txBody>
      </p:sp>
      <p:cxnSp>
        <p:nvCxnSpPr>
          <p:cNvPr id="17" name="Connecteur droit 16">
            <a:extLst>
              <a:ext uri="{FF2B5EF4-FFF2-40B4-BE49-F238E27FC236}">
                <a16:creationId xmlns:a16="http://schemas.microsoft.com/office/drawing/2014/main" id="{BD93096E-EBB8-4F91-8891-F5DDAAF0331B}"/>
              </a:ext>
            </a:extLst>
          </p:cNvPr>
          <p:cNvCxnSpPr>
            <a:cxnSpLocks/>
          </p:cNvCxnSpPr>
          <p:nvPr/>
        </p:nvCxnSpPr>
        <p:spPr>
          <a:xfrm>
            <a:off x="10871201" y="5268686"/>
            <a:ext cx="0" cy="9434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C7F12B44-027F-4631-82F1-FB13D5BFAE7F}"/>
              </a:ext>
            </a:extLst>
          </p:cNvPr>
          <p:cNvCxnSpPr>
            <a:cxnSpLocks/>
          </p:cNvCxnSpPr>
          <p:nvPr/>
        </p:nvCxnSpPr>
        <p:spPr>
          <a:xfrm>
            <a:off x="11575143" y="5268686"/>
            <a:ext cx="0" cy="9434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necteur droit 20">
            <a:extLst>
              <a:ext uri="{FF2B5EF4-FFF2-40B4-BE49-F238E27FC236}">
                <a16:creationId xmlns:a16="http://schemas.microsoft.com/office/drawing/2014/main" id="{7A18BD3A-D07D-443D-99AC-04EAA67E31E1}"/>
              </a:ext>
            </a:extLst>
          </p:cNvPr>
          <p:cNvCxnSpPr>
            <a:cxnSpLocks/>
          </p:cNvCxnSpPr>
          <p:nvPr/>
        </p:nvCxnSpPr>
        <p:spPr>
          <a:xfrm>
            <a:off x="9151257" y="5225143"/>
            <a:ext cx="0" cy="94342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Connecteur droit 22">
            <a:extLst>
              <a:ext uri="{FF2B5EF4-FFF2-40B4-BE49-F238E27FC236}">
                <a16:creationId xmlns:a16="http://schemas.microsoft.com/office/drawing/2014/main" id="{F47333AE-5C7C-49BC-9566-3F7DBB203441}"/>
              </a:ext>
            </a:extLst>
          </p:cNvPr>
          <p:cNvCxnSpPr/>
          <p:nvPr/>
        </p:nvCxnSpPr>
        <p:spPr>
          <a:xfrm>
            <a:off x="4741460" y="5805714"/>
            <a:ext cx="68336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821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104FA0-DDCA-4E4D-AF24-2AC373B43B28}"/>
              </a:ext>
            </a:extLst>
          </p:cNvPr>
          <p:cNvSpPr>
            <a:spLocks noGrp="1"/>
          </p:cNvSpPr>
          <p:nvPr>
            <p:ph type="title"/>
          </p:nvPr>
        </p:nvSpPr>
        <p:spPr/>
        <p:txBody>
          <a:bodyPr>
            <a:normAutofit/>
          </a:bodyPr>
          <a:lstStyle/>
          <a:p>
            <a:r>
              <a:rPr lang="fr-FR" sz="3600" b="1" dirty="0">
                <a:solidFill>
                  <a:schemeClr val="accent1"/>
                </a:solidFill>
              </a:rPr>
              <a:t>Préambule</a:t>
            </a:r>
          </a:p>
        </p:txBody>
      </p:sp>
      <p:sp>
        <p:nvSpPr>
          <p:cNvPr id="3" name="Espace réservé du contenu 2">
            <a:extLst>
              <a:ext uri="{FF2B5EF4-FFF2-40B4-BE49-F238E27FC236}">
                <a16:creationId xmlns:a16="http://schemas.microsoft.com/office/drawing/2014/main" id="{10C26A2F-3FE0-4524-9AFB-2B7E5769D579}"/>
              </a:ext>
            </a:extLst>
          </p:cNvPr>
          <p:cNvSpPr>
            <a:spLocks noGrp="1"/>
          </p:cNvSpPr>
          <p:nvPr>
            <p:ph idx="1"/>
          </p:nvPr>
        </p:nvSpPr>
        <p:spPr/>
        <p:txBody>
          <a:bodyPr/>
          <a:lstStyle/>
          <a:p>
            <a:pPr marL="0" indent="0" algn="ctr">
              <a:buNone/>
            </a:pPr>
            <a:r>
              <a:rPr lang="fr-FR" sz="2400" b="1" dirty="0"/>
              <a:t>Sujets de CCF </a:t>
            </a:r>
            <a:r>
              <a:rPr lang="fr-FR" sz="2400" dirty="0"/>
              <a:t>:</a:t>
            </a:r>
            <a:endParaRPr lang="fr-FR" sz="2400" b="1" dirty="0"/>
          </a:p>
          <a:p>
            <a:pPr marL="0" indent="0">
              <a:buNone/>
            </a:pPr>
            <a:endParaRPr lang="fr-FR" sz="2400" dirty="0"/>
          </a:p>
          <a:p>
            <a:r>
              <a:rPr lang="fr-FR" sz="2400" dirty="0"/>
              <a:t>envoi de chaque SE au moins un mois avant le jour de l’épreuve, à  </a:t>
            </a:r>
            <a:r>
              <a:rPr lang="fr-FR" sz="2400" dirty="0">
                <a:hlinkClick r:id="rId2"/>
              </a:rPr>
              <a:t>elina.nitschelm@ac-strasbourg.fr</a:t>
            </a:r>
            <a:endParaRPr lang="fr-FR" sz="2400" dirty="0"/>
          </a:p>
          <a:p>
            <a:endParaRPr lang="fr-FR" sz="2400" dirty="0"/>
          </a:p>
          <a:p>
            <a:endParaRPr lang="fr-FR" sz="2400" dirty="0"/>
          </a:p>
          <a:p>
            <a:r>
              <a:rPr lang="fr-FR" sz="2400"/>
              <a:t>Envoi </a:t>
            </a:r>
            <a:r>
              <a:rPr lang="fr-FR" sz="2400" dirty="0"/>
              <a:t>à la DEC de Rennes en fin d’année, avec copie à Monsieur </a:t>
            </a:r>
            <a:r>
              <a:rPr lang="fr-FR" sz="2400" dirty="0" err="1"/>
              <a:t>Chevreux</a:t>
            </a:r>
            <a:r>
              <a:rPr lang="fr-FR" sz="2400" dirty="0"/>
              <a:t>, IA-IPR SMS-BSE pilote du BTS SP3S sur le regroupement : </a:t>
            </a:r>
            <a:r>
              <a:rPr lang="fr-FR" sz="2400" dirty="0">
                <a:hlinkClick r:id="rId3"/>
              </a:rPr>
              <a:t>vincent.chevreux@ac-nantes.fr</a:t>
            </a:r>
            <a:r>
              <a:rPr lang="fr-FR" sz="2400" dirty="0"/>
              <a:t> </a:t>
            </a:r>
          </a:p>
          <a:p>
            <a:endParaRPr lang="fr-FR" sz="2400" dirty="0"/>
          </a:p>
          <a:p>
            <a:endParaRPr lang="fr-FR" dirty="0"/>
          </a:p>
        </p:txBody>
      </p:sp>
    </p:spTree>
    <p:extLst>
      <p:ext uri="{BB962C8B-B14F-4D97-AF65-F5344CB8AC3E}">
        <p14:creationId xmlns:p14="http://schemas.microsoft.com/office/powerpoint/2010/main" val="23676078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ED9B45-3FF4-4C3C-8E20-693098AD0E8B}"/>
              </a:ext>
            </a:extLst>
          </p:cNvPr>
          <p:cNvSpPr>
            <a:spLocks noGrp="1"/>
          </p:cNvSpPr>
          <p:nvPr>
            <p:ph type="title"/>
          </p:nvPr>
        </p:nvSpPr>
        <p:spPr>
          <a:xfrm>
            <a:off x="838200" y="2464902"/>
            <a:ext cx="10515600" cy="1325563"/>
          </a:xfrm>
        </p:spPr>
        <p:txBody>
          <a:bodyPr>
            <a:normAutofit/>
          </a:bodyPr>
          <a:lstStyle/>
          <a:p>
            <a:pPr algn="ctr"/>
            <a:r>
              <a:rPr lang="fr-FR" sz="3600" b="1" dirty="0">
                <a:solidFill>
                  <a:schemeClr val="accent1"/>
                </a:solidFill>
              </a:rPr>
              <a:t>3. Amorce de réflexion sur le CCF du BC1 et anticipation des attendus dans le cadre du stage de première année</a:t>
            </a:r>
          </a:p>
        </p:txBody>
      </p:sp>
    </p:spTree>
    <p:extLst>
      <p:ext uri="{BB962C8B-B14F-4D97-AF65-F5344CB8AC3E}">
        <p14:creationId xmlns:p14="http://schemas.microsoft.com/office/powerpoint/2010/main" val="2915495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6CE5EA-5294-4221-B6D3-0C8D92722979}"/>
              </a:ext>
            </a:extLst>
          </p:cNvPr>
          <p:cNvSpPr>
            <a:spLocks noGrp="1"/>
          </p:cNvSpPr>
          <p:nvPr>
            <p:ph type="title"/>
          </p:nvPr>
        </p:nvSpPr>
        <p:spPr/>
        <p:txBody>
          <a:bodyPr>
            <a:normAutofit/>
          </a:bodyPr>
          <a:lstStyle/>
          <a:p>
            <a:r>
              <a:rPr lang="fr-FR" sz="3600" b="1" dirty="0">
                <a:solidFill>
                  <a:schemeClr val="accent1"/>
                </a:solidFill>
              </a:rPr>
              <a:t>Pour rappel : l’épreuve E5 – Accompagnement et coordination du parcours de la personne (U5) </a:t>
            </a:r>
          </a:p>
        </p:txBody>
      </p:sp>
      <p:sp>
        <p:nvSpPr>
          <p:cNvPr id="4" name="Espace réservé du numéro de diapositive 3">
            <a:extLst>
              <a:ext uri="{FF2B5EF4-FFF2-40B4-BE49-F238E27FC236}">
                <a16:creationId xmlns:a16="http://schemas.microsoft.com/office/drawing/2014/main" id="{8D9A8B88-14C9-42D2-9C7C-C55BDCF31B09}"/>
              </a:ext>
            </a:extLst>
          </p:cNvPr>
          <p:cNvSpPr>
            <a:spLocks noGrp="1"/>
          </p:cNvSpPr>
          <p:nvPr>
            <p:ph type="sldNum" sz="quarter" idx="12"/>
          </p:nvPr>
        </p:nvSpPr>
        <p:spPr/>
        <p:txBody>
          <a:bodyPr/>
          <a:lstStyle/>
          <a:p>
            <a:fld id="{58775F7C-B794-4896-B91B-8E6F23BFD469}" type="slidenum">
              <a:rPr lang="fr-FR" smtClean="0"/>
              <a:t>31</a:t>
            </a:fld>
            <a:endParaRPr lang="fr-FR"/>
          </a:p>
        </p:txBody>
      </p:sp>
      <p:sp>
        <p:nvSpPr>
          <p:cNvPr id="5" name="Rectangle : coins arrondis 4">
            <a:extLst>
              <a:ext uri="{FF2B5EF4-FFF2-40B4-BE49-F238E27FC236}">
                <a16:creationId xmlns:a16="http://schemas.microsoft.com/office/drawing/2014/main" id="{F1BB5ED6-D5E9-4153-B250-B7AD4F05520C}"/>
              </a:ext>
            </a:extLst>
          </p:cNvPr>
          <p:cNvSpPr/>
          <p:nvPr/>
        </p:nvSpPr>
        <p:spPr>
          <a:xfrm>
            <a:off x="838200" y="2588455"/>
            <a:ext cx="4743450" cy="3950457"/>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b="1" dirty="0">
                <a:solidFill>
                  <a:schemeClr val="tx1"/>
                </a:solidFill>
              </a:rPr>
              <a:t>Compétence 1.1</a:t>
            </a:r>
            <a:r>
              <a:rPr lang="fr-FR" dirty="0">
                <a:solidFill>
                  <a:schemeClr val="tx1"/>
                </a:solidFill>
              </a:rPr>
              <a:t>. Accueillir et accompagner la personne dans son parcours</a:t>
            </a:r>
          </a:p>
          <a:p>
            <a:r>
              <a:rPr lang="fr-FR" b="1" dirty="0">
                <a:solidFill>
                  <a:schemeClr val="tx1"/>
                </a:solidFill>
              </a:rPr>
              <a:t>Compétence 1.2</a:t>
            </a:r>
            <a:r>
              <a:rPr lang="fr-FR" dirty="0">
                <a:solidFill>
                  <a:schemeClr val="tx1"/>
                </a:solidFill>
              </a:rPr>
              <a:t>. Mettre en œuvre et suivre la logistique administrative au service de la personne</a:t>
            </a:r>
          </a:p>
          <a:p>
            <a:r>
              <a:rPr lang="fr-FR" b="1" dirty="0">
                <a:solidFill>
                  <a:schemeClr val="tx1"/>
                </a:solidFill>
              </a:rPr>
              <a:t>Compétence 1.3</a:t>
            </a:r>
            <a:r>
              <a:rPr lang="fr-FR" dirty="0">
                <a:solidFill>
                  <a:schemeClr val="tx1"/>
                </a:solidFill>
              </a:rPr>
              <a:t>. Coordonner, animer et encadrer des équipes pour répondre aux besoins de la personne</a:t>
            </a:r>
          </a:p>
          <a:p>
            <a:r>
              <a:rPr lang="fr-FR" b="1" dirty="0">
                <a:solidFill>
                  <a:schemeClr val="tx1"/>
                </a:solidFill>
              </a:rPr>
              <a:t>Compétence 1.4</a:t>
            </a:r>
            <a:r>
              <a:rPr lang="fr-FR" dirty="0">
                <a:solidFill>
                  <a:schemeClr val="tx1"/>
                </a:solidFill>
              </a:rPr>
              <a:t>. Développer la relation client pour renforcer l’accès aux droits et aux services</a:t>
            </a:r>
            <a:br>
              <a:rPr lang="fr-FR" dirty="0">
                <a:solidFill>
                  <a:schemeClr val="tx1"/>
                </a:solidFill>
              </a:rPr>
            </a:br>
            <a:r>
              <a:rPr lang="fr-FR" b="1" dirty="0">
                <a:solidFill>
                  <a:schemeClr val="tx1"/>
                </a:solidFill>
              </a:rPr>
              <a:t>Compétence 1.5</a:t>
            </a:r>
            <a:r>
              <a:rPr lang="fr-FR" dirty="0">
                <a:solidFill>
                  <a:schemeClr val="tx1"/>
                </a:solidFill>
              </a:rPr>
              <a:t>. Mettre en œuvre une veille documentaire pour adapter son activité aux publics et aux contextes</a:t>
            </a:r>
          </a:p>
        </p:txBody>
      </p:sp>
      <p:sp>
        <p:nvSpPr>
          <p:cNvPr id="6" name="Rectangle : coins arrondis 5">
            <a:extLst>
              <a:ext uri="{FF2B5EF4-FFF2-40B4-BE49-F238E27FC236}">
                <a16:creationId xmlns:a16="http://schemas.microsoft.com/office/drawing/2014/main" id="{8A8217CC-AF71-488D-8225-A0C3E67F2785}"/>
              </a:ext>
            </a:extLst>
          </p:cNvPr>
          <p:cNvSpPr/>
          <p:nvPr/>
        </p:nvSpPr>
        <p:spPr>
          <a:xfrm>
            <a:off x="838200" y="1690688"/>
            <a:ext cx="4743450" cy="72895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Bloc de compétences n°1 </a:t>
            </a:r>
          </a:p>
        </p:txBody>
      </p:sp>
      <p:sp>
        <p:nvSpPr>
          <p:cNvPr id="7" name="Rectangle : coins arrondis 6">
            <a:extLst>
              <a:ext uri="{FF2B5EF4-FFF2-40B4-BE49-F238E27FC236}">
                <a16:creationId xmlns:a16="http://schemas.microsoft.com/office/drawing/2014/main" id="{403351A7-8AE7-40EA-AF9C-A3B9C975FFB6}"/>
              </a:ext>
            </a:extLst>
          </p:cNvPr>
          <p:cNvSpPr/>
          <p:nvPr/>
        </p:nvSpPr>
        <p:spPr>
          <a:xfrm>
            <a:off x="6238875" y="1690688"/>
            <a:ext cx="4743450" cy="165735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Epreuve de CCF : épreuve orale et pratique</a:t>
            </a:r>
            <a:endParaRPr lang="fr-FR" dirty="0">
              <a:solidFill>
                <a:schemeClr val="tx1"/>
              </a:solidFill>
            </a:endParaRPr>
          </a:p>
          <a:p>
            <a:pPr algn="ctr"/>
            <a:r>
              <a:rPr lang="fr-FR" dirty="0">
                <a:solidFill>
                  <a:schemeClr val="tx1"/>
                </a:solidFill>
              </a:rPr>
              <a:t>Durée: 1h15 (Préparation : 45 min., mise en situation professionnelle : 10 min., entretien technique : 20 min.)</a:t>
            </a:r>
          </a:p>
          <a:p>
            <a:pPr algn="ctr"/>
            <a:r>
              <a:rPr lang="fr-FR" i="1" dirty="0">
                <a:solidFill>
                  <a:schemeClr val="tx1"/>
                </a:solidFill>
              </a:rPr>
              <a:t>Coefficient 8</a:t>
            </a:r>
          </a:p>
        </p:txBody>
      </p:sp>
      <p:sp>
        <p:nvSpPr>
          <p:cNvPr id="8" name="Rectangle : coins arrondis 7">
            <a:extLst>
              <a:ext uri="{FF2B5EF4-FFF2-40B4-BE49-F238E27FC236}">
                <a16:creationId xmlns:a16="http://schemas.microsoft.com/office/drawing/2014/main" id="{BCA7D0B8-DF9D-4527-8DFA-604A7701D687}"/>
              </a:ext>
            </a:extLst>
          </p:cNvPr>
          <p:cNvSpPr/>
          <p:nvPr/>
        </p:nvSpPr>
        <p:spPr>
          <a:xfrm>
            <a:off x="6238875" y="3573463"/>
            <a:ext cx="4743450" cy="29194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Définition de l’épreuve : </a:t>
            </a:r>
          </a:p>
          <a:p>
            <a:pPr marL="285750" indent="-285750">
              <a:buFontTx/>
              <a:buChar char="-"/>
            </a:pPr>
            <a:r>
              <a:rPr lang="fr-FR" dirty="0">
                <a:solidFill>
                  <a:schemeClr val="tx1"/>
                </a:solidFill>
              </a:rPr>
              <a:t>Prend appui sur la constitution de 4 fiches techniques, en lien avec 4 compétences différentes du BC1. </a:t>
            </a:r>
          </a:p>
          <a:p>
            <a:pPr marL="285750" indent="-285750">
              <a:buFontTx/>
              <a:buChar char="-"/>
            </a:pPr>
            <a:r>
              <a:rPr lang="fr-FR" dirty="0">
                <a:solidFill>
                  <a:schemeClr val="tx1"/>
                </a:solidFill>
              </a:rPr>
              <a:t>Partie pratique de l’épreuve : mise en situation professionnelle, portant sur la compétence non traitée dans les 4 fiches techniques</a:t>
            </a:r>
          </a:p>
        </p:txBody>
      </p:sp>
    </p:spTree>
    <p:extLst>
      <p:ext uri="{BB962C8B-B14F-4D97-AF65-F5344CB8AC3E}">
        <p14:creationId xmlns:p14="http://schemas.microsoft.com/office/powerpoint/2010/main" val="2691477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220C35-0FA8-47BD-9699-7B85610D4BD1}"/>
              </a:ext>
            </a:extLst>
          </p:cNvPr>
          <p:cNvSpPr>
            <a:spLocks noGrp="1"/>
          </p:cNvSpPr>
          <p:nvPr>
            <p:ph type="title"/>
          </p:nvPr>
        </p:nvSpPr>
        <p:spPr/>
        <p:txBody>
          <a:bodyPr>
            <a:normAutofit/>
          </a:bodyPr>
          <a:lstStyle/>
          <a:p>
            <a:r>
              <a:rPr lang="fr-FR" sz="3600" b="1" dirty="0">
                <a:solidFill>
                  <a:schemeClr val="accent1"/>
                </a:solidFill>
              </a:rPr>
              <a:t>Les fiches techniques </a:t>
            </a:r>
          </a:p>
        </p:txBody>
      </p:sp>
      <p:sp>
        <p:nvSpPr>
          <p:cNvPr id="4" name="Espace réservé du numéro de diapositive 3">
            <a:extLst>
              <a:ext uri="{FF2B5EF4-FFF2-40B4-BE49-F238E27FC236}">
                <a16:creationId xmlns:a16="http://schemas.microsoft.com/office/drawing/2014/main" id="{6C02BCEA-57EB-4BD7-9466-5AFA36FC16A0}"/>
              </a:ext>
            </a:extLst>
          </p:cNvPr>
          <p:cNvSpPr>
            <a:spLocks noGrp="1"/>
          </p:cNvSpPr>
          <p:nvPr>
            <p:ph type="sldNum" sz="quarter" idx="12"/>
          </p:nvPr>
        </p:nvSpPr>
        <p:spPr/>
        <p:txBody>
          <a:bodyPr/>
          <a:lstStyle/>
          <a:p>
            <a:fld id="{58775F7C-B794-4896-B91B-8E6F23BFD469}" type="slidenum">
              <a:rPr lang="fr-FR" smtClean="0"/>
              <a:t>32</a:t>
            </a:fld>
            <a:endParaRPr lang="fr-FR"/>
          </a:p>
        </p:txBody>
      </p:sp>
      <p:sp>
        <p:nvSpPr>
          <p:cNvPr id="7" name="ZoneTexte 6">
            <a:extLst>
              <a:ext uri="{FF2B5EF4-FFF2-40B4-BE49-F238E27FC236}">
                <a16:creationId xmlns:a16="http://schemas.microsoft.com/office/drawing/2014/main" id="{82E6FBBB-B770-4D7E-AE31-943F71B8675A}"/>
              </a:ext>
            </a:extLst>
          </p:cNvPr>
          <p:cNvSpPr txBox="1"/>
          <p:nvPr/>
        </p:nvSpPr>
        <p:spPr>
          <a:xfrm>
            <a:off x="1604888" y="1550637"/>
            <a:ext cx="9298745" cy="830997"/>
          </a:xfrm>
          <a:prstGeom prst="rect">
            <a:avLst/>
          </a:prstGeom>
          <a:noFill/>
        </p:spPr>
        <p:txBody>
          <a:bodyPr wrap="square" rtlCol="0">
            <a:spAutoFit/>
          </a:bodyPr>
          <a:lstStyle/>
          <a:p>
            <a:pPr algn="ctr"/>
            <a:r>
              <a:rPr lang="fr-FR" sz="2400" b="1" dirty="0"/>
              <a:t>Point d’appui : </a:t>
            </a:r>
          </a:p>
          <a:p>
            <a:pPr algn="ctr"/>
            <a:r>
              <a:rPr lang="fr-FR" sz="2400" dirty="0"/>
              <a:t>Activités du référentiel d’activités professionnelles (RAP)</a:t>
            </a:r>
          </a:p>
        </p:txBody>
      </p:sp>
      <p:sp>
        <p:nvSpPr>
          <p:cNvPr id="9" name="ZoneTexte 8">
            <a:extLst>
              <a:ext uri="{FF2B5EF4-FFF2-40B4-BE49-F238E27FC236}">
                <a16:creationId xmlns:a16="http://schemas.microsoft.com/office/drawing/2014/main" id="{0A08EB0F-97AE-4EF9-8A45-442DC932410E}"/>
              </a:ext>
            </a:extLst>
          </p:cNvPr>
          <p:cNvSpPr txBox="1"/>
          <p:nvPr/>
        </p:nvSpPr>
        <p:spPr>
          <a:xfrm>
            <a:off x="803033" y="2911500"/>
            <a:ext cx="5134707" cy="1569660"/>
          </a:xfrm>
          <a:prstGeom prst="rect">
            <a:avLst/>
          </a:prstGeom>
          <a:noFill/>
        </p:spPr>
        <p:txBody>
          <a:bodyPr wrap="square" rtlCol="0">
            <a:spAutoFit/>
          </a:bodyPr>
          <a:lstStyle/>
          <a:p>
            <a:r>
              <a:rPr lang="fr-FR" sz="2400" dirty="0"/>
              <a:t>Production d’au moins 3 fiches en lien avec une activité mise en œuvre lors des stages ou dans le cadre du contrat de travail du candidat. </a:t>
            </a:r>
          </a:p>
        </p:txBody>
      </p:sp>
      <p:sp>
        <p:nvSpPr>
          <p:cNvPr id="10" name="Rectangle 9">
            <a:extLst>
              <a:ext uri="{FF2B5EF4-FFF2-40B4-BE49-F238E27FC236}">
                <a16:creationId xmlns:a16="http://schemas.microsoft.com/office/drawing/2014/main" id="{3D5D3D5B-E1E5-42F0-B628-DF7557A73B56}"/>
              </a:ext>
            </a:extLst>
          </p:cNvPr>
          <p:cNvSpPr/>
          <p:nvPr/>
        </p:nvSpPr>
        <p:spPr>
          <a:xfrm>
            <a:off x="6254261" y="2905421"/>
            <a:ext cx="5773616" cy="1569660"/>
          </a:xfrm>
          <a:prstGeom prst="rect">
            <a:avLst/>
          </a:prstGeom>
        </p:spPr>
        <p:txBody>
          <a:bodyPr wrap="square">
            <a:spAutoFit/>
          </a:bodyPr>
          <a:lstStyle/>
          <a:p>
            <a:r>
              <a:rPr lang="fr-FR" sz="2400" dirty="0"/>
              <a:t>Possibilité de construire une à partir d’une activité menée dans le cadre des actions professionnelles réalisées en cours de formation</a:t>
            </a:r>
            <a:endParaRPr lang="fr-FR" dirty="0"/>
          </a:p>
        </p:txBody>
      </p:sp>
      <p:sp>
        <p:nvSpPr>
          <p:cNvPr id="11" name="Rectangle 10">
            <a:extLst>
              <a:ext uri="{FF2B5EF4-FFF2-40B4-BE49-F238E27FC236}">
                <a16:creationId xmlns:a16="http://schemas.microsoft.com/office/drawing/2014/main" id="{986B760A-434F-4DBC-86E7-B5D561E01C67}"/>
              </a:ext>
            </a:extLst>
          </p:cNvPr>
          <p:cNvSpPr/>
          <p:nvPr/>
        </p:nvSpPr>
        <p:spPr>
          <a:xfrm>
            <a:off x="1350497" y="4705647"/>
            <a:ext cx="10270588" cy="461665"/>
          </a:xfrm>
          <a:prstGeom prst="rect">
            <a:avLst/>
          </a:prstGeom>
        </p:spPr>
        <p:txBody>
          <a:bodyPr wrap="square">
            <a:spAutoFit/>
          </a:bodyPr>
          <a:lstStyle/>
          <a:p>
            <a:pPr algn="ctr"/>
            <a:r>
              <a:rPr lang="fr-FR" sz="2400" i="1" dirty="0"/>
              <a:t>Certaines fiches peuvent se référer à une situation professionnelle unique</a:t>
            </a:r>
          </a:p>
        </p:txBody>
      </p:sp>
      <p:sp>
        <p:nvSpPr>
          <p:cNvPr id="12" name="Rectangle 11">
            <a:extLst>
              <a:ext uri="{FF2B5EF4-FFF2-40B4-BE49-F238E27FC236}">
                <a16:creationId xmlns:a16="http://schemas.microsoft.com/office/drawing/2014/main" id="{10933AD3-CD1B-4BB8-96B7-7A92E9895A19}"/>
              </a:ext>
            </a:extLst>
          </p:cNvPr>
          <p:cNvSpPr/>
          <p:nvPr/>
        </p:nvSpPr>
        <p:spPr>
          <a:xfrm>
            <a:off x="985324" y="5754634"/>
            <a:ext cx="11000935" cy="461665"/>
          </a:xfrm>
          <a:prstGeom prst="rect">
            <a:avLst/>
          </a:prstGeom>
        </p:spPr>
        <p:txBody>
          <a:bodyPr wrap="square">
            <a:spAutoFit/>
          </a:bodyPr>
          <a:lstStyle/>
          <a:p>
            <a:r>
              <a:rPr lang="fr-FR" sz="2400" dirty="0"/>
              <a:t>Réalisation d’activité(s) liée(s) au BC1, en appui sur un questionnement professionnel.</a:t>
            </a:r>
          </a:p>
        </p:txBody>
      </p:sp>
      <p:sp>
        <p:nvSpPr>
          <p:cNvPr id="13" name="Flèche : bas 12">
            <a:extLst>
              <a:ext uri="{FF2B5EF4-FFF2-40B4-BE49-F238E27FC236}">
                <a16:creationId xmlns:a16="http://schemas.microsoft.com/office/drawing/2014/main" id="{2D160987-254C-4A85-A9FA-1122F624A13A}"/>
              </a:ext>
            </a:extLst>
          </p:cNvPr>
          <p:cNvSpPr/>
          <p:nvPr/>
        </p:nvSpPr>
        <p:spPr>
          <a:xfrm>
            <a:off x="5795889" y="2521685"/>
            <a:ext cx="458372" cy="4945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 bas 13">
            <a:extLst>
              <a:ext uri="{FF2B5EF4-FFF2-40B4-BE49-F238E27FC236}">
                <a16:creationId xmlns:a16="http://schemas.microsoft.com/office/drawing/2014/main" id="{AC460D70-C239-4D74-9C71-C1CB569A8AF0}"/>
              </a:ext>
            </a:extLst>
          </p:cNvPr>
          <p:cNvSpPr/>
          <p:nvPr/>
        </p:nvSpPr>
        <p:spPr>
          <a:xfrm>
            <a:off x="5795889" y="5208980"/>
            <a:ext cx="458372" cy="4945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65162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C7AD07-D1DD-4292-A4E0-756CA0F80998}"/>
              </a:ext>
            </a:extLst>
          </p:cNvPr>
          <p:cNvSpPr>
            <a:spLocks noGrp="1"/>
          </p:cNvSpPr>
          <p:nvPr>
            <p:ph type="title"/>
          </p:nvPr>
        </p:nvSpPr>
        <p:spPr/>
        <p:txBody>
          <a:bodyPr>
            <a:normAutofit/>
          </a:bodyPr>
          <a:lstStyle/>
          <a:p>
            <a:r>
              <a:rPr lang="fr-FR" sz="3600" b="1" dirty="0">
                <a:solidFill>
                  <a:schemeClr val="accent1"/>
                </a:solidFill>
              </a:rPr>
              <a:t>Le contenu des fiches techniques </a:t>
            </a:r>
          </a:p>
        </p:txBody>
      </p:sp>
      <p:sp>
        <p:nvSpPr>
          <p:cNvPr id="3" name="Espace réservé du contenu 2">
            <a:extLst>
              <a:ext uri="{FF2B5EF4-FFF2-40B4-BE49-F238E27FC236}">
                <a16:creationId xmlns:a16="http://schemas.microsoft.com/office/drawing/2014/main" id="{490ED211-8D58-4206-B5F5-0CAB6348F2BD}"/>
              </a:ext>
            </a:extLst>
          </p:cNvPr>
          <p:cNvSpPr>
            <a:spLocks noGrp="1"/>
          </p:cNvSpPr>
          <p:nvPr>
            <p:ph idx="1"/>
          </p:nvPr>
        </p:nvSpPr>
        <p:spPr/>
        <p:txBody>
          <a:bodyPr/>
          <a:lstStyle/>
          <a:p>
            <a:pPr>
              <a:buFontTx/>
              <a:buChar char="-"/>
            </a:pPr>
            <a:endParaRPr lang="fr-FR" sz="2400" dirty="0"/>
          </a:p>
          <a:p>
            <a:pPr>
              <a:buFontTx/>
              <a:buChar char="-"/>
            </a:pPr>
            <a:r>
              <a:rPr lang="fr-FR" sz="2400" dirty="0"/>
              <a:t>Quatre fiches techniques réalisées par le candidat</a:t>
            </a:r>
          </a:p>
          <a:p>
            <a:pPr marL="0" indent="0">
              <a:buNone/>
            </a:pPr>
            <a:endParaRPr lang="fr-FR" sz="2400" dirty="0"/>
          </a:p>
          <a:p>
            <a:pPr>
              <a:buFontTx/>
              <a:buChar char="-"/>
            </a:pPr>
            <a:r>
              <a:rPr lang="fr-FR" sz="2400" dirty="0"/>
              <a:t>Contenu : </a:t>
            </a:r>
          </a:p>
          <a:p>
            <a:pPr lvl="1">
              <a:buFont typeface="Wingdings" panose="05000000000000000000" pitchFamily="2" charset="2"/>
              <a:buChar char="§"/>
            </a:pPr>
            <a:r>
              <a:rPr lang="fr-FR" dirty="0"/>
              <a:t>une présentation pertinente du contexte de l’activité</a:t>
            </a:r>
          </a:p>
          <a:p>
            <a:pPr lvl="1">
              <a:buFont typeface="Wingdings" panose="05000000000000000000" pitchFamily="2" charset="2"/>
              <a:buChar char="§"/>
            </a:pPr>
            <a:r>
              <a:rPr lang="fr-FR" dirty="0"/>
              <a:t>une description de la mise en œuvre de l’activité par le candidat</a:t>
            </a:r>
          </a:p>
          <a:p>
            <a:pPr lvl="1">
              <a:buFont typeface="Wingdings" panose="05000000000000000000" pitchFamily="2" charset="2"/>
              <a:buChar char="§"/>
            </a:pPr>
            <a:r>
              <a:rPr lang="fr-FR" dirty="0"/>
              <a:t>une analyse de la mise en œuvre de cette activité par le candidat, au regard des résultats attendus précisés dans le RAP</a:t>
            </a:r>
          </a:p>
          <a:p>
            <a:pPr marL="457200" lvl="1" indent="0">
              <a:buNone/>
            </a:pPr>
            <a:endParaRPr lang="fr-FR" dirty="0"/>
          </a:p>
          <a:p>
            <a:pPr>
              <a:buFontTx/>
              <a:buChar char="-"/>
            </a:pPr>
            <a:endParaRPr lang="fr-FR" dirty="0"/>
          </a:p>
        </p:txBody>
      </p:sp>
      <p:sp>
        <p:nvSpPr>
          <p:cNvPr id="4" name="Espace réservé du numéro de diapositive 3">
            <a:extLst>
              <a:ext uri="{FF2B5EF4-FFF2-40B4-BE49-F238E27FC236}">
                <a16:creationId xmlns:a16="http://schemas.microsoft.com/office/drawing/2014/main" id="{4357BA25-4EB9-484C-81C9-0D1D071821F7}"/>
              </a:ext>
            </a:extLst>
          </p:cNvPr>
          <p:cNvSpPr>
            <a:spLocks noGrp="1"/>
          </p:cNvSpPr>
          <p:nvPr>
            <p:ph type="sldNum" sz="quarter" idx="12"/>
          </p:nvPr>
        </p:nvSpPr>
        <p:spPr/>
        <p:txBody>
          <a:bodyPr/>
          <a:lstStyle/>
          <a:p>
            <a:fld id="{58775F7C-B794-4896-B91B-8E6F23BFD469}" type="slidenum">
              <a:rPr lang="fr-FR" smtClean="0"/>
              <a:t>33</a:t>
            </a:fld>
            <a:endParaRPr lang="fr-FR"/>
          </a:p>
        </p:txBody>
      </p:sp>
    </p:spTree>
    <p:extLst>
      <p:ext uri="{BB962C8B-B14F-4D97-AF65-F5344CB8AC3E}">
        <p14:creationId xmlns:p14="http://schemas.microsoft.com/office/powerpoint/2010/main" val="34037155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B738E9-6ECF-4B2E-86CA-8747A44CFC2D}"/>
              </a:ext>
            </a:extLst>
          </p:cNvPr>
          <p:cNvSpPr>
            <a:spLocks noGrp="1"/>
          </p:cNvSpPr>
          <p:nvPr>
            <p:ph type="title"/>
          </p:nvPr>
        </p:nvSpPr>
        <p:spPr/>
        <p:txBody>
          <a:bodyPr>
            <a:normAutofit/>
          </a:bodyPr>
          <a:lstStyle/>
          <a:p>
            <a:r>
              <a:rPr lang="fr-FR" sz="3600" b="1" dirty="0">
                <a:solidFill>
                  <a:schemeClr val="accent1"/>
                </a:solidFill>
              </a:rPr>
              <a:t>L’évaluation des fiches techniques</a:t>
            </a:r>
          </a:p>
        </p:txBody>
      </p:sp>
      <p:sp>
        <p:nvSpPr>
          <p:cNvPr id="4" name="Espace réservé du numéro de diapositive 3">
            <a:extLst>
              <a:ext uri="{FF2B5EF4-FFF2-40B4-BE49-F238E27FC236}">
                <a16:creationId xmlns:a16="http://schemas.microsoft.com/office/drawing/2014/main" id="{925F0F1A-890F-449F-AC52-6DDA0B6789EA}"/>
              </a:ext>
            </a:extLst>
          </p:cNvPr>
          <p:cNvSpPr>
            <a:spLocks noGrp="1"/>
          </p:cNvSpPr>
          <p:nvPr>
            <p:ph type="sldNum" sz="quarter" idx="12"/>
          </p:nvPr>
        </p:nvSpPr>
        <p:spPr/>
        <p:txBody>
          <a:bodyPr/>
          <a:lstStyle/>
          <a:p>
            <a:fld id="{58775F7C-B794-4896-B91B-8E6F23BFD469}" type="slidenum">
              <a:rPr lang="fr-FR" smtClean="0"/>
              <a:t>34</a:t>
            </a:fld>
            <a:endParaRPr lang="fr-FR"/>
          </a:p>
        </p:txBody>
      </p:sp>
      <p:graphicFrame>
        <p:nvGraphicFramePr>
          <p:cNvPr id="5" name="Diagramme 4">
            <a:extLst>
              <a:ext uri="{FF2B5EF4-FFF2-40B4-BE49-F238E27FC236}">
                <a16:creationId xmlns:a16="http://schemas.microsoft.com/office/drawing/2014/main" id="{25B15B0C-B26C-400E-B00A-E11409B4B8C2}"/>
              </a:ext>
            </a:extLst>
          </p:cNvPr>
          <p:cNvGraphicFramePr/>
          <p:nvPr>
            <p:extLst/>
          </p:nvPr>
        </p:nvGraphicFramePr>
        <p:xfrm>
          <a:off x="1021080" y="3138162"/>
          <a:ext cx="10536866" cy="4100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a:extLst>
              <a:ext uri="{FF2B5EF4-FFF2-40B4-BE49-F238E27FC236}">
                <a16:creationId xmlns:a16="http://schemas.microsoft.com/office/drawing/2014/main" id="{4DB177A1-9803-40B2-B1AA-4409E3BAD633}"/>
              </a:ext>
            </a:extLst>
          </p:cNvPr>
          <p:cNvSpPr txBox="1"/>
          <p:nvPr/>
        </p:nvSpPr>
        <p:spPr>
          <a:xfrm>
            <a:off x="5719771" y="1915283"/>
            <a:ext cx="1139483" cy="2031325"/>
          </a:xfrm>
          <a:prstGeom prst="rect">
            <a:avLst/>
          </a:prstGeom>
          <a:solidFill>
            <a:schemeClr val="accent4">
              <a:lumMod val="20000"/>
              <a:lumOff val="80000"/>
            </a:schemeClr>
          </a:solidFill>
          <a:ln>
            <a:solidFill>
              <a:schemeClr val="accent2"/>
            </a:solidFill>
          </a:ln>
        </p:spPr>
        <p:txBody>
          <a:bodyPr wrap="square" rtlCol="0">
            <a:spAutoFit/>
          </a:bodyPr>
          <a:lstStyle/>
          <a:p>
            <a:pPr algn="ctr"/>
            <a:r>
              <a:rPr lang="fr-FR" dirty="0"/>
              <a:t>Chaque fiche évaluée sur 10 points. Total sur 40 points </a:t>
            </a:r>
          </a:p>
        </p:txBody>
      </p:sp>
      <p:sp>
        <p:nvSpPr>
          <p:cNvPr id="7" name="ZoneTexte 6">
            <a:extLst>
              <a:ext uri="{FF2B5EF4-FFF2-40B4-BE49-F238E27FC236}">
                <a16:creationId xmlns:a16="http://schemas.microsoft.com/office/drawing/2014/main" id="{77F34849-FD96-478E-B89D-5026C81256CA}"/>
              </a:ext>
            </a:extLst>
          </p:cNvPr>
          <p:cNvSpPr txBox="1"/>
          <p:nvPr/>
        </p:nvSpPr>
        <p:spPr>
          <a:xfrm>
            <a:off x="9982200" y="2053782"/>
            <a:ext cx="1392865" cy="1754326"/>
          </a:xfrm>
          <a:prstGeom prst="rect">
            <a:avLst/>
          </a:prstGeom>
          <a:solidFill>
            <a:schemeClr val="accent4">
              <a:lumMod val="20000"/>
              <a:lumOff val="80000"/>
            </a:schemeClr>
          </a:solidFill>
          <a:ln>
            <a:solidFill>
              <a:schemeClr val="accent2"/>
            </a:solidFill>
          </a:ln>
        </p:spPr>
        <p:txBody>
          <a:bodyPr wrap="square" rtlCol="0">
            <a:spAutoFit/>
          </a:bodyPr>
          <a:lstStyle/>
          <a:p>
            <a:pPr algn="ctr"/>
            <a:r>
              <a:rPr lang="fr-FR" dirty="0"/>
              <a:t>Chaque compétence évaluée durant 10 min et notée sur 20 points</a:t>
            </a:r>
          </a:p>
        </p:txBody>
      </p:sp>
    </p:spTree>
    <p:extLst>
      <p:ext uri="{BB962C8B-B14F-4D97-AF65-F5344CB8AC3E}">
        <p14:creationId xmlns:p14="http://schemas.microsoft.com/office/powerpoint/2010/main" val="1923996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7B67346-14A2-4F94-8F95-A668F5E58FA4}"/>
              </a:ext>
            </a:extLst>
          </p:cNvPr>
          <p:cNvSpPr>
            <a:spLocks noGrp="1"/>
          </p:cNvSpPr>
          <p:nvPr>
            <p:ph type="title"/>
          </p:nvPr>
        </p:nvSpPr>
        <p:spPr/>
        <p:txBody>
          <a:bodyPr>
            <a:normAutofit/>
          </a:bodyPr>
          <a:lstStyle/>
          <a:p>
            <a:r>
              <a:rPr lang="fr-FR" sz="3600" b="1" dirty="0">
                <a:solidFill>
                  <a:schemeClr val="accent1"/>
                </a:solidFill>
              </a:rPr>
              <a:t>L’entretien technique</a:t>
            </a:r>
          </a:p>
        </p:txBody>
      </p:sp>
      <p:sp>
        <p:nvSpPr>
          <p:cNvPr id="3" name="Espace réservé du contenu 2">
            <a:extLst>
              <a:ext uri="{FF2B5EF4-FFF2-40B4-BE49-F238E27FC236}">
                <a16:creationId xmlns:a16="http://schemas.microsoft.com/office/drawing/2014/main" id="{4A8C70CF-0095-4BBC-BD6B-8114BD1D4DD3}"/>
              </a:ext>
            </a:extLst>
          </p:cNvPr>
          <p:cNvSpPr>
            <a:spLocks noGrp="1"/>
          </p:cNvSpPr>
          <p:nvPr>
            <p:ph idx="1"/>
          </p:nvPr>
        </p:nvSpPr>
        <p:spPr/>
        <p:txBody>
          <a:bodyPr>
            <a:normAutofit/>
          </a:bodyPr>
          <a:lstStyle/>
          <a:p>
            <a:pPr>
              <a:buFont typeface="Wingdings" panose="05000000000000000000" pitchFamily="2" charset="2"/>
              <a:buChar char="§"/>
            </a:pPr>
            <a:r>
              <a:rPr lang="fr-FR" sz="2400" dirty="0"/>
              <a:t>Les objectifs : </a:t>
            </a:r>
          </a:p>
          <a:p>
            <a:pPr>
              <a:buFont typeface="Wingdings" panose="05000000000000000000" pitchFamily="2" charset="2"/>
              <a:buChar char="§"/>
            </a:pPr>
            <a:endParaRPr lang="fr-FR" sz="2400" dirty="0"/>
          </a:p>
          <a:p>
            <a:pPr>
              <a:buFontTx/>
              <a:buChar char="-"/>
            </a:pPr>
            <a:r>
              <a:rPr lang="fr-FR" sz="2400" dirty="0"/>
              <a:t>Vérifier l’acquisition de la compétence à travers les indicateurs de réussite. </a:t>
            </a:r>
          </a:p>
          <a:p>
            <a:pPr>
              <a:buFontTx/>
              <a:buChar char="-"/>
            </a:pPr>
            <a:r>
              <a:rPr lang="fr-FR" sz="2400" dirty="0"/>
              <a:t>Faire expliciter et permettre au candidat d’argumenter la mise en œuvre de l’activité présentée ainsi que les choix effectués dans ce cadre. Possibilité de s’appuyer sur des documents professionnels complémentaires en lien avec l’activité.</a:t>
            </a:r>
          </a:p>
          <a:p>
            <a:pPr>
              <a:buFont typeface="Wingdings" panose="05000000000000000000" pitchFamily="2" charset="2"/>
              <a:buChar char="§"/>
            </a:pPr>
            <a:endParaRPr lang="fr-FR" sz="2400" dirty="0"/>
          </a:p>
          <a:p>
            <a:pPr>
              <a:buFont typeface="Wingdings" panose="05000000000000000000" pitchFamily="2" charset="2"/>
              <a:buChar char="§"/>
            </a:pPr>
            <a:r>
              <a:rPr lang="fr-FR" sz="2400" dirty="0"/>
              <a:t>Tous les indicateurs de la compétence évaluée potentiellement évalués</a:t>
            </a:r>
          </a:p>
          <a:p>
            <a:endParaRPr lang="fr-FR" sz="2400" dirty="0"/>
          </a:p>
        </p:txBody>
      </p:sp>
      <p:sp>
        <p:nvSpPr>
          <p:cNvPr id="4" name="Espace réservé du numéro de diapositive 3">
            <a:extLst>
              <a:ext uri="{FF2B5EF4-FFF2-40B4-BE49-F238E27FC236}">
                <a16:creationId xmlns:a16="http://schemas.microsoft.com/office/drawing/2014/main" id="{F96AD321-43DA-43FD-BD47-8CD877CCE4BD}"/>
              </a:ext>
            </a:extLst>
          </p:cNvPr>
          <p:cNvSpPr>
            <a:spLocks noGrp="1"/>
          </p:cNvSpPr>
          <p:nvPr>
            <p:ph type="sldNum" sz="quarter" idx="12"/>
          </p:nvPr>
        </p:nvSpPr>
        <p:spPr/>
        <p:txBody>
          <a:bodyPr/>
          <a:lstStyle/>
          <a:p>
            <a:fld id="{58775F7C-B794-4896-B91B-8E6F23BFD469}" type="slidenum">
              <a:rPr lang="fr-FR" smtClean="0"/>
              <a:t>35</a:t>
            </a:fld>
            <a:endParaRPr lang="fr-FR"/>
          </a:p>
        </p:txBody>
      </p:sp>
    </p:spTree>
    <p:extLst>
      <p:ext uri="{BB962C8B-B14F-4D97-AF65-F5344CB8AC3E}">
        <p14:creationId xmlns:p14="http://schemas.microsoft.com/office/powerpoint/2010/main" val="38955828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A3460D-7FD7-49FA-81F9-3BF98865DFE4}"/>
              </a:ext>
            </a:extLst>
          </p:cNvPr>
          <p:cNvSpPr>
            <a:spLocks noGrp="1"/>
          </p:cNvSpPr>
          <p:nvPr>
            <p:ph type="title"/>
          </p:nvPr>
        </p:nvSpPr>
        <p:spPr/>
        <p:txBody>
          <a:bodyPr>
            <a:normAutofit/>
          </a:bodyPr>
          <a:lstStyle/>
          <a:p>
            <a:r>
              <a:rPr lang="fr-FR" sz="3600" b="1" dirty="0">
                <a:solidFill>
                  <a:schemeClr val="accent1"/>
                </a:solidFill>
              </a:rPr>
              <a:t>Démarche menant à la mise en situation professionnelle</a:t>
            </a:r>
          </a:p>
        </p:txBody>
      </p:sp>
      <p:sp>
        <p:nvSpPr>
          <p:cNvPr id="4" name="Espace réservé du numéro de diapositive 3">
            <a:extLst>
              <a:ext uri="{FF2B5EF4-FFF2-40B4-BE49-F238E27FC236}">
                <a16:creationId xmlns:a16="http://schemas.microsoft.com/office/drawing/2014/main" id="{E96A1309-E15B-48BA-BC29-6AC0119A3D0E}"/>
              </a:ext>
            </a:extLst>
          </p:cNvPr>
          <p:cNvSpPr>
            <a:spLocks noGrp="1"/>
          </p:cNvSpPr>
          <p:nvPr>
            <p:ph type="sldNum" sz="quarter" idx="12"/>
          </p:nvPr>
        </p:nvSpPr>
        <p:spPr/>
        <p:txBody>
          <a:bodyPr/>
          <a:lstStyle/>
          <a:p>
            <a:fld id="{58775F7C-B794-4896-B91B-8E6F23BFD469}" type="slidenum">
              <a:rPr lang="fr-FR" smtClean="0"/>
              <a:t>36</a:t>
            </a:fld>
            <a:endParaRPr lang="fr-FR"/>
          </a:p>
        </p:txBody>
      </p:sp>
      <p:graphicFrame>
        <p:nvGraphicFramePr>
          <p:cNvPr id="5" name="Espace réservé du contenu 3">
            <a:extLst>
              <a:ext uri="{FF2B5EF4-FFF2-40B4-BE49-F238E27FC236}">
                <a16:creationId xmlns:a16="http://schemas.microsoft.com/office/drawing/2014/main" id="{127DF4C4-BF1F-447D-9576-7BC7A4B74E15}"/>
              </a:ext>
            </a:extLst>
          </p:cNvPr>
          <p:cNvGraphicFramePr>
            <a:graphicFrameLocks/>
          </p:cNvGraphicFramePr>
          <p:nvPr>
            <p:extLst/>
          </p:nvPr>
        </p:nvGraphicFramePr>
        <p:xfrm>
          <a:off x="1295400" y="1027906"/>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a:extLst>
              <a:ext uri="{FF2B5EF4-FFF2-40B4-BE49-F238E27FC236}">
                <a16:creationId xmlns:a16="http://schemas.microsoft.com/office/drawing/2014/main" id="{D2795645-6928-4156-8677-D49A09D6F380}"/>
              </a:ext>
            </a:extLst>
          </p:cNvPr>
          <p:cNvSpPr txBox="1"/>
          <p:nvPr/>
        </p:nvSpPr>
        <p:spPr>
          <a:xfrm>
            <a:off x="7467600" y="3859729"/>
            <a:ext cx="1402079" cy="1754326"/>
          </a:xfrm>
          <a:prstGeom prst="rect">
            <a:avLst/>
          </a:prstGeom>
          <a:solidFill>
            <a:schemeClr val="accent4">
              <a:lumMod val="20000"/>
              <a:lumOff val="80000"/>
            </a:schemeClr>
          </a:solidFill>
          <a:ln>
            <a:solidFill>
              <a:schemeClr val="accent2"/>
            </a:solidFill>
          </a:ln>
        </p:spPr>
        <p:txBody>
          <a:bodyPr wrap="square" rtlCol="0">
            <a:spAutoFit/>
          </a:bodyPr>
          <a:lstStyle/>
          <a:p>
            <a:pPr algn="ctr"/>
            <a:r>
              <a:rPr lang="fr-FR" dirty="0"/>
              <a:t>45 min. en salle informatique</a:t>
            </a:r>
          </a:p>
          <a:p>
            <a:pPr algn="ctr"/>
            <a:r>
              <a:rPr lang="fr-FR" dirty="0"/>
              <a:t>Réalisation de l’activité demandée </a:t>
            </a:r>
          </a:p>
        </p:txBody>
      </p:sp>
      <p:sp>
        <p:nvSpPr>
          <p:cNvPr id="8" name="ZoneTexte 7">
            <a:extLst>
              <a:ext uri="{FF2B5EF4-FFF2-40B4-BE49-F238E27FC236}">
                <a16:creationId xmlns:a16="http://schemas.microsoft.com/office/drawing/2014/main" id="{A09036B4-48AE-4458-9E5A-7878676E0AB8}"/>
              </a:ext>
            </a:extLst>
          </p:cNvPr>
          <p:cNvSpPr txBox="1"/>
          <p:nvPr/>
        </p:nvSpPr>
        <p:spPr>
          <a:xfrm>
            <a:off x="9361715" y="3859729"/>
            <a:ext cx="1534886" cy="1477328"/>
          </a:xfrm>
          <a:prstGeom prst="rect">
            <a:avLst/>
          </a:prstGeom>
          <a:solidFill>
            <a:schemeClr val="accent4">
              <a:lumMod val="20000"/>
              <a:lumOff val="80000"/>
            </a:schemeClr>
          </a:solidFill>
          <a:ln>
            <a:solidFill>
              <a:schemeClr val="accent2"/>
            </a:solidFill>
          </a:ln>
        </p:spPr>
        <p:txBody>
          <a:bodyPr wrap="square" rtlCol="0">
            <a:spAutoFit/>
          </a:bodyPr>
          <a:lstStyle/>
          <a:p>
            <a:pPr algn="ctr"/>
            <a:r>
              <a:rPr lang="fr-FR" dirty="0"/>
              <a:t>Evaluation orale de 10 min. devant un binôme d’évaluateurs</a:t>
            </a:r>
          </a:p>
        </p:txBody>
      </p:sp>
    </p:spTree>
    <p:extLst>
      <p:ext uri="{BB962C8B-B14F-4D97-AF65-F5344CB8AC3E}">
        <p14:creationId xmlns:p14="http://schemas.microsoft.com/office/powerpoint/2010/main" val="7034191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406873-015E-4409-A91A-7A6855D04723}"/>
              </a:ext>
            </a:extLst>
          </p:cNvPr>
          <p:cNvSpPr>
            <a:spLocks noGrp="1"/>
          </p:cNvSpPr>
          <p:nvPr>
            <p:ph type="title"/>
          </p:nvPr>
        </p:nvSpPr>
        <p:spPr/>
        <p:txBody>
          <a:bodyPr>
            <a:normAutofit/>
          </a:bodyPr>
          <a:lstStyle/>
          <a:p>
            <a:r>
              <a:rPr lang="fr-FR" sz="3600" b="1" dirty="0">
                <a:solidFill>
                  <a:schemeClr val="accent1"/>
                </a:solidFill>
              </a:rPr>
              <a:t>La mise en situation professionnelle</a:t>
            </a:r>
          </a:p>
        </p:txBody>
      </p:sp>
      <p:sp>
        <p:nvSpPr>
          <p:cNvPr id="3" name="Espace réservé du contenu 2">
            <a:extLst>
              <a:ext uri="{FF2B5EF4-FFF2-40B4-BE49-F238E27FC236}">
                <a16:creationId xmlns:a16="http://schemas.microsoft.com/office/drawing/2014/main" id="{39565373-D13B-468B-8684-AD4069CED7E7}"/>
              </a:ext>
            </a:extLst>
          </p:cNvPr>
          <p:cNvSpPr>
            <a:spLocks noGrp="1"/>
          </p:cNvSpPr>
          <p:nvPr>
            <p:ph idx="1"/>
          </p:nvPr>
        </p:nvSpPr>
        <p:spPr/>
        <p:txBody>
          <a:bodyPr>
            <a:normAutofit fontScale="92500" lnSpcReduction="20000"/>
          </a:bodyPr>
          <a:lstStyle/>
          <a:p>
            <a:r>
              <a:rPr lang="fr-FR" sz="2600" b="1" dirty="0">
                <a:cs typeface="Calibri" panose="020F0502020204030204" pitchFamily="34" charset="0"/>
              </a:rPr>
              <a:t>Evaluée par </a:t>
            </a:r>
            <a:r>
              <a:rPr lang="fr-FR" sz="2600" dirty="0">
                <a:cs typeface="Calibri" panose="020F0502020204030204" pitchFamily="34" charset="0"/>
              </a:rPr>
              <a:t>un</a:t>
            </a:r>
            <a:r>
              <a:rPr lang="fr-FR" sz="2600" dirty="0"/>
              <a:t> enseignant en STMS et un professionnel ou un enseignant intervenant en BTS</a:t>
            </a:r>
          </a:p>
          <a:p>
            <a:pPr marL="0" indent="0">
              <a:buNone/>
            </a:pPr>
            <a:endParaRPr lang="fr-FR" sz="2600" b="1" dirty="0">
              <a:cs typeface="Calibri" panose="020F0502020204030204" pitchFamily="34" charset="0"/>
            </a:endParaRPr>
          </a:p>
          <a:p>
            <a:r>
              <a:rPr lang="fr-FR" sz="2600" b="1">
                <a:cs typeface="Calibri" panose="020F0502020204030204" pitchFamily="34" charset="0"/>
              </a:rPr>
              <a:t>Différentes </a:t>
            </a:r>
            <a:r>
              <a:rPr lang="fr-FR" sz="2600" b="1" dirty="0">
                <a:cs typeface="Calibri" panose="020F0502020204030204" pitchFamily="34" charset="0"/>
              </a:rPr>
              <a:t>possibilités :</a:t>
            </a:r>
          </a:p>
          <a:p>
            <a:pPr marL="0" indent="0">
              <a:buNone/>
            </a:pPr>
            <a:endParaRPr lang="fr-FR" sz="2600" dirty="0">
              <a:cs typeface="Calibri" panose="020F0502020204030204" pitchFamily="34" charset="0"/>
            </a:endParaRPr>
          </a:p>
          <a:p>
            <a:pPr lvl="1"/>
            <a:r>
              <a:rPr lang="fr-FR" sz="2600" dirty="0">
                <a:cs typeface="Calibri" panose="020F0502020204030204" pitchFamily="34" charset="0"/>
              </a:rPr>
              <a:t>Un jeu de rôle correspondant à la situation professionnelle avec les membres du jury </a:t>
            </a:r>
          </a:p>
          <a:p>
            <a:pPr lvl="1"/>
            <a:endParaRPr lang="fr-FR" sz="2600" dirty="0">
              <a:cs typeface="Calibri" panose="020F0502020204030204" pitchFamily="34" charset="0"/>
            </a:endParaRPr>
          </a:p>
          <a:p>
            <a:pPr lvl="1"/>
            <a:r>
              <a:rPr lang="fr-FR" sz="2600" dirty="0">
                <a:cs typeface="Calibri" panose="020F0502020204030204" pitchFamily="34" charset="0"/>
              </a:rPr>
              <a:t>Un jeu de rôle correspondant à la situation professionnelle avec les membres du jury </a:t>
            </a:r>
            <a:r>
              <a:rPr lang="fr-FR" sz="2600" b="1" dirty="0">
                <a:cs typeface="Calibri" panose="020F0502020204030204" pitchFamily="34" charset="0"/>
              </a:rPr>
              <a:t>ET</a:t>
            </a:r>
            <a:r>
              <a:rPr lang="fr-FR" sz="2600" dirty="0">
                <a:cs typeface="Calibri" panose="020F0502020204030204" pitchFamily="34" charset="0"/>
              </a:rPr>
              <a:t> les réponses aux questions des membres du jury lors de l’entretien</a:t>
            </a:r>
          </a:p>
          <a:p>
            <a:pPr lvl="1">
              <a:buNone/>
            </a:pPr>
            <a:endParaRPr lang="fr-FR" sz="2600" dirty="0">
              <a:cs typeface="Calibri" panose="020F0502020204030204" pitchFamily="34" charset="0"/>
            </a:endParaRPr>
          </a:p>
          <a:p>
            <a:pPr lvl="1"/>
            <a:r>
              <a:rPr lang="fr-FR" sz="2600" dirty="0">
                <a:cs typeface="Calibri" panose="020F0502020204030204" pitchFamily="34" charset="0"/>
              </a:rPr>
              <a:t>Les réponses aux questions du sujet </a:t>
            </a:r>
            <a:r>
              <a:rPr lang="fr-FR" sz="2600" b="1" dirty="0">
                <a:cs typeface="Calibri" panose="020F0502020204030204" pitchFamily="34" charset="0"/>
              </a:rPr>
              <a:t>ET</a:t>
            </a:r>
            <a:r>
              <a:rPr lang="fr-FR" sz="2600" dirty="0">
                <a:cs typeface="Calibri" panose="020F0502020204030204" pitchFamily="34" charset="0"/>
              </a:rPr>
              <a:t> à celles des membres du jury lors de l’entretien</a:t>
            </a:r>
          </a:p>
          <a:p>
            <a:endParaRPr lang="fr-FR" sz="2400" dirty="0"/>
          </a:p>
        </p:txBody>
      </p:sp>
      <p:sp>
        <p:nvSpPr>
          <p:cNvPr id="4" name="Espace réservé du numéro de diapositive 3">
            <a:extLst>
              <a:ext uri="{FF2B5EF4-FFF2-40B4-BE49-F238E27FC236}">
                <a16:creationId xmlns:a16="http://schemas.microsoft.com/office/drawing/2014/main" id="{29B80254-A347-4E83-8531-941DE4908AEA}"/>
              </a:ext>
            </a:extLst>
          </p:cNvPr>
          <p:cNvSpPr>
            <a:spLocks noGrp="1"/>
          </p:cNvSpPr>
          <p:nvPr>
            <p:ph type="sldNum" sz="quarter" idx="12"/>
          </p:nvPr>
        </p:nvSpPr>
        <p:spPr/>
        <p:txBody>
          <a:bodyPr/>
          <a:lstStyle/>
          <a:p>
            <a:fld id="{58775F7C-B794-4896-B91B-8E6F23BFD469}" type="slidenum">
              <a:rPr lang="fr-FR" smtClean="0"/>
              <a:t>37</a:t>
            </a:fld>
            <a:endParaRPr lang="fr-FR"/>
          </a:p>
        </p:txBody>
      </p:sp>
    </p:spTree>
    <p:extLst>
      <p:ext uri="{BB962C8B-B14F-4D97-AF65-F5344CB8AC3E}">
        <p14:creationId xmlns:p14="http://schemas.microsoft.com/office/powerpoint/2010/main" val="27615457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9483CF-135E-4559-88CA-89D95829E4C9}"/>
              </a:ext>
            </a:extLst>
          </p:cNvPr>
          <p:cNvSpPr>
            <a:spLocks noGrp="1"/>
          </p:cNvSpPr>
          <p:nvPr>
            <p:ph type="title"/>
          </p:nvPr>
        </p:nvSpPr>
        <p:spPr/>
        <p:txBody>
          <a:bodyPr>
            <a:normAutofit/>
          </a:bodyPr>
          <a:lstStyle/>
          <a:p>
            <a:r>
              <a:rPr lang="fr-FR" sz="3600" b="1" dirty="0">
                <a:solidFill>
                  <a:schemeClr val="accent1"/>
                </a:solidFill>
              </a:rPr>
              <a:t>Structuration des mises en situation professionnelle</a:t>
            </a:r>
          </a:p>
        </p:txBody>
      </p:sp>
      <p:sp>
        <p:nvSpPr>
          <p:cNvPr id="3" name="Espace réservé du contenu 2">
            <a:extLst>
              <a:ext uri="{FF2B5EF4-FFF2-40B4-BE49-F238E27FC236}">
                <a16:creationId xmlns:a16="http://schemas.microsoft.com/office/drawing/2014/main" id="{B5892030-F18C-486E-8541-8AF378716188}"/>
              </a:ext>
            </a:extLst>
          </p:cNvPr>
          <p:cNvSpPr>
            <a:spLocks noGrp="1"/>
          </p:cNvSpPr>
          <p:nvPr>
            <p:ph idx="1"/>
          </p:nvPr>
        </p:nvSpPr>
        <p:spPr/>
        <p:txBody>
          <a:bodyPr>
            <a:normAutofit/>
          </a:bodyPr>
          <a:lstStyle/>
          <a:p>
            <a:endParaRPr lang="fr-FR" sz="2400" dirty="0"/>
          </a:p>
          <a:p>
            <a:r>
              <a:rPr lang="fr-FR" sz="2400" dirty="0"/>
              <a:t>La présentation de la structure dans laquelle est positionnée le TS SP3S</a:t>
            </a:r>
          </a:p>
          <a:p>
            <a:endParaRPr lang="fr-FR" sz="2400" dirty="0"/>
          </a:p>
          <a:p>
            <a:r>
              <a:rPr lang="fr-FR" sz="2400" dirty="0"/>
              <a:t>Les missions de ce TS SP3S</a:t>
            </a:r>
          </a:p>
          <a:p>
            <a:endParaRPr lang="fr-FR" sz="2400" dirty="0"/>
          </a:p>
          <a:p>
            <a:r>
              <a:rPr lang="fr-FR" sz="2400" dirty="0"/>
              <a:t>Le questionnement professionnel qui définit la compétence mobilisée</a:t>
            </a:r>
          </a:p>
          <a:p>
            <a:endParaRPr lang="fr-FR" sz="2400" dirty="0"/>
          </a:p>
          <a:p>
            <a:r>
              <a:rPr lang="fr-FR" sz="2400" dirty="0"/>
              <a:t>Les activités demandées au candidat</a:t>
            </a:r>
          </a:p>
        </p:txBody>
      </p:sp>
    </p:spTree>
    <p:extLst>
      <p:ext uri="{BB962C8B-B14F-4D97-AF65-F5344CB8AC3E}">
        <p14:creationId xmlns:p14="http://schemas.microsoft.com/office/powerpoint/2010/main" val="25204364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A972C6-161D-44B6-9135-54B214B0B573}"/>
              </a:ext>
            </a:extLst>
          </p:cNvPr>
          <p:cNvSpPr>
            <a:spLocks noGrp="1"/>
          </p:cNvSpPr>
          <p:nvPr>
            <p:ph idx="1"/>
          </p:nvPr>
        </p:nvSpPr>
        <p:spPr>
          <a:xfrm>
            <a:off x="838200" y="2506133"/>
            <a:ext cx="10515600" cy="3860799"/>
          </a:xfrm>
        </p:spPr>
        <p:txBody>
          <a:bodyPr>
            <a:normAutofit/>
          </a:bodyPr>
          <a:lstStyle/>
          <a:p>
            <a:pPr marL="0" indent="0">
              <a:buNone/>
            </a:pPr>
            <a:r>
              <a:rPr lang="fr-FR" sz="2400" b="1" dirty="0"/>
              <a:t>Stage et actions professionnelles </a:t>
            </a:r>
            <a:r>
              <a:rPr lang="fr-FR" sz="2400" dirty="0"/>
              <a:t>: Comment aider les étudiants à récupérer le matériau pendant les deux stages et/ou les actions professionnelles ? </a:t>
            </a:r>
          </a:p>
          <a:p>
            <a:pPr marL="0" indent="0">
              <a:buNone/>
            </a:pPr>
            <a:endParaRPr lang="fr-FR" sz="2400" dirty="0"/>
          </a:p>
          <a:p>
            <a:pPr marL="0" indent="0">
              <a:buNone/>
            </a:pPr>
            <a:r>
              <a:rPr lang="fr-FR" sz="2400" b="1" dirty="0"/>
              <a:t>Pour l’épreuve : </a:t>
            </a:r>
          </a:p>
          <a:p>
            <a:r>
              <a:rPr lang="fr-FR" sz="2400" dirty="0"/>
              <a:t>Quelle organisation ? En amont de l’épreuve ? (planification), pendant l’épreuve (durée : 1h15) ? pour l’évaluation ? </a:t>
            </a:r>
          </a:p>
          <a:p>
            <a:r>
              <a:rPr lang="fr-FR" sz="2400" dirty="0"/>
              <a:t>Qui interroge ? Combien de binômes ? </a:t>
            </a:r>
          </a:p>
          <a:p>
            <a:pPr marL="0" indent="0">
              <a:buNone/>
            </a:pPr>
            <a:endParaRPr lang="fr-FR" sz="2400" dirty="0"/>
          </a:p>
          <a:p>
            <a:pPr marL="0" indent="0">
              <a:buNone/>
            </a:pPr>
            <a:r>
              <a:rPr lang="fr-FR" sz="2400" dirty="0"/>
              <a:t>Comment préparer les étudiants sans faire de « bachotage » ? </a:t>
            </a:r>
          </a:p>
          <a:p>
            <a:pPr marL="0" indent="0">
              <a:buNone/>
            </a:pPr>
            <a:endParaRPr lang="fr-FR" sz="2400" dirty="0"/>
          </a:p>
        </p:txBody>
      </p:sp>
      <p:sp>
        <p:nvSpPr>
          <p:cNvPr id="4" name="Organigramme : Bande perforée 3">
            <a:extLst>
              <a:ext uri="{FF2B5EF4-FFF2-40B4-BE49-F238E27FC236}">
                <a16:creationId xmlns:a16="http://schemas.microsoft.com/office/drawing/2014/main" id="{1E82BDB4-BFE3-428C-954E-D8D222048B0C}"/>
              </a:ext>
            </a:extLst>
          </p:cNvPr>
          <p:cNvSpPr/>
          <p:nvPr/>
        </p:nvSpPr>
        <p:spPr>
          <a:xfrm>
            <a:off x="7163052" y="2238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91216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5A972C6-161D-44B6-9135-54B214B0B573}"/>
              </a:ext>
            </a:extLst>
          </p:cNvPr>
          <p:cNvSpPr>
            <a:spLocks noGrp="1"/>
          </p:cNvSpPr>
          <p:nvPr>
            <p:ph idx="1"/>
          </p:nvPr>
        </p:nvSpPr>
        <p:spPr>
          <a:xfrm>
            <a:off x="838200" y="3156155"/>
            <a:ext cx="10515600" cy="3020808"/>
          </a:xfrm>
        </p:spPr>
        <p:txBody>
          <a:bodyPr>
            <a:normAutofit lnSpcReduction="10000"/>
          </a:bodyPr>
          <a:lstStyle/>
          <a:p>
            <a:r>
              <a:rPr lang="fr-FR" sz="2400" dirty="0"/>
              <a:t>Retour sur les premiers mois de la réforme du </a:t>
            </a:r>
            <a:r>
              <a:rPr lang="fr-FR" sz="2400"/>
              <a:t>BTS SP3S</a:t>
            </a:r>
            <a:endParaRPr lang="fr-FR" sz="2400" dirty="0"/>
          </a:p>
          <a:p>
            <a:endParaRPr lang="fr-FR" sz="2400" dirty="0"/>
          </a:p>
          <a:p>
            <a:r>
              <a:rPr lang="fr-FR" sz="2400" dirty="0"/>
              <a:t>Difficultés </a:t>
            </a:r>
          </a:p>
          <a:p>
            <a:endParaRPr lang="fr-FR" sz="2400" dirty="0"/>
          </a:p>
          <a:p>
            <a:r>
              <a:rPr lang="fr-FR" sz="2400" dirty="0"/>
              <a:t>Leviers activés ou à activer </a:t>
            </a:r>
          </a:p>
          <a:p>
            <a:endParaRPr lang="fr-FR" sz="2400" dirty="0"/>
          </a:p>
          <a:p>
            <a:r>
              <a:rPr lang="fr-FR" sz="2400" dirty="0"/>
              <a:t>Avancement du livret de stage ? </a:t>
            </a:r>
          </a:p>
        </p:txBody>
      </p:sp>
      <p:sp>
        <p:nvSpPr>
          <p:cNvPr id="4" name="Organigramme : Bande perforée 3">
            <a:extLst>
              <a:ext uri="{FF2B5EF4-FFF2-40B4-BE49-F238E27FC236}">
                <a16:creationId xmlns:a16="http://schemas.microsoft.com/office/drawing/2014/main" id="{1E82BDB4-BFE3-428C-954E-D8D222048B0C}"/>
              </a:ext>
            </a:extLst>
          </p:cNvPr>
          <p:cNvSpPr/>
          <p:nvPr/>
        </p:nvSpPr>
        <p:spPr>
          <a:xfrm>
            <a:off x="5977719" y="681038"/>
            <a:ext cx="2770495" cy="1801503"/>
          </a:xfrm>
          <a:prstGeom prst="flowChartPunched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Réflexion pédagogique</a:t>
            </a:r>
          </a:p>
        </p:txBody>
      </p:sp>
    </p:spTree>
    <p:extLst>
      <p:ext uri="{BB962C8B-B14F-4D97-AF65-F5344CB8AC3E}">
        <p14:creationId xmlns:p14="http://schemas.microsoft.com/office/powerpoint/2010/main" val="15183507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64D0CB-3128-4540-8157-0262D2B0CE3E}"/>
              </a:ext>
            </a:extLst>
          </p:cNvPr>
          <p:cNvSpPr>
            <a:spLocks noGrp="1"/>
          </p:cNvSpPr>
          <p:nvPr>
            <p:ph type="title"/>
          </p:nvPr>
        </p:nvSpPr>
        <p:spPr>
          <a:xfrm>
            <a:off x="838200" y="365125"/>
            <a:ext cx="11062648" cy="1436379"/>
          </a:xfrm>
        </p:spPr>
        <p:txBody>
          <a:bodyPr>
            <a:normAutofit/>
          </a:bodyPr>
          <a:lstStyle/>
          <a:p>
            <a:r>
              <a:rPr lang="fr-FR" sz="3600" b="1" dirty="0">
                <a:solidFill>
                  <a:schemeClr val="accent1"/>
                </a:solidFill>
              </a:rPr>
              <a:t>Comment aider les étudiants à récupérer du matériau pendant ses deux stages et/ou ses actions professionnelles ? </a:t>
            </a:r>
          </a:p>
        </p:txBody>
      </p:sp>
      <p:sp>
        <p:nvSpPr>
          <p:cNvPr id="3" name="Espace réservé du contenu 2">
            <a:extLst>
              <a:ext uri="{FF2B5EF4-FFF2-40B4-BE49-F238E27FC236}">
                <a16:creationId xmlns:a16="http://schemas.microsoft.com/office/drawing/2014/main" id="{6784A583-AC89-459F-99D2-1174C0340F6E}"/>
              </a:ext>
            </a:extLst>
          </p:cNvPr>
          <p:cNvSpPr>
            <a:spLocks noGrp="1"/>
          </p:cNvSpPr>
          <p:nvPr>
            <p:ph idx="1"/>
          </p:nvPr>
        </p:nvSpPr>
        <p:spPr>
          <a:xfrm>
            <a:off x="838199" y="2033517"/>
            <a:ext cx="10898875" cy="4143446"/>
          </a:xfrm>
        </p:spPr>
        <p:txBody>
          <a:bodyPr>
            <a:normAutofit lnSpcReduction="10000"/>
          </a:bodyPr>
          <a:lstStyle/>
          <a:p>
            <a:r>
              <a:rPr lang="fr-FR" sz="2400" dirty="0"/>
              <a:t>Présentation des fiches avant le départ pour le premier stage</a:t>
            </a:r>
          </a:p>
          <a:p>
            <a:endParaRPr lang="fr-FR" sz="2400" dirty="0"/>
          </a:p>
          <a:p>
            <a:r>
              <a:rPr lang="fr-FR" sz="2400" dirty="0"/>
              <a:t>Création d’outils pour les étudiants : cahier de bord/journal de bord, dossiers numériques,… </a:t>
            </a:r>
          </a:p>
          <a:p>
            <a:endParaRPr lang="fr-FR" sz="2400" dirty="0"/>
          </a:p>
          <a:p>
            <a:r>
              <a:rPr lang="fr-FR" sz="2400" dirty="0"/>
              <a:t>Objectifs atteignables : </a:t>
            </a:r>
          </a:p>
          <a:p>
            <a:pPr lvl="1">
              <a:buFontTx/>
              <a:buChar char="-"/>
            </a:pPr>
            <a:r>
              <a:rPr lang="fr-FR" dirty="0"/>
              <a:t>récupérer du matériau en fonction des compétences travaillées jusqu’à présent =&gt; possibilité de structurer déjà le recueil</a:t>
            </a:r>
          </a:p>
          <a:p>
            <a:pPr lvl="1">
              <a:buFontTx/>
              <a:buChar char="-"/>
            </a:pPr>
            <a:r>
              <a:rPr lang="fr-FR" dirty="0"/>
              <a:t>encourager les étudiants à récolter des données/informations y compris si la compétence n’a pas été travaillée : recueil moins structuré, qui fera sens par la suite</a:t>
            </a:r>
          </a:p>
        </p:txBody>
      </p:sp>
    </p:spTree>
    <p:extLst>
      <p:ext uri="{BB962C8B-B14F-4D97-AF65-F5344CB8AC3E}">
        <p14:creationId xmlns:p14="http://schemas.microsoft.com/office/powerpoint/2010/main" val="25536609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C6E481-11A2-A442-A476-E1CC8A6C83E6}"/>
              </a:ext>
            </a:extLst>
          </p:cNvPr>
          <p:cNvSpPr>
            <a:spLocks noGrp="1"/>
          </p:cNvSpPr>
          <p:nvPr>
            <p:ph type="title"/>
          </p:nvPr>
        </p:nvSpPr>
        <p:spPr>
          <a:xfrm>
            <a:off x="882869" y="151658"/>
            <a:ext cx="9601200" cy="701842"/>
          </a:xfrm>
        </p:spPr>
        <p:txBody>
          <a:bodyPr>
            <a:normAutofit/>
          </a:bodyPr>
          <a:lstStyle/>
          <a:p>
            <a:r>
              <a:rPr lang="fr-FR" sz="3600" b="1" dirty="0">
                <a:solidFill>
                  <a:schemeClr val="accent1"/>
                </a:solidFill>
              </a:rPr>
              <a:t>MSP ➪ Exemple 1</a:t>
            </a:r>
          </a:p>
        </p:txBody>
      </p:sp>
      <p:sp>
        <p:nvSpPr>
          <p:cNvPr id="4" name="Espace réservé du contenu 3">
            <a:extLst>
              <a:ext uri="{FF2B5EF4-FFF2-40B4-BE49-F238E27FC236}">
                <a16:creationId xmlns:a16="http://schemas.microsoft.com/office/drawing/2014/main" id="{96BA8F29-A7D0-1848-9CF5-ECEA0B330717}"/>
              </a:ext>
            </a:extLst>
          </p:cNvPr>
          <p:cNvSpPr>
            <a:spLocks noGrp="1"/>
          </p:cNvSpPr>
          <p:nvPr>
            <p:ph sz="half" idx="2"/>
          </p:nvPr>
        </p:nvSpPr>
        <p:spPr>
          <a:xfrm>
            <a:off x="4004440" y="1067928"/>
            <a:ext cx="8056931" cy="5548312"/>
          </a:xfrm>
          <a:ln w="9525">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noAutofit/>
          </a:bodyPr>
          <a:lstStyle/>
          <a:p>
            <a:pPr marL="0" indent="0">
              <a:lnSpc>
                <a:spcPct val="100000"/>
              </a:lnSpc>
              <a:spcBef>
                <a:spcPts val="0"/>
              </a:spcBef>
              <a:spcAft>
                <a:spcPts val="0"/>
              </a:spcAft>
              <a:buNone/>
            </a:pPr>
            <a:endParaRPr lang="fr-FR" sz="1500" dirty="0">
              <a:cs typeface="Calibri" panose="020F0502020204030204" pitchFamily="34" charset="0"/>
            </a:endParaRPr>
          </a:p>
          <a:p>
            <a:pPr marL="0" indent="0">
              <a:lnSpc>
                <a:spcPct val="100000"/>
              </a:lnSpc>
              <a:spcBef>
                <a:spcPts val="0"/>
              </a:spcBef>
              <a:spcAft>
                <a:spcPts val="0"/>
              </a:spcAft>
              <a:buNone/>
            </a:pPr>
            <a:r>
              <a:rPr lang="fr-FR" sz="1500" dirty="0">
                <a:cs typeface="Calibri" panose="020F0502020204030204" pitchFamily="34" charset="0"/>
              </a:rPr>
              <a:t>Vous venez d’être recruté(e) comme assistant(e) de la responsable du Service Social Seniors du Centre Communal d'Action Sociale (CCAS) de la ville Nice.</a:t>
            </a:r>
          </a:p>
          <a:p>
            <a:pPr marL="0" indent="0">
              <a:lnSpc>
                <a:spcPct val="100000"/>
              </a:lnSpc>
              <a:spcBef>
                <a:spcPts val="0"/>
              </a:spcBef>
              <a:spcAft>
                <a:spcPts val="0"/>
              </a:spcAft>
              <a:buNone/>
            </a:pPr>
            <a:r>
              <a:rPr lang="fr-FR" sz="1500" dirty="0">
                <a:cs typeface="Calibri" panose="020F0502020204030204" pitchFamily="34" charset="0"/>
              </a:rPr>
              <a:t>Le CCAS oriente ses actions autour de trois populations :</a:t>
            </a:r>
          </a:p>
          <a:p>
            <a:pPr marL="0" lvl="0" indent="0">
              <a:lnSpc>
                <a:spcPct val="100000"/>
              </a:lnSpc>
              <a:spcBef>
                <a:spcPts val="0"/>
              </a:spcBef>
              <a:spcAft>
                <a:spcPts val="0"/>
              </a:spcAft>
              <a:buNone/>
            </a:pPr>
            <a:r>
              <a:rPr lang="fr-FR" sz="1500" dirty="0">
                <a:cs typeface="Calibri" panose="020F0502020204030204" pitchFamily="34" charset="0"/>
              </a:rPr>
              <a:t>- les personnes en situation de précarité ou de difficultés sociales ;</a:t>
            </a:r>
          </a:p>
          <a:p>
            <a:pPr marL="0" lvl="0" indent="0">
              <a:lnSpc>
                <a:spcPct val="100000"/>
              </a:lnSpc>
              <a:spcBef>
                <a:spcPts val="0"/>
              </a:spcBef>
              <a:spcAft>
                <a:spcPts val="0"/>
              </a:spcAft>
              <a:buNone/>
            </a:pPr>
            <a:r>
              <a:rPr lang="fr-FR" sz="1500" dirty="0">
                <a:cs typeface="Calibri" panose="020F0502020204030204" pitchFamily="34" charset="0"/>
              </a:rPr>
              <a:t>- les jeunes ;</a:t>
            </a:r>
          </a:p>
          <a:p>
            <a:pPr marL="0" lvl="0" indent="0">
              <a:lnSpc>
                <a:spcPct val="100000"/>
              </a:lnSpc>
              <a:spcBef>
                <a:spcPts val="0"/>
              </a:spcBef>
              <a:spcAft>
                <a:spcPts val="0"/>
              </a:spcAft>
              <a:buNone/>
            </a:pPr>
            <a:r>
              <a:rPr lang="fr-FR" sz="1500" dirty="0">
                <a:cs typeface="Calibri" panose="020F0502020204030204" pitchFamily="34" charset="0"/>
              </a:rPr>
              <a:t>- les personnes âgées.</a:t>
            </a:r>
          </a:p>
          <a:p>
            <a:pPr marL="0" indent="0">
              <a:lnSpc>
                <a:spcPct val="100000"/>
              </a:lnSpc>
              <a:spcBef>
                <a:spcPts val="0"/>
              </a:spcBef>
              <a:spcAft>
                <a:spcPts val="0"/>
              </a:spcAft>
              <a:buNone/>
            </a:pPr>
            <a:r>
              <a:rPr lang="fr-FR" sz="1500" dirty="0">
                <a:cs typeface="Calibri" panose="020F0502020204030204" pitchFamily="34" charset="0"/>
              </a:rPr>
              <a:t> </a:t>
            </a:r>
          </a:p>
          <a:p>
            <a:pPr marL="0" indent="0">
              <a:lnSpc>
                <a:spcPct val="100000"/>
              </a:lnSpc>
              <a:spcBef>
                <a:spcPts val="0"/>
              </a:spcBef>
              <a:spcAft>
                <a:spcPts val="0"/>
              </a:spcAft>
              <a:buNone/>
            </a:pPr>
            <a:r>
              <a:rPr lang="fr-FR" sz="1500" dirty="0">
                <a:cs typeface="Calibri" panose="020F0502020204030204" pitchFamily="34" charset="0"/>
              </a:rPr>
              <a:t>Au sein de la Direction Vie des Seniors et Autonomie, le Service Social Seniors renseigne sur les services et les prestations dans les domaines : santé, logement, loisirs, hébergement, services de maintien à domicile. </a:t>
            </a:r>
          </a:p>
          <a:p>
            <a:pPr marL="0" indent="0">
              <a:lnSpc>
                <a:spcPct val="100000"/>
              </a:lnSpc>
              <a:spcBef>
                <a:spcPts val="0"/>
              </a:spcBef>
              <a:spcAft>
                <a:spcPts val="0"/>
              </a:spcAft>
              <a:buNone/>
            </a:pPr>
            <a:r>
              <a:rPr lang="fr-FR" sz="1500" dirty="0">
                <a:cs typeface="Calibri" panose="020F0502020204030204" pitchFamily="34" charset="0"/>
              </a:rPr>
              <a:t>Ce service aide et conseille les seniors et leurs familles pour l'amélioration de leur quotidien.</a:t>
            </a:r>
          </a:p>
          <a:p>
            <a:pPr marL="0" indent="0">
              <a:lnSpc>
                <a:spcPct val="100000"/>
              </a:lnSpc>
              <a:spcBef>
                <a:spcPts val="0"/>
              </a:spcBef>
              <a:spcAft>
                <a:spcPts val="0"/>
              </a:spcAft>
              <a:buNone/>
            </a:pPr>
            <a:r>
              <a:rPr lang="fr-FR" sz="1500" dirty="0">
                <a:cs typeface="Calibri" panose="020F0502020204030204" pitchFamily="34" charset="0"/>
              </a:rPr>
              <a:t> </a:t>
            </a:r>
          </a:p>
          <a:p>
            <a:pPr marL="0" indent="0">
              <a:lnSpc>
                <a:spcPct val="100000"/>
              </a:lnSpc>
              <a:spcBef>
                <a:spcPts val="0"/>
              </a:spcBef>
              <a:spcAft>
                <a:spcPts val="0"/>
              </a:spcAft>
              <a:buNone/>
            </a:pPr>
            <a:r>
              <a:rPr lang="fr-FR" sz="1500" dirty="0">
                <a:cs typeface="Calibri" panose="020F0502020204030204" pitchFamily="34" charset="0"/>
              </a:rPr>
              <a:t> </a:t>
            </a:r>
            <a:r>
              <a:rPr lang="fr-FR" sz="1500" b="1" u="sng" dirty="0">
                <a:cs typeface="Calibri" panose="020F0502020204030204" pitchFamily="34" charset="0"/>
              </a:rPr>
              <a:t>Ses missions </a:t>
            </a:r>
            <a:r>
              <a:rPr lang="fr-FR" sz="1500" u="sng" dirty="0">
                <a:cs typeface="Calibri" panose="020F0502020204030204" pitchFamily="34" charset="0"/>
              </a:rPr>
              <a:t>: </a:t>
            </a:r>
            <a:endParaRPr lang="fr-FR" sz="1500" dirty="0">
              <a:cs typeface="Calibri" panose="020F0502020204030204" pitchFamily="34" charset="0"/>
            </a:endParaRPr>
          </a:p>
          <a:p>
            <a:pPr marL="0" lvl="0" indent="0">
              <a:lnSpc>
                <a:spcPct val="100000"/>
              </a:lnSpc>
              <a:spcBef>
                <a:spcPts val="0"/>
              </a:spcBef>
              <a:spcAft>
                <a:spcPts val="0"/>
              </a:spcAft>
              <a:buNone/>
            </a:pPr>
            <a:r>
              <a:rPr lang="fr-FR" sz="1500" dirty="0">
                <a:cs typeface="Calibri" panose="020F0502020204030204" pitchFamily="34" charset="0"/>
              </a:rPr>
              <a:t>Accueil, écoute, conseils, évaluation et orientation du public et des professionnels ;</a:t>
            </a:r>
          </a:p>
          <a:p>
            <a:pPr marL="0" lvl="0" indent="0">
              <a:lnSpc>
                <a:spcPct val="100000"/>
              </a:lnSpc>
              <a:spcBef>
                <a:spcPts val="0"/>
              </a:spcBef>
              <a:spcAft>
                <a:spcPts val="0"/>
              </a:spcAft>
              <a:buNone/>
            </a:pPr>
            <a:r>
              <a:rPr lang="fr-FR" sz="1500" dirty="0">
                <a:cs typeface="Calibri" panose="020F0502020204030204" pitchFamily="34" charset="0"/>
              </a:rPr>
              <a:t>Evaluation et accompagnement médico-psycho social en mobilisant les partenaires des secteurs médico-social et social ;</a:t>
            </a:r>
          </a:p>
          <a:p>
            <a:pPr marL="0" lvl="0" indent="0">
              <a:lnSpc>
                <a:spcPct val="100000"/>
              </a:lnSpc>
              <a:spcBef>
                <a:spcPts val="0"/>
              </a:spcBef>
              <a:spcAft>
                <a:spcPts val="0"/>
              </a:spcAft>
              <a:buNone/>
            </a:pPr>
            <a:r>
              <a:rPr lang="fr-FR" sz="1500" dirty="0">
                <a:cs typeface="Calibri" panose="020F0502020204030204" pitchFamily="34" charset="0"/>
              </a:rPr>
              <a:t>Coordination des dispositifs institutionnels et des professionnels du secteur gérontologique ;</a:t>
            </a:r>
          </a:p>
          <a:p>
            <a:pPr marL="0" lvl="0" indent="0">
              <a:lnSpc>
                <a:spcPct val="100000"/>
              </a:lnSpc>
              <a:spcBef>
                <a:spcPts val="0"/>
              </a:spcBef>
              <a:spcAft>
                <a:spcPts val="0"/>
              </a:spcAft>
              <a:buNone/>
            </a:pPr>
            <a:r>
              <a:rPr lang="fr-FR" sz="1500" dirty="0">
                <a:cs typeface="Calibri" panose="020F0502020204030204" pitchFamily="34" charset="0"/>
              </a:rPr>
              <a:t>Amélioration de l’habitat : accessibilité, adaptation du logement, recherche de financement… ;</a:t>
            </a:r>
          </a:p>
          <a:p>
            <a:pPr marL="0" lvl="0" indent="0">
              <a:lnSpc>
                <a:spcPct val="100000"/>
              </a:lnSpc>
              <a:spcBef>
                <a:spcPts val="0"/>
              </a:spcBef>
              <a:spcAft>
                <a:spcPts val="0"/>
              </a:spcAft>
              <a:buNone/>
            </a:pPr>
            <a:r>
              <a:rPr lang="fr-FR" sz="1500" dirty="0">
                <a:cs typeface="Calibri" panose="020F0502020204030204" pitchFamily="34" charset="0"/>
              </a:rPr>
              <a:t>Gestion d’établissements d’hébergement (EHPAD, …) : conditions d’admission, places disponibles, financement ;</a:t>
            </a:r>
          </a:p>
          <a:p>
            <a:pPr marL="0" lvl="0" indent="0">
              <a:lnSpc>
                <a:spcPct val="100000"/>
              </a:lnSpc>
              <a:spcBef>
                <a:spcPts val="0"/>
              </a:spcBef>
              <a:spcAft>
                <a:spcPts val="0"/>
              </a:spcAft>
              <a:buNone/>
            </a:pPr>
            <a:r>
              <a:rPr lang="fr-FR" sz="1500" dirty="0">
                <a:cs typeface="Calibri" panose="020F0502020204030204" pitchFamily="34" charset="0"/>
              </a:rPr>
              <a:t>Développement d’un réseau partenarial dans les secteurs publics, associatif et privé, dans les domaines sociaux, médicaux et culturels.</a:t>
            </a:r>
          </a:p>
          <a:p>
            <a:endParaRPr lang="fr-FR" sz="600" dirty="0"/>
          </a:p>
        </p:txBody>
      </p:sp>
      <p:sp>
        <p:nvSpPr>
          <p:cNvPr id="5" name="Rectangle 4">
            <a:extLst>
              <a:ext uri="{FF2B5EF4-FFF2-40B4-BE49-F238E27FC236}">
                <a16:creationId xmlns:a16="http://schemas.microsoft.com/office/drawing/2014/main" id="{C9EB1F57-ED41-F84C-9C29-A0E9B9E1FA85}"/>
              </a:ext>
            </a:extLst>
          </p:cNvPr>
          <p:cNvSpPr/>
          <p:nvPr/>
        </p:nvSpPr>
        <p:spPr>
          <a:xfrm>
            <a:off x="882869" y="1067928"/>
            <a:ext cx="2790497" cy="5548312"/>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solidFill>
                  <a:schemeClr val="tx2"/>
                </a:solidFill>
                <a:cs typeface="Calibri" panose="020F0502020204030204" pitchFamily="34" charset="0"/>
              </a:rPr>
              <a:t>Le sujet doit comporter une présentation de la structure dans laquelle est positionné le technicien supérieur SP3S </a:t>
            </a:r>
          </a:p>
          <a:p>
            <a:pPr algn="ctr"/>
            <a:endParaRPr lang="fr-FR" sz="2400" dirty="0"/>
          </a:p>
        </p:txBody>
      </p:sp>
      <p:pic>
        <p:nvPicPr>
          <p:cNvPr id="9" name="Image 8">
            <a:extLst>
              <a:ext uri="{FF2B5EF4-FFF2-40B4-BE49-F238E27FC236}">
                <a16:creationId xmlns:a16="http://schemas.microsoft.com/office/drawing/2014/main" id="{86240EB1-9F0B-284A-91B6-91357353D3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2424" y="1067928"/>
            <a:ext cx="992016" cy="387407"/>
          </a:xfrm>
          <a:prstGeom prst="rect">
            <a:avLst/>
          </a:prstGeom>
        </p:spPr>
      </p:pic>
    </p:spTree>
    <p:extLst>
      <p:ext uri="{BB962C8B-B14F-4D97-AF65-F5344CB8AC3E}">
        <p14:creationId xmlns:p14="http://schemas.microsoft.com/office/powerpoint/2010/main" val="24651900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302465"/>
            <a:ext cx="2790497" cy="5079235"/>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solidFill>
                  <a:schemeClr val="tx2"/>
                </a:solidFill>
                <a:cs typeface="Calibri" panose="020F0502020204030204" pitchFamily="34" charset="0"/>
              </a:rPr>
              <a:t>Les missions du technicien supérieur SP3S </a:t>
            </a:r>
          </a:p>
          <a:p>
            <a:pPr algn="ctr"/>
            <a:endParaRPr lang="fr-FR" sz="2000" dirty="0">
              <a:solidFill>
                <a:schemeClr val="tx2"/>
              </a:solidFill>
              <a:cs typeface="Calibri" panose="020F0502020204030204" pitchFamily="34" charset="0"/>
            </a:endParaRPr>
          </a:p>
        </p:txBody>
      </p:sp>
      <p:sp>
        <p:nvSpPr>
          <p:cNvPr id="7" name="Rectangle 6">
            <a:extLst>
              <a:ext uri="{FF2B5EF4-FFF2-40B4-BE49-F238E27FC236}">
                <a16:creationId xmlns:a16="http://schemas.microsoft.com/office/drawing/2014/main" id="{6F7A6E90-93DF-8344-9C33-E67146C42A42}"/>
              </a:ext>
            </a:extLst>
          </p:cNvPr>
          <p:cNvSpPr/>
          <p:nvPr/>
        </p:nvSpPr>
        <p:spPr>
          <a:xfrm>
            <a:off x="4060884" y="1302465"/>
            <a:ext cx="7755802" cy="5079235"/>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nSpc>
                <a:spcPct val="150000"/>
              </a:lnSpc>
              <a:spcBef>
                <a:spcPts val="0"/>
              </a:spcBef>
              <a:spcAft>
                <a:spcPts val="0"/>
              </a:spcAft>
              <a:buNone/>
            </a:pPr>
            <a:r>
              <a:rPr lang="fr-FR" sz="1600" b="1" dirty="0">
                <a:solidFill>
                  <a:schemeClr val="tx2"/>
                </a:solidFill>
              </a:rPr>
              <a:t>Vous êtes en charge : </a:t>
            </a:r>
          </a:p>
          <a:p>
            <a:pPr marL="0" indent="0">
              <a:lnSpc>
                <a:spcPct val="150000"/>
              </a:lnSpc>
              <a:spcBef>
                <a:spcPts val="0"/>
              </a:spcBef>
              <a:spcAft>
                <a:spcPts val="0"/>
              </a:spcAft>
              <a:buNone/>
              <a:tabLst>
                <a:tab pos="214313" algn="l"/>
              </a:tabLst>
            </a:pPr>
            <a:endParaRPr lang="fr-FR" sz="1600" dirty="0">
              <a:solidFill>
                <a:schemeClr val="tx2"/>
              </a:solidFill>
            </a:endParaRPr>
          </a:p>
          <a:p>
            <a:pPr marL="0" indent="0">
              <a:spcBef>
                <a:spcPts val="0"/>
              </a:spcBef>
              <a:spcAft>
                <a:spcPts val="0"/>
              </a:spcAft>
              <a:buNone/>
              <a:tabLst>
                <a:tab pos="214313" algn="l"/>
              </a:tabLst>
            </a:pPr>
            <a:r>
              <a:rPr lang="fr-FR" sz="1600" dirty="0">
                <a:solidFill>
                  <a:schemeClr val="tx2"/>
                </a:solidFill>
              </a:rPr>
              <a:t>•	Des questions administratives et juridiques : l’accès aux droits (droits sociaux, démarches administrative, constitution de dossiers…) ;</a:t>
            </a:r>
          </a:p>
          <a:p>
            <a:pPr marL="0" indent="0">
              <a:spcBef>
                <a:spcPts val="0"/>
              </a:spcBef>
              <a:spcAft>
                <a:spcPts val="0"/>
              </a:spcAft>
              <a:buNone/>
              <a:tabLst>
                <a:tab pos="214313" algn="l"/>
              </a:tabLst>
            </a:pPr>
            <a:endParaRPr lang="fr-FR" sz="1600" dirty="0">
              <a:solidFill>
                <a:schemeClr val="tx2"/>
              </a:solidFill>
            </a:endParaRPr>
          </a:p>
          <a:p>
            <a:pPr marL="0" indent="0">
              <a:spcBef>
                <a:spcPts val="0"/>
              </a:spcBef>
              <a:spcAft>
                <a:spcPts val="0"/>
              </a:spcAft>
              <a:buNone/>
              <a:tabLst>
                <a:tab pos="214313" algn="l"/>
              </a:tabLst>
            </a:pPr>
            <a:r>
              <a:rPr lang="fr-FR" sz="1600" dirty="0">
                <a:solidFill>
                  <a:schemeClr val="tx2"/>
                </a:solidFill>
              </a:rPr>
              <a:t>•	De la lutte contre la précarité (constitution de demandes d'aides financières, orientations vers des épiceries sociales, étude budgétaire...) ;</a:t>
            </a:r>
          </a:p>
          <a:p>
            <a:pPr marL="0" indent="0">
              <a:spcBef>
                <a:spcPts val="0"/>
              </a:spcBef>
              <a:spcAft>
                <a:spcPts val="0"/>
              </a:spcAft>
              <a:buNone/>
              <a:tabLst>
                <a:tab pos="214313" algn="l"/>
              </a:tabLst>
            </a:pPr>
            <a:endParaRPr lang="fr-FR" sz="1600" dirty="0">
              <a:solidFill>
                <a:schemeClr val="tx2"/>
              </a:solidFill>
            </a:endParaRPr>
          </a:p>
          <a:p>
            <a:pPr marL="0" indent="0">
              <a:spcBef>
                <a:spcPts val="0"/>
              </a:spcBef>
              <a:spcAft>
                <a:spcPts val="0"/>
              </a:spcAft>
              <a:buNone/>
              <a:tabLst>
                <a:tab pos="214313" algn="l"/>
              </a:tabLst>
            </a:pPr>
            <a:r>
              <a:rPr lang="fr-FR" sz="1600" dirty="0">
                <a:solidFill>
                  <a:schemeClr val="tx2"/>
                </a:solidFill>
              </a:rPr>
              <a:t>•	Du maintien à domicile : constitution des divers dossiers (APA…), mise en place des services d’aide à domicile, de repas à domicile, de services de soins infirmiers à domicile, de téléalarme... ;</a:t>
            </a:r>
          </a:p>
          <a:p>
            <a:pPr marL="0" indent="0">
              <a:spcBef>
                <a:spcPts val="0"/>
              </a:spcBef>
              <a:spcAft>
                <a:spcPts val="0"/>
              </a:spcAft>
              <a:buNone/>
              <a:tabLst>
                <a:tab pos="214313" algn="l"/>
              </a:tabLst>
            </a:pPr>
            <a:endParaRPr lang="fr-FR" sz="1600" dirty="0">
              <a:solidFill>
                <a:schemeClr val="tx2"/>
              </a:solidFill>
            </a:endParaRPr>
          </a:p>
          <a:p>
            <a:pPr marL="0" indent="0">
              <a:spcBef>
                <a:spcPts val="0"/>
              </a:spcBef>
              <a:spcAft>
                <a:spcPts val="0"/>
              </a:spcAft>
              <a:buNone/>
              <a:tabLst>
                <a:tab pos="214313" algn="l"/>
              </a:tabLst>
            </a:pPr>
            <a:r>
              <a:rPr lang="fr-FR" sz="1600" dirty="0">
                <a:solidFill>
                  <a:schemeClr val="tx2"/>
                </a:solidFill>
              </a:rPr>
              <a:t>•	Du conseil et de l’orientation des familles et des personnes atteintes de la maladie d’Alzheimer.</a:t>
            </a:r>
          </a:p>
          <a:p>
            <a:pPr marL="0" indent="0">
              <a:spcBef>
                <a:spcPts val="0"/>
              </a:spcBef>
              <a:spcAft>
                <a:spcPts val="0"/>
              </a:spcAft>
              <a:buNone/>
            </a:pPr>
            <a:endParaRPr lang="fr-FR" sz="1600" dirty="0">
              <a:solidFill>
                <a:schemeClr val="tx2"/>
              </a:solidFill>
            </a:endParaRPr>
          </a:p>
        </p:txBody>
      </p:sp>
      <p:sp>
        <p:nvSpPr>
          <p:cNvPr id="10" name="Titre 1">
            <a:extLst>
              <a:ext uri="{FF2B5EF4-FFF2-40B4-BE49-F238E27FC236}">
                <a16:creationId xmlns:a16="http://schemas.microsoft.com/office/drawing/2014/main" id="{65DCF4D0-3F72-9F4C-9229-A64A77D12937}"/>
              </a:ext>
            </a:extLst>
          </p:cNvPr>
          <p:cNvSpPr txBox="1">
            <a:spLocks/>
          </p:cNvSpPr>
          <p:nvPr/>
        </p:nvSpPr>
        <p:spPr>
          <a:xfrm>
            <a:off x="882869" y="326636"/>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pPr>
              <a:lnSpc>
                <a:spcPct val="90000"/>
              </a:lnSpc>
            </a:pPr>
            <a:r>
              <a:rPr lang="fr-FR" sz="3600" b="1" dirty="0">
                <a:solidFill>
                  <a:schemeClr val="accent1"/>
                </a:solidFill>
              </a:rPr>
              <a:t>MSP ➪ Exemple 1</a:t>
            </a:r>
          </a:p>
        </p:txBody>
      </p:sp>
      <p:pic>
        <p:nvPicPr>
          <p:cNvPr id="12" name="Image 11">
            <a:extLst>
              <a:ext uri="{FF2B5EF4-FFF2-40B4-BE49-F238E27FC236}">
                <a16:creationId xmlns:a16="http://schemas.microsoft.com/office/drawing/2014/main" id="{AFBA73C2-BE8A-E741-B175-ACB0587B63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68868" y="1302465"/>
            <a:ext cx="992016" cy="387407"/>
          </a:xfrm>
          <a:prstGeom prst="rect">
            <a:avLst/>
          </a:prstGeom>
        </p:spPr>
      </p:pic>
    </p:spTree>
    <p:extLst>
      <p:ext uri="{BB962C8B-B14F-4D97-AF65-F5344CB8AC3E}">
        <p14:creationId xmlns:p14="http://schemas.microsoft.com/office/powerpoint/2010/main" val="915325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403684"/>
            <a:ext cx="2790497"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2000" b="1" dirty="0">
                <a:solidFill>
                  <a:schemeClr val="tx2"/>
                </a:solidFill>
                <a:cs typeface="Calibri" panose="020F0502020204030204" pitchFamily="34" charset="0"/>
              </a:rPr>
              <a:t>Un questionnement professionnel qui définit la </a:t>
            </a:r>
            <a:r>
              <a:rPr lang="fr-FR" sz="2000" b="1" u="sng" dirty="0">
                <a:solidFill>
                  <a:schemeClr val="tx2"/>
                </a:solidFill>
                <a:cs typeface="Calibri" panose="020F0502020204030204" pitchFamily="34" charset="0"/>
              </a:rPr>
              <a:t>compétence mobilisée</a:t>
            </a:r>
          </a:p>
          <a:p>
            <a:pPr marL="0" indent="0">
              <a:spcBef>
                <a:spcPts val="0"/>
              </a:spcBef>
              <a:spcAft>
                <a:spcPts val="0"/>
              </a:spcAft>
              <a:buNone/>
            </a:pPr>
            <a:endParaRPr lang="fr-FR" sz="2000" b="1" u="sng" dirty="0">
              <a:solidFill>
                <a:schemeClr val="tx2"/>
              </a:solidFill>
              <a:cs typeface="Calibri" panose="020F0502020204030204" pitchFamily="34" charset="0"/>
            </a:endParaRPr>
          </a:p>
          <a:p>
            <a:pPr marL="0" indent="0">
              <a:spcBef>
                <a:spcPts val="0"/>
              </a:spcBef>
              <a:spcAft>
                <a:spcPts val="0"/>
              </a:spcAft>
              <a:buNone/>
            </a:pPr>
            <a:r>
              <a:rPr lang="fr-FR" sz="2000" dirty="0">
                <a:solidFill>
                  <a:schemeClr val="tx2"/>
                </a:solidFill>
                <a:cs typeface="Calibri" panose="020F0502020204030204" pitchFamily="34" charset="0"/>
              </a:rPr>
              <a:t>Ici la compétence 1.5 : Mettre en œuvre une veille documentaire pour adapter son activité aux publics et aux contextes</a:t>
            </a:r>
          </a:p>
          <a:p>
            <a:pPr algn="ctr"/>
            <a:endParaRPr lang="fr-FR" sz="2000" dirty="0">
              <a:solidFill>
                <a:schemeClr val="tx2"/>
              </a:solidFill>
              <a:latin typeface="Calibri" panose="020F0502020204030204" pitchFamily="34" charset="0"/>
              <a:cs typeface="Calibri" panose="020F0502020204030204" pitchFamily="34" charset="0"/>
            </a:endParaRPr>
          </a:p>
        </p:txBody>
      </p:sp>
      <p:sp>
        <p:nvSpPr>
          <p:cNvPr id="10" name="Titre 1">
            <a:extLst>
              <a:ext uri="{FF2B5EF4-FFF2-40B4-BE49-F238E27FC236}">
                <a16:creationId xmlns:a16="http://schemas.microsoft.com/office/drawing/2014/main" id="{D165296F-9B4B-2F4E-956E-F800102ABEA2}"/>
              </a:ext>
            </a:extLst>
          </p:cNvPr>
          <p:cNvSpPr txBox="1">
            <a:spLocks/>
          </p:cNvSpPr>
          <p:nvPr/>
        </p:nvSpPr>
        <p:spPr>
          <a:xfrm>
            <a:off x="882869" y="302795"/>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1</a:t>
            </a:r>
          </a:p>
        </p:txBody>
      </p:sp>
      <p:pic>
        <p:nvPicPr>
          <p:cNvPr id="12" name="Image 11">
            <a:extLst>
              <a:ext uri="{FF2B5EF4-FFF2-40B4-BE49-F238E27FC236}">
                <a16:creationId xmlns:a16="http://schemas.microsoft.com/office/drawing/2014/main" id="{084BCD02-7BF6-EF46-9E16-3001C6A53B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77358" y="1307431"/>
            <a:ext cx="992016" cy="387407"/>
          </a:xfrm>
          <a:prstGeom prst="rect">
            <a:avLst/>
          </a:prstGeom>
        </p:spPr>
      </p:pic>
      <p:sp>
        <p:nvSpPr>
          <p:cNvPr id="11" name="Rectangle 10">
            <a:extLst>
              <a:ext uri="{FF2B5EF4-FFF2-40B4-BE49-F238E27FC236}">
                <a16:creationId xmlns:a16="http://schemas.microsoft.com/office/drawing/2014/main" id="{E433BCAF-03BB-45C1-BB7F-2202FA58858F}"/>
              </a:ext>
            </a:extLst>
          </p:cNvPr>
          <p:cNvSpPr/>
          <p:nvPr/>
        </p:nvSpPr>
        <p:spPr>
          <a:xfrm>
            <a:off x="4146777" y="1403684"/>
            <a:ext cx="7605486"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just">
              <a:spcBef>
                <a:spcPts val="0"/>
              </a:spcBef>
              <a:spcAft>
                <a:spcPts val="0"/>
              </a:spcAft>
              <a:buNone/>
            </a:pPr>
            <a:r>
              <a:rPr lang="fr-FR" sz="1600" dirty="0">
                <a:solidFill>
                  <a:schemeClr val="tx2"/>
                </a:solidFill>
                <a:cs typeface="Calibri" panose="020F0502020204030204" pitchFamily="34" charset="0"/>
              </a:rPr>
              <a:t>Pour accompagner le parcours de chaque personne qui sollicite le service social seniors, les professionnels du CCAS se doivent d’actualiser régulièrement leurs connaissances sur les thématiques dont ils ont la charge. </a:t>
            </a:r>
          </a:p>
          <a:p>
            <a:pPr marL="0" indent="0" algn="just">
              <a:spcBef>
                <a:spcPts val="0"/>
              </a:spcBef>
              <a:spcAft>
                <a:spcPts val="0"/>
              </a:spcAft>
              <a:buNone/>
            </a:pPr>
            <a:endParaRPr lang="fr-FR" sz="1600" dirty="0">
              <a:solidFill>
                <a:schemeClr val="tx2"/>
              </a:solidFill>
              <a:cs typeface="Calibri" panose="020F0502020204030204" pitchFamily="34" charset="0"/>
            </a:endParaRPr>
          </a:p>
          <a:p>
            <a:pPr marL="0" indent="0" algn="just">
              <a:spcBef>
                <a:spcPts val="0"/>
              </a:spcBef>
              <a:spcAft>
                <a:spcPts val="0"/>
              </a:spcAft>
              <a:buNone/>
            </a:pPr>
            <a:r>
              <a:rPr lang="fr-FR" sz="1600" dirty="0">
                <a:solidFill>
                  <a:schemeClr val="tx2"/>
                </a:solidFill>
                <a:cs typeface="Calibri" panose="020F0502020204030204" pitchFamily="34" charset="0"/>
              </a:rPr>
              <a:t>Parmi vos missions administratives et juridiques, il est prévu que vous mettiez en place </a:t>
            </a:r>
            <a:r>
              <a:rPr lang="fr-FR" sz="1600" u="sng" dirty="0">
                <a:solidFill>
                  <a:schemeClr val="tx2"/>
                </a:solidFill>
                <a:cs typeface="Calibri" panose="020F0502020204030204" pitchFamily="34" charset="0"/>
              </a:rPr>
              <a:t>une veille documentaire </a:t>
            </a:r>
            <a:r>
              <a:rPr lang="fr-FR" sz="1600" dirty="0">
                <a:solidFill>
                  <a:schemeClr val="tx2"/>
                </a:solidFill>
                <a:cs typeface="Calibri" panose="020F0502020204030204" pitchFamily="34" charset="0"/>
              </a:rPr>
              <a:t>afin de permettre à vos collègues de maintenir à jour ces connaissances.</a:t>
            </a:r>
          </a:p>
          <a:p>
            <a:pPr marL="0" indent="0" algn="just">
              <a:spcBef>
                <a:spcPts val="0"/>
              </a:spcBef>
              <a:spcAft>
                <a:spcPts val="0"/>
              </a:spcAft>
              <a:buNone/>
            </a:pPr>
            <a:endParaRPr lang="fr-FR" sz="1600" dirty="0">
              <a:solidFill>
                <a:schemeClr val="tx2"/>
              </a:solidFill>
              <a:cs typeface="Calibri" panose="020F0502020204030204" pitchFamily="34" charset="0"/>
            </a:endParaRPr>
          </a:p>
          <a:p>
            <a:pPr marL="0" indent="0" algn="just">
              <a:spcBef>
                <a:spcPts val="0"/>
              </a:spcBef>
              <a:spcAft>
                <a:spcPts val="0"/>
              </a:spcAft>
              <a:buNone/>
            </a:pPr>
            <a:r>
              <a:rPr lang="fr-FR" sz="1600" dirty="0">
                <a:solidFill>
                  <a:schemeClr val="tx2"/>
                </a:solidFill>
                <a:cs typeface="Calibri" panose="020F0502020204030204" pitchFamily="34" charset="0"/>
              </a:rPr>
              <a:t>Comme vous êtes nouvellement arrivé(e) dans la structure, votre responsable souhaite pouvoir valider vos techniques de veille. Après validation, vous aurez toute autonomie pour gérer cette activité et diffuser vos résultats aux professionnels du CCAS.   </a:t>
            </a:r>
          </a:p>
          <a:p>
            <a:pPr marL="0" indent="0" algn="just">
              <a:spcBef>
                <a:spcPts val="0"/>
              </a:spcBef>
              <a:spcAft>
                <a:spcPts val="0"/>
              </a:spcAft>
              <a:buNone/>
            </a:pPr>
            <a:endParaRPr lang="fr-FR" sz="1600" dirty="0">
              <a:solidFill>
                <a:schemeClr val="tx2"/>
              </a:solidFill>
              <a:cs typeface="Calibri" panose="020F0502020204030204" pitchFamily="34" charset="0"/>
            </a:endParaRPr>
          </a:p>
          <a:p>
            <a:pPr marL="0" indent="0" algn="just">
              <a:spcBef>
                <a:spcPts val="0"/>
              </a:spcBef>
              <a:spcAft>
                <a:spcPts val="0"/>
              </a:spcAft>
              <a:buNone/>
            </a:pPr>
            <a:r>
              <a:rPr lang="fr-FR" sz="1600" dirty="0">
                <a:solidFill>
                  <a:schemeClr val="tx2"/>
                </a:solidFill>
                <a:cs typeface="Calibri" panose="020F0502020204030204" pitchFamily="34" charset="0"/>
              </a:rPr>
              <a:t>Votre responsable choisit pour votre présentation le thème de la maladie d’Alzheimer</a:t>
            </a:r>
            <a:endParaRPr lang="fr-FR" sz="1600" dirty="0"/>
          </a:p>
        </p:txBody>
      </p:sp>
    </p:spTree>
    <p:extLst>
      <p:ext uri="{BB962C8B-B14F-4D97-AF65-F5344CB8AC3E}">
        <p14:creationId xmlns:p14="http://schemas.microsoft.com/office/powerpoint/2010/main" val="17377528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403684"/>
            <a:ext cx="2790497"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Rappel des indicateurs de réussite :</a:t>
            </a:r>
          </a:p>
          <a:p>
            <a:pPr marL="0" indent="0">
              <a:spcBef>
                <a:spcPts val="0"/>
              </a:spcBef>
              <a:spcAft>
                <a:spcPts val="0"/>
              </a:spcAft>
              <a:buNone/>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méthodes de veille sont pertinentes et ciblées par rapport à l’activité</a:t>
            </a:r>
          </a:p>
          <a:p>
            <a:pPr marL="0" indent="0">
              <a:spcBef>
                <a:spcPts val="0"/>
              </a:spcBef>
              <a:spcAft>
                <a:spcPts val="0"/>
              </a:spcAft>
              <a:buNone/>
              <a:tabLst>
                <a:tab pos="174625" algn="l"/>
              </a:tabLst>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résultats de la veille sont mis en forme, diffusés et archivés </a:t>
            </a:r>
          </a:p>
          <a:p>
            <a:pPr marL="0" indent="0">
              <a:spcBef>
                <a:spcPts val="0"/>
              </a:spcBef>
              <a:spcAft>
                <a:spcPts val="0"/>
              </a:spcAft>
              <a:buNone/>
              <a:tabLst>
                <a:tab pos="174625" algn="l"/>
              </a:tabLst>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résultats de la veille sont pris en compte dans le cadre des activités</a:t>
            </a:r>
          </a:p>
          <a:p>
            <a:pPr marL="0" indent="0">
              <a:spcBef>
                <a:spcPts val="0"/>
              </a:spcBef>
              <a:spcAft>
                <a:spcPts val="0"/>
              </a:spcAft>
              <a:buNone/>
            </a:pPr>
            <a:endParaRPr lang="fr-FR" sz="1100" dirty="0">
              <a:solidFill>
                <a:schemeClr val="tx2"/>
              </a:solidFill>
            </a:endParaRPr>
          </a:p>
          <a:p>
            <a:pPr marL="0" indent="0">
              <a:spcBef>
                <a:spcPts val="0"/>
              </a:spcBef>
              <a:spcAft>
                <a:spcPts val="0"/>
              </a:spcAft>
              <a:buNone/>
            </a:pPr>
            <a:endParaRPr lang="fr-FR" sz="1100" dirty="0">
              <a:solidFill>
                <a:schemeClr val="tx2"/>
              </a:solidFill>
            </a:endParaRPr>
          </a:p>
          <a:p>
            <a:pPr algn="ctr"/>
            <a:endParaRPr lang="fr-FR" dirty="0">
              <a:solidFill>
                <a:schemeClr val="tx2"/>
              </a:solidFill>
            </a:endParaRPr>
          </a:p>
        </p:txBody>
      </p:sp>
      <p:sp>
        <p:nvSpPr>
          <p:cNvPr id="7" name="Rectangle 6">
            <a:extLst>
              <a:ext uri="{FF2B5EF4-FFF2-40B4-BE49-F238E27FC236}">
                <a16:creationId xmlns:a16="http://schemas.microsoft.com/office/drawing/2014/main" id="{6F7A6E90-93DF-8344-9C33-E67146C42A42}"/>
              </a:ext>
            </a:extLst>
          </p:cNvPr>
          <p:cNvSpPr/>
          <p:nvPr/>
        </p:nvSpPr>
        <p:spPr>
          <a:xfrm>
            <a:off x="4004440" y="1403684"/>
            <a:ext cx="7755802"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600" b="1" u="sng" dirty="0">
                <a:solidFill>
                  <a:schemeClr val="tx2"/>
                </a:solidFill>
                <a:cs typeface="Calibri" panose="020F0502020204030204" pitchFamily="34" charset="0"/>
              </a:rPr>
              <a:t>2 exemples de propositions d’activités : </a:t>
            </a:r>
          </a:p>
          <a:p>
            <a:pPr marL="0" indent="0">
              <a:spcBef>
                <a:spcPts val="0"/>
              </a:spcBef>
              <a:spcAft>
                <a:spcPts val="0"/>
              </a:spcAft>
              <a:buNone/>
            </a:pPr>
            <a:endParaRPr lang="fr-FR" sz="1600" dirty="0">
              <a:solidFill>
                <a:schemeClr val="tx2"/>
              </a:solidFill>
              <a:cs typeface="Calibri" panose="020F0502020204030204" pitchFamily="34" charset="0"/>
            </a:endParaRPr>
          </a:p>
          <a:p>
            <a:pPr marL="0" indent="0">
              <a:spcBef>
                <a:spcPts val="0"/>
              </a:spcBef>
              <a:spcAft>
                <a:spcPts val="0"/>
              </a:spcAft>
              <a:buNone/>
            </a:pPr>
            <a:r>
              <a:rPr lang="fr-FR" sz="1600" b="1" dirty="0">
                <a:solidFill>
                  <a:schemeClr val="tx2"/>
                </a:solidFill>
                <a:cs typeface="Calibri" panose="020F0502020204030204" pitchFamily="34" charset="0"/>
              </a:rPr>
              <a:t>Proposition 1 :</a:t>
            </a:r>
          </a:p>
          <a:p>
            <a:pPr marL="0" indent="0">
              <a:spcBef>
                <a:spcPts val="0"/>
              </a:spcBef>
              <a:spcAft>
                <a:spcPts val="0"/>
              </a:spcAft>
              <a:buNone/>
              <a:tabLst>
                <a:tab pos="174625" algn="l"/>
              </a:tabLst>
            </a:pPr>
            <a:r>
              <a:rPr lang="fr-FR" sz="1600" dirty="0">
                <a:solidFill>
                  <a:schemeClr val="tx2"/>
                </a:solidFill>
                <a:cs typeface="Calibri" panose="020F0502020204030204" pitchFamily="34" charset="0"/>
              </a:rPr>
              <a:t>Pour argumenter vos propositions auprès de votre responsable durant le rendez-vous de 10 minutes qu’elle vous accorde :</a:t>
            </a:r>
          </a:p>
          <a:p>
            <a:pPr marL="0" indent="0">
              <a:spcBef>
                <a:spcPts val="0"/>
              </a:spcBef>
              <a:spcAft>
                <a:spcPts val="0"/>
              </a:spcAft>
              <a:buNone/>
              <a:tabLst>
                <a:tab pos="174625" algn="l"/>
              </a:tabLst>
            </a:pPr>
            <a:r>
              <a:rPr lang="fr-FR" sz="1600" dirty="0">
                <a:solidFill>
                  <a:schemeClr val="tx2"/>
                </a:solidFill>
                <a:cs typeface="Calibri" panose="020F0502020204030204" pitchFamily="34" charset="0"/>
              </a:rPr>
              <a:t>1.	Réaliser une veille documentaire sur le thème de la maladie d’Alzheimer afin de recueillir quelques résultats pertinents ;</a:t>
            </a:r>
          </a:p>
          <a:p>
            <a:pPr marL="0" indent="0">
              <a:spcBef>
                <a:spcPts val="0"/>
              </a:spcBef>
              <a:spcAft>
                <a:spcPts val="0"/>
              </a:spcAft>
              <a:buNone/>
              <a:tabLst>
                <a:tab pos="174625" algn="l"/>
              </a:tabLst>
            </a:pPr>
            <a:r>
              <a:rPr lang="fr-FR" sz="1600" dirty="0">
                <a:solidFill>
                  <a:schemeClr val="tx2"/>
                </a:solidFill>
                <a:cs typeface="Calibri" panose="020F0502020204030204" pitchFamily="34" charset="0"/>
              </a:rPr>
              <a:t>2.	Présenter et justifier les méthodes de veille ainsi que les résultats obtenus ; </a:t>
            </a:r>
          </a:p>
          <a:p>
            <a:pPr marL="0" indent="0">
              <a:spcBef>
                <a:spcPts val="0"/>
              </a:spcBef>
              <a:spcAft>
                <a:spcPts val="0"/>
              </a:spcAft>
              <a:buNone/>
              <a:tabLst>
                <a:tab pos="174625" algn="l"/>
              </a:tabLst>
            </a:pPr>
            <a:r>
              <a:rPr lang="fr-FR" sz="1600" dirty="0">
                <a:solidFill>
                  <a:schemeClr val="tx2"/>
                </a:solidFill>
                <a:cs typeface="Calibri" panose="020F0502020204030204" pitchFamily="34" charset="0"/>
              </a:rPr>
              <a:t>3.	Proposer la mise en forme et les modalités de diffusion des résultats de votre recherche à vos collègues, dans l’objectif de faciliter leur travail lors de l’accueil et l’orientation des personnes.</a:t>
            </a: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r>
              <a:rPr lang="fr-FR" sz="1600" b="1" dirty="0">
                <a:solidFill>
                  <a:schemeClr val="tx2"/>
                </a:solidFill>
                <a:cs typeface="Calibri" panose="020F0502020204030204" pitchFamily="34" charset="0"/>
              </a:rPr>
              <a:t>Proposition 2 : </a:t>
            </a:r>
          </a:p>
          <a:p>
            <a:pPr marL="0" indent="0">
              <a:spcBef>
                <a:spcPts val="0"/>
              </a:spcBef>
              <a:spcAft>
                <a:spcPts val="0"/>
              </a:spcAft>
              <a:buNone/>
            </a:pPr>
            <a:r>
              <a:rPr lang="fr-FR" sz="1600" dirty="0">
                <a:solidFill>
                  <a:schemeClr val="tx2"/>
                </a:solidFill>
                <a:cs typeface="Calibri" panose="020F0502020204030204" pitchFamily="34" charset="0"/>
              </a:rPr>
              <a:t>Elle vous demande donc de mettre en place cette veille que vous lui présenterez en argumentant vos stratégies, lors d’un entretien de 10 minutes. </a:t>
            </a:r>
          </a:p>
          <a:p>
            <a:pPr algn="ctr"/>
            <a:endParaRPr lang="fr-FR" sz="1600" dirty="0">
              <a:solidFill>
                <a:schemeClr val="tx2"/>
              </a:solidFill>
            </a:endParaRP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302795"/>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dirty="0">
                <a:solidFill>
                  <a:schemeClr val="accent1"/>
                </a:solidFill>
                <a:latin typeface="+mn-lt"/>
                <a:cs typeface="Calibri" panose="020F0502020204030204" pitchFamily="34" charset="0"/>
              </a:rPr>
              <a:t>MSP ➪ Exemple 1</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2424" y="1307431"/>
            <a:ext cx="992016" cy="387407"/>
          </a:xfrm>
          <a:prstGeom prst="rect">
            <a:avLst/>
          </a:prstGeom>
        </p:spPr>
      </p:pic>
    </p:spTree>
    <p:extLst>
      <p:ext uri="{BB962C8B-B14F-4D97-AF65-F5344CB8AC3E}">
        <p14:creationId xmlns:p14="http://schemas.microsoft.com/office/powerpoint/2010/main" val="18323821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476108"/>
            <a:ext cx="2790497"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Compétence 1.5 </a:t>
            </a:r>
          </a:p>
          <a:p>
            <a:pPr marL="0" indent="0">
              <a:spcBef>
                <a:spcPts val="0"/>
              </a:spcBef>
              <a:spcAft>
                <a:spcPts val="0"/>
              </a:spcAft>
              <a:buNone/>
            </a:pPr>
            <a:r>
              <a:rPr lang="fr-FR" sz="1800" b="1" dirty="0">
                <a:solidFill>
                  <a:schemeClr val="tx2"/>
                </a:solidFill>
                <a:cs typeface="Calibri" panose="020F0502020204030204" pitchFamily="34" charset="0"/>
              </a:rPr>
              <a:t>Mettre en œuvre une veille documentaire pour adapter son activité aux publics et aux contextes</a:t>
            </a:r>
          </a:p>
          <a:p>
            <a:pPr marL="0" indent="0">
              <a:spcBef>
                <a:spcPts val="0"/>
              </a:spcBef>
              <a:spcAft>
                <a:spcPts val="0"/>
              </a:spcAft>
              <a:buNone/>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méthodes de veille sont pertinentes et ciblées par rapport à l’activité</a:t>
            </a:r>
          </a:p>
          <a:p>
            <a:pPr marL="0" indent="0">
              <a:spcBef>
                <a:spcPts val="0"/>
              </a:spcBef>
              <a:spcAft>
                <a:spcPts val="0"/>
              </a:spcAft>
              <a:buNone/>
              <a:tabLst>
                <a:tab pos="174625" algn="l"/>
              </a:tabLst>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résultats de la veille sont mis en forme, diffusés et archivés </a:t>
            </a:r>
          </a:p>
          <a:p>
            <a:pPr marL="0" indent="0">
              <a:spcBef>
                <a:spcPts val="0"/>
              </a:spcBef>
              <a:spcAft>
                <a:spcPts val="0"/>
              </a:spcAft>
              <a:buNone/>
              <a:tabLst>
                <a:tab pos="174625" algn="l"/>
              </a:tabLst>
            </a:pPr>
            <a:endParaRPr lang="fr-FR" sz="1800" dirty="0">
              <a:solidFill>
                <a:schemeClr val="tx2"/>
              </a:solidFill>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cs typeface="Calibri" panose="020F0502020204030204" pitchFamily="34" charset="0"/>
              </a:rPr>
              <a:t>•	Les résultats de la veille sont pris en compte dans le cadre des activités</a:t>
            </a:r>
          </a:p>
          <a:p>
            <a:pPr algn="ctr"/>
            <a:endParaRPr lang="fr-FR" dirty="0">
              <a:solidFill>
                <a:schemeClr val="tx2"/>
              </a:solidFill>
            </a:endParaRPr>
          </a:p>
        </p:txBody>
      </p:sp>
      <p:sp>
        <p:nvSpPr>
          <p:cNvPr id="7" name="Rectangle 6">
            <a:extLst>
              <a:ext uri="{FF2B5EF4-FFF2-40B4-BE49-F238E27FC236}">
                <a16:creationId xmlns:a16="http://schemas.microsoft.com/office/drawing/2014/main" id="{6F7A6E90-93DF-8344-9C33-E67146C42A42}"/>
              </a:ext>
            </a:extLst>
          </p:cNvPr>
          <p:cNvSpPr/>
          <p:nvPr/>
        </p:nvSpPr>
        <p:spPr>
          <a:xfrm>
            <a:off x="3989507" y="1486480"/>
            <a:ext cx="7755802"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600" b="1" dirty="0">
                <a:solidFill>
                  <a:schemeClr val="tx2"/>
                </a:solidFill>
                <a:cs typeface="Calibri" panose="020F0502020204030204" pitchFamily="34" charset="0"/>
              </a:rPr>
              <a:t>1 : Réaliser une veille documentaire sur le thème de la maladie d’Alzheimer afin de recueillir quelques résultats pertinents. </a:t>
            </a: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r>
              <a:rPr lang="fr-FR" sz="1600" b="1" dirty="0">
                <a:solidFill>
                  <a:schemeClr val="tx2"/>
                </a:solidFill>
                <a:cs typeface="Calibri" panose="020F0502020204030204" pitchFamily="34" charset="0"/>
              </a:rPr>
              <a:t>2 : Présenter et justifier les méthodes de veille utilisées dans ce contexte ainsi que les résultats obtenus.</a:t>
            </a: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tabLst>
                <a:tab pos="169863" algn="l"/>
              </a:tabLst>
            </a:pPr>
            <a:r>
              <a:rPr lang="fr-FR" sz="1600" b="1" u="sng" dirty="0">
                <a:solidFill>
                  <a:schemeClr val="tx2"/>
                </a:solidFill>
                <a:cs typeface="Calibri" panose="020F0502020204030204" pitchFamily="34" charset="0"/>
              </a:rPr>
              <a:t>•	Les méthodes de veille sont pertinentes et ciblées par rapport à l’activité</a:t>
            </a:r>
          </a:p>
          <a:p>
            <a:pPr marL="0" indent="0">
              <a:spcBef>
                <a:spcPts val="0"/>
              </a:spcBef>
              <a:spcAft>
                <a:spcPts val="0"/>
              </a:spcAft>
              <a:buNone/>
            </a:pPr>
            <a:r>
              <a:rPr lang="fr-FR" sz="1600" dirty="0">
                <a:solidFill>
                  <a:schemeClr val="tx2"/>
                </a:solidFill>
                <a:cs typeface="Calibri" panose="020F0502020204030204" pitchFamily="34" charset="0"/>
              </a:rPr>
              <a:t>=&gt; A évaluer à travers la présentation du candidat + questions complémentaires d’entretien si nécessaire. </a:t>
            </a:r>
          </a:p>
          <a:p>
            <a:pPr marL="0" indent="0">
              <a:spcBef>
                <a:spcPts val="0"/>
              </a:spcBef>
              <a:spcAft>
                <a:spcPts val="0"/>
              </a:spcAft>
              <a:buNone/>
            </a:pPr>
            <a:r>
              <a:rPr lang="fr-FR" sz="1600" dirty="0">
                <a:solidFill>
                  <a:schemeClr val="tx2"/>
                </a:solidFill>
                <a:cs typeface="Calibri" panose="020F0502020204030204" pitchFamily="34" charset="0"/>
              </a:rPr>
              <a:t>Exemples de méthodes possibles : Newsletter, Liste de discussion, forum, flux RSS, service d’alerte, réseau social, service en ligne de diffusion de vidéo…</a:t>
            </a:r>
          </a:p>
          <a:p>
            <a:pPr marL="0" indent="0">
              <a:spcBef>
                <a:spcPts val="0"/>
              </a:spcBef>
              <a:spcAft>
                <a:spcPts val="0"/>
              </a:spcAft>
              <a:buNone/>
            </a:pPr>
            <a:r>
              <a:rPr lang="fr-FR" sz="1600" dirty="0">
                <a:solidFill>
                  <a:schemeClr val="tx2"/>
                </a:solidFill>
                <a:cs typeface="Calibri" panose="020F0502020204030204" pitchFamily="34" charset="0"/>
              </a:rPr>
              <a:t>La recherche doit porter sur la thématique fixée et y apporter des résultats pertinents, fiables, actualisés...</a:t>
            </a:r>
          </a:p>
          <a:p>
            <a:pPr algn="ctr"/>
            <a:endParaRPr lang="fr-FR" sz="1600" dirty="0">
              <a:solidFill>
                <a:schemeClr val="tx2"/>
              </a:solidFill>
            </a:endParaRP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380405"/>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1 : Éléments attendus </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2424" y="1379855"/>
            <a:ext cx="992016" cy="387407"/>
          </a:xfrm>
          <a:prstGeom prst="rect">
            <a:avLst/>
          </a:prstGeom>
        </p:spPr>
      </p:pic>
    </p:spTree>
    <p:extLst>
      <p:ext uri="{BB962C8B-B14F-4D97-AF65-F5344CB8AC3E}">
        <p14:creationId xmlns:p14="http://schemas.microsoft.com/office/powerpoint/2010/main" val="417936665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494220"/>
            <a:ext cx="2790497"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latin typeface="Calibri" panose="020F0502020204030204" pitchFamily="34" charset="0"/>
                <a:cs typeface="Calibri" panose="020F0502020204030204" pitchFamily="34" charset="0"/>
              </a:rPr>
              <a:t>Compétence 1.5 </a:t>
            </a:r>
          </a:p>
          <a:p>
            <a:pPr marL="0" indent="0">
              <a:spcBef>
                <a:spcPts val="0"/>
              </a:spcBef>
              <a:spcAft>
                <a:spcPts val="0"/>
              </a:spcAft>
              <a:buNone/>
            </a:pPr>
            <a:r>
              <a:rPr lang="fr-FR" sz="1800" b="1" dirty="0">
                <a:solidFill>
                  <a:schemeClr val="tx2"/>
                </a:solidFill>
                <a:latin typeface="Calibri" panose="020F0502020204030204" pitchFamily="34" charset="0"/>
                <a:cs typeface="Calibri" panose="020F0502020204030204" pitchFamily="34" charset="0"/>
              </a:rPr>
              <a:t>Mettre en œuvre une veille documentaire pour adapter son activité aux publics et aux contextes</a:t>
            </a: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latin typeface="Calibri" panose="020F0502020204030204" pitchFamily="34" charset="0"/>
                <a:cs typeface="Calibri" panose="020F0502020204030204" pitchFamily="34" charset="0"/>
              </a:rPr>
              <a:t>•	Les méthodes de veille sont pertinentes et ciblées par rapport à l’activité</a:t>
            </a:r>
          </a:p>
          <a:p>
            <a:pPr marL="0" indent="0">
              <a:spcBef>
                <a:spcPts val="0"/>
              </a:spcBef>
              <a:spcAft>
                <a:spcPts val="0"/>
              </a:spcAft>
              <a:buNone/>
              <a:tabLst>
                <a:tab pos="174625" algn="l"/>
              </a:tabLst>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latin typeface="Calibri" panose="020F0502020204030204" pitchFamily="34" charset="0"/>
                <a:cs typeface="Calibri" panose="020F0502020204030204" pitchFamily="34" charset="0"/>
              </a:rPr>
              <a:t>•	Les résultats de la veille sont mis en forme, diffusés et archivés </a:t>
            </a:r>
          </a:p>
          <a:p>
            <a:pPr marL="0" indent="0">
              <a:spcBef>
                <a:spcPts val="0"/>
              </a:spcBef>
              <a:spcAft>
                <a:spcPts val="0"/>
              </a:spcAft>
              <a:buNone/>
              <a:tabLst>
                <a:tab pos="174625" algn="l"/>
              </a:tabLst>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tabLst>
                <a:tab pos="174625" algn="l"/>
              </a:tabLst>
            </a:pPr>
            <a:r>
              <a:rPr lang="fr-FR" sz="1800" dirty="0">
                <a:solidFill>
                  <a:schemeClr val="tx2"/>
                </a:solidFill>
                <a:latin typeface="Calibri" panose="020F0502020204030204" pitchFamily="34" charset="0"/>
                <a:cs typeface="Calibri" panose="020F0502020204030204" pitchFamily="34" charset="0"/>
              </a:rPr>
              <a:t>•	Les résultats de la veille sont pris en compte dans le cadre des activités</a:t>
            </a:r>
          </a:p>
          <a:p>
            <a:pPr algn="ctr"/>
            <a:endParaRPr lang="fr-FR" dirty="0">
              <a:solidFill>
                <a:schemeClr val="tx2"/>
              </a:solidFill>
            </a:endParaRPr>
          </a:p>
        </p:txBody>
      </p:sp>
      <p:sp>
        <p:nvSpPr>
          <p:cNvPr id="7" name="Rectangle 6">
            <a:extLst>
              <a:ext uri="{FF2B5EF4-FFF2-40B4-BE49-F238E27FC236}">
                <a16:creationId xmlns:a16="http://schemas.microsoft.com/office/drawing/2014/main" id="{6F7A6E90-93DF-8344-9C33-E67146C42A42}"/>
              </a:ext>
            </a:extLst>
          </p:cNvPr>
          <p:cNvSpPr/>
          <p:nvPr/>
        </p:nvSpPr>
        <p:spPr>
          <a:xfrm>
            <a:off x="3989507" y="1504592"/>
            <a:ext cx="7755802" cy="487680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600" b="1" dirty="0">
                <a:solidFill>
                  <a:schemeClr val="tx2"/>
                </a:solidFill>
                <a:latin typeface="Calibri" panose="020F0502020204030204" pitchFamily="34" charset="0"/>
                <a:cs typeface="Calibri" panose="020F0502020204030204" pitchFamily="34" charset="0"/>
              </a:rPr>
              <a:t>3 : Proposer des modalités concrètes de mise en forme et de diffusion des résultats de votre recherche à vos collègues, dans l’objectif de faciliter leur travail lors de l’accueil et l’orientation des personnes</a:t>
            </a:r>
          </a:p>
          <a:p>
            <a:pPr marL="0" indent="0">
              <a:spcBef>
                <a:spcPts val="0"/>
              </a:spcBef>
              <a:spcAft>
                <a:spcPts val="0"/>
              </a:spcAft>
              <a:buNone/>
            </a:pPr>
            <a:endParaRPr lang="fr-FR" sz="1600" b="1"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tabLst>
                <a:tab pos="169863" algn="l"/>
              </a:tabLst>
            </a:pPr>
            <a:r>
              <a:rPr lang="fr-FR" sz="1600" b="1" u="sng" dirty="0">
                <a:solidFill>
                  <a:schemeClr val="tx2"/>
                </a:solidFill>
                <a:latin typeface="Calibri" panose="020F0502020204030204" pitchFamily="34" charset="0"/>
                <a:cs typeface="Calibri" panose="020F0502020204030204" pitchFamily="34" charset="0"/>
              </a:rPr>
              <a:t>•	Les résultats de la veille sont mis en forme, diffusés et archivés </a:t>
            </a:r>
          </a:p>
          <a:p>
            <a:pPr marL="0" indent="0">
              <a:spcBef>
                <a:spcPts val="0"/>
              </a:spcBef>
              <a:spcAft>
                <a:spcPts val="0"/>
              </a:spcAft>
              <a:buNone/>
              <a:tabLst>
                <a:tab pos="169863" algn="l"/>
              </a:tabLst>
            </a:pPr>
            <a:r>
              <a:rPr lang="fr-FR" sz="1600" b="1" dirty="0">
                <a:solidFill>
                  <a:schemeClr val="tx2"/>
                </a:solidFill>
                <a:latin typeface="Calibri" panose="020F0502020204030204" pitchFamily="34" charset="0"/>
                <a:cs typeface="Calibri" panose="020F0502020204030204" pitchFamily="34" charset="0"/>
              </a:rPr>
              <a:t>=&gt; </a:t>
            </a:r>
            <a:r>
              <a:rPr lang="fr-FR" sz="1600" dirty="0">
                <a:solidFill>
                  <a:schemeClr val="tx2"/>
                </a:solidFill>
                <a:latin typeface="Calibri" panose="020F0502020204030204" pitchFamily="34" charset="0"/>
                <a:cs typeface="Calibri" panose="020F0502020204030204" pitchFamily="34" charset="0"/>
              </a:rPr>
              <a:t>À évaluer à travers la présentation du candidat + questions complémentaires d’entretien si nécessaire.</a:t>
            </a:r>
          </a:p>
          <a:p>
            <a:pPr marL="0" indent="0">
              <a:spcBef>
                <a:spcPts val="0"/>
              </a:spcBef>
              <a:spcAft>
                <a:spcPts val="0"/>
              </a:spcAft>
              <a:buNone/>
            </a:pPr>
            <a:r>
              <a:rPr lang="fr-FR" sz="1600" dirty="0">
                <a:solidFill>
                  <a:schemeClr val="tx2"/>
                </a:solidFill>
                <a:latin typeface="Calibri" panose="020F0502020204030204" pitchFamily="34" charset="0"/>
                <a:cs typeface="Calibri" panose="020F0502020204030204" pitchFamily="34" charset="0"/>
              </a:rPr>
              <a:t>Les modalités envisagées de présentation et de diffusion des résultats de la veille doivent permettre : </a:t>
            </a:r>
          </a:p>
          <a:p>
            <a:pPr marL="0" indent="0">
              <a:spcBef>
                <a:spcPts val="0"/>
              </a:spcBef>
              <a:spcAft>
                <a:spcPts val="0"/>
              </a:spcAft>
              <a:buNone/>
            </a:pPr>
            <a:r>
              <a:rPr lang="fr-FR" sz="1600" dirty="0">
                <a:solidFill>
                  <a:schemeClr val="tx2"/>
                </a:solidFill>
                <a:latin typeface="Calibri" panose="020F0502020204030204" pitchFamily="34" charset="0"/>
                <a:cs typeface="Calibri" panose="020F0502020204030204" pitchFamily="34" charset="0"/>
              </a:rPr>
              <a:t>- un accès facilité aux données grâce à une organisation. Celle-ci est adaptée au contexte et indique, par exemple, les choix possibles de mots-clés, balises/étiquettes, arborescence avec liens hypertextes…, ou tout autre système pertinent pouvant être  utilisé.</a:t>
            </a:r>
          </a:p>
          <a:p>
            <a:pPr marL="0" indent="0">
              <a:spcBef>
                <a:spcPts val="0"/>
              </a:spcBef>
              <a:spcAft>
                <a:spcPts val="0"/>
              </a:spcAft>
              <a:buNone/>
            </a:pPr>
            <a:r>
              <a:rPr lang="fr-FR" sz="1600" dirty="0">
                <a:solidFill>
                  <a:schemeClr val="tx2"/>
                </a:solidFill>
                <a:latin typeface="Calibri" panose="020F0502020204030204" pitchFamily="34" charset="0"/>
                <a:cs typeface="Calibri" panose="020F0502020204030204" pitchFamily="34" charset="0"/>
              </a:rPr>
              <a:t>- de trouver rapidement des réponses aux demandes de la personne ou de sa famille.</a:t>
            </a:r>
          </a:p>
          <a:p>
            <a:pPr marL="0" indent="0">
              <a:spcBef>
                <a:spcPts val="0"/>
              </a:spcBef>
              <a:spcAft>
                <a:spcPts val="0"/>
              </a:spcAft>
              <a:buNone/>
            </a:pPr>
            <a:endParaRPr lang="fr-FR" sz="16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tabLst>
                <a:tab pos="169863" algn="l"/>
              </a:tabLst>
            </a:pPr>
            <a:r>
              <a:rPr lang="fr-FR" sz="1600" dirty="0">
                <a:solidFill>
                  <a:schemeClr val="tx2"/>
                </a:solidFill>
                <a:latin typeface="Calibri" panose="020F0502020204030204" pitchFamily="34" charset="0"/>
                <a:cs typeface="Calibri" panose="020F0502020204030204" pitchFamily="34" charset="0"/>
              </a:rPr>
              <a:t>•	</a:t>
            </a:r>
            <a:r>
              <a:rPr lang="fr-FR" sz="1600" b="1" u="sng" dirty="0">
                <a:solidFill>
                  <a:schemeClr val="tx2"/>
                </a:solidFill>
                <a:latin typeface="Calibri" panose="020F0502020204030204" pitchFamily="34" charset="0"/>
                <a:cs typeface="Calibri" panose="020F0502020204030204" pitchFamily="34" charset="0"/>
              </a:rPr>
              <a:t>Les résultats de la veille sont pris en compte dans le cadre des activités</a:t>
            </a:r>
          </a:p>
          <a:p>
            <a:pPr marL="0" indent="0">
              <a:spcBef>
                <a:spcPts val="0"/>
              </a:spcBef>
              <a:spcAft>
                <a:spcPts val="0"/>
              </a:spcAft>
              <a:buNone/>
            </a:pPr>
            <a:r>
              <a:rPr lang="fr-FR" sz="1600" dirty="0">
                <a:solidFill>
                  <a:schemeClr val="tx2"/>
                </a:solidFill>
                <a:latin typeface="Calibri" panose="020F0502020204030204" pitchFamily="34" charset="0"/>
                <a:cs typeface="Calibri" panose="020F0502020204030204" pitchFamily="34" charset="0"/>
              </a:rPr>
              <a:t>=&gt; À évaluer à travers un questionnement complémentaire en entretien : par exemple à travers un cas concret…</a:t>
            </a:r>
          </a:p>
          <a:p>
            <a:pPr algn="ctr"/>
            <a:endParaRPr lang="fr-FR" sz="1600" dirty="0">
              <a:solidFill>
                <a:schemeClr val="tx2"/>
              </a:solidFill>
            </a:endParaRP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398517"/>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1 : Éléments attendus </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12424" y="1397967"/>
            <a:ext cx="992016" cy="387407"/>
          </a:xfrm>
          <a:prstGeom prst="rect">
            <a:avLst/>
          </a:prstGeom>
        </p:spPr>
      </p:pic>
    </p:spTree>
    <p:extLst>
      <p:ext uri="{BB962C8B-B14F-4D97-AF65-F5344CB8AC3E}">
        <p14:creationId xmlns:p14="http://schemas.microsoft.com/office/powerpoint/2010/main" val="42166117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C6E481-11A2-A442-A476-E1CC8A6C83E6}"/>
              </a:ext>
            </a:extLst>
          </p:cNvPr>
          <p:cNvSpPr>
            <a:spLocks noGrp="1"/>
          </p:cNvSpPr>
          <p:nvPr>
            <p:ph type="title"/>
          </p:nvPr>
        </p:nvSpPr>
        <p:spPr>
          <a:xfrm>
            <a:off x="882869" y="292769"/>
            <a:ext cx="9601200" cy="701842"/>
          </a:xfrm>
        </p:spPr>
        <p:txBody>
          <a:bodyPr>
            <a:normAutofit/>
          </a:bodyPr>
          <a:lstStyle/>
          <a:p>
            <a:r>
              <a:rPr lang="fr-FR" sz="3600" b="1" dirty="0">
                <a:solidFill>
                  <a:schemeClr val="accent1"/>
                </a:solidFill>
              </a:rPr>
              <a:t>MSP ➪ Exemple 2</a:t>
            </a:r>
          </a:p>
        </p:txBody>
      </p:sp>
      <p:sp>
        <p:nvSpPr>
          <p:cNvPr id="4" name="Espace réservé du contenu 3">
            <a:extLst>
              <a:ext uri="{FF2B5EF4-FFF2-40B4-BE49-F238E27FC236}">
                <a16:creationId xmlns:a16="http://schemas.microsoft.com/office/drawing/2014/main" id="{96BA8F29-A7D0-1848-9CF5-ECEA0B330717}"/>
              </a:ext>
            </a:extLst>
          </p:cNvPr>
          <p:cNvSpPr>
            <a:spLocks noGrp="1"/>
          </p:cNvSpPr>
          <p:nvPr>
            <p:ph sz="half" idx="2"/>
          </p:nvPr>
        </p:nvSpPr>
        <p:spPr>
          <a:xfrm>
            <a:off x="4056485" y="1307429"/>
            <a:ext cx="7891997" cy="5122398"/>
          </a:xfrm>
          <a:ln w="9525">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a:noAutofit/>
          </a:bodyPr>
          <a:lstStyle/>
          <a:p>
            <a:pPr marL="0" indent="0">
              <a:lnSpc>
                <a:spcPct val="100000"/>
              </a:lnSpc>
              <a:spcBef>
                <a:spcPts val="0"/>
              </a:spcBef>
              <a:spcAft>
                <a:spcPts val="0"/>
              </a:spcAft>
              <a:buNone/>
            </a:pPr>
            <a:r>
              <a:rPr lang="fr-FR" sz="1600" dirty="0">
                <a:effectLst/>
                <a:ea typeface="Calibri" panose="020F0502020204030204" pitchFamily="34" charset="0"/>
                <a:cs typeface="Calibri" panose="020F0502020204030204" pitchFamily="34" charset="0"/>
              </a:rPr>
              <a:t>Vous venez d’être recruté.e dans l’entreprise Adapt Services Carcassonne, en tant qu’assistant(e) de la responsable de secteur.</a:t>
            </a:r>
          </a:p>
          <a:p>
            <a:pPr marL="0" indent="0">
              <a:lnSpc>
                <a:spcPct val="100000"/>
              </a:lnSpc>
              <a:spcBef>
                <a:spcPts val="0"/>
              </a:spcBef>
              <a:spcAft>
                <a:spcPts val="0"/>
              </a:spcAft>
              <a:buNone/>
            </a:pPr>
            <a:endParaRPr lang="fr-FR" sz="1600" dirty="0">
              <a:cs typeface="Calibri" panose="020F0502020204030204" pitchFamily="34" charset="0"/>
            </a:endParaRPr>
          </a:p>
          <a:p>
            <a:pPr marL="0" indent="0">
              <a:lnSpc>
                <a:spcPct val="100000"/>
              </a:lnSpc>
              <a:spcBef>
                <a:spcPts val="0"/>
              </a:spcBef>
              <a:spcAft>
                <a:spcPts val="0"/>
              </a:spcAft>
              <a:buNone/>
            </a:pPr>
            <a:r>
              <a:rPr lang="fr-FR" sz="1600" dirty="0">
                <a:effectLst/>
                <a:ea typeface="Calibri" panose="020F0502020204030204" pitchFamily="34" charset="0"/>
                <a:cs typeface="Calibri" panose="020F0502020204030204" pitchFamily="34" charset="0"/>
              </a:rPr>
              <a:t>L’entreprise Adapt Services Carcassonne propose une aide à domicile personnalisée, ponctuelle ou sur une longue période.</a:t>
            </a:r>
            <a:endParaRPr lang="fr-FR" sz="1600" dirty="0">
              <a:cs typeface="Calibri" panose="020F0502020204030204" pitchFamily="34" charset="0"/>
            </a:endParaRPr>
          </a:p>
          <a:p>
            <a:pPr marL="0" indent="0" algn="just">
              <a:lnSpc>
                <a:spcPct val="100000"/>
              </a:lnSpc>
              <a:buNone/>
            </a:pPr>
            <a:r>
              <a:rPr lang="fr-FR" sz="1600" dirty="0">
                <a:effectLst/>
                <a:ea typeface="Calibri" panose="020F0502020204030204" pitchFamily="34" charset="0"/>
                <a:cs typeface="Calibri" panose="020F0502020204030204" pitchFamily="34" charset="0"/>
              </a:rPr>
              <a:t>Spécialiste de l’aide à domicile pour l’accompagnement des personnes fragilisées de tout âge, personnes âgées en perte d’autonomie ou pas, des personnes en situation de handicap, Adapt Services Carcassonne met à la disposition de ses clients, un personnel qualifié et expérimenté. </a:t>
            </a:r>
          </a:p>
          <a:p>
            <a:pPr marL="0" indent="0" algn="just">
              <a:lnSpc>
                <a:spcPct val="100000"/>
              </a:lnSpc>
              <a:buNone/>
            </a:pPr>
            <a:r>
              <a:rPr lang="fr-FR" sz="1600" dirty="0">
                <a:effectLst/>
                <a:ea typeface="Calibri" panose="020F0502020204030204" pitchFamily="34" charset="0"/>
                <a:cs typeface="Calibri" panose="020F0502020204030204" pitchFamily="34" charset="0"/>
              </a:rPr>
              <a:t>Les bénéficiaires d’</a:t>
            </a:r>
            <a:r>
              <a:rPr lang="fr-FR" sz="1600" dirty="0" err="1">
                <a:effectLst/>
                <a:ea typeface="Calibri" panose="020F0502020204030204" pitchFamily="34" charset="0"/>
                <a:cs typeface="Calibri" panose="020F0502020204030204" pitchFamily="34" charset="0"/>
              </a:rPr>
              <a:t>Adapt</a:t>
            </a:r>
            <a:r>
              <a:rPr lang="fr-FR" sz="1600" dirty="0">
                <a:effectLst/>
                <a:ea typeface="Calibri" panose="020F0502020204030204" pitchFamily="34" charset="0"/>
                <a:cs typeface="Calibri" panose="020F0502020204030204" pitchFamily="34" charset="0"/>
              </a:rPr>
              <a:t> Services Carcassonne peuvent bénéficier d’une aide qui prend la forme d’un crédit d’impôt égal à 50 % des dépenses effectuées. Les dépenses sont éligibles à cet avantage fiscal dans la limite de 12 000 € par an et par foyer fiscal. Il est aussi possible de bénéficier de diverses aides financières (APA, PCH..). </a:t>
            </a:r>
          </a:p>
          <a:p>
            <a:pPr marL="0" indent="0">
              <a:lnSpc>
                <a:spcPct val="100000"/>
              </a:lnSpc>
              <a:spcBef>
                <a:spcPts val="0"/>
              </a:spcBef>
              <a:spcAft>
                <a:spcPts val="0"/>
              </a:spcAft>
              <a:buNone/>
            </a:pPr>
            <a:endParaRPr lang="fr-FR" sz="1600" dirty="0">
              <a:cs typeface="Calibri" panose="020F0502020204030204" pitchFamily="34" charset="0"/>
            </a:endParaRPr>
          </a:p>
          <a:p>
            <a:pPr marL="0" indent="0" algn="just">
              <a:lnSpc>
                <a:spcPct val="100000"/>
              </a:lnSpc>
              <a:spcBef>
                <a:spcPts val="0"/>
              </a:spcBef>
              <a:spcAft>
                <a:spcPts val="0"/>
              </a:spcAft>
              <a:buNone/>
            </a:pPr>
            <a:r>
              <a:rPr lang="fr-FR" sz="1600" dirty="0">
                <a:effectLst/>
                <a:ea typeface="Calibri" panose="020F0502020204030204" pitchFamily="34" charset="0"/>
                <a:cs typeface="Calibri" panose="020F0502020204030204" pitchFamily="34" charset="0"/>
              </a:rPr>
              <a:t>L’entreprise propose les prestations suivantes à ses clients :</a:t>
            </a:r>
          </a:p>
          <a:p>
            <a:pPr marL="342900" lvl="0" indent="-342900" algn="just">
              <a:lnSpc>
                <a:spcPct val="100000"/>
              </a:lnSpc>
              <a:spcBef>
                <a:spcPts val="0"/>
              </a:spcBef>
              <a:spcAft>
                <a:spcPts val="0"/>
              </a:spcAft>
              <a:buFont typeface="Symbol" panose="05050102010706020507" pitchFamily="18" charset="2"/>
              <a:buChar char=""/>
            </a:pPr>
            <a:r>
              <a:rPr lang="fr-FR" sz="1600" dirty="0">
                <a:effectLst/>
                <a:ea typeface="Calibri" panose="020F0502020204030204" pitchFamily="34" charset="0"/>
                <a:cs typeface="Calibri" panose="020F0502020204030204" pitchFamily="34" charset="0"/>
              </a:rPr>
              <a:t>TRAVAUX MENAGERS (ménage, rangement, entretien du linge, repassage …),</a:t>
            </a:r>
          </a:p>
          <a:p>
            <a:pPr marL="342900" lvl="0" indent="-342900" algn="just">
              <a:lnSpc>
                <a:spcPct val="100000"/>
              </a:lnSpc>
              <a:spcBef>
                <a:spcPts val="0"/>
              </a:spcBef>
              <a:spcAft>
                <a:spcPts val="0"/>
              </a:spcAft>
              <a:buFont typeface="Symbol" panose="05050102010706020507" pitchFamily="18" charset="2"/>
              <a:buChar char=""/>
            </a:pPr>
            <a:r>
              <a:rPr lang="fr-FR" sz="1600" dirty="0">
                <a:effectLst/>
                <a:ea typeface="Calibri" panose="020F0502020204030204" pitchFamily="34" charset="0"/>
                <a:cs typeface="Calibri" panose="020F0502020204030204" pitchFamily="34" charset="0"/>
              </a:rPr>
              <a:t>AIDE AUX REPAS (préparation du repas et/ou aide à la prise des repas),</a:t>
            </a:r>
          </a:p>
          <a:p>
            <a:pPr marL="342900" lvl="0" indent="-342900" algn="just">
              <a:lnSpc>
                <a:spcPct val="100000"/>
              </a:lnSpc>
              <a:spcBef>
                <a:spcPts val="0"/>
              </a:spcBef>
              <a:spcAft>
                <a:spcPts val="0"/>
              </a:spcAft>
              <a:buFont typeface="Symbol" panose="05050102010706020507" pitchFamily="18" charset="2"/>
              <a:buChar char=""/>
            </a:pPr>
            <a:r>
              <a:rPr lang="fr-FR" sz="1600" dirty="0">
                <a:effectLst/>
                <a:ea typeface="Calibri" panose="020F0502020204030204" pitchFamily="34" charset="0"/>
                <a:cs typeface="Calibri" panose="020F0502020204030204" pitchFamily="34" charset="0"/>
              </a:rPr>
              <a:t>AIDE À L’HYGIENE (changes et toilette),</a:t>
            </a:r>
          </a:p>
          <a:p>
            <a:pPr marL="342900" lvl="0" indent="-342900" algn="just">
              <a:lnSpc>
                <a:spcPct val="100000"/>
              </a:lnSpc>
              <a:spcBef>
                <a:spcPts val="0"/>
              </a:spcBef>
              <a:spcAft>
                <a:spcPts val="0"/>
              </a:spcAft>
              <a:buFont typeface="Symbol" panose="05050102010706020507" pitchFamily="18" charset="2"/>
              <a:buChar char=""/>
            </a:pPr>
            <a:r>
              <a:rPr lang="fr-FR" sz="1600" dirty="0">
                <a:effectLst/>
                <a:ea typeface="Calibri" panose="020F0502020204030204" pitchFamily="34" charset="0"/>
                <a:cs typeface="Calibri" panose="020F0502020204030204" pitchFamily="34" charset="0"/>
              </a:rPr>
              <a:t>ASSISTANCE ADMINISTRATIVE (accompagnement dans le suivi du courrier).</a:t>
            </a:r>
          </a:p>
        </p:txBody>
      </p:sp>
      <p:sp>
        <p:nvSpPr>
          <p:cNvPr id="5" name="Rectangle 4">
            <a:extLst>
              <a:ext uri="{FF2B5EF4-FFF2-40B4-BE49-F238E27FC236}">
                <a16:creationId xmlns:a16="http://schemas.microsoft.com/office/drawing/2014/main" id="{C9EB1F57-ED41-F84C-9C29-A0E9B9E1FA85}"/>
              </a:ext>
            </a:extLst>
          </p:cNvPr>
          <p:cNvSpPr/>
          <p:nvPr/>
        </p:nvSpPr>
        <p:spPr>
          <a:xfrm>
            <a:off x="882869" y="1307429"/>
            <a:ext cx="2790497" cy="5122398"/>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solidFill>
                  <a:schemeClr val="tx2"/>
                </a:solidFill>
                <a:cs typeface="Calibri" panose="020F0502020204030204" pitchFamily="34" charset="0"/>
              </a:rPr>
              <a:t>Le sujet doit comporter une présentation de la structure dans laquelle est positionné le  technicien supérieur SP3S </a:t>
            </a:r>
          </a:p>
          <a:p>
            <a:pPr algn="ctr"/>
            <a:endParaRPr lang="fr-FR" sz="2400" dirty="0"/>
          </a:p>
        </p:txBody>
      </p:sp>
      <p:pic>
        <p:nvPicPr>
          <p:cNvPr id="9" name="Image 8">
            <a:extLst>
              <a:ext uri="{FF2B5EF4-FFF2-40B4-BE49-F238E27FC236}">
                <a16:creationId xmlns:a16="http://schemas.microsoft.com/office/drawing/2014/main" id="{86240EB1-9F0B-284A-91B6-91357353D3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64469" y="1307429"/>
            <a:ext cx="992016" cy="387407"/>
          </a:xfrm>
          <a:prstGeom prst="rect">
            <a:avLst/>
          </a:prstGeom>
        </p:spPr>
      </p:pic>
    </p:spTree>
    <p:extLst>
      <p:ext uri="{BB962C8B-B14F-4D97-AF65-F5344CB8AC3E}">
        <p14:creationId xmlns:p14="http://schemas.microsoft.com/office/powerpoint/2010/main" val="1523502962"/>
      </p:ext>
    </p:extLst>
  </p:cSld>
  <p:clrMapOvr>
    <a:masterClrMapping/>
  </p:clrMapOvr>
  <mc:AlternateContent xmlns:mc="http://schemas.openxmlformats.org/markup-compatibility/2006" xmlns:p14="http://schemas.microsoft.com/office/powerpoint/2010/main">
    <mc:Choice Requires="p14">
      <p:transition spd="slow" p14:dur="2000" advTm="29669"/>
    </mc:Choice>
    <mc:Fallback xmlns="">
      <p:transition spd="slow" advTm="29669"/>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984469" y="1483286"/>
            <a:ext cx="2790497" cy="332094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solidFill>
                  <a:schemeClr val="tx2"/>
                </a:solidFill>
                <a:cs typeface="Calibri" panose="020F0502020204030204" pitchFamily="34" charset="0"/>
              </a:rPr>
              <a:t>Les missions du technicien supérieur SP3S </a:t>
            </a:r>
          </a:p>
          <a:p>
            <a:pPr algn="ctr"/>
            <a:endParaRPr lang="fr-FR" sz="2000" dirty="0">
              <a:solidFill>
                <a:schemeClr val="tx2"/>
              </a:solidFill>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6F7A6E90-93DF-8344-9C33-E67146C42A42}"/>
              </a:ext>
            </a:extLst>
          </p:cNvPr>
          <p:cNvSpPr/>
          <p:nvPr/>
        </p:nvSpPr>
        <p:spPr>
          <a:xfrm>
            <a:off x="4177321" y="1483286"/>
            <a:ext cx="7755802" cy="332094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1600" b="1" dirty="0">
                <a:solidFill>
                  <a:schemeClr val="tx2"/>
                </a:solidFill>
                <a:effectLst/>
                <a:ea typeface="Calibri" panose="020F0502020204030204" pitchFamily="34" charset="0"/>
                <a:cs typeface="Calibri" panose="020F0502020204030204" pitchFamily="34" charset="0"/>
              </a:rPr>
              <a:t>Vous êtes en charge : </a:t>
            </a:r>
          </a:p>
          <a:p>
            <a:pPr algn="just"/>
            <a:endParaRPr lang="fr-FR" sz="1600" b="1" dirty="0">
              <a:solidFill>
                <a:schemeClr val="tx2"/>
              </a:solidFill>
              <a:ea typeface="Calibri" panose="020F0502020204030204" pitchFamily="34" charset="0"/>
              <a:cs typeface="Calibri" panose="020F0502020204030204" pitchFamily="34" charset="0"/>
            </a:endParaRPr>
          </a:p>
          <a:p>
            <a:pPr algn="just"/>
            <a:endParaRPr lang="fr-FR" sz="1600" dirty="0">
              <a:solidFill>
                <a:schemeClr val="tx2"/>
              </a:solidFill>
              <a:effectLst/>
              <a:ea typeface="Calibri" panose="020F0502020204030204" pitchFamily="34" charset="0"/>
              <a:cs typeface="Calibri" panose="020F0502020204030204" pitchFamily="34" charset="0"/>
            </a:endParaRPr>
          </a:p>
          <a:p>
            <a:pPr marL="342900" lvl="0" indent="-342900" algn="just">
              <a:lnSpc>
                <a:spcPct val="150000"/>
              </a:lnSpc>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Du suivi administratif du dossier et des prises en charge des bénéficiaires,</a:t>
            </a:r>
          </a:p>
          <a:p>
            <a:pPr marL="342900" lvl="0" indent="-342900" algn="just">
              <a:lnSpc>
                <a:spcPct val="150000"/>
              </a:lnSpc>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De la planification des interventions des intervenants chez les bénéficiaires,</a:t>
            </a:r>
          </a:p>
          <a:p>
            <a:pPr marL="342900" lvl="0" indent="-342900" algn="just">
              <a:lnSpc>
                <a:spcPct val="150000"/>
              </a:lnSpc>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Du suivi, de la coordination et du développement du réseau de partenaires,</a:t>
            </a:r>
          </a:p>
          <a:p>
            <a:pPr marL="342900" lvl="0" indent="-342900" algn="just">
              <a:lnSpc>
                <a:spcPct val="150000"/>
              </a:lnSpc>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Du développement du portefeuille clients,</a:t>
            </a:r>
            <a:endParaRPr lang="fr-FR" sz="1600" dirty="0">
              <a:solidFill>
                <a:schemeClr val="tx2"/>
              </a:solidFill>
              <a:ea typeface="Calibri" panose="020F0502020204030204" pitchFamily="34" charset="0"/>
              <a:cs typeface="Calibri" panose="020F0502020204030204" pitchFamily="34" charset="0"/>
            </a:endParaRPr>
          </a:p>
          <a:p>
            <a:pPr marL="342900" lvl="0" indent="-342900" algn="just">
              <a:lnSpc>
                <a:spcPct val="150000"/>
              </a:lnSpc>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De la fidélisation des clients et partenaires.</a:t>
            </a:r>
            <a:endParaRPr lang="fr-FR" sz="1600" dirty="0">
              <a:solidFill>
                <a:schemeClr val="tx2"/>
              </a:solidFill>
              <a:cs typeface="Calibri" panose="020F0502020204030204" pitchFamily="34" charset="0"/>
            </a:endParaRPr>
          </a:p>
          <a:p>
            <a:pPr marL="0" indent="0">
              <a:spcBef>
                <a:spcPts val="0"/>
              </a:spcBef>
              <a:spcAft>
                <a:spcPts val="0"/>
              </a:spcAft>
              <a:buNone/>
            </a:pPr>
            <a:endParaRPr lang="fr-FR" sz="1600" dirty="0">
              <a:solidFill>
                <a:schemeClr val="tx2"/>
              </a:solidFill>
            </a:endParaRPr>
          </a:p>
        </p:txBody>
      </p:sp>
      <p:sp>
        <p:nvSpPr>
          <p:cNvPr id="10" name="Titre 1">
            <a:extLst>
              <a:ext uri="{FF2B5EF4-FFF2-40B4-BE49-F238E27FC236}">
                <a16:creationId xmlns:a16="http://schemas.microsoft.com/office/drawing/2014/main" id="{65DCF4D0-3F72-9F4C-9229-A64A77D12937}"/>
              </a:ext>
            </a:extLst>
          </p:cNvPr>
          <p:cNvSpPr txBox="1">
            <a:spLocks/>
          </p:cNvSpPr>
          <p:nvPr/>
        </p:nvSpPr>
        <p:spPr>
          <a:xfrm>
            <a:off x="832069" y="4959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pic>
        <p:nvPicPr>
          <p:cNvPr id="12" name="Image 11">
            <a:extLst>
              <a:ext uri="{FF2B5EF4-FFF2-40B4-BE49-F238E27FC236}">
                <a16:creationId xmlns:a16="http://schemas.microsoft.com/office/drawing/2014/main" id="{AFBA73C2-BE8A-E741-B175-ACB0587B63F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5305" y="1483286"/>
            <a:ext cx="992016" cy="387407"/>
          </a:xfrm>
          <a:prstGeom prst="rect">
            <a:avLst/>
          </a:prstGeom>
        </p:spPr>
      </p:pic>
    </p:spTree>
    <p:extLst>
      <p:ext uri="{BB962C8B-B14F-4D97-AF65-F5344CB8AC3E}">
        <p14:creationId xmlns:p14="http://schemas.microsoft.com/office/powerpoint/2010/main" val="1126842312"/>
      </p:ext>
    </p:extLst>
  </p:cSld>
  <p:clrMapOvr>
    <a:masterClrMapping/>
  </p:clrMapOvr>
  <mc:AlternateContent xmlns:mc="http://schemas.openxmlformats.org/markup-compatibility/2006" xmlns:p14="http://schemas.microsoft.com/office/powerpoint/2010/main">
    <mc:Choice Requires="p14">
      <p:transition spd="slow" p14:dur="2000" advTm="7037"/>
    </mc:Choice>
    <mc:Fallback xmlns="">
      <p:transition spd="slow" advTm="7037"/>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70" y="842211"/>
            <a:ext cx="2542502" cy="5799889"/>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2000" b="1" dirty="0">
                <a:solidFill>
                  <a:schemeClr val="tx2"/>
                </a:solidFill>
                <a:cs typeface="Calibri" panose="020F0502020204030204" pitchFamily="34" charset="0"/>
              </a:rPr>
              <a:t>Un questionnement professionnel qui définit la </a:t>
            </a:r>
            <a:r>
              <a:rPr lang="fr-FR" sz="2000" b="1" u="sng" dirty="0">
                <a:solidFill>
                  <a:schemeClr val="tx2"/>
                </a:solidFill>
                <a:cs typeface="Calibri" panose="020F0502020204030204" pitchFamily="34" charset="0"/>
              </a:rPr>
              <a:t>compétence mobilisée</a:t>
            </a:r>
          </a:p>
          <a:p>
            <a:pPr marL="0" indent="0">
              <a:spcBef>
                <a:spcPts val="0"/>
              </a:spcBef>
              <a:spcAft>
                <a:spcPts val="0"/>
              </a:spcAft>
              <a:buNone/>
            </a:pPr>
            <a:endParaRPr lang="fr-FR" sz="2000" b="1" u="sng" dirty="0">
              <a:solidFill>
                <a:schemeClr val="tx2"/>
              </a:solidFill>
              <a:cs typeface="Calibri" panose="020F0502020204030204" pitchFamily="34" charset="0"/>
            </a:endParaRPr>
          </a:p>
          <a:p>
            <a:r>
              <a:rPr lang="fr-FR" sz="2000" dirty="0">
                <a:solidFill>
                  <a:schemeClr val="tx2"/>
                </a:solidFill>
                <a:cs typeface="Calibri" panose="020F0502020204030204" pitchFamily="34" charset="0"/>
              </a:rPr>
              <a:t>Ici la compétence 1.4: </a:t>
            </a:r>
            <a:r>
              <a:rPr lang="fr-FR" sz="2000" b="1" dirty="0">
                <a:solidFill>
                  <a:schemeClr val="tx2"/>
                </a:solidFill>
                <a:cs typeface="Calibri" panose="020F0502020204030204" pitchFamily="34" charset="0"/>
              </a:rPr>
              <a:t>Développement de la relation client afin de renforcer l’accès aux droits et aux services</a:t>
            </a:r>
            <a:endParaRPr lang="fr-FR" sz="2000" dirty="0">
              <a:solidFill>
                <a:schemeClr val="tx2"/>
              </a:solidFill>
              <a:cs typeface="Calibri" panose="020F0502020204030204" pitchFamily="34" charset="0"/>
            </a:endParaRPr>
          </a:p>
          <a:p>
            <a:pPr algn="ctr"/>
            <a:endParaRPr lang="fr-FR" sz="2000" dirty="0">
              <a:solidFill>
                <a:schemeClr val="tx2"/>
              </a:solidFill>
              <a:latin typeface="Calibri" panose="020F0502020204030204" pitchFamily="34" charset="0"/>
              <a:cs typeface="Calibri" panose="020F0502020204030204" pitchFamily="34" charset="0"/>
            </a:endParaRPr>
          </a:p>
        </p:txBody>
      </p:sp>
      <p:sp>
        <p:nvSpPr>
          <p:cNvPr id="10" name="Titre 1">
            <a:extLst>
              <a:ext uri="{FF2B5EF4-FFF2-40B4-BE49-F238E27FC236}">
                <a16:creationId xmlns:a16="http://schemas.microsoft.com/office/drawing/2014/main" id="{D165296F-9B4B-2F4E-956E-F800102ABEA2}"/>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pic>
        <p:nvPicPr>
          <p:cNvPr id="12" name="Image 11">
            <a:extLst>
              <a:ext uri="{FF2B5EF4-FFF2-40B4-BE49-F238E27FC236}">
                <a16:creationId xmlns:a16="http://schemas.microsoft.com/office/drawing/2014/main" id="{084BCD02-7BF6-EF46-9E16-3001C6A53BA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29364" y="1045411"/>
            <a:ext cx="992016" cy="387407"/>
          </a:xfrm>
          <a:prstGeom prst="rect">
            <a:avLst/>
          </a:prstGeom>
        </p:spPr>
      </p:pic>
      <p:sp>
        <p:nvSpPr>
          <p:cNvPr id="11" name="Rectangle 10">
            <a:extLst>
              <a:ext uri="{FF2B5EF4-FFF2-40B4-BE49-F238E27FC236}">
                <a16:creationId xmlns:a16="http://schemas.microsoft.com/office/drawing/2014/main" id="{E433BCAF-03BB-45C1-BB7F-2202FA58858F}"/>
              </a:ext>
            </a:extLst>
          </p:cNvPr>
          <p:cNvSpPr/>
          <p:nvPr/>
        </p:nvSpPr>
        <p:spPr>
          <a:xfrm>
            <a:off x="3875314" y="847725"/>
            <a:ext cx="7961087" cy="5829300"/>
          </a:xfrm>
          <a:prstGeom prst="rect">
            <a:avLst/>
          </a:prstGeom>
          <a:no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spcAft>
                <a:spcPts val="800"/>
              </a:spcAft>
            </a:pPr>
            <a:r>
              <a:rPr lang="fr-FR" sz="1600" dirty="0">
                <a:solidFill>
                  <a:schemeClr val="tx2"/>
                </a:solidFill>
                <a:effectLst/>
                <a:ea typeface="Calibri" panose="020F0502020204030204" pitchFamily="34" charset="0"/>
                <a:cs typeface="Calibri" panose="020F0502020204030204" pitchFamily="34" charset="0"/>
              </a:rPr>
              <a:t>Après étude financière et analyse de la situation notamment concurrentielle (50% des concurrents d’Adapt Services Carcassonne proposent en plus des activités de travaux ménagers, d’aide aux repas et à l’hygiène, un accompagnement personnalisé véhiculé ou non des bénéficiaires), l’équipe de Adapt Services Carcassonne décide de développer deux nouveaux services complémentaires à leur offre déjà existante :</a:t>
            </a:r>
          </a:p>
          <a:p>
            <a:pPr marL="342900" lvl="0" indent="-342900" algn="just">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ACCOMPAGNEMENT : Qu’il s’agisse de rendez-vous médicaux, de démarches administratives, de courses ou pour une simple promenade, les assistant(e)s Adapt Services Carcassonne accompagnent les personnes dans tous leurs déplacements, à partir ou à destination de leur domicile. Ils peuvent également les aider à se déplacer en utilisant les transports en commun.</a:t>
            </a:r>
          </a:p>
          <a:p>
            <a:pPr marL="457200" algn="just"/>
            <a:r>
              <a:rPr lang="fr-FR" sz="1600" dirty="0">
                <a:solidFill>
                  <a:schemeClr val="tx2"/>
                </a:solidFill>
                <a:effectLst/>
                <a:ea typeface="Calibri" panose="020F0502020204030204" pitchFamily="34" charset="0"/>
                <a:cs typeface="Calibri" panose="020F0502020204030204" pitchFamily="34" charset="0"/>
              </a:rPr>
              <a:t> </a:t>
            </a:r>
          </a:p>
          <a:p>
            <a:pPr marL="342900" lvl="0" indent="-342900" algn="just">
              <a:spcAft>
                <a:spcPts val="800"/>
              </a:spcAft>
              <a:buFont typeface="Symbol" panose="05050102010706020507" pitchFamily="18" charset="2"/>
              <a:buChar char=""/>
            </a:pPr>
            <a:r>
              <a:rPr lang="fr-FR" sz="1600" dirty="0">
                <a:solidFill>
                  <a:schemeClr val="tx2"/>
                </a:solidFill>
                <a:effectLst/>
                <a:ea typeface="Calibri" panose="020F0502020204030204" pitchFamily="34" charset="0"/>
                <a:cs typeface="Calibri" panose="020F0502020204030204" pitchFamily="34" charset="0"/>
              </a:rPr>
              <a:t>ACCOMPAGNEMENT VEHICULÉ : Adapt Services Carcassonne est équipée de véhicules adaptés pour les personnes à mobilité réduite, afin de faciliter les déplacements extérieurs. L’assistant(e) Adapt Services Carcassonne s’occupe de tout (préparer la personne à sortir, porter les paquets, etc.). </a:t>
            </a:r>
          </a:p>
          <a:p>
            <a:pPr algn="just">
              <a:spcAft>
                <a:spcPts val="800"/>
              </a:spcAft>
            </a:pPr>
            <a:r>
              <a:rPr lang="fr-FR" sz="1600" dirty="0">
                <a:solidFill>
                  <a:schemeClr val="tx2"/>
                </a:solidFill>
                <a:effectLst/>
                <a:ea typeface="Calibri" panose="020F0502020204030204" pitchFamily="34" charset="0"/>
                <a:cs typeface="Calibri" panose="020F0502020204030204" pitchFamily="34" charset="0"/>
              </a:rPr>
              <a:t>Fort de ces nouveaux services que souhaite développer l’entreprise, votre responsable voit une opportunité de capter de nouveaux clients</a:t>
            </a:r>
          </a:p>
          <a:p>
            <a:pPr algn="just">
              <a:spcAft>
                <a:spcPts val="800"/>
              </a:spcAft>
            </a:pPr>
            <a:r>
              <a:rPr lang="fr-FR" sz="1600" b="1" dirty="0">
                <a:solidFill>
                  <a:schemeClr val="tx2"/>
                </a:solidFill>
                <a:effectLst/>
                <a:ea typeface="Calibri" panose="020F0502020204030204" pitchFamily="34" charset="0"/>
                <a:cs typeface="Calibri" panose="020F0502020204030204" pitchFamily="34" charset="0"/>
              </a:rPr>
              <a:t>L’une de vos missions étant d’assurer la prospection des clients et des partenaires et parce que votre intégration dans l’entreprise est récente, votre responsable souhaite valider vos capacités à développer un plan de prospection argumenté répondant à une analyse de la situation et permettant à Adapt Services Carcassonne d’atteindre ses objectifs</a:t>
            </a:r>
            <a:endParaRPr lang="fr-FR" sz="1600" b="1" dirty="0">
              <a:solidFill>
                <a:schemeClr val="tx2"/>
              </a:solidFill>
              <a:cs typeface="Calibri" panose="020F0502020204030204" pitchFamily="34" charset="0"/>
            </a:endParaRPr>
          </a:p>
        </p:txBody>
      </p:sp>
    </p:spTree>
    <p:extLst>
      <p:ext uri="{BB962C8B-B14F-4D97-AF65-F5344CB8AC3E}">
        <p14:creationId xmlns:p14="http://schemas.microsoft.com/office/powerpoint/2010/main" val="3074933948"/>
      </p:ext>
    </p:extLst>
  </p:cSld>
  <p:clrMapOvr>
    <a:masterClrMapping/>
  </p:clrMapOvr>
  <mc:AlternateContent xmlns:mc="http://schemas.openxmlformats.org/markup-compatibility/2006" xmlns:p14="http://schemas.microsoft.com/office/powerpoint/2010/main">
    <mc:Choice Requires="p14">
      <p:transition spd="slow" p14:dur="2000" advTm="23131"/>
    </mc:Choice>
    <mc:Fallback xmlns="">
      <p:transition spd="slow" advTm="2313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5B5464-16D2-4975-B8E8-C77D022097D4}"/>
              </a:ext>
            </a:extLst>
          </p:cNvPr>
          <p:cNvSpPr>
            <a:spLocks noGrp="1"/>
          </p:cNvSpPr>
          <p:nvPr>
            <p:ph type="title"/>
          </p:nvPr>
        </p:nvSpPr>
        <p:spPr>
          <a:xfrm>
            <a:off x="1023730" y="2525228"/>
            <a:ext cx="10515600" cy="1325563"/>
          </a:xfrm>
        </p:spPr>
        <p:txBody>
          <a:bodyPr>
            <a:normAutofit/>
          </a:bodyPr>
          <a:lstStyle/>
          <a:p>
            <a:pPr algn="ctr"/>
            <a:r>
              <a:rPr lang="fr-FR" sz="3600" b="1" dirty="0">
                <a:solidFill>
                  <a:schemeClr val="accent1"/>
                </a:solidFill>
              </a:rPr>
              <a:t>En introduction…</a:t>
            </a:r>
          </a:p>
        </p:txBody>
      </p:sp>
    </p:spTree>
    <p:extLst>
      <p:ext uri="{BB962C8B-B14F-4D97-AF65-F5344CB8AC3E}">
        <p14:creationId xmlns:p14="http://schemas.microsoft.com/office/powerpoint/2010/main" val="24272263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082097"/>
            <a:ext cx="3645588" cy="551997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Rappel des indicateurs de réussite :</a:t>
            </a:r>
          </a:p>
          <a:p>
            <a:pPr marL="0" indent="0">
              <a:spcBef>
                <a:spcPts val="0"/>
              </a:spcBef>
              <a:spcAft>
                <a:spcPts val="0"/>
              </a:spcAft>
              <a:buNone/>
            </a:pPr>
            <a:endParaRPr lang="fr-FR" sz="1800" dirty="0">
              <a:solidFill>
                <a:schemeClr val="tx2"/>
              </a:solidFill>
              <a:cs typeface="Calibri" panose="020F0502020204030204" pitchFamily="34" charset="0"/>
            </a:endParaRPr>
          </a:p>
          <a:p>
            <a:pPr marL="216000" indent="-216000" rtl="0" eaLnBrk="1" fontAlgn="t" latinLnBrk="0" hangingPunct="1">
              <a:spcBef>
                <a:spcPts val="0"/>
              </a:spcBef>
              <a:spcAft>
                <a:spcPts val="600"/>
              </a:spcAft>
              <a:buClrTx/>
              <a:buSzPts val="1600"/>
              <a:buFont typeface="Arial" panose="020B0604020202020204" pitchFamily="34" charset="0"/>
              <a:buChar char="•"/>
            </a:pPr>
            <a:r>
              <a:rPr lang="fr-FR" sz="1800" i="0" u="none" strike="noStrike" kern="1200" dirty="0">
                <a:solidFill>
                  <a:schemeClr val="tx2"/>
                </a:solidFill>
                <a:effectLst/>
                <a:cs typeface="Calibri" panose="020F0502020204030204" pitchFamily="34" charset="0"/>
              </a:rPr>
              <a:t>Le plan de prospection et la politique de fidélisation sont élaborés dans le respect des contraintes </a:t>
            </a:r>
            <a:endParaRPr lang="fr-FR" sz="18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800" i="0" u="none" strike="noStrike" kern="1200" dirty="0">
                <a:solidFill>
                  <a:schemeClr val="tx2"/>
                </a:solidFill>
                <a:effectLst/>
                <a:cs typeface="Calibri" panose="020F0502020204030204" pitchFamily="34" charset="0"/>
              </a:rPr>
              <a:t>Les techniques et outils de prospection commerciale sont utilisés pour l’atteinte des objectifs de la structure  dans le respect des personnes </a:t>
            </a:r>
            <a:endParaRPr lang="fr-FR" sz="18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800" i="0" u="none" strike="noStrike" kern="1200" dirty="0">
                <a:solidFill>
                  <a:schemeClr val="tx2"/>
                </a:solidFill>
                <a:effectLst/>
                <a:cs typeface="Calibri" panose="020F0502020204030204" pitchFamily="34" charset="0"/>
              </a:rPr>
              <a:t>Les techniques et outils de prospection sont utilisés dans le cadre de l’accès aux droits </a:t>
            </a:r>
            <a:endParaRPr lang="fr-FR" sz="18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800" i="0" u="none" strike="noStrike" kern="1200" dirty="0">
                <a:solidFill>
                  <a:schemeClr val="tx2"/>
                </a:solidFill>
                <a:effectLst/>
                <a:cs typeface="Calibri" panose="020F0502020204030204" pitchFamily="34" charset="0"/>
              </a:rPr>
              <a:t>Les techniques de motivation du personnel chargé de la prospection sont abordées</a:t>
            </a:r>
            <a:endParaRPr lang="fr-FR" sz="18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800" i="0" u="none" strike="noStrike" kern="1200" dirty="0">
                <a:solidFill>
                  <a:schemeClr val="tx2"/>
                </a:solidFill>
                <a:effectLst/>
                <a:cs typeface="Calibri" panose="020F0502020204030204" pitchFamily="34" charset="0"/>
              </a:rPr>
              <a:t>L’atteinte des objectifs est évaluée</a:t>
            </a:r>
            <a:endParaRPr lang="fr-FR" dirty="0">
              <a:solidFill>
                <a:schemeClr val="tx2"/>
              </a:solidFill>
            </a:endParaRPr>
          </a:p>
        </p:txBody>
      </p:sp>
      <p:sp>
        <p:nvSpPr>
          <p:cNvPr id="7" name="Rectangle 6">
            <a:extLst>
              <a:ext uri="{FF2B5EF4-FFF2-40B4-BE49-F238E27FC236}">
                <a16:creationId xmlns:a16="http://schemas.microsoft.com/office/drawing/2014/main" id="{6F7A6E90-93DF-8344-9C33-E67146C42A42}"/>
              </a:ext>
            </a:extLst>
          </p:cNvPr>
          <p:cNvSpPr/>
          <p:nvPr/>
        </p:nvSpPr>
        <p:spPr>
          <a:xfrm>
            <a:off x="5024464" y="1082097"/>
            <a:ext cx="6735777" cy="551997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600" b="1" u="sng" dirty="0">
                <a:solidFill>
                  <a:schemeClr val="tx2"/>
                </a:solidFill>
                <a:cs typeface="Calibri" panose="020F0502020204030204" pitchFamily="34" charset="0"/>
              </a:rPr>
              <a:t>2 exemples de propositions d’activités pédagogiques : </a:t>
            </a:r>
          </a:p>
          <a:p>
            <a:pPr marL="0" indent="0">
              <a:spcBef>
                <a:spcPts val="0"/>
              </a:spcBef>
              <a:spcAft>
                <a:spcPts val="0"/>
              </a:spcAft>
              <a:buNone/>
            </a:pPr>
            <a:endParaRPr lang="fr-FR" sz="1600" dirty="0">
              <a:solidFill>
                <a:schemeClr val="tx2"/>
              </a:solidFill>
              <a:cs typeface="Calibri" panose="020F0502020204030204" pitchFamily="34" charset="0"/>
            </a:endParaRPr>
          </a:p>
          <a:p>
            <a:pPr marL="0" indent="0">
              <a:spcBef>
                <a:spcPts val="0"/>
              </a:spcBef>
              <a:spcAft>
                <a:spcPts val="0"/>
              </a:spcAft>
              <a:buNone/>
            </a:pPr>
            <a:r>
              <a:rPr lang="fr-FR" sz="1600" b="1" dirty="0">
                <a:solidFill>
                  <a:schemeClr val="tx2"/>
                </a:solidFill>
                <a:cs typeface="Calibri" panose="020F0502020204030204" pitchFamily="34" charset="0"/>
              </a:rPr>
              <a:t>Proposition 1 :</a:t>
            </a:r>
          </a:p>
          <a:p>
            <a:pPr algn="just">
              <a:lnSpc>
                <a:spcPct val="107000"/>
              </a:lnSpc>
              <a:spcAft>
                <a:spcPts val="800"/>
              </a:spcAft>
            </a:pPr>
            <a:r>
              <a:rPr lang="fr-FR" sz="1600" dirty="0">
                <a:solidFill>
                  <a:schemeClr val="tx2"/>
                </a:solidFill>
                <a:effectLst/>
                <a:ea typeface="Calibri" panose="020F0502020204030204" pitchFamily="34" charset="0"/>
                <a:cs typeface="Calibri" panose="020F0502020204030204" pitchFamily="34" charset="0"/>
              </a:rPr>
              <a:t>Votre responsable vous accorde un entretien de 10 minutes pour lui présenter différents moyens de prospection que vous envisagez de développer, en argumentant votre démarche.</a:t>
            </a: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endParaRPr lang="fr-FR" sz="1600" b="1" dirty="0">
              <a:solidFill>
                <a:schemeClr val="tx2"/>
              </a:solidFill>
              <a:cs typeface="Calibri" panose="020F0502020204030204" pitchFamily="34" charset="0"/>
            </a:endParaRPr>
          </a:p>
          <a:p>
            <a:pPr marL="0" indent="0">
              <a:spcBef>
                <a:spcPts val="0"/>
              </a:spcBef>
              <a:spcAft>
                <a:spcPts val="0"/>
              </a:spcAft>
              <a:buNone/>
            </a:pPr>
            <a:r>
              <a:rPr lang="fr-FR" sz="1600" b="1" dirty="0">
                <a:solidFill>
                  <a:schemeClr val="tx2"/>
                </a:solidFill>
                <a:cs typeface="Calibri" panose="020F0502020204030204" pitchFamily="34" charset="0"/>
              </a:rPr>
              <a:t>Proposition 2 : (en formatif)</a:t>
            </a:r>
          </a:p>
          <a:p>
            <a:pPr marL="342900" lvl="0" indent="-342900" algn="just">
              <a:lnSpc>
                <a:spcPct val="107000"/>
              </a:lnSpc>
              <a:buFont typeface="+mj-lt"/>
              <a:buAutoNum type="arabicPeriod"/>
            </a:pPr>
            <a:r>
              <a:rPr lang="fr-FR" sz="1600" dirty="0">
                <a:solidFill>
                  <a:schemeClr val="tx2"/>
                </a:solidFill>
                <a:effectLst/>
                <a:ea typeface="Calibri" panose="020F0502020204030204" pitchFamily="34" charset="0"/>
                <a:cs typeface="Calibri" panose="020F0502020204030204" pitchFamily="34" charset="0"/>
              </a:rPr>
              <a:t>Présenter les outils de prospection que vous envisagez d’utiliser en fonction des acteurs visés,</a:t>
            </a:r>
          </a:p>
          <a:p>
            <a:pPr marL="342900" lvl="0" indent="-342900" algn="just">
              <a:lnSpc>
                <a:spcPct val="107000"/>
              </a:lnSpc>
              <a:buFont typeface="+mj-lt"/>
              <a:buAutoNum type="arabicPeriod"/>
            </a:pPr>
            <a:r>
              <a:rPr lang="fr-FR" sz="1600" dirty="0">
                <a:solidFill>
                  <a:schemeClr val="tx2"/>
                </a:solidFill>
                <a:effectLst/>
                <a:ea typeface="Calibri" panose="020F0502020204030204" pitchFamily="34" charset="0"/>
                <a:cs typeface="Calibri" panose="020F0502020204030204" pitchFamily="34" charset="0"/>
              </a:rPr>
              <a:t>Justifier leur utilisation selon l’analyse de la situation d’Adapt Services Carcassonne, </a:t>
            </a:r>
          </a:p>
          <a:p>
            <a:pPr marL="342900" lvl="0" indent="-342900" algn="just">
              <a:lnSpc>
                <a:spcPct val="107000"/>
              </a:lnSpc>
              <a:spcAft>
                <a:spcPts val="800"/>
              </a:spcAft>
              <a:buFont typeface="+mj-lt"/>
              <a:buAutoNum type="arabicPeriod"/>
            </a:pPr>
            <a:r>
              <a:rPr lang="fr-FR" sz="1600" dirty="0">
                <a:solidFill>
                  <a:schemeClr val="tx2"/>
                </a:solidFill>
                <a:effectLst/>
                <a:ea typeface="Calibri" panose="020F0502020204030204" pitchFamily="34" charset="0"/>
                <a:cs typeface="Calibri" panose="020F0502020204030204" pitchFamily="34" charset="0"/>
              </a:rPr>
              <a:t>Proposer pour chaque outil choisi, une démarche de prospection cohérente et pertinente.</a:t>
            </a:r>
          </a:p>
          <a:p>
            <a:pPr algn="ctr"/>
            <a:endParaRPr lang="fr-FR" sz="1600" dirty="0">
              <a:solidFill>
                <a:schemeClr val="tx2"/>
              </a:solidFill>
            </a:endParaRP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149422"/>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32449" y="1403684"/>
            <a:ext cx="992016" cy="387407"/>
          </a:xfrm>
          <a:prstGeom prst="rect">
            <a:avLst/>
          </a:prstGeom>
        </p:spPr>
      </p:pic>
    </p:spTree>
    <p:extLst>
      <p:ext uri="{BB962C8B-B14F-4D97-AF65-F5344CB8AC3E}">
        <p14:creationId xmlns:p14="http://schemas.microsoft.com/office/powerpoint/2010/main" val="2247050290"/>
      </p:ext>
    </p:extLst>
  </p:cSld>
  <p:clrMapOvr>
    <a:masterClrMapping/>
  </p:clrMapOvr>
  <mc:AlternateContent xmlns:mc="http://schemas.openxmlformats.org/markup-compatibility/2006" xmlns:p14="http://schemas.microsoft.com/office/powerpoint/2010/main">
    <mc:Choice Requires="p14">
      <p:transition spd="slow" p14:dur="2000" advTm="75780"/>
    </mc:Choice>
    <mc:Fallback xmlns="">
      <p:transition spd="slow" advTm="7578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1E62AA67-1A4A-4EC2-8584-E56E02C8F30B}"/>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sp>
        <p:nvSpPr>
          <p:cNvPr id="6" name="Rectangle 5">
            <a:extLst>
              <a:ext uri="{FF2B5EF4-FFF2-40B4-BE49-F238E27FC236}">
                <a16:creationId xmlns:a16="http://schemas.microsoft.com/office/drawing/2014/main" id="{EBCE6E4E-E71A-4D4D-93B1-552F664D3CFD}"/>
              </a:ext>
            </a:extLst>
          </p:cNvPr>
          <p:cNvSpPr/>
          <p:nvPr/>
        </p:nvSpPr>
        <p:spPr>
          <a:xfrm>
            <a:off x="882869" y="1067104"/>
            <a:ext cx="2237702" cy="522312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Des annexes supports à l’analyse et réalisation de l’activité </a:t>
            </a: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73C0E56A-BDB8-4D12-AFFD-2F19F6CCC270}"/>
              </a:ext>
            </a:extLst>
          </p:cNvPr>
          <p:cNvSpPr txBox="1"/>
          <p:nvPr/>
        </p:nvSpPr>
        <p:spPr>
          <a:xfrm>
            <a:off x="4460881" y="1067104"/>
            <a:ext cx="6666139" cy="410882"/>
          </a:xfrm>
          <a:prstGeom prst="rect">
            <a:avLst/>
          </a:prstGeom>
          <a:noFill/>
        </p:spPr>
        <p:txBody>
          <a:bodyPr wrap="square">
            <a:spAutoFit/>
          </a:bodyPr>
          <a:lstStyle/>
          <a:p>
            <a:pPr>
              <a:lnSpc>
                <a:spcPct val="115000"/>
              </a:lnSpc>
              <a:spcAft>
                <a:spcPts val="800"/>
              </a:spcAft>
            </a:pPr>
            <a:r>
              <a:rPr lang="fr-FR" sz="1800" b="1" dirty="0">
                <a:solidFill>
                  <a:srgbClr val="000000"/>
                </a:solidFill>
                <a:effectLst/>
                <a:ea typeface="Calibri" panose="020F0502020204030204" pitchFamily="34" charset="0"/>
                <a:cs typeface="Times New Roman" panose="02020603050405020304" pitchFamily="18" charset="0"/>
              </a:rPr>
              <a:t>ANNEXE 1 : EXTRAIT DU RAPPORT D’ACTIVITÉ 2021</a:t>
            </a:r>
            <a:r>
              <a:rPr lang="fr-FR" sz="1800" b="1"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a:extLst>
              <a:ext uri="{FF2B5EF4-FFF2-40B4-BE49-F238E27FC236}">
                <a16:creationId xmlns:a16="http://schemas.microsoft.com/office/drawing/2014/main" id="{90D03823-CF91-4E9E-96E8-85965B8DDD0D}"/>
              </a:ext>
            </a:extLst>
          </p:cNvPr>
          <p:cNvSpPr txBox="1"/>
          <p:nvPr/>
        </p:nvSpPr>
        <p:spPr>
          <a:xfrm>
            <a:off x="4460881" y="1565337"/>
            <a:ext cx="7237639" cy="307777"/>
          </a:xfrm>
          <a:prstGeom prst="rect">
            <a:avLst/>
          </a:prstGeom>
          <a:noFill/>
        </p:spPr>
        <p:txBody>
          <a:bodyPr wrap="square">
            <a:spAutoFit/>
          </a:bodyPr>
          <a:lstStyle/>
          <a:p>
            <a:r>
              <a:rPr lang="fr-FR" sz="1400" b="1" dirty="0">
                <a:solidFill>
                  <a:srgbClr val="000000"/>
                </a:solidFill>
                <a:effectLst/>
                <a:ea typeface="Calibri" panose="020F0502020204030204" pitchFamily="34" charset="0"/>
                <a:cs typeface="Times New Roman" panose="02020603050405020304" pitchFamily="18" charset="0"/>
              </a:rPr>
              <a:t>CARACTÉRISTIQUES DES CLIENTS D’ADAPT SERVICES CARCASSONNE</a:t>
            </a:r>
            <a:endParaRPr lang="fr-FR" sz="1400" dirty="0"/>
          </a:p>
        </p:txBody>
      </p:sp>
      <p:graphicFrame>
        <p:nvGraphicFramePr>
          <p:cNvPr id="9" name="Graphique 8">
            <a:extLst>
              <a:ext uri="{FF2B5EF4-FFF2-40B4-BE49-F238E27FC236}">
                <a16:creationId xmlns:a16="http://schemas.microsoft.com/office/drawing/2014/main" id="{724F7DC9-608E-4FA5-974B-1F9ACB6658B6}"/>
              </a:ext>
            </a:extLst>
          </p:cNvPr>
          <p:cNvGraphicFramePr/>
          <p:nvPr>
            <p:extLst/>
          </p:nvPr>
        </p:nvGraphicFramePr>
        <p:xfrm>
          <a:off x="4041694" y="1988792"/>
          <a:ext cx="3619500" cy="27717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Graphique 9">
            <a:extLst>
              <a:ext uri="{FF2B5EF4-FFF2-40B4-BE49-F238E27FC236}">
                <a16:creationId xmlns:a16="http://schemas.microsoft.com/office/drawing/2014/main" id="{DDC8EBF7-1E2A-48C0-BB47-9B97D141EB93}"/>
              </a:ext>
            </a:extLst>
          </p:cNvPr>
          <p:cNvGraphicFramePr/>
          <p:nvPr>
            <p:extLst/>
          </p:nvPr>
        </p:nvGraphicFramePr>
        <p:xfrm>
          <a:off x="8248489" y="2065852"/>
          <a:ext cx="2928620" cy="2771775"/>
        </p:xfrm>
        <a:graphic>
          <a:graphicData uri="http://schemas.openxmlformats.org/drawingml/2006/chart">
            <c:chart xmlns:c="http://schemas.openxmlformats.org/drawingml/2006/chart" xmlns:r="http://schemas.openxmlformats.org/officeDocument/2006/relationships" r:id="rId4"/>
          </a:graphicData>
        </a:graphic>
      </p:graphicFrame>
      <p:sp>
        <p:nvSpPr>
          <p:cNvPr id="11" name="ZoneTexte 10">
            <a:extLst>
              <a:ext uri="{FF2B5EF4-FFF2-40B4-BE49-F238E27FC236}">
                <a16:creationId xmlns:a16="http://schemas.microsoft.com/office/drawing/2014/main" id="{E2F3ECA6-92FA-4E1C-B983-66A99895C2BA}"/>
              </a:ext>
            </a:extLst>
          </p:cNvPr>
          <p:cNvSpPr txBox="1"/>
          <p:nvPr/>
        </p:nvSpPr>
        <p:spPr>
          <a:xfrm>
            <a:off x="4460881" y="4725440"/>
            <a:ext cx="6922817" cy="156478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lnSpc>
                <a:spcPct val="107000"/>
              </a:lnSpc>
              <a:spcAft>
                <a:spcPts val="800"/>
              </a:spcAft>
            </a:pPr>
            <a:r>
              <a:rPr lang="fr-FR" sz="1400" b="1" dirty="0">
                <a:solidFill>
                  <a:srgbClr val="000000"/>
                </a:solidFill>
                <a:effectLst/>
                <a:ea typeface="Calibri" panose="020F0502020204030204" pitchFamily="34" charset="0"/>
                <a:cs typeface="Times New Roman" panose="02020603050405020304" pitchFamily="18" charset="0"/>
              </a:rPr>
              <a:t>Caractéristiques spécifiques </a:t>
            </a:r>
            <a:endParaRPr lang="fr-FR" sz="1400" dirty="0">
              <a:effectLst/>
              <a:ea typeface="Calibri" panose="020F0502020204030204" pitchFamily="34" charset="0"/>
              <a:cs typeface="Times New Roman" panose="02020603050405020304" pitchFamily="18" charset="0"/>
            </a:endParaRPr>
          </a:p>
          <a:p>
            <a:pPr marL="342900" lvl="0" indent="-342900" algn="just">
              <a:lnSpc>
                <a:spcPct val="107000"/>
              </a:lnSpc>
              <a:buSzPts val="1100"/>
              <a:buFont typeface="Wingdings" panose="05000000000000000000" pitchFamily="2" charset="2"/>
              <a:buChar char=""/>
            </a:pPr>
            <a:r>
              <a:rPr lang="fr-FR" sz="1400" dirty="0">
                <a:solidFill>
                  <a:srgbClr val="000000"/>
                </a:solidFill>
                <a:effectLst/>
                <a:ea typeface="Arial Unicode MS"/>
                <a:cs typeface="Times New Roman" panose="02020603050405020304" pitchFamily="18" charset="0"/>
              </a:rPr>
              <a:t>46% des clients de Adapt Services Carcassonne vivent seuls</a:t>
            </a:r>
            <a:endParaRPr lang="fr-FR" sz="1400" dirty="0">
              <a:effectLst/>
              <a:ea typeface="Arial Unicode MS"/>
              <a:cs typeface="Times New Roman" panose="02020603050405020304" pitchFamily="18" charset="0"/>
            </a:endParaRPr>
          </a:p>
          <a:p>
            <a:pPr marL="342900" lvl="0" indent="-342900" algn="just">
              <a:lnSpc>
                <a:spcPct val="107000"/>
              </a:lnSpc>
              <a:buSzPts val="1100"/>
              <a:buFont typeface="Wingdings" panose="05000000000000000000" pitchFamily="2" charset="2"/>
              <a:buChar char=""/>
            </a:pPr>
            <a:r>
              <a:rPr lang="fr-FR" sz="1400" dirty="0">
                <a:solidFill>
                  <a:srgbClr val="000000"/>
                </a:solidFill>
                <a:effectLst/>
                <a:ea typeface="Arial Unicode MS"/>
                <a:cs typeface="Times New Roman" panose="02020603050405020304" pitchFamily="18" charset="0"/>
              </a:rPr>
              <a:t>12% des clients sont géographiquement isolés</a:t>
            </a:r>
            <a:endParaRPr lang="fr-FR" sz="1400" dirty="0">
              <a:effectLst/>
              <a:ea typeface="Arial Unicode MS"/>
              <a:cs typeface="Times New Roman" panose="02020603050405020304" pitchFamily="18" charset="0"/>
            </a:endParaRPr>
          </a:p>
          <a:p>
            <a:pPr marL="342900" lvl="0" indent="-342900">
              <a:lnSpc>
                <a:spcPct val="107000"/>
              </a:lnSpc>
              <a:buSzPts val="1100"/>
              <a:buFont typeface="Wingdings" panose="05000000000000000000" pitchFamily="2" charset="2"/>
              <a:buChar char=""/>
            </a:pPr>
            <a:r>
              <a:rPr lang="fr-FR" sz="1400" dirty="0">
                <a:solidFill>
                  <a:srgbClr val="000000"/>
                </a:solidFill>
                <a:effectLst/>
                <a:ea typeface="Arial Unicode MS"/>
                <a:cs typeface="Times New Roman" panose="02020603050405020304" pitchFamily="18" charset="0"/>
              </a:rPr>
              <a:t>43% des clients sont bénéficiaires de l'APA</a:t>
            </a:r>
            <a:br>
              <a:rPr lang="fr-FR" sz="1400" dirty="0">
                <a:solidFill>
                  <a:srgbClr val="000000"/>
                </a:solidFill>
                <a:effectLst/>
                <a:ea typeface="Arial Unicode MS"/>
                <a:cs typeface="Times New Roman" panose="02020603050405020304" pitchFamily="18" charset="0"/>
              </a:rPr>
            </a:br>
            <a:r>
              <a:rPr lang="fr-FR" sz="1400" dirty="0">
                <a:solidFill>
                  <a:srgbClr val="000000"/>
                </a:solidFill>
                <a:effectLst/>
                <a:ea typeface="Arial Unicode MS"/>
                <a:cs typeface="Times New Roman" panose="02020603050405020304" pitchFamily="18" charset="0"/>
              </a:rPr>
              <a:t>10% des clients sont porteurs de handicap</a:t>
            </a:r>
            <a:endParaRPr lang="fr-FR" sz="1400" dirty="0">
              <a:effectLst/>
              <a:ea typeface="Arial Unicode MS"/>
              <a:cs typeface="Times New Roman" panose="02020603050405020304" pitchFamily="18" charset="0"/>
            </a:endParaRPr>
          </a:p>
          <a:p>
            <a:pPr marL="342900" lvl="0" indent="-342900" algn="just">
              <a:lnSpc>
                <a:spcPct val="107000"/>
              </a:lnSpc>
              <a:spcAft>
                <a:spcPts val="800"/>
              </a:spcAft>
              <a:buSzPts val="1100"/>
              <a:buFont typeface="Wingdings" panose="05000000000000000000" pitchFamily="2" charset="2"/>
              <a:buChar char=""/>
            </a:pPr>
            <a:r>
              <a:rPr lang="fr-FR" sz="1400" dirty="0">
                <a:solidFill>
                  <a:srgbClr val="000000"/>
                </a:solidFill>
                <a:effectLst/>
                <a:ea typeface="Arial Unicode MS"/>
                <a:cs typeface="Times New Roman" panose="02020603050405020304" pitchFamily="18" charset="0"/>
              </a:rPr>
              <a:t>33% des clients bénéficiaires de l’APA, vivent seules</a:t>
            </a:r>
            <a:endParaRPr lang="fr-FR" sz="1400" dirty="0">
              <a:effectLst/>
              <a:ea typeface="Arial Unicode MS"/>
              <a:cs typeface="Times New Roman" panose="02020603050405020304" pitchFamily="18" charset="0"/>
            </a:endParaRPr>
          </a:p>
        </p:txBody>
      </p:sp>
      <p:pic>
        <p:nvPicPr>
          <p:cNvPr id="12" name="Image 11">
            <a:extLst>
              <a:ext uri="{FF2B5EF4-FFF2-40B4-BE49-F238E27FC236}">
                <a16:creationId xmlns:a16="http://schemas.microsoft.com/office/drawing/2014/main" id="{B385E5D4-C1CE-4337-9006-62744AC1306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29364" y="1045411"/>
            <a:ext cx="992016" cy="387407"/>
          </a:xfrm>
          <a:prstGeom prst="rect">
            <a:avLst/>
          </a:prstGeom>
        </p:spPr>
      </p:pic>
    </p:spTree>
    <p:extLst>
      <p:ext uri="{BB962C8B-B14F-4D97-AF65-F5344CB8AC3E}">
        <p14:creationId xmlns:p14="http://schemas.microsoft.com/office/powerpoint/2010/main" val="2036035446"/>
      </p:ext>
    </p:extLst>
  </p:cSld>
  <p:clrMapOvr>
    <a:masterClrMapping/>
  </p:clrMapOvr>
  <mc:AlternateContent xmlns:mc="http://schemas.openxmlformats.org/markup-compatibility/2006" xmlns:p14="http://schemas.microsoft.com/office/powerpoint/2010/main">
    <mc:Choice Requires="p14">
      <p:transition spd="slow" p14:dur="2000" advTm="39894"/>
    </mc:Choice>
    <mc:Fallback xmlns="">
      <p:transition spd="slow" advTm="39894"/>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1E62AA67-1A4A-4EC2-8584-E56E02C8F30B}"/>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sp>
        <p:nvSpPr>
          <p:cNvPr id="6" name="Rectangle 5">
            <a:extLst>
              <a:ext uri="{FF2B5EF4-FFF2-40B4-BE49-F238E27FC236}">
                <a16:creationId xmlns:a16="http://schemas.microsoft.com/office/drawing/2014/main" id="{EBCE6E4E-E71A-4D4D-93B1-552F664D3CFD}"/>
              </a:ext>
            </a:extLst>
          </p:cNvPr>
          <p:cNvSpPr/>
          <p:nvPr/>
        </p:nvSpPr>
        <p:spPr>
          <a:xfrm>
            <a:off x="882869" y="1067104"/>
            <a:ext cx="2237702" cy="5223123"/>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Des annexes supports à l’analyse et réalisation de l’activité </a:t>
            </a: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73C0E56A-BDB8-4D12-AFFD-2F19F6CCC270}"/>
              </a:ext>
            </a:extLst>
          </p:cNvPr>
          <p:cNvSpPr txBox="1"/>
          <p:nvPr/>
        </p:nvSpPr>
        <p:spPr>
          <a:xfrm>
            <a:off x="3898890" y="864286"/>
            <a:ext cx="6666139" cy="410882"/>
          </a:xfrm>
          <a:prstGeom prst="rect">
            <a:avLst/>
          </a:prstGeom>
          <a:noFill/>
        </p:spPr>
        <p:txBody>
          <a:bodyPr wrap="square">
            <a:spAutoFit/>
          </a:bodyPr>
          <a:lstStyle/>
          <a:p>
            <a:pPr>
              <a:lnSpc>
                <a:spcPct val="115000"/>
              </a:lnSpc>
              <a:spcAft>
                <a:spcPts val="800"/>
              </a:spcAft>
            </a:pPr>
            <a:r>
              <a:rPr lang="fr-FR" sz="1800" b="1" dirty="0">
                <a:solidFill>
                  <a:srgbClr val="000000"/>
                </a:solidFill>
                <a:effectLst/>
                <a:ea typeface="Calibri" panose="020F0502020204030204" pitchFamily="34" charset="0"/>
                <a:cs typeface="Times New Roman" panose="02020603050405020304" pitchFamily="18" charset="0"/>
              </a:rPr>
              <a:t>ANNEXE 1 : EXTRAIT DU RAPPORT D’ACTIVITÉ 2021 </a:t>
            </a:r>
            <a:endParaRPr lang="fr-FR" sz="1800" dirty="0">
              <a:effectLst/>
              <a:ea typeface="Calibri" panose="020F0502020204030204" pitchFamily="34" charset="0"/>
              <a:cs typeface="Times New Roman" panose="02020603050405020304" pitchFamily="18" charset="0"/>
            </a:endParaRPr>
          </a:p>
        </p:txBody>
      </p:sp>
      <p:graphicFrame>
        <p:nvGraphicFramePr>
          <p:cNvPr id="12" name="Graphique 11">
            <a:extLst>
              <a:ext uri="{FF2B5EF4-FFF2-40B4-BE49-F238E27FC236}">
                <a16:creationId xmlns:a16="http://schemas.microsoft.com/office/drawing/2014/main" id="{A97DD022-C4EA-49FF-864A-D79124240529}"/>
              </a:ext>
            </a:extLst>
          </p:cNvPr>
          <p:cNvGraphicFramePr/>
          <p:nvPr>
            <p:extLst/>
          </p:nvPr>
        </p:nvGraphicFramePr>
        <p:xfrm>
          <a:off x="3222859" y="1212499"/>
          <a:ext cx="8701919" cy="26765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3" name="Graphique 12">
            <a:extLst>
              <a:ext uri="{FF2B5EF4-FFF2-40B4-BE49-F238E27FC236}">
                <a16:creationId xmlns:a16="http://schemas.microsoft.com/office/drawing/2014/main" id="{7FD6B9FA-696F-4402-9606-F1CF2B3AA8D2}"/>
              </a:ext>
            </a:extLst>
          </p:cNvPr>
          <p:cNvGraphicFramePr/>
          <p:nvPr>
            <p:extLst/>
          </p:nvPr>
        </p:nvGraphicFramePr>
        <p:xfrm>
          <a:off x="4620308" y="3851616"/>
          <a:ext cx="6688823" cy="2676525"/>
        </p:xfrm>
        <a:graphic>
          <a:graphicData uri="http://schemas.openxmlformats.org/drawingml/2006/chart">
            <c:chart xmlns:c="http://schemas.openxmlformats.org/drawingml/2006/chart" xmlns:r="http://schemas.openxmlformats.org/officeDocument/2006/relationships" r:id="rId4"/>
          </a:graphicData>
        </a:graphic>
      </p:graphicFrame>
      <p:pic>
        <p:nvPicPr>
          <p:cNvPr id="14" name="Image 13">
            <a:extLst>
              <a:ext uri="{FF2B5EF4-FFF2-40B4-BE49-F238E27FC236}">
                <a16:creationId xmlns:a16="http://schemas.microsoft.com/office/drawing/2014/main" id="{1D68DDC0-E7ED-466B-B5D3-0334EF55F46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929364" y="1045411"/>
            <a:ext cx="992016" cy="387407"/>
          </a:xfrm>
          <a:prstGeom prst="rect">
            <a:avLst/>
          </a:prstGeom>
        </p:spPr>
      </p:pic>
    </p:spTree>
    <p:extLst>
      <p:ext uri="{BB962C8B-B14F-4D97-AF65-F5344CB8AC3E}">
        <p14:creationId xmlns:p14="http://schemas.microsoft.com/office/powerpoint/2010/main" val="1968063323"/>
      </p:ext>
    </p:extLst>
  </p:cSld>
  <p:clrMapOvr>
    <a:masterClrMapping/>
  </p:clrMapOvr>
  <mc:AlternateContent xmlns:mc="http://schemas.openxmlformats.org/markup-compatibility/2006" xmlns:p14="http://schemas.microsoft.com/office/powerpoint/2010/main">
    <mc:Choice Requires="p14">
      <p:transition spd="slow" p14:dur="2000" advTm="8697"/>
    </mc:Choice>
    <mc:Fallback xmlns="">
      <p:transition spd="slow" advTm="8697"/>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1E62AA67-1A4A-4EC2-8584-E56E02C8F30B}"/>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sp>
        <p:nvSpPr>
          <p:cNvPr id="6" name="Rectangle 5">
            <a:extLst>
              <a:ext uri="{FF2B5EF4-FFF2-40B4-BE49-F238E27FC236}">
                <a16:creationId xmlns:a16="http://schemas.microsoft.com/office/drawing/2014/main" id="{EBCE6E4E-E71A-4D4D-93B1-552F664D3CFD}"/>
              </a:ext>
            </a:extLst>
          </p:cNvPr>
          <p:cNvSpPr/>
          <p:nvPr/>
        </p:nvSpPr>
        <p:spPr>
          <a:xfrm>
            <a:off x="882869" y="864286"/>
            <a:ext cx="2237702" cy="5460871"/>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Des annexes supports à l’analyse et réalisation de l’activité </a:t>
            </a: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p:txBody>
      </p:sp>
      <p:sp>
        <p:nvSpPr>
          <p:cNvPr id="7" name="ZoneTexte 6">
            <a:extLst>
              <a:ext uri="{FF2B5EF4-FFF2-40B4-BE49-F238E27FC236}">
                <a16:creationId xmlns:a16="http://schemas.microsoft.com/office/drawing/2014/main" id="{73C0E56A-BDB8-4D12-AFFD-2F19F6CCC270}"/>
              </a:ext>
            </a:extLst>
          </p:cNvPr>
          <p:cNvSpPr txBox="1"/>
          <p:nvPr/>
        </p:nvSpPr>
        <p:spPr>
          <a:xfrm>
            <a:off x="3898890" y="777202"/>
            <a:ext cx="6666139" cy="410882"/>
          </a:xfrm>
          <a:prstGeom prst="rect">
            <a:avLst/>
          </a:prstGeom>
          <a:noFill/>
        </p:spPr>
        <p:txBody>
          <a:bodyPr wrap="square">
            <a:spAutoFit/>
          </a:bodyPr>
          <a:lstStyle/>
          <a:p>
            <a:pPr>
              <a:lnSpc>
                <a:spcPct val="115000"/>
              </a:lnSpc>
              <a:spcAft>
                <a:spcPts val="800"/>
              </a:spcAft>
            </a:pPr>
            <a:r>
              <a:rPr lang="fr-FR" sz="1800" b="1" dirty="0">
                <a:solidFill>
                  <a:srgbClr val="000000"/>
                </a:solidFill>
                <a:effectLst/>
                <a:ea typeface="Calibri" panose="020F0502020204030204" pitchFamily="34" charset="0"/>
                <a:cs typeface="Times New Roman" panose="02020603050405020304" pitchFamily="18" charset="0"/>
              </a:rPr>
              <a:t>ANNEXE 1 : EXTRAIT DU RAPPORT D’ACTIVITÉ 20</a:t>
            </a:r>
            <a:r>
              <a:rPr lang="fr-FR" sz="1800" b="1" dirty="0">
                <a:solidFill>
                  <a:srgbClr val="000000"/>
                </a:solidFill>
                <a:effectLst/>
                <a:latin typeface="Montserrat" panose="00000500000000000000" pitchFamily="2" charset="0"/>
                <a:ea typeface="Calibri" panose="020F0502020204030204" pitchFamily="34" charset="0"/>
                <a:cs typeface="Times New Roman" panose="02020603050405020304" pitchFamily="18" charset="0"/>
              </a:rPr>
              <a:t>21 </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 7">
            <a:extLst>
              <a:ext uri="{FF2B5EF4-FFF2-40B4-BE49-F238E27FC236}">
                <a16:creationId xmlns:a16="http://schemas.microsoft.com/office/drawing/2014/main" id="{8CFC1A4B-C9EA-4267-BDD7-EA252E25F9CF}"/>
              </a:ext>
            </a:extLst>
          </p:cNvPr>
          <p:cNvPicPr>
            <a:picLocks noChangeAspect="1"/>
          </p:cNvPicPr>
          <p:nvPr/>
        </p:nvPicPr>
        <p:blipFill rotWithShape="1">
          <a:blip r:embed="rId3" cstate="print">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t="16207"/>
          <a:stretch/>
        </p:blipFill>
        <p:spPr bwMode="auto">
          <a:xfrm>
            <a:off x="4454584" y="1378767"/>
            <a:ext cx="6545422" cy="3245757"/>
          </a:xfrm>
          <a:prstGeom prst="rect">
            <a:avLst/>
          </a:prstGeom>
          <a:ln>
            <a:noFill/>
          </a:ln>
          <a:extLst>
            <a:ext uri="{53640926-AAD7-44D8-BBD7-CCE9431645EC}">
              <a14:shadowObscured xmlns:a14="http://schemas.microsoft.com/office/drawing/2010/main"/>
            </a:ext>
          </a:extLst>
        </p:spPr>
      </p:pic>
      <p:sp>
        <p:nvSpPr>
          <p:cNvPr id="9" name="ZoneTexte 8">
            <a:extLst>
              <a:ext uri="{FF2B5EF4-FFF2-40B4-BE49-F238E27FC236}">
                <a16:creationId xmlns:a16="http://schemas.microsoft.com/office/drawing/2014/main" id="{3F1C89F2-3D0D-4407-BFBE-33426B704873}"/>
              </a:ext>
            </a:extLst>
          </p:cNvPr>
          <p:cNvSpPr txBox="1"/>
          <p:nvPr/>
        </p:nvSpPr>
        <p:spPr>
          <a:xfrm>
            <a:off x="3636508" y="1181415"/>
            <a:ext cx="8419421" cy="307777"/>
          </a:xfrm>
          <a:prstGeom prst="rect">
            <a:avLst/>
          </a:prstGeom>
          <a:noFill/>
        </p:spPr>
        <p:txBody>
          <a:bodyPr wrap="square">
            <a:spAutoFit/>
          </a:bodyPr>
          <a:lstStyle/>
          <a:p>
            <a:r>
              <a:rPr lang="fr-FR" sz="1400" b="1" dirty="0">
                <a:solidFill>
                  <a:srgbClr val="000000"/>
                </a:solidFill>
                <a:effectLst/>
                <a:ea typeface="Calibri" panose="020F0502020204030204" pitchFamily="34" charset="0"/>
                <a:cs typeface="Times New Roman" panose="02020603050405020304" pitchFamily="18" charset="0"/>
              </a:rPr>
              <a:t>CARACTÉRISTIQUES DE LA ZONE DE CHALANDISE D’ADAPT SERVICES CARCASSONNE</a:t>
            </a:r>
            <a:endParaRPr lang="fr-FR" sz="1400" dirty="0"/>
          </a:p>
        </p:txBody>
      </p:sp>
      <p:sp>
        <p:nvSpPr>
          <p:cNvPr id="10" name="ZoneTexte 9">
            <a:extLst>
              <a:ext uri="{FF2B5EF4-FFF2-40B4-BE49-F238E27FC236}">
                <a16:creationId xmlns:a16="http://schemas.microsoft.com/office/drawing/2014/main" id="{6AD13C06-2577-41C1-9E83-6434E2569940}"/>
              </a:ext>
            </a:extLst>
          </p:cNvPr>
          <p:cNvSpPr txBox="1"/>
          <p:nvPr/>
        </p:nvSpPr>
        <p:spPr>
          <a:xfrm>
            <a:off x="3898890" y="4395381"/>
            <a:ext cx="7816351" cy="324897"/>
          </a:xfrm>
          <a:prstGeom prst="rect">
            <a:avLst/>
          </a:prstGeom>
          <a:noFill/>
        </p:spPr>
        <p:txBody>
          <a:bodyPr wrap="square">
            <a:spAutoFit/>
          </a:bodyPr>
          <a:lstStyle/>
          <a:p>
            <a:pPr algn="ctr">
              <a:lnSpc>
                <a:spcPct val="115000"/>
              </a:lnSpc>
              <a:spcAft>
                <a:spcPts val="800"/>
              </a:spcAft>
            </a:pPr>
            <a:r>
              <a:rPr lang="fr-FR" sz="1400" b="1" dirty="0">
                <a:solidFill>
                  <a:srgbClr val="000000"/>
                </a:solidFill>
                <a:effectLst/>
                <a:ea typeface="Calibri" panose="020F0502020204030204" pitchFamily="34" charset="0"/>
                <a:cs typeface="Times New Roman" panose="02020603050405020304" pitchFamily="18" charset="0"/>
              </a:rPr>
              <a:t>Personnes âgées de plus de 75 ans en situation de dépendance :</a:t>
            </a:r>
            <a:endParaRPr lang="fr-FR" sz="1400" dirty="0">
              <a:effectLst/>
              <a:ea typeface="Calibri" panose="020F0502020204030204" pitchFamily="34" charset="0"/>
              <a:cs typeface="Times New Roman" panose="02020603050405020304" pitchFamily="18" charset="0"/>
            </a:endParaRPr>
          </a:p>
        </p:txBody>
      </p:sp>
      <p:graphicFrame>
        <p:nvGraphicFramePr>
          <p:cNvPr id="11" name="Tableau 10">
            <a:extLst>
              <a:ext uri="{FF2B5EF4-FFF2-40B4-BE49-F238E27FC236}">
                <a16:creationId xmlns:a16="http://schemas.microsoft.com/office/drawing/2014/main" id="{F26B624B-88EC-4B02-8303-5ADAFC551F22}"/>
              </a:ext>
            </a:extLst>
          </p:cNvPr>
          <p:cNvGraphicFramePr>
            <a:graphicFrameLocks noGrp="1"/>
          </p:cNvGraphicFramePr>
          <p:nvPr/>
        </p:nvGraphicFramePr>
        <p:xfrm>
          <a:off x="5137474" y="4810514"/>
          <a:ext cx="5258208" cy="1528946"/>
        </p:xfrm>
        <a:graphic>
          <a:graphicData uri="http://schemas.openxmlformats.org/drawingml/2006/table">
            <a:tbl>
              <a:tblPr firstRow="1" firstCol="1" bandRow="1">
                <a:tableStyleId>{93296810-A885-4BE3-A3E7-6D5BEEA58F35}</a:tableStyleId>
              </a:tblPr>
              <a:tblGrid>
                <a:gridCol w="856618">
                  <a:extLst>
                    <a:ext uri="{9D8B030D-6E8A-4147-A177-3AD203B41FA5}">
                      <a16:colId xmlns:a16="http://schemas.microsoft.com/office/drawing/2014/main" val="3793077493"/>
                    </a:ext>
                  </a:extLst>
                </a:gridCol>
                <a:gridCol w="2175810">
                  <a:extLst>
                    <a:ext uri="{9D8B030D-6E8A-4147-A177-3AD203B41FA5}">
                      <a16:colId xmlns:a16="http://schemas.microsoft.com/office/drawing/2014/main" val="2825972826"/>
                    </a:ext>
                  </a:extLst>
                </a:gridCol>
                <a:gridCol w="2225780">
                  <a:extLst>
                    <a:ext uri="{9D8B030D-6E8A-4147-A177-3AD203B41FA5}">
                      <a16:colId xmlns:a16="http://schemas.microsoft.com/office/drawing/2014/main" val="3013046800"/>
                    </a:ext>
                  </a:extLst>
                </a:gridCol>
              </a:tblGrid>
              <a:tr h="888952">
                <a:tc>
                  <a:txBody>
                    <a:bodyPr/>
                    <a:lstStyle/>
                    <a:p>
                      <a:pPr algn="ctr">
                        <a:lnSpc>
                          <a:spcPct val="107000"/>
                        </a:lnSpc>
                        <a:spcAft>
                          <a:spcPts val="800"/>
                        </a:spcAft>
                      </a:pPr>
                      <a:r>
                        <a:rPr lang="fr-FR" sz="1400" b="0" dirty="0">
                          <a:solidFill>
                            <a:schemeClr val="tx1"/>
                          </a:solidFill>
                          <a:effectLst/>
                        </a:rPr>
                        <a:t>Années</a:t>
                      </a:r>
                      <a:endParaRPr lang="fr-FR" sz="1400" b="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dirty="0">
                          <a:solidFill>
                            <a:schemeClr val="tx1"/>
                          </a:solidFill>
                          <a:effectLst/>
                        </a:rPr>
                        <a:t>Nombre de personnes âgées de + de 75 ans en situation de dépendance</a:t>
                      </a:r>
                      <a:endParaRPr lang="fr-FR" sz="1400" b="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dirty="0">
                          <a:solidFill>
                            <a:schemeClr val="tx1"/>
                          </a:solidFill>
                          <a:effectLst/>
                        </a:rPr>
                        <a:t>Taux de personnes âgées de + de 75 ans en situation de dépendance</a:t>
                      </a:r>
                      <a:endParaRPr lang="fr-FR" sz="1400" b="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2754605082"/>
                  </a:ext>
                </a:extLst>
              </a:tr>
              <a:tr h="319997">
                <a:tc>
                  <a:txBody>
                    <a:bodyPr/>
                    <a:lstStyle/>
                    <a:p>
                      <a:pPr algn="ctr">
                        <a:lnSpc>
                          <a:spcPct val="107000"/>
                        </a:lnSpc>
                        <a:spcAft>
                          <a:spcPts val="800"/>
                        </a:spcAft>
                      </a:pPr>
                      <a:r>
                        <a:rPr lang="fr-FR" sz="1400" b="0">
                          <a:solidFill>
                            <a:schemeClr val="tx1"/>
                          </a:solidFill>
                          <a:effectLst/>
                        </a:rPr>
                        <a:t>2018</a:t>
                      </a:r>
                      <a:endParaRPr lang="fr-FR" sz="1400" b="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a:solidFill>
                            <a:schemeClr val="tx1"/>
                          </a:solidFill>
                          <a:effectLst/>
                        </a:rPr>
                        <a:t>2100</a:t>
                      </a:r>
                      <a:endParaRPr lang="fr-FR" sz="1400" b="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a:solidFill>
                            <a:schemeClr val="tx1"/>
                          </a:solidFill>
                          <a:effectLst/>
                        </a:rPr>
                        <a:t>42%</a:t>
                      </a:r>
                      <a:endParaRPr lang="fr-FR" sz="1400" b="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1422787507"/>
                  </a:ext>
                </a:extLst>
              </a:tr>
              <a:tr h="319997">
                <a:tc>
                  <a:txBody>
                    <a:bodyPr/>
                    <a:lstStyle/>
                    <a:p>
                      <a:pPr algn="ctr">
                        <a:lnSpc>
                          <a:spcPct val="107000"/>
                        </a:lnSpc>
                        <a:spcAft>
                          <a:spcPts val="800"/>
                        </a:spcAft>
                      </a:pPr>
                      <a:r>
                        <a:rPr lang="fr-FR" sz="1400" b="0">
                          <a:solidFill>
                            <a:schemeClr val="tx1"/>
                          </a:solidFill>
                          <a:effectLst/>
                        </a:rPr>
                        <a:t>2021</a:t>
                      </a:r>
                      <a:endParaRPr lang="fr-FR" sz="1400" b="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dirty="0">
                          <a:solidFill>
                            <a:schemeClr val="tx1"/>
                          </a:solidFill>
                          <a:effectLst/>
                        </a:rPr>
                        <a:t>2 200</a:t>
                      </a:r>
                      <a:endParaRPr lang="fr-FR" sz="1400" b="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tc>
                  <a:txBody>
                    <a:bodyPr/>
                    <a:lstStyle/>
                    <a:p>
                      <a:pPr algn="ctr">
                        <a:lnSpc>
                          <a:spcPct val="107000"/>
                        </a:lnSpc>
                        <a:spcAft>
                          <a:spcPts val="800"/>
                        </a:spcAft>
                      </a:pPr>
                      <a:r>
                        <a:rPr lang="fr-FR" sz="1400" b="0" dirty="0">
                          <a:solidFill>
                            <a:schemeClr val="tx1"/>
                          </a:solidFill>
                          <a:effectLst/>
                        </a:rPr>
                        <a:t>44%</a:t>
                      </a:r>
                      <a:endParaRPr lang="fr-FR" sz="1400" b="0" dirty="0">
                        <a:solidFill>
                          <a:schemeClr val="tx1"/>
                        </a:solidFill>
                        <a:effectLst/>
                        <a:latin typeface="Montserrat" panose="00000500000000000000" pitchFamily="2" charset="0"/>
                        <a:ea typeface="Calibri" panose="020F0502020204030204" pitchFamily="34" charset="0"/>
                        <a:cs typeface="Times New Roman" panose="02020603050405020304" pitchFamily="18" charset="0"/>
                      </a:endParaRPr>
                    </a:p>
                  </a:txBody>
                  <a:tcPr marL="44450" marR="44450" marT="0" marB="0" anchor="ctr"/>
                </a:tc>
                <a:extLst>
                  <a:ext uri="{0D108BD9-81ED-4DB2-BD59-A6C34878D82A}">
                    <a16:rowId xmlns:a16="http://schemas.microsoft.com/office/drawing/2014/main" val="885783155"/>
                  </a:ext>
                </a:extLst>
              </a:tr>
            </a:tbl>
          </a:graphicData>
        </a:graphic>
      </p:graphicFrame>
      <p:pic>
        <p:nvPicPr>
          <p:cNvPr id="12" name="Image 11">
            <a:extLst>
              <a:ext uri="{FF2B5EF4-FFF2-40B4-BE49-F238E27FC236}">
                <a16:creationId xmlns:a16="http://schemas.microsoft.com/office/drawing/2014/main" id="{13DD76B0-7BD7-45B8-A0B5-8A796845BC4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697137" y="1045411"/>
            <a:ext cx="992016" cy="387407"/>
          </a:xfrm>
          <a:prstGeom prst="rect">
            <a:avLst/>
          </a:prstGeom>
        </p:spPr>
      </p:pic>
    </p:spTree>
    <p:extLst>
      <p:ext uri="{BB962C8B-B14F-4D97-AF65-F5344CB8AC3E}">
        <p14:creationId xmlns:p14="http://schemas.microsoft.com/office/powerpoint/2010/main" val="3058260706"/>
      </p:ext>
    </p:extLst>
  </p:cSld>
  <p:clrMapOvr>
    <a:masterClrMapping/>
  </p:clrMapOvr>
  <mc:AlternateContent xmlns:mc="http://schemas.openxmlformats.org/markup-compatibility/2006" xmlns:p14="http://schemas.microsoft.com/office/powerpoint/2010/main">
    <mc:Choice Requires="p14">
      <p:transition spd="slow" p14:dur="2000" advTm="11530"/>
    </mc:Choice>
    <mc:Fallback xmlns="">
      <p:transition spd="slow" advTm="11530"/>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a:extLst>
              <a:ext uri="{FF2B5EF4-FFF2-40B4-BE49-F238E27FC236}">
                <a16:creationId xmlns:a16="http://schemas.microsoft.com/office/drawing/2014/main" id="{1E62AA67-1A4A-4EC2-8584-E56E02C8F30B}"/>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a:t>
            </a:r>
          </a:p>
        </p:txBody>
      </p:sp>
      <p:sp>
        <p:nvSpPr>
          <p:cNvPr id="6" name="Rectangle 5">
            <a:extLst>
              <a:ext uri="{FF2B5EF4-FFF2-40B4-BE49-F238E27FC236}">
                <a16:creationId xmlns:a16="http://schemas.microsoft.com/office/drawing/2014/main" id="{EBCE6E4E-E71A-4D4D-93B1-552F664D3CFD}"/>
              </a:ext>
            </a:extLst>
          </p:cNvPr>
          <p:cNvSpPr/>
          <p:nvPr/>
        </p:nvSpPr>
        <p:spPr>
          <a:xfrm>
            <a:off x="882869" y="864286"/>
            <a:ext cx="2237702" cy="5460871"/>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Des annexes supports à l’analyse et réalisation de l’activité </a:t>
            </a: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a:p>
            <a:pPr marL="0" indent="0">
              <a:spcBef>
                <a:spcPts val="0"/>
              </a:spcBef>
              <a:spcAft>
                <a:spcPts val="0"/>
              </a:spcAft>
              <a:buNone/>
            </a:pPr>
            <a:endParaRPr lang="fr-FR" sz="1800" dirty="0">
              <a:solidFill>
                <a:schemeClr val="tx2"/>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37C8AEE1-DCE4-4F2A-BCE8-25EBDFB79898}"/>
              </a:ext>
            </a:extLst>
          </p:cNvPr>
          <p:cNvSpPr/>
          <p:nvPr/>
        </p:nvSpPr>
        <p:spPr>
          <a:xfrm>
            <a:off x="3556001" y="864286"/>
            <a:ext cx="8200570" cy="5460871"/>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800" b="1" dirty="0">
                <a:solidFill>
                  <a:schemeClr val="tx2"/>
                </a:solidFill>
                <a:effectLst/>
                <a:ea typeface="Calibri" panose="020F0502020204030204" pitchFamily="34" charset="0"/>
                <a:cs typeface="Calibri" panose="020F0502020204030204" pitchFamily="34" charset="0"/>
              </a:rPr>
              <a:t>LA COMMUNICATION</a:t>
            </a:r>
          </a:p>
          <a:p>
            <a:pPr algn="just">
              <a:lnSpc>
                <a:spcPct val="107000"/>
              </a:lnSpc>
              <a:spcAft>
                <a:spcPts val="800"/>
              </a:spcAft>
            </a:pPr>
            <a:r>
              <a:rPr lang="fr-FR" sz="1800" dirty="0">
                <a:solidFill>
                  <a:schemeClr val="tx2"/>
                </a:solidFill>
                <a:effectLst/>
                <a:ea typeface="Calibri" panose="020F0502020204030204" pitchFamily="34" charset="0"/>
                <a:cs typeface="Calibri" panose="020F0502020204030204" pitchFamily="34" charset="0"/>
              </a:rPr>
              <a:t>Adapt Services Carcassonne bénéficie d’un site institutionnel national explicatif des services et avantages proposés pour les bénéficiaires et des procédures mises en place pour y accéder.</a:t>
            </a:r>
          </a:p>
          <a:p>
            <a:pPr algn="just">
              <a:lnSpc>
                <a:spcPct val="107000"/>
              </a:lnSpc>
              <a:spcAft>
                <a:spcPts val="800"/>
              </a:spcAft>
            </a:pPr>
            <a:r>
              <a:rPr lang="fr-FR" sz="1800" dirty="0">
                <a:solidFill>
                  <a:schemeClr val="tx2"/>
                </a:solidFill>
                <a:effectLst/>
                <a:ea typeface="Calibri" panose="020F0502020204030204" pitchFamily="34" charset="0"/>
                <a:cs typeface="Calibri" panose="020F0502020204030204" pitchFamily="34" charset="0"/>
              </a:rPr>
              <a:t>Une page Facebook présentant l’entreprise et les services de Adapt Services Carcassonne au niveau national est également mise à disposition des personnes potentiellement intéressées </a:t>
            </a:r>
            <a:r>
              <a:rPr lang="fr-FR" sz="1800" b="1" dirty="0">
                <a:solidFill>
                  <a:schemeClr val="tx2"/>
                </a:solidFill>
                <a:effectLst/>
                <a:ea typeface="Calibri" panose="020F0502020204030204" pitchFamily="34" charset="0"/>
                <a:cs typeface="Calibri" panose="020F0502020204030204" pitchFamily="34" charset="0"/>
              </a:rPr>
              <a:t> </a:t>
            </a:r>
          </a:p>
          <a:p>
            <a:pPr algn="just">
              <a:lnSpc>
                <a:spcPct val="107000"/>
              </a:lnSpc>
              <a:spcAft>
                <a:spcPts val="800"/>
              </a:spcAft>
            </a:pPr>
            <a:endParaRPr lang="fr-FR" b="1" dirty="0">
              <a:solidFill>
                <a:schemeClr val="tx2"/>
              </a:solidFill>
              <a:cs typeface="Calibri" panose="020F0502020204030204" pitchFamily="34" charset="0"/>
            </a:endParaRPr>
          </a:p>
          <a:p>
            <a:pPr algn="just">
              <a:lnSpc>
                <a:spcPct val="107000"/>
              </a:lnSpc>
              <a:spcAft>
                <a:spcPts val="800"/>
              </a:spcAft>
            </a:pPr>
            <a:endParaRPr lang="fr-FR" b="1" dirty="0">
              <a:solidFill>
                <a:schemeClr val="tx2"/>
              </a:solidFill>
              <a:cs typeface="Calibri" panose="020F0502020204030204" pitchFamily="34" charset="0"/>
            </a:endParaRPr>
          </a:p>
          <a:p>
            <a:pPr algn="just">
              <a:lnSpc>
                <a:spcPct val="107000"/>
              </a:lnSpc>
              <a:spcAft>
                <a:spcPts val="800"/>
              </a:spcAft>
            </a:pPr>
            <a:r>
              <a:rPr lang="fr-FR" sz="1800" b="1" dirty="0">
                <a:solidFill>
                  <a:schemeClr val="tx2"/>
                </a:solidFill>
                <a:effectLst/>
                <a:ea typeface="Calibri" panose="020F0502020204030204" pitchFamily="34" charset="0"/>
                <a:cs typeface="Calibri" panose="020F0502020204030204" pitchFamily="34" charset="0"/>
              </a:rPr>
              <a:t>ANNEXE 2 : Entretiens et remontées des auxiliaires de vie auprès de vous et de la responsable de secteur </a:t>
            </a:r>
            <a:endParaRPr lang="fr-FR" sz="1800" dirty="0">
              <a:solidFill>
                <a:schemeClr val="tx2"/>
              </a:solidFill>
              <a:cs typeface="Calibri" panose="020F0502020204030204" pitchFamily="34" charset="0"/>
            </a:endParaRPr>
          </a:p>
          <a:p>
            <a:pPr algn="just">
              <a:lnSpc>
                <a:spcPct val="107000"/>
              </a:lnSpc>
              <a:spcAft>
                <a:spcPts val="800"/>
              </a:spcAft>
            </a:pPr>
            <a:r>
              <a:rPr lang="fr-FR" sz="1800" dirty="0">
                <a:solidFill>
                  <a:schemeClr val="tx2"/>
                </a:solidFill>
                <a:effectLst/>
                <a:ea typeface="Calibri" panose="020F0502020204030204" pitchFamily="34" charset="0"/>
                <a:cs typeface="Calibri" panose="020F0502020204030204" pitchFamily="34" charset="0"/>
              </a:rPr>
              <a:t>Des auxiliaires de vie ont fait remonter au cours des dernières semaines, auprès de vous et de la responsable de secteur, une nouvelle difficulté rencontrée par les clients actuels. En effet, certains bénéficiaires, en manque d’autonomie ou porteurs d’un handicap, ne peuvent plus se déplacer seuls chez leur médecin ou à la pharmacie par exemple</a:t>
            </a:r>
            <a:endParaRPr lang="fr-FR" dirty="0">
              <a:solidFill>
                <a:schemeClr val="tx2"/>
              </a:solidFill>
              <a:cs typeface="Calibri" panose="020F0502020204030204" pitchFamily="34" charset="0"/>
            </a:endParaRPr>
          </a:p>
        </p:txBody>
      </p:sp>
      <p:pic>
        <p:nvPicPr>
          <p:cNvPr id="16" name="Image 15">
            <a:extLst>
              <a:ext uri="{FF2B5EF4-FFF2-40B4-BE49-F238E27FC236}">
                <a16:creationId xmlns:a16="http://schemas.microsoft.com/office/drawing/2014/main" id="{9640D011-5374-4C81-A3E6-C357180622A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4563" y="1074440"/>
            <a:ext cx="992016" cy="387407"/>
          </a:xfrm>
          <a:prstGeom prst="rect">
            <a:avLst/>
          </a:prstGeom>
        </p:spPr>
      </p:pic>
    </p:spTree>
    <p:extLst>
      <p:ext uri="{BB962C8B-B14F-4D97-AF65-F5344CB8AC3E}">
        <p14:creationId xmlns:p14="http://schemas.microsoft.com/office/powerpoint/2010/main" val="2138576270"/>
      </p:ext>
    </p:extLst>
  </p:cSld>
  <p:clrMapOvr>
    <a:masterClrMapping/>
  </p:clrMapOvr>
  <mc:AlternateContent xmlns:mc="http://schemas.openxmlformats.org/markup-compatibility/2006" xmlns:p14="http://schemas.microsoft.com/office/powerpoint/2010/main">
    <mc:Choice Requires="p14">
      <p:transition spd="slow" p14:dur="2000" advTm="12588"/>
    </mc:Choice>
    <mc:Fallback xmlns="">
      <p:transition spd="slow" advTm="12588"/>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F7A6E90-93DF-8344-9C33-E67146C42A42}"/>
              </a:ext>
            </a:extLst>
          </p:cNvPr>
          <p:cNvSpPr/>
          <p:nvPr/>
        </p:nvSpPr>
        <p:spPr>
          <a:xfrm>
            <a:off x="4644570" y="1019175"/>
            <a:ext cx="7086223" cy="5505450"/>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600" b="1" dirty="0">
                <a:solidFill>
                  <a:schemeClr val="tx2"/>
                </a:solidFill>
                <a:cs typeface="Calibri" panose="020F0502020204030204" pitchFamily="34" charset="0"/>
              </a:rPr>
              <a:t>ACTIVITE :</a:t>
            </a:r>
          </a:p>
          <a:p>
            <a:pPr algn="just">
              <a:lnSpc>
                <a:spcPct val="107000"/>
              </a:lnSpc>
              <a:spcAft>
                <a:spcPts val="800"/>
              </a:spcAft>
            </a:pPr>
            <a:r>
              <a:rPr lang="fr-FR" sz="1600" dirty="0">
                <a:solidFill>
                  <a:schemeClr val="tx2"/>
                </a:solidFill>
                <a:effectLst/>
                <a:ea typeface="Calibri" panose="020F0502020204030204" pitchFamily="34" charset="0"/>
                <a:cs typeface="Calibri" panose="020F0502020204030204" pitchFamily="34" charset="0"/>
              </a:rPr>
              <a:t>Votre responsable vous accorde un entretien de 10 minutes pour lui présenter différents moyens de prospection que vous envisagez de développer, en argumentant votre démarche.</a:t>
            </a:r>
          </a:p>
          <a:p>
            <a:pPr marL="0" indent="0">
              <a:spcBef>
                <a:spcPts val="0"/>
              </a:spcBef>
              <a:spcAft>
                <a:spcPts val="0"/>
              </a:spcAft>
              <a:buNone/>
            </a:pPr>
            <a:r>
              <a:rPr lang="fr-FR" sz="1600" b="1" dirty="0">
                <a:solidFill>
                  <a:schemeClr val="tx2"/>
                </a:solidFill>
                <a:cs typeface="Calibri" panose="020F0502020204030204" pitchFamily="34" charset="0"/>
              </a:rPr>
              <a:t> </a:t>
            </a:r>
          </a:p>
          <a:p>
            <a:pPr marL="285750" indent="-285750">
              <a:buFont typeface="Arial" panose="020B0604020202020204" pitchFamily="34" charset="0"/>
              <a:buChar char="•"/>
              <a:tabLst>
                <a:tab pos="169863" algn="l"/>
              </a:tabLst>
            </a:pPr>
            <a:r>
              <a:rPr lang="fr-FR" sz="1600" b="1" i="0" u="sng" strike="noStrike" kern="1200" dirty="0">
                <a:solidFill>
                  <a:schemeClr val="tx2"/>
                </a:solidFill>
                <a:effectLst/>
                <a:cs typeface="Calibri" panose="020F0502020204030204" pitchFamily="34" charset="0"/>
              </a:rPr>
              <a:t>Le plan de prospection </a:t>
            </a:r>
            <a:r>
              <a:rPr lang="fr-FR" sz="1400" i="1" u="sng" strike="noStrike" kern="1200" dirty="0">
                <a:solidFill>
                  <a:schemeClr val="tx2"/>
                </a:solidFill>
                <a:effectLst/>
                <a:cs typeface="Calibri" panose="020F0502020204030204" pitchFamily="34" charset="0"/>
              </a:rPr>
              <a:t>et la politique de fidélisation </a:t>
            </a:r>
            <a:r>
              <a:rPr lang="fr-FR" sz="1600" b="1" i="0" u="sng" strike="noStrike" kern="1200" dirty="0">
                <a:solidFill>
                  <a:schemeClr val="tx2"/>
                </a:solidFill>
                <a:effectLst/>
                <a:cs typeface="Calibri" panose="020F0502020204030204" pitchFamily="34" charset="0"/>
              </a:rPr>
              <a:t>sont élaborés dans le respect des contraintes </a:t>
            </a:r>
            <a:endParaRPr lang="fr-FR" sz="1600" b="1" i="0" u="sng" strike="noStrike" dirty="0">
              <a:solidFill>
                <a:schemeClr val="tx2"/>
              </a:solidFill>
              <a:effectLst/>
              <a:cs typeface="Calibri" panose="020F0502020204030204" pitchFamily="34" charset="0"/>
            </a:endParaRPr>
          </a:p>
          <a:p>
            <a:pPr marL="0" indent="0">
              <a:spcBef>
                <a:spcPts val="0"/>
              </a:spcBef>
              <a:spcAft>
                <a:spcPts val="0"/>
              </a:spcAft>
              <a:buNone/>
            </a:pPr>
            <a:r>
              <a:rPr lang="fr-FR" sz="1600" dirty="0">
                <a:solidFill>
                  <a:schemeClr val="tx2"/>
                </a:solidFill>
                <a:cs typeface="Calibri" panose="020F0502020204030204" pitchFamily="34" charset="0"/>
              </a:rPr>
              <a:t>=&gt; A évaluer à travers la présentation du candidat + questions complémentaires d’entretien si nécessaire. </a:t>
            </a:r>
          </a:p>
          <a:p>
            <a:pPr marL="0" indent="0">
              <a:spcBef>
                <a:spcPts val="0"/>
              </a:spcBef>
              <a:spcAft>
                <a:spcPts val="0"/>
              </a:spcAft>
              <a:buNone/>
            </a:pPr>
            <a:r>
              <a:rPr lang="fr-FR" sz="1600" dirty="0">
                <a:solidFill>
                  <a:schemeClr val="tx2"/>
                </a:solidFill>
                <a:cs typeface="Calibri" panose="020F0502020204030204" pitchFamily="34" charset="0"/>
              </a:rPr>
              <a:t>Exemples de contraintes à respecter: les cibles différentes à atteindre donc des démarches à adapter selon chacune.</a:t>
            </a:r>
            <a:endParaRPr lang="fr-FR" sz="1600" b="1" u="sng" dirty="0">
              <a:solidFill>
                <a:schemeClr val="tx2"/>
              </a:solidFill>
              <a:cs typeface="Calibri" panose="020F0502020204030204" pitchFamily="34" charset="0"/>
            </a:endParaRPr>
          </a:p>
          <a:p>
            <a:pPr marL="0" indent="0">
              <a:spcBef>
                <a:spcPts val="0"/>
              </a:spcBef>
              <a:spcAft>
                <a:spcPts val="0"/>
              </a:spcAft>
              <a:buNone/>
              <a:tabLst>
                <a:tab pos="169863" algn="l"/>
              </a:tabLst>
            </a:pPr>
            <a:endParaRPr lang="fr-FR" sz="1600" dirty="0">
              <a:solidFill>
                <a:schemeClr val="tx2"/>
              </a:solidFill>
              <a:cs typeface="Calibri" panose="020F0502020204030204" pitchFamily="34" charset="0"/>
            </a:endParaRPr>
          </a:p>
          <a:p>
            <a:pPr marL="285750" indent="-285750">
              <a:buFont typeface="Arial" panose="020B0604020202020204" pitchFamily="34" charset="0"/>
              <a:buChar char="•"/>
              <a:tabLst>
                <a:tab pos="169863" algn="l"/>
              </a:tabLst>
            </a:pPr>
            <a:r>
              <a:rPr lang="fr-FR" sz="1600" b="1" u="sng" dirty="0">
                <a:solidFill>
                  <a:schemeClr val="tx2"/>
                </a:solidFill>
                <a:cs typeface="Calibri" panose="020F0502020204030204" pitchFamily="34" charset="0"/>
              </a:rPr>
              <a:t>Les techniques et outils de prospection commerciale sont utilisés pour l’atteinte des objectifs de la structure  dans le respect des personnes </a:t>
            </a:r>
          </a:p>
          <a:p>
            <a:pPr marL="285750" indent="-285750">
              <a:spcBef>
                <a:spcPts val="0"/>
              </a:spcBef>
              <a:spcAft>
                <a:spcPts val="0"/>
              </a:spcAft>
              <a:buFont typeface="Symbol" panose="05050102010706020507" pitchFamily="18" charset="2"/>
              <a:buChar char="Þ"/>
              <a:tabLst>
                <a:tab pos="169863" algn="l"/>
              </a:tabLst>
            </a:pPr>
            <a:r>
              <a:rPr lang="fr-FR" sz="1600" dirty="0">
                <a:solidFill>
                  <a:schemeClr val="tx2"/>
                </a:solidFill>
                <a:cs typeface="Calibri" panose="020F0502020204030204" pitchFamily="34" charset="0"/>
              </a:rPr>
              <a:t>À évaluer à travers un questionnement complémentaire en entretien en lien avec la réponse aux besoins des personnes dans le cadre de la prospection</a:t>
            </a:r>
          </a:p>
          <a:p>
            <a:pPr marL="285750" indent="-285750">
              <a:spcBef>
                <a:spcPts val="0"/>
              </a:spcBef>
              <a:spcAft>
                <a:spcPts val="0"/>
              </a:spcAft>
              <a:buFont typeface="Symbol" panose="05050102010706020507" pitchFamily="18" charset="2"/>
              <a:buChar char="Þ"/>
              <a:tabLst>
                <a:tab pos="169863" algn="l"/>
              </a:tabLst>
            </a:pPr>
            <a:endParaRPr lang="fr-FR" sz="1600" dirty="0">
              <a:solidFill>
                <a:schemeClr val="tx2"/>
              </a:solidFill>
              <a:cs typeface="Calibri" panose="020F0502020204030204" pitchFamily="34" charset="0"/>
            </a:endParaRPr>
          </a:p>
          <a:p>
            <a:pPr marL="285750" indent="-285750">
              <a:buFont typeface="Arial" panose="020B0604020202020204" pitchFamily="34" charset="0"/>
              <a:buChar char="•"/>
              <a:tabLst>
                <a:tab pos="169863" algn="l"/>
              </a:tabLst>
            </a:pPr>
            <a:r>
              <a:rPr lang="fr-FR" sz="1600" b="1" i="0" u="sng" strike="noStrike" kern="1200" dirty="0">
                <a:solidFill>
                  <a:schemeClr val="tx2"/>
                </a:solidFill>
                <a:effectLst/>
                <a:cs typeface="Calibri" panose="020F0502020204030204" pitchFamily="34" charset="0"/>
              </a:rPr>
              <a:t>Les techniques et outils de prospection sont utilisés dans le cadre de l’accès aux droits </a:t>
            </a:r>
            <a:endParaRPr lang="fr-FR" sz="1600" b="1" i="0" u="sng" strike="noStrike" dirty="0">
              <a:solidFill>
                <a:schemeClr val="tx2"/>
              </a:solidFill>
              <a:effectLst/>
              <a:cs typeface="Calibri" panose="020F0502020204030204" pitchFamily="34" charset="0"/>
            </a:endParaRPr>
          </a:p>
          <a:p>
            <a:pPr>
              <a:tabLst>
                <a:tab pos="169863" algn="l"/>
              </a:tabLst>
            </a:pPr>
            <a:r>
              <a:rPr lang="fr-FR" sz="1600" dirty="0">
                <a:solidFill>
                  <a:schemeClr val="tx2"/>
                </a:solidFill>
                <a:cs typeface="Calibri" panose="020F0502020204030204" pitchFamily="34" charset="0"/>
              </a:rPr>
              <a:t>=&gt; A évaluer à travers la présentation du candidat + questions complémentaires d’entretien si nécessaire. </a:t>
            </a: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 : Éléments attendus </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52554" y="1019175"/>
            <a:ext cx="992016" cy="387407"/>
          </a:xfrm>
          <a:prstGeom prst="rect">
            <a:avLst/>
          </a:prstGeom>
        </p:spPr>
      </p:pic>
      <p:sp>
        <p:nvSpPr>
          <p:cNvPr id="11" name="Rectangle 10">
            <a:extLst>
              <a:ext uri="{FF2B5EF4-FFF2-40B4-BE49-F238E27FC236}">
                <a16:creationId xmlns:a16="http://schemas.microsoft.com/office/drawing/2014/main" id="{8D59D898-99C5-4154-A555-A5D4C59E8E09}"/>
              </a:ext>
            </a:extLst>
          </p:cNvPr>
          <p:cNvSpPr/>
          <p:nvPr/>
        </p:nvSpPr>
        <p:spPr>
          <a:xfrm>
            <a:off x="882869" y="1019175"/>
            <a:ext cx="3282731" cy="5514975"/>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Compétence 1.4 </a:t>
            </a:r>
          </a:p>
          <a:p>
            <a:pPr marL="0" indent="0">
              <a:spcBef>
                <a:spcPts val="0"/>
              </a:spcBef>
              <a:spcAft>
                <a:spcPts val="0"/>
              </a:spcAft>
              <a:buNone/>
            </a:pPr>
            <a:r>
              <a:rPr lang="fr-FR" sz="1800" b="1" dirty="0">
                <a:solidFill>
                  <a:schemeClr val="tx2"/>
                </a:solidFill>
                <a:cs typeface="Calibri" panose="020F0502020204030204" pitchFamily="34" charset="0"/>
              </a:rPr>
              <a:t>Développement de la relation client afin de renforcer l’accès aux droits et aux services</a:t>
            </a:r>
          </a:p>
          <a:p>
            <a:pPr marL="216000" indent="-216000" rtl="0" eaLnBrk="1" fontAlgn="t" latinLnBrk="0" hangingPunct="1">
              <a:spcBef>
                <a:spcPts val="0"/>
              </a:spcBef>
              <a:spcAft>
                <a:spcPts val="600"/>
              </a:spcAft>
              <a:buClrTx/>
              <a:buSzPts val="1600"/>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 plan de prospection et la politique de fidélisation sont élaborés dans le respect des contraintes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et outils de prospection commerciale sont utilisés pour l’atteinte des objectifs de la structure  dans le respect des personnes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et outils de prospection sont utilisés dans le cadre de l’accès aux droits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de motivation du personnel chargé de la prospection sont abordées</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L’atteinte des objectifs est évaluée</a:t>
            </a:r>
            <a:endParaRPr lang="fr-FR" sz="1600" i="0" u="none" strike="noStrike" dirty="0">
              <a:solidFill>
                <a:schemeClr val="tx2"/>
              </a:solidFill>
              <a:effectLst/>
              <a:cs typeface="Calibri" panose="020F0502020204030204" pitchFamily="34" charset="0"/>
            </a:endParaRPr>
          </a:p>
        </p:txBody>
      </p:sp>
    </p:spTree>
    <p:extLst>
      <p:ext uri="{BB962C8B-B14F-4D97-AF65-F5344CB8AC3E}">
        <p14:creationId xmlns:p14="http://schemas.microsoft.com/office/powerpoint/2010/main" val="3775498181"/>
      </p:ext>
    </p:extLst>
  </p:cSld>
  <p:clrMapOvr>
    <a:masterClrMapping/>
  </p:clrMapOvr>
  <mc:AlternateContent xmlns:mc="http://schemas.openxmlformats.org/markup-compatibility/2006" xmlns:p14="http://schemas.microsoft.com/office/powerpoint/2010/main">
    <mc:Choice Requires="p14">
      <p:transition spd="slow" p14:dur="2000" advTm="92011"/>
    </mc:Choice>
    <mc:Fallback xmlns="">
      <p:transition spd="slow" advTm="92011"/>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99AFD66-ED1D-444E-BAA5-B09178B3F55B}"/>
              </a:ext>
            </a:extLst>
          </p:cNvPr>
          <p:cNvSpPr/>
          <p:nvPr/>
        </p:nvSpPr>
        <p:spPr>
          <a:xfrm>
            <a:off x="882869" y="1162051"/>
            <a:ext cx="3282731" cy="5534024"/>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spcBef>
                <a:spcPts val="0"/>
              </a:spcBef>
              <a:spcAft>
                <a:spcPts val="0"/>
              </a:spcAft>
              <a:buNone/>
            </a:pPr>
            <a:r>
              <a:rPr lang="fr-FR" sz="1800" b="1" dirty="0">
                <a:solidFill>
                  <a:schemeClr val="tx2"/>
                </a:solidFill>
                <a:cs typeface="Calibri" panose="020F0502020204030204" pitchFamily="34" charset="0"/>
              </a:rPr>
              <a:t>Compétence 1.4 </a:t>
            </a:r>
          </a:p>
          <a:p>
            <a:pPr marL="0" indent="0">
              <a:spcBef>
                <a:spcPts val="0"/>
              </a:spcBef>
              <a:spcAft>
                <a:spcPts val="0"/>
              </a:spcAft>
              <a:buNone/>
            </a:pPr>
            <a:r>
              <a:rPr lang="fr-FR" sz="1800" b="1" dirty="0">
                <a:solidFill>
                  <a:schemeClr val="tx2"/>
                </a:solidFill>
                <a:cs typeface="Calibri" panose="020F0502020204030204" pitchFamily="34" charset="0"/>
              </a:rPr>
              <a:t>Développement de la relation client afin de renforcer l’accès aux droits et aux services</a:t>
            </a:r>
          </a:p>
          <a:p>
            <a:pPr marL="216000" indent="-216000" rtl="0" eaLnBrk="1" fontAlgn="t" latinLnBrk="0" hangingPunct="1">
              <a:spcBef>
                <a:spcPts val="0"/>
              </a:spcBef>
              <a:spcAft>
                <a:spcPts val="600"/>
              </a:spcAft>
              <a:buClrTx/>
              <a:buSzPts val="1600"/>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 plan de prospection et la politique de fidélisation sont élaborés dans le respect des contraintes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et outils de prospection commerciale sont utilisés pour l’atteinte des objectifs de la structure  dans le respect des personnes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et outils de prospection sont utilisés dans le cadre de l’accès aux droits </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Les techniques de motivation du personnel chargé de la prospection sont abordées</a:t>
            </a:r>
            <a:endParaRPr lang="fr-FR" sz="1600" i="0" u="none" strike="noStrike" dirty="0">
              <a:solidFill>
                <a:schemeClr val="tx2"/>
              </a:solidFill>
              <a:effectLst/>
              <a:cs typeface="Calibri" panose="020F0502020204030204" pitchFamily="34" charset="0"/>
            </a:endParaRPr>
          </a:p>
          <a:p>
            <a:pPr marL="216000" indent="-216000" rtl="0" eaLnBrk="1" fontAlgn="t" latinLnBrk="0" hangingPunct="1">
              <a:spcBef>
                <a:spcPts val="0"/>
              </a:spcBef>
              <a:spcAft>
                <a:spcPts val="600"/>
              </a:spcAft>
              <a:buFont typeface="Arial" panose="020B0604020202020204" pitchFamily="34" charset="0"/>
              <a:buChar char="•"/>
            </a:pPr>
            <a:r>
              <a:rPr lang="fr-FR" sz="1600" i="0" u="none" strike="noStrike" kern="1200" dirty="0">
                <a:solidFill>
                  <a:schemeClr val="tx2"/>
                </a:solidFill>
                <a:effectLst/>
                <a:cs typeface="Calibri" panose="020F0502020204030204" pitchFamily="34" charset="0"/>
              </a:rPr>
              <a:t>L’atteinte des objectifs est évaluée</a:t>
            </a:r>
            <a:endParaRPr lang="fr-FR" sz="1600" i="0" u="none" strike="noStrike" dirty="0">
              <a:solidFill>
                <a:schemeClr val="tx2"/>
              </a:solidFill>
              <a:effectLst/>
              <a:cs typeface="Calibri" panose="020F0502020204030204" pitchFamily="34" charset="0"/>
            </a:endParaRPr>
          </a:p>
        </p:txBody>
      </p:sp>
      <p:sp>
        <p:nvSpPr>
          <p:cNvPr id="7" name="Rectangle 6">
            <a:extLst>
              <a:ext uri="{FF2B5EF4-FFF2-40B4-BE49-F238E27FC236}">
                <a16:creationId xmlns:a16="http://schemas.microsoft.com/office/drawing/2014/main" id="{6F7A6E90-93DF-8344-9C33-E67146C42A42}"/>
              </a:ext>
            </a:extLst>
          </p:cNvPr>
          <p:cNvSpPr/>
          <p:nvPr/>
        </p:nvSpPr>
        <p:spPr>
          <a:xfrm>
            <a:off x="4833257" y="1152526"/>
            <a:ext cx="6879772" cy="5534024"/>
          </a:xfrm>
          <a:prstGeom prst="rect">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fr-FR" sz="1600" b="1" i="0" u="sng" strike="noStrike" kern="1200" dirty="0">
                <a:solidFill>
                  <a:schemeClr val="tx2"/>
                </a:solidFill>
                <a:effectLst/>
                <a:cs typeface="Calibri" panose="020F0502020204030204" pitchFamily="34" charset="0"/>
              </a:rPr>
              <a:t>Les techniques de motivation du personnel chargé de la prospection sont abordées</a:t>
            </a:r>
            <a:endParaRPr lang="fr-FR" sz="1600" dirty="0">
              <a:solidFill>
                <a:schemeClr val="tx2"/>
              </a:solidFill>
            </a:endParaRPr>
          </a:p>
          <a:p>
            <a:pPr marL="285750" indent="-285750">
              <a:spcBef>
                <a:spcPts val="0"/>
              </a:spcBef>
              <a:spcAft>
                <a:spcPts val="0"/>
              </a:spcAft>
              <a:buFont typeface="Symbol" panose="05050102010706020507" pitchFamily="18" charset="2"/>
              <a:buChar char="Þ"/>
              <a:tabLst>
                <a:tab pos="169863" algn="l"/>
              </a:tabLst>
            </a:pPr>
            <a:r>
              <a:rPr lang="fr-FR" sz="1600" dirty="0">
                <a:solidFill>
                  <a:schemeClr val="tx2"/>
                </a:solidFill>
                <a:cs typeface="Calibri" panose="020F0502020204030204" pitchFamily="34" charset="0"/>
              </a:rPr>
              <a:t>À évaluer à travers un questionnement complémentaire en entretien.</a:t>
            </a:r>
          </a:p>
          <a:p>
            <a:endParaRPr lang="fr-FR" sz="1600" dirty="0">
              <a:solidFill>
                <a:schemeClr val="tx2"/>
              </a:solidFill>
              <a:cs typeface="Calibri" panose="020F0502020204030204" pitchFamily="34" charset="0"/>
            </a:endParaRPr>
          </a:p>
          <a:p>
            <a:pPr marL="285750" indent="-285750">
              <a:buFont typeface="Arial" panose="020B0604020202020204" pitchFamily="34" charset="0"/>
              <a:buChar char="•"/>
            </a:pPr>
            <a:r>
              <a:rPr lang="fr-FR" sz="1600" b="1" i="0" u="sng" strike="noStrike" kern="1200" dirty="0">
                <a:solidFill>
                  <a:schemeClr val="tx2"/>
                </a:solidFill>
                <a:effectLst/>
                <a:cs typeface="Calibri" panose="020F0502020204030204" pitchFamily="34" charset="0"/>
              </a:rPr>
              <a:t>L’atteinte des objectifs est évaluée</a:t>
            </a:r>
            <a:endParaRPr lang="fr-FR" sz="1600" i="0" u="none" strike="noStrike" dirty="0">
              <a:solidFill>
                <a:schemeClr val="tx2"/>
              </a:solidFill>
              <a:effectLst/>
              <a:cs typeface="Calibri" panose="020F0502020204030204" pitchFamily="34" charset="0"/>
            </a:endParaRPr>
          </a:p>
          <a:p>
            <a:pPr marL="285750" indent="-285750">
              <a:buFont typeface="Symbol" panose="05050102010706020507" pitchFamily="18" charset="2"/>
              <a:buChar char="Þ"/>
            </a:pPr>
            <a:r>
              <a:rPr lang="fr-FR" sz="1600" dirty="0">
                <a:solidFill>
                  <a:schemeClr val="tx2"/>
                </a:solidFill>
                <a:cs typeface="Calibri" panose="020F0502020204030204" pitchFamily="34" charset="0"/>
              </a:rPr>
              <a:t>Non Evalué</a:t>
            </a:r>
          </a:p>
          <a:p>
            <a:pPr marL="285750" indent="-285750">
              <a:buFont typeface="Symbol" panose="05050102010706020507" pitchFamily="18" charset="2"/>
              <a:buChar char="Þ"/>
            </a:pPr>
            <a:endParaRPr lang="fr-FR" sz="1600" dirty="0">
              <a:solidFill>
                <a:schemeClr val="tx2"/>
              </a:solidFill>
            </a:endParaRPr>
          </a:p>
        </p:txBody>
      </p:sp>
      <p:sp>
        <p:nvSpPr>
          <p:cNvPr id="9" name="Titre 1">
            <a:extLst>
              <a:ext uri="{FF2B5EF4-FFF2-40B4-BE49-F238E27FC236}">
                <a16:creationId xmlns:a16="http://schemas.microsoft.com/office/drawing/2014/main" id="{F99598B6-E43A-CB47-A52C-332052FF517F}"/>
              </a:ext>
            </a:extLst>
          </p:cNvPr>
          <p:cNvSpPr txBox="1">
            <a:spLocks/>
          </p:cNvSpPr>
          <p:nvPr/>
        </p:nvSpPr>
        <p:spPr>
          <a:xfrm>
            <a:off x="882869" y="140369"/>
            <a:ext cx="9601200" cy="701842"/>
          </a:xfrm>
          <a:prstGeom prst="rect">
            <a:avLst/>
          </a:prstGeom>
        </p:spPr>
        <p:txBody>
          <a:bodyPr vert="horz" lIns="91440" tIns="45720" rIns="91440" bIns="45720" rtlCol="0" anchor="t">
            <a:normAutofit/>
          </a:bodyPr>
          <a:lst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a:lstStyle>
          <a:p>
            <a:r>
              <a:rPr lang="fr-FR" sz="3600" b="1" dirty="0">
                <a:solidFill>
                  <a:schemeClr val="accent1"/>
                </a:solidFill>
              </a:rPr>
              <a:t>MSP ➪ Exemple 2 : Éléments attendus </a:t>
            </a:r>
          </a:p>
        </p:txBody>
      </p:sp>
      <p:pic>
        <p:nvPicPr>
          <p:cNvPr id="10" name="Image 9">
            <a:extLst>
              <a:ext uri="{FF2B5EF4-FFF2-40B4-BE49-F238E27FC236}">
                <a16:creationId xmlns:a16="http://schemas.microsoft.com/office/drawing/2014/main" id="{874BBAAE-74A2-8A4E-8C7F-A0C216B546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41241" y="1162051"/>
            <a:ext cx="992016" cy="387407"/>
          </a:xfrm>
          <a:prstGeom prst="rect">
            <a:avLst/>
          </a:prstGeom>
        </p:spPr>
      </p:pic>
    </p:spTree>
    <p:extLst>
      <p:ext uri="{BB962C8B-B14F-4D97-AF65-F5344CB8AC3E}">
        <p14:creationId xmlns:p14="http://schemas.microsoft.com/office/powerpoint/2010/main" val="3504205175"/>
      </p:ext>
    </p:extLst>
  </p:cSld>
  <p:clrMapOvr>
    <a:masterClrMapping/>
  </p:clrMapOvr>
  <mc:AlternateContent xmlns:mc="http://schemas.openxmlformats.org/markup-compatibility/2006" xmlns:p14="http://schemas.microsoft.com/office/powerpoint/2010/main">
    <mc:Choice Requires="p14">
      <p:transition spd="slow" p14:dur="2000" advTm="58222"/>
    </mc:Choice>
    <mc:Fallback xmlns="">
      <p:transition spd="slow" advTm="58222"/>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4D4930-5470-4FF8-975D-2BC2FCE71BBC}"/>
              </a:ext>
            </a:extLst>
          </p:cNvPr>
          <p:cNvSpPr>
            <a:spLocks noGrp="1"/>
          </p:cNvSpPr>
          <p:nvPr>
            <p:ph type="ctrTitle"/>
          </p:nvPr>
        </p:nvSpPr>
        <p:spPr>
          <a:xfrm>
            <a:off x="838306" y="353736"/>
            <a:ext cx="10810353" cy="825707"/>
          </a:xfrm>
        </p:spPr>
        <p:txBody>
          <a:bodyPr>
            <a:normAutofit/>
          </a:bodyPr>
          <a:lstStyle/>
          <a:p>
            <a:pPr algn="l"/>
            <a:r>
              <a:rPr lang="fr-FR" sz="3600" b="1" dirty="0">
                <a:solidFill>
                  <a:schemeClr val="accent1"/>
                </a:solidFill>
              </a:rPr>
              <a:t>BTS SP3S- comparaison de la logique des deux référentiels </a:t>
            </a:r>
          </a:p>
        </p:txBody>
      </p:sp>
      <p:sp>
        <p:nvSpPr>
          <p:cNvPr id="3" name="Sous-titre 2">
            <a:extLst>
              <a:ext uri="{FF2B5EF4-FFF2-40B4-BE49-F238E27FC236}">
                <a16:creationId xmlns:a16="http://schemas.microsoft.com/office/drawing/2014/main" id="{0F6463A7-6223-4CEF-A46C-E5BDC9C7373B}"/>
              </a:ext>
            </a:extLst>
          </p:cNvPr>
          <p:cNvSpPr>
            <a:spLocks noGrp="1"/>
          </p:cNvSpPr>
          <p:nvPr>
            <p:ph type="subTitle" idx="1"/>
          </p:nvPr>
        </p:nvSpPr>
        <p:spPr>
          <a:xfrm>
            <a:off x="543339" y="1497495"/>
            <a:ext cx="5002695" cy="3869635"/>
          </a:xfrm>
        </p:spPr>
        <p:txBody>
          <a:bodyPr>
            <a:normAutofit/>
          </a:bodyPr>
          <a:lstStyle/>
          <a:p>
            <a:r>
              <a:rPr lang="fr-FR" b="1" u="sng" dirty="0"/>
              <a:t>Référentiel de 2007</a:t>
            </a:r>
          </a:p>
          <a:p>
            <a:pPr algn="just"/>
            <a:endParaRPr lang="fr-FR" b="1" u="sng" dirty="0"/>
          </a:p>
          <a:p>
            <a:pPr marL="457200" indent="-457200" algn="just">
              <a:buFont typeface="Arial" panose="020B0604020202020204" pitchFamily="34" charset="0"/>
              <a:buChar char="•"/>
            </a:pPr>
            <a:r>
              <a:rPr lang="fr-FR" dirty="0"/>
              <a:t>Une entrée par module = par les savoirs associés</a:t>
            </a:r>
          </a:p>
          <a:p>
            <a:pPr marL="457200" indent="-457200" algn="just">
              <a:buFont typeface="Arial" panose="020B0604020202020204" pitchFamily="34" charset="0"/>
              <a:buChar char="•"/>
            </a:pPr>
            <a:r>
              <a:rPr lang="fr-FR" dirty="0"/>
              <a:t>Peu de concertation entre les modules avec des redites</a:t>
            </a:r>
          </a:p>
          <a:p>
            <a:pPr marL="457200" indent="-457200" algn="just">
              <a:buFont typeface="Arial" panose="020B0604020202020204" pitchFamily="34" charset="0"/>
              <a:buChar char="•"/>
            </a:pPr>
            <a:r>
              <a:rPr lang="fr-FR" dirty="0"/>
              <a:t>Peu d’intégration des compétences dans le plan de formation et dans la certification sauf E5 en CCF</a:t>
            </a:r>
          </a:p>
        </p:txBody>
      </p:sp>
      <p:sp>
        <p:nvSpPr>
          <p:cNvPr id="4" name="Sous-titre 2">
            <a:extLst>
              <a:ext uri="{FF2B5EF4-FFF2-40B4-BE49-F238E27FC236}">
                <a16:creationId xmlns:a16="http://schemas.microsoft.com/office/drawing/2014/main" id="{6787BD44-C614-487F-8242-C582B721FFFC}"/>
              </a:ext>
            </a:extLst>
          </p:cNvPr>
          <p:cNvSpPr txBox="1">
            <a:spLocks/>
          </p:cNvSpPr>
          <p:nvPr/>
        </p:nvSpPr>
        <p:spPr>
          <a:xfrm>
            <a:off x="6645965" y="1497496"/>
            <a:ext cx="5002695" cy="4293704"/>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FR" b="1" u="sng" dirty="0"/>
              <a:t>Référentiel de 2022</a:t>
            </a:r>
          </a:p>
          <a:p>
            <a:endParaRPr lang="fr-FR" b="1" u="sng" dirty="0"/>
          </a:p>
          <a:p>
            <a:pPr marL="457200" indent="-457200" algn="just">
              <a:buFont typeface="Arial" panose="020B0604020202020204" pitchFamily="34" charset="0"/>
              <a:buChar char="•"/>
            </a:pPr>
            <a:r>
              <a:rPr lang="fr-FR" dirty="0"/>
              <a:t>Un contexte commun = ex. une entrée par public sur une période avec différentes institutions</a:t>
            </a:r>
          </a:p>
          <a:p>
            <a:pPr marL="457200" indent="-457200" algn="just">
              <a:buFont typeface="Arial" panose="020B0604020202020204" pitchFamily="34" charset="0"/>
              <a:buChar char="•"/>
            </a:pPr>
            <a:r>
              <a:rPr lang="fr-FR" dirty="0"/>
              <a:t>Un plan de formation par BC en lien avec les activités du RAP et les compétences professionnelles du BC</a:t>
            </a:r>
          </a:p>
          <a:p>
            <a:pPr marL="457200" indent="-457200" algn="just">
              <a:buFont typeface="Arial" panose="020B0604020202020204" pitchFamily="34" charset="0"/>
              <a:buChar char="•"/>
            </a:pPr>
            <a:r>
              <a:rPr lang="fr-FR" dirty="0"/>
              <a:t>Possibilité de ne pas correspondre au contexte si la programmation le nécessite</a:t>
            </a:r>
          </a:p>
        </p:txBody>
      </p:sp>
      <p:sp>
        <p:nvSpPr>
          <p:cNvPr id="5" name="Rectangle 4">
            <a:extLst>
              <a:ext uri="{FF2B5EF4-FFF2-40B4-BE49-F238E27FC236}">
                <a16:creationId xmlns:a16="http://schemas.microsoft.com/office/drawing/2014/main" id="{71E47A36-0D6C-4426-BBE4-DB79502914E2}"/>
              </a:ext>
            </a:extLst>
          </p:cNvPr>
          <p:cNvSpPr/>
          <p:nvPr/>
        </p:nvSpPr>
        <p:spPr>
          <a:xfrm>
            <a:off x="1776740" y="6003234"/>
            <a:ext cx="8638519" cy="523220"/>
          </a:xfrm>
          <a:prstGeom prst="rect">
            <a:avLst/>
          </a:prstGeom>
        </p:spPr>
        <p:txBody>
          <a:bodyPr wrap="none">
            <a:spAutoFit/>
          </a:bodyPr>
          <a:lstStyle/>
          <a:p>
            <a:pPr algn="just"/>
            <a:r>
              <a:rPr lang="fr-FR" sz="2800" dirty="0"/>
              <a:t>= </a:t>
            </a:r>
            <a:r>
              <a:rPr lang="fr-FR" sz="2800" b="1" dirty="0"/>
              <a:t>une amélioration de la concertation au sein de l’équipe</a:t>
            </a:r>
            <a:endParaRPr lang="fr-FR" sz="2800" dirty="0"/>
          </a:p>
        </p:txBody>
      </p:sp>
    </p:spTree>
    <p:extLst>
      <p:ext uri="{BB962C8B-B14F-4D97-AF65-F5344CB8AC3E}">
        <p14:creationId xmlns:p14="http://schemas.microsoft.com/office/powerpoint/2010/main" val="8044549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5B5464-16D2-4975-B8E8-C77D022097D4}"/>
              </a:ext>
            </a:extLst>
          </p:cNvPr>
          <p:cNvSpPr>
            <a:spLocks noGrp="1"/>
          </p:cNvSpPr>
          <p:nvPr>
            <p:ph type="title"/>
          </p:nvPr>
        </p:nvSpPr>
        <p:spPr>
          <a:xfrm>
            <a:off x="1023730" y="2525228"/>
            <a:ext cx="10515600" cy="1325563"/>
          </a:xfrm>
        </p:spPr>
        <p:txBody>
          <a:bodyPr>
            <a:normAutofit/>
          </a:bodyPr>
          <a:lstStyle/>
          <a:p>
            <a:pPr algn="ctr"/>
            <a:r>
              <a:rPr lang="fr-FR" sz="3600" b="1" dirty="0">
                <a:solidFill>
                  <a:schemeClr val="accent1"/>
                </a:solidFill>
              </a:rPr>
              <a:t>1. La construction et la validation </a:t>
            </a:r>
            <a:br>
              <a:rPr lang="fr-FR" sz="3600" b="1" dirty="0">
                <a:solidFill>
                  <a:schemeClr val="accent1"/>
                </a:solidFill>
              </a:rPr>
            </a:br>
            <a:r>
              <a:rPr lang="fr-FR" sz="3600" b="1" dirty="0">
                <a:solidFill>
                  <a:schemeClr val="accent1"/>
                </a:solidFill>
              </a:rPr>
              <a:t>des compétences professionnelles</a:t>
            </a:r>
          </a:p>
        </p:txBody>
      </p:sp>
    </p:spTree>
    <p:extLst>
      <p:ext uri="{BB962C8B-B14F-4D97-AF65-F5344CB8AC3E}">
        <p14:creationId xmlns:p14="http://schemas.microsoft.com/office/powerpoint/2010/main" val="7802644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C88AFA-FA45-44DC-9B11-A558CAC60C3F}"/>
              </a:ext>
            </a:extLst>
          </p:cNvPr>
          <p:cNvSpPr>
            <a:spLocks noGrp="1"/>
          </p:cNvSpPr>
          <p:nvPr>
            <p:ph type="title"/>
          </p:nvPr>
        </p:nvSpPr>
        <p:spPr/>
        <p:txBody>
          <a:bodyPr>
            <a:normAutofit/>
          </a:bodyPr>
          <a:lstStyle/>
          <a:p>
            <a:r>
              <a:rPr lang="fr-FR" sz="3600" b="1" dirty="0">
                <a:solidFill>
                  <a:schemeClr val="accent1"/>
                </a:solidFill>
              </a:rPr>
              <a:t>Qu’est-ce que la compétence ? </a:t>
            </a:r>
          </a:p>
        </p:txBody>
      </p:sp>
      <p:sp>
        <p:nvSpPr>
          <p:cNvPr id="3" name="Espace réservé du contenu 2">
            <a:extLst>
              <a:ext uri="{FF2B5EF4-FFF2-40B4-BE49-F238E27FC236}">
                <a16:creationId xmlns:a16="http://schemas.microsoft.com/office/drawing/2014/main" id="{6C9DCD99-EFAC-4714-AD6B-E2148A6A0852}"/>
              </a:ext>
            </a:extLst>
          </p:cNvPr>
          <p:cNvSpPr>
            <a:spLocks noGrp="1"/>
          </p:cNvSpPr>
          <p:nvPr>
            <p:ph idx="1"/>
          </p:nvPr>
        </p:nvSpPr>
        <p:spPr>
          <a:xfrm>
            <a:off x="838200" y="1825625"/>
            <a:ext cx="4246491" cy="4351338"/>
          </a:xfrm>
        </p:spPr>
        <p:txBody>
          <a:bodyPr>
            <a:normAutofit/>
          </a:bodyPr>
          <a:lstStyle/>
          <a:p>
            <a:pPr marL="0" indent="0" algn="just">
              <a:buNone/>
            </a:pPr>
            <a:r>
              <a:rPr lang="fr-FR" sz="2400" b="1" dirty="0"/>
              <a:t>Ex. de la définition de J. Tardif : </a:t>
            </a:r>
          </a:p>
          <a:p>
            <a:pPr marL="0" indent="0" algn="just">
              <a:buNone/>
            </a:pPr>
            <a:r>
              <a:rPr lang="fr-FR" sz="2400" b="1" dirty="0"/>
              <a:t>Ce qu’est la compétence </a:t>
            </a:r>
            <a:endParaRPr lang="fr-FR" sz="2400" dirty="0"/>
          </a:p>
          <a:p>
            <a:pPr marL="0" indent="0" algn="just">
              <a:buNone/>
            </a:pPr>
            <a:r>
              <a:rPr lang="fr-FR" sz="2400" dirty="0"/>
              <a:t>« Un savoir-faire complexe, prenant appui sur la mobilisation et la combinaison de ressources internes (savoirs, savoir-faire et savoir-être) et externes (outils, documents, experts) à l’intérieur d’une famille de situations »</a:t>
            </a:r>
          </a:p>
        </p:txBody>
      </p:sp>
      <p:sp>
        <p:nvSpPr>
          <p:cNvPr id="4" name="Bulle narrative : ronde 3">
            <a:extLst>
              <a:ext uri="{FF2B5EF4-FFF2-40B4-BE49-F238E27FC236}">
                <a16:creationId xmlns:a16="http://schemas.microsoft.com/office/drawing/2014/main" id="{FBD9E125-968B-4086-A2BC-ED47B98AE7CB}"/>
              </a:ext>
            </a:extLst>
          </p:cNvPr>
          <p:cNvSpPr/>
          <p:nvPr/>
        </p:nvSpPr>
        <p:spPr>
          <a:xfrm>
            <a:off x="8189843" y="105603"/>
            <a:ext cx="2345635" cy="1585085"/>
          </a:xfrm>
          <a:prstGeom prst="wedgeEllipseCallout">
            <a:avLst>
              <a:gd name="adj1" fmla="val -107274"/>
              <a:gd name="adj2" fmla="val 899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Notion polysémique</a:t>
            </a:r>
          </a:p>
        </p:txBody>
      </p:sp>
      <p:sp>
        <p:nvSpPr>
          <p:cNvPr id="5" name="Espace réservé du contenu 2">
            <a:extLst>
              <a:ext uri="{FF2B5EF4-FFF2-40B4-BE49-F238E27FC236}">
                <a16:creationId xmlns:a16="http://schemas.microsoft.com/office/drawing/2014/main" id="{2AD37406-ECAD-4069-8E72-77B3F812573B}"/>
              </a:ext>
            </a:extLst>
          </p:cNvPr>
          <p:cNvSpPr txBox="1">
            <a:spLocks/>
          </p:cNvSpPr>
          <p:nvPr/>
        </p:nvSpPr>
        <p:spPr>
          <a:xfrm>
            <a:off x="5734052" y="1862207"/>
            <a:ext cx="6126644" cy="466725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fr-FR" sz="2400" b="1" dirty="0"/>
              <a:t>Ex. de la définition de G. </a:t>
            </a:r>
            <a:r>
              <a:rPr lang="fr-FR" sz="2400" b="1" dirty="0" err="1"/>
              <a:t>Scallon</a:t>
            </a:r>
            <a:r>
              <a:rPr lang="fr-FR" sz="2400" b="1" dirty="0"/>
              <a:t> : </a:t>
            </a:r>
          </a:p>
          <a:p>
            <a:pPr marL="0" indent="0" algn="just">
              <a:buNone/>
            </a:pPr>
            <a:r>
              <a:rPr lang="fr-FR" sz="2400" b="1" dirty="0"/>
              <a:t>Ce que n’est pas la compétence </a:t>
            </a:r>
            <a:endParaRPr lang="fr-FR" sz="2400" dirty="0"/>
          </a:p>
          <a:p>
            <a:pPr algn="just">
              <a:buFontTx/>
              <a:buChar char="-"/>
            </a:pPr>
            <a:r>
              <a:rPr lang="fr-FR" sz="2400" dirty="0"/>
              <a:t>Ne se réduit pas à un résultat ou à un ensemble de résultats</a:t>
            </a:r>
          </a:p>
          <a:p>
            <a:pPr algn="just">
              <a:buFontTx/>
              <a:buChar char="-"/>
            </a:pPr>
            <a:r>
              <a:rPr lang="fr-FR" sz="2400" dirty="0"/>
              <a:t>Ne peut pas s’évaluer au travers d’un seul exercice ou d’une seule tâche</a:t>
            </a:r>
          </a:p>
          <a:p>
            <a:pPr algn="just">
              <a:buFontTx/>
              <a:buChar char="-"/>
            </a:pPr>
            <a:r>
              <a:rPr lang="fr-FR" sz="2400" dirty="0"/>
              <a:t>N’est pas une capacité abstraite isolée de tout contexte</a:t>
            </a:r>
          </a:p>
          <a:p>
            <a:pPr algn="just">
              <a:buFontTx/>
              <a:buChar char="-"/>
            </a:pPr>
            <a:r>
              <a:rPr lang="fr-FR" sz="2400" dirty="0"/>
              <a:t>Ne se réduit pas à un corpus de savoirs ou de savoir-faire</a:t>
            </a:r>
          </a:p>
          <a:p>
            <a:pPr algn="just">
              <a:buFontTx/>
              <a:buChar char="-"/>
            </a:pPr>
            <a:r>
              <a:rPr lang="fr-FR" sz="2400" dirty="0"/>
              <a:t>N’est pas l’aboutissement ultime de la formation</a:t>
            </a:r>
            <a:endParaRPr lang="fr-FR" sz="2400" b="1" dirty="0"/>
          </a:p>
          <a:p>
            <a:pPr algn="just">
              <a:buFontTx/>
              <a:buChar char="-"/>
            </a:pPr>
            <a:endParaRPr lang="fr-FR" sz="2400" dirty="0"/>
          </a:p>
        </p:txBody>
      </p:sp>
      <p:cxnSp>
        <p:nvCxnSpPr>
          <p:cNvPr id="7" name="Connecteur droit 6">
            <a:extLst>
              <a:ext uri="{FF2B5EF4-FFF2-40B4-BE49-F238E27FC236}">
                <a16:creationId xmlns:a16="http://schemas.microsoft.com/office/drawing/2014/main" id="{8809CBA3-7D67-4C6B-9361-C066D7548B25}"/>
              </a:ext>
            </a:extLst>
          </p:cNvPr>
          <p:cNvCxnSpPr>
            <a:cxnSpLocks/>
          </p:cNvCxnSpPr>
          <p:nvPr/>
        </p:nvCxnSpPr>
        <p:spPr>
          <a:xfrm>
            <a:off x="5333173" y="1825625"/>
            <a:ext cx="0" cy="4486276"/>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77288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1DFEBA-3D5B-4619-9B98-AB811C472D55}"/>
              </a:ext>
            </a:extLst>
          </p:cNvPr>
          <p:cNvSpPr>
            <a:spLocks noGrp="1"/>
          </p:cNvSpPr>
          <p:nvPr>
            <p:ph type="title"/>
          </p:nvPr>
        </p:nvSpPr>
        <p:spPr/>
        <p:txBody>
          <a:bodyPr>
            <a:normAutofit/>
          </a:bodyPr>
          <a:lstStyle/>
          <a:p>
            <a:r>
              <a:rPr lang="fr-FR" sz="3600" b="1" dirty="0">
                <a:solidFill>
                  <a:schemeClr val="accent1"/>
                </a:solidFill>
              </a:rPr>
              <a:t>L’approche par compétences </a:t>
            </a:r>
          </a:p>
        </p:txBody>
      </p:sp>
      <p:sp>
        <p:nvSpPr>
          <p:cNvPr id="4" name="ZoneTexte 3">
            <a:extLst>
              <a:ext uri="{FF2B5EF4-FFF2-40B4-BE49-F238E27FC236}">
                <a16:creationId xmlns:a16="http://schemas.microsoft.com/office/drawing/2014/main" id="{383E250F-20BD-4551-B7A3-DF9ED621B99B}"/>
              </a:ext>
            </a:extLst>
          </p:cNvPr>
          <p:cNvSpPr txBox="1"/>
          <p:nvPr/>
        </p:nvSpPr>
        <p:spPr>
          <a:xfrm>
            <a:off x="940904" y="1868557"/>
            <a:ext cx="4015409" cy="707886"/>
          </a:xfrm>
          <a:prstGeom prst="rect">
            <a:avLst/>
          </a:prstGeom>
          <a:noFill/>
        </p:spPr>
        <p:txBody>
          <a:bodyPr wrap="square" rtlCol="0">
            <a:spAutoFit/>
          </a:bodyPr>
          <a:lstStyle/>
          <a:p>
            <a:r>
              <a:rPr lang="fr-FR" sz="2000" dirty="0"/>
              <a:t>Approche pédagogique centrée sur l’étudiant, sur l’apprenant</a:t>
            </a:r>
          </a:p>
        </p:txBody>
      </p:sp>
      <p:sp>
        <p:nvSpPr>
          <p:cNvPr id="5" name="ZoneTexte 4">
            <a:extLst>
              <a:ext uri="{FF2B5EF4-FFF2-40B4-BE49-F238E27FC236}">
                <a16:creationId xmlns:a16="http://schemas.microsoft.com/office/drawing/2014/main" id="{58269322-2767-4ACE-A7DA-D2E6C46633EA}"/>
              </a:ext>
            </a:extLst>
          </p:cNvPr>
          <p:cNvSpPr txBox="1"/>
          <p:nvPr/>
        </p:nvSpPr>
        <p:spPr>
          <a:xfrm>
            <a:off x="940904" y="4532826"/>
            <a:ext cx="4121426" cy="1323439"/>
          </a:xfrm>
          <a:prstGeom prst="rect">
            <a:avLst/>
          </a:prstGeom>
          <a:noFill/>
        </p:spPr>
        <p:txBody>
          <a:bodyPr wrap="square" rtlCol="0">
            <a:spAutoFit/>
          </a:bodyPr>
          <a:lstStyle/>
          <a:p>
            <a:r>
              <a:rPr lang="fr-FR" sz="2000" dirty="0"/>
              <a:t>Approche intégrée, par compétences, par projets </a:t>
            </a:r>
            <a:r>
              <a:rPr lang="fr-FR" sz="2000" i="1" dirty="0"/>
              <a:t>(à la différence des approches fractionnées, par contenus disciplinaires</a:t>
            </a:r>
            <a:r>
              <a:rPr lang="fr-FR" i="1" dirty="0"/>
              <a:t>)</a:t>
            </a:r>
          </a:p>
        </p:txBody>
      </p:sp>
      <p:sp>
        <p:nvSpPr>
          <p:cNvPr id="6" name="Flèche : droite 5">
            <a:extLst>
              <a:ext uri="{FF2B5EF4-FFF2-40B4-BE49-F238E27FC236}">
                <a16:creationId xmlns:a16="http://schemas.microsoft.com/office/drawing/2014/main" id="{46522D32-8F4B-4F34-825D-17FE305B3391}"/>
              </a:ext>
            </a:extLst>
          </p:cNvPr>
          <p:cNvSpPr/>
          <p:nvPr/>
        </p:nvSpPr>
        <p:spPr>
          <a:xfrm>
            <a:off x="5406888" y="1941205"/>
            <a:ext cx="861390" cy="501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C3A10815-3500-44C6-BBF6-168B4E0B000B}"/>
              </a:ext>
            </a:extLst>
          </p:cNvPr>
          <p:cNvSpPr txBox="1"/>
          <p:nvPr/>
        </p:nvSpPr>
        <p:spPr>
          <a:xfrm>
            <a:off x="6785112" y="1868557"/>
            <a:ext cx="4187687" cy="1631216"/>
          </a:xfrm>
          <a:prstGeom prst="rect">
            <a:avLst/>
          </a:prstGeom>
          <a:noFill/>
        </p:spPr>
        <p:txBody>
          <a:bodyPr wrap="square" rtlCol="0">
            <a:spAutoFit/>
          </a:bodyPr>
          <a:lstStyle/>
          <a:p>
            <a:r>
              <a:rPr lang="fr-FR" sz="2000" dirty="0"/>
              <a:t>Impliquer les étudiants, mise en activités : études de cas, résolutions de situations problème, lectures, exposés, activités permettant la réflexivité</a:t>
            </a:r>
          </a:p>
        </p:txBody>
      </p:sp>
      <p:sp>
        <p:nvSpPr>
          <p:cNvPr id="8" name="Flèche : droite 7">
            <a:extLst>
              <a:ext uri="{FF2B5EF4-FFF2-40B4-BE49-F238E27FC236}">
                <a16:creationId xmlns:a16="http://schemas.microsoft.com/office/drawing/2014/main" id="{2FAA1CC2-5606-4B71-AE38-F7E2F24EB6A2}"/>
              </a:ext>
            </a:extLst>
          </p:cNvPr>
          <p:cNvSpPr/>
          <p:nvPr/>
        </p:nvSpPr>
        <p:spPr>
          <a:xfrm>
            <a:off x="5406888" y="4532826"/>
            <a:ext cx="861390" cy="50103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a:extLst>
              <a:ext uri="{FF2B5EF4-FFF2-40B4-BE49-F238E27FC236}">
                <a16:creationId xmlns:a16="http://schemas.microsoft.com/office/drawing/2014/main" id="{846A7466-5652-484E-A9DF-8F357464CA47}"/>
              </a:ext>
            </a:extLst>
          </p:cNvPr>
          <p:cNvSpPr txBox="1"/>
          <p:nvPr/>
        </p:nvSpPr>
        <p:spPr>
          <a:xfrm>
            <a:off x="6785112" y="4460177"/>
            <a:ext cx="4121426" cy="707886"/>
          </a:xfrm>
          <a:prstGeom prst="rect">
            <a:avLst/>
          </a:prstGeom>
          <a:noFill/>
        </p:spPr>
        <p:txBody>
          <a:bodyPr wrap="square" rtlCol="0">
            <a:spAutoFit/>
          </a:bodyPr>
          <a:lstStyle/>
          <a:p>
            <a:r>
              <a:rPr lang="fr-FR" sz="2000" dirty="0"/>
              <a:t>Faire sens pour les étudiants, les apprenants</a:t>
            </a:r>
          </a:p>
        </p:txBody>
      </p:sp>
    </p:spTree>
    <p:extLst>
      <p:ext uri="{BB962C8B-B14F-4D97-AF65-F5344CB8AC3E}">
        <p14:creationId xmlns:p14="http://schemas.microsoft.com/office/powerpoint/2010/main" val="372588937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2592</TotalTime>
  <Words>5937</Words>
  <Application>Microsoft Office PowerPoint</Application>
  <PresentationFormat>Grand écran</PresentationFormat>
  <Paragraphs>593</Paragraphs>
  <Slides>56</Slides>
  <Notes>33</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56</vt:i4>
      </vt:variant>
    </vt:vector>
  </HeadingPairs>
  <TitlesOfParts>
    <vt:vector size="66" baseType="lpstr">
      <vt:lpstr>Arial</vt:lpstr>
      <vt:lpstr>Arial Unicode MS</vt:lpstr>
      <vt:lpstr>Calibri</vt:lpstr>
      <vt:lpstr>Calibri Light</vt:lpstr>
      <vt:lpstr>Montserrat</vt:lpstr>
      <vt:lpstr>Symbol</vt:lpstr>
      <vt:lpstr>Times New Roman</vt:lpstr>
      <vt:lpstr>Tw Cen MT</vt:lpstr>
      <vt:lpstr>Wingdings</vt:lpstr>
      <vt:lpstr>Thème Office</vt:lpstr>
      <vt:lpstr>Formation sur la rénovation du BTS SP3S Jeudi 16 février 2023</vt:lpstr>
      <vt:lpstr>Ordre du jour </vt:lpstr>
      <vt:lpstr>Préambule</vt:lpstr>
      <vt:lpstr>Présentation PowerPoint</vt:lpstr>
      <vt:lpstr>En introduction…</vt:lpstr>
      <vt:lpstr>BTS SP3S- comparaison de la logique des deux référentiels </vt:lpstr>
      <vt:lpstr>1. La construction et la validation  des compétences professionnelles</vt:lpstr>
      <vt:lpstr>Qu’est-ce que la compétence ? </vt:lpstr>
      <vt:lpstr>L’approche par compétences </vt:lpstr>
      <vt:lpstr>Plusieurs outils dans le cadre de l’approche par compétences</vt:lpstr>
      <vt:lpstr>Quelles priorités pour le professeur dans cette nouvelle approche ? </vt:lpstr>
      <vt:lpstr>Changement de paradigme pour le professeur</vt:lpstr>
      <vt:lpstr>Les gestes professionnels du professeur dans une approche par compétences</vt:lpstr>
      <vt:lpstr>La construction de la compétence</vt:lpstr>
      <vt:lpstr>La construction des compétences dans le BTS SP3S</vt:lpstr>
      <vt:lpstr>BTS SP3S : les indicateurs de réussite permettant de construire la compétence</vt:lpstr>
      <vt:lpstr>BTS SP3S : les indicateurs de réussite </vt:lpstr>
      <vt:lpstr>Importance de combiner des activités de mise en pratique avec des activités d’explicitation des compétences </vt:lpstr>
      <vt:lpstr>Et l’évaluation ? </vt:lpstr>
      <vt:lpstr>Les modalités d’évaluation des compétences </vt:lpstr>
      <vt:lpstr>Présentation PowerPoint</vt:lpstr>
      <vt:lpstr>2. Le plan de formation</vt:lpstr>
      <vt:lpstr>Présentation PowerPoint</vt:lpstr>
      <vt:lpstr>Vers le plan de formation</vt:lpstr>
      <vt:lpstr>Le plan de formation</vt:lpstr>
      <vt:lpstr>Construction d’un plan de formation</vt:lpstr>
      <vt:lpstr>BTS SP3S- Comparaison de l’organisation de la formation et des épreuves de certification  </vt:lpstr>
      <vt:lpstr>BTS SP3S : Comparaison des définitions d’épreuves</vt:lpstr>
      <vt:lpstr>BTS SP3S : l’évaluation des compétences</vt:lpstr>
      <vt:lpstr>3. Amorce de réflexion sur le CCF du BC1 et anticipation des attendus dans le cadre du stage de première année</vt:lpstr>
      <vt:lpstr>Pour rappel : l’épreuve E5 – Accompagnement et coordination du parcours de la personne (U5) </vt:lpstr>
      <vt:lpstr>Les fiches techniques </vt:lpstr>
      <vt:lpstr>Le contenu des fiches techniques </vt:lpstr>
      <vt:lpstr>L’évaluation des fiches techniques</vt:lpstr>
      <vt:lpstr>L’entretien technique</vt:lpstr>
      <vt:lpstr>Démarche menant à la mise en situation professionnelle</vt:lpstr>
      <vt:lpstr>La mise en situation professionnelle</vt:lpstr>
      <vt:lpstr>Structuration des mises en situation professionnelle</vt:lpstr>
      <vt:lpstr>Présentation PowerPoint</vt:lpstr>
      <vt:lpstr>Comment aider les étudiants à récupérer du matériau pendant ses deux stages et/ou ses actions professionnelles ? </vt:lpstr>
      <vt:lpstr>MSP ➪ Exemple 1</vt:lpstr>
      <vt:lpstr>Présentation PowerPoint</vt:lpstr>
      <vt:lpstr>Présentation PowerPoint</vt:lpstr>
      <vt:lpstr>Présentation PowerPoint</vt:lpstr>
      <vt:lpstr>Présentation PowerPoint</vt:lpstr>
      <vt:lpstr>Présentation PowerPoint</vt:lpstr>
      <vt:lpstr>MSP ➪ Exemple 2</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BTS SP3S 29 novembre 2022, lycée de Dembéni</dc:title>
  <dc:creator>Elina Nitschelm</dc:creator>
  <cp:lastModifiedBy>Elina Nitschelm</cp:lastModifiedBy>
  <cp:revision>85</cp:revision>
  <dcterms:created xsi:type="dcterms:W3CDTF">2022-11-01T08:48:27Z</dcterms:created>
  <dcterms:modified xsi:type="dcterms:W3CDTF">2023-01-16T09:22:46Z</dcterms:modified>
</cp:coreProperties>
</file>