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4" r:id="rId10"/>
    <p:sldId id="481" r:id="rId11"/>
    <p:sldId id="482" r:id="rId12"/>
    <p:sldId id="483" r:id="rId13"/>
    <p:sldId id="484" r:id="rId14"/>
    <p:sldId id="485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3D08D4-1A76-437A-A60B-83F34EC483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D1F53A6-6042-4EE5-A110-E36AFE694C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18FD2E-987D-4153-919E-7DDAAF4A3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2937-3650-4037-A77E-F4A27D14A382}" type="datetimeFigureOut">
              <a:rPr lang="fr-FR" smtClean="0"/>
              <a:t>27/09/2024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BE701A-79BC-4218-8A46-E7854556C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207086-48C8-4794-BC33-B1C400441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64305-1F71-495F-8DB8-7B83C2EC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5542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704E9A-FA11-47C2-A5B7-0F0B88CC3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2D702A0-E252-486F-9582-2E73E4472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C178D0-2961-4A40-A725-C999B3A97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2937-3650-4037-A77E-F4A27D14A382}" type="datetimeFigureOut">
              <a:rPr lang="fr-FR" smtClean="0"/>
              <a:t>27/09/2024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DA6CB9-BAD7-43F2-B4E3-D5FD2B531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2B8A89-B4D7-447E-8245-68721EC47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64305-1F71-495F-8DB8-7B83C2EC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8632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04CCA96-E8C0-457F-A68F-F0A3E759FE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B06E246-3FE6-42D9-907D-87BFE8413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306CD8-FE30-45CA-9549-48B10938B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2937-3650-4037-A77E-F4A27D14A382}" type="datetimeFigureOut">
              <a:rPr lang="fr-FR" smtClean="0"/>
              <a:t>27/09/2024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1F3C9A0-DCEB-42A6-BCC9-885C7AD7A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33B219-963F-4841-80C6-A0F183AFE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64305-1F71-495F-8DB8-7B83C2EC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6539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74DD7A-2537-43C9-83FE-E3E56EA99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0F04CA-37D4-495D-8AC5-23035C0E1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FE9B6C-4D17-42D1-B083-B6D2C0161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2937-3650-4037-A77E-F4A27D14A382}" type="datetimeFigureOut">
              <a:rPr lang="fr-FR" smtClean="0"/>
              <a:t>27/09/2024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440A91-40EA-4B0D-8A80-676B7DC31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D2493C-7F7A-4042-B834-CD1A806EB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64305-1F71-495F-8DB8-7B83C2EC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8947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ECC277-2A92-498F-AE5A-257C7DFBC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357E64-A8CC-4742-9168-CD90FC31B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EE3300-3BFE-4F15-A734-FC79E7932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2937-3650-4037-A77E-F4A27D14A382}" type="datetimeFigureOut">
              <a:rPr lang="fr-FR" smtClean="0"/>
              <a:t>27/09/2024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6DD4AB-65A6-4102-8490-2CB4196B8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1AA4EC-5581-4028-ACFB-ACA437B7E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64305-1F71-495F-8DB8-7B83C2EC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8062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23B771-2E92-4578-9D8D-716F0438E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FB6051-AC14-480F-8CAA-35E6AC3175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6EA22E6-BC5B-49DE-94EE-F3ACC35FB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4FAB1E2-9B11-467B-A225-0C04609A0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2937-3650-4037-A77E-F4A27D14A382}" type="datetimeFigureOut">
              <a:rPr lang="fr-FR" smtClean="0"/>
              <a:t>27/09/2024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F11D641-B8DF-4962-B183-2AD11553C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5E321EC-3729-4FAC-9155-ADF4C4807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64305-1F71-495F-8DB8-7B83C2EC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649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84CC09-02DC-4175-8A7B-EB71B2AB8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FC975BA-F2E1-4496-8CEF-EBDD81CA5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39ECF6F-B70E-4243-8F6C-9B25344179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4E72FED-2251-439B-9BE3-191EB48D6C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6BB3537-0EA3-4A69-BA09-FAF6FADAB7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A0B25F5-CDB2-49E7-BD8D-BE7270358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2937-3650-4037-A77E-F4A27D14A382}" type="datetimeFigureOut">
              <a:rPr lang="fr-FR" smtClean="0"/>
              <a:t>27/09/2024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063208D-ADDF-4EBF-A036-D63D6729F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4837A3E-A4D7-4322-A6D7-10A932C39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64305-1F71-495F-8DB8-7B83C2EC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08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51A29E-888D-40DB-A3CC-270F19D4E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14A15A7-2072-4142-A0BA-069F81566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2937-3650-4037-A77E-F4A27D14A382}" type="datetimeFigureOut">
              <a:rPr lang="fr-FR" smtClean="0"/>
              <a:t>27/09/2024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8A3B10-053F-4BFF-B516-CB017431B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1E210FB-6337-43D1-8066-0C5A342C8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64305-1F71-495F-8DB8-7B83C2EC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6669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162C7A3-45D5-44FC-B3C7-8F01DC6FE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2937-3650-4037-A77E-F4A27D14A382}" type="datetimeFigureOut">
              <a:rPr lang="fr-FR" smtClean="0"/>
              <a:t>27/09/2024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2F9D4C1-361C-43F6-9F72-F9A1E68BE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CF6A57D-DFA9-4946-AEB4-1247AFC55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64305-1F71-495F-8DB8-7B83C2EC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6652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EED4CB-5BEA-41EC-9D33-2BE4431E8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F83349-C5DB-46BF-891C-B8CEB42C7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5034A7C-AD7A-47FF-AD6F-5C0C804913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38D209E-A59B-4719-BFF7-02ECB1964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2937-3650-4037-A77E-F4A27D14A382}" type="datetimeFigureOut">
              <a:rPr lang="fr-FR" smtClean="0"/>
              <a:t>27/09/2024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C1C05C-5AAC-4D30-8C7E-EEF54EF36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1C40196-2BF0-44DF-81C7-4BAFDB30F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64305-1F71-495F-8DB8-7B83C2EC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6367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A5DA66-E099-47FB-8271-15ADD6B0C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71C5939-C2E0-49A8-BDFE-7660F54EB1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2FF0EC4-5DA2-424C-A800-354B8AF78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0702A05-E8C1-479F-B01A-D42278278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2937-3650-4037-A77E-F4A27D14A382}" type="datetimeFigureOut">
              <a:rPr lang="fr-FR" smtClean="0"/>
              <a:t>27/09/2024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A88004D-B4BC-4FED-A322-8C3C9B3D4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C7C59B8-F6CC-44D7-9E26-B94277452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64305-1F71-495F-8DB8-7B83C2EC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8026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2ADBBD0-4C05-464F-BD23-AAB147398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44C5316-3469-4A2A-8A53-4E6F1B38A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4B02F5-E5AF-4AB7-9B6D-200E1EBA9B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D2937-3650-4037-A77E-F4A27D14A382}" type="datetimeFigureOut">
              <a:rPr lang="fr-FR" smtClean="0"/>
              <a:t>27/09/2024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14343B-AF89-40E3-AA44-C68316E749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FBC19D-20AB-4379-A958-EAD2FDD56A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64305-1F71-495F-8DB8-7B83C2EC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77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9FEE39-84ED-4D39-B661-99A4147B5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24728"/>
            <a:ext cx="9144000" cy="2387600"/>
          </a:xfrm>
        </p:spPr>
        <p:txBody>
          <a:bodyPr/>
          <a:lstStyle/>
          <a:p>
            <a:r>
              <a:rPr lang="fr-FR" b="1" dirty="0">
                <a:solidFill>
                  <a:schemeClr val="accent1"/>
                </a:solidFill>
              </a:rPr>
              <a:t>Réunion d’équipe </a:t>
            </a:r>
            <a:br>
              <a:rPr lang="fr-FR" b="1" dirty="0">
                <a:solidFill>
                  <a:schemeClr val="accent1"/>
                </a:solidFill>
              </a:rPr>
            </a:br>
            <a:r>
              <a:rPr lang="fr-FR" b="1" dirty="0">
                <a:solidFill>
                  <a:schemeClr val="accent1"/>
                </a:solidFill>
              </a:rPr>
              <a:t>BTS ESF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D677244-1DDC-48B1-82BC-AAD90DA063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81482"/>
            <a:ext cx="9144000" cy="1655762"/>
          </a:xfrm>
        </p:spPr>
        <p:txBody>
          <a:bodyPr/>
          <a:lstStyle/>
          <a:p>
            <a:r>
              <a:rPr lang="fr-FR" sz="2800" dirty="0"/>
              <a:t>Septembre - Octobre 2024</a:t>
            </a:r>
          </a:p>
          <a:p>
            <a:endParaRPr lang="fr-FR" dirty="0"/>
          </a:p>
          <a:p>
            <a:r>
              <a:rPr lang="fr-FR" i="1" dirty="0"/>
              <a:t>Elina Nitschelm, IA-IPR SMS-BSE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DCDD44A-C3B2-4B9D-852E-2575AFA8F2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08" y="322263"/>
            <a:ext cx="284797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552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DB9B69-B351-46DF-BD4B-1E85D779E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C3.3 et C3.5 : deux compétences très différentes par leurs objectifs =&gt; choix à opérer par les étudiants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E058CC2-645C-4C8F-A00E-5CE607CC0FA9}"/>
              </a:ext>
            </a:extLst>
          </p:cNvPr>
          <p:cNvSpPr txBox="1"/>
          <p:nvPr/>
        </p:nvSpPr>
        <p:spPr>
          <a:xfrm>
            <a:off x="1258955" y="1971780"/>
            <a:ext cx="35780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C3.3. Concevoir et/ou conduire des actions d’animation et de formation dans les domaines de la vie quotidienne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C2375E4-CB59-437E-99C5-E6C16A8BEAB1}"/>
              </a:ext>
            </a:extLst>
          </p:cNvPr>
          <p:cNvSpPr txBox="1"/>
          <p:nvPr/>
        </p:nvSpPr>
        <p:spPr>
          <a:xfrm>
            <a:off x="6102624" y="1935132"/>
            <a:ext cx="35780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C3.5. Participer à l’animation de  la vie quotidienne au sein d’une structure, d’un service (convivialité, vivre ensemble)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ECE14D5-6FE5-4413-A1F1-AF888E58AD7D}"/>
              </a:ext>
            </a:extLst>
          </p:cNvPr>
          <p:cNvSpPr txBox="1"/>
          <p:nvPr/>
        </p:nvSpPr>
        <p:spPr>
          <a:xfrm>
            <a:off x="5234605" y="2404110"/>
            <a:ext cx="649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OU</a:t>
            </a:r>
          </a:p>
        </p:txBody>
      </p:sp>
      <p:sp>
        <p:nvSpPr>
          <p:cNvPr id="7" name="Accolade fermante 6">
            <a:extLst>
              <a:ext uri="{FF2B5EF4-FFF2-40B4-BE49-F238E27FC236}">
                <a16:creationId xmlns:a16="http://schemas.microsoft.com/office/drawing/2014/main" id="{191FE7EC-855C-4C05-861D-3975468B9674}"/>
              </a:ext>
            </a:extLst>
          </p:cNvPr>
          <p:cNvSpPr/>
          <p:nvPr/>
        </p:nvSpPr>
        <p:spPr>
          <a:xfrm rot="16200000" flipH="1">
            <a:off x="5285846" y="-674834"/>
            <a:ext cx="480623" cy="853440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2F2823B-47AF-4C9F-82BA-9BD80DA49328}"/>
              </a:ext>
            </a:extLst>
          </p:cNvPr>
          <p:cNvSpPr txBox="1"/>
          <p:nvPr/>
        </p:nvSpPr>
        <p:spPr>
          <a:xfrm>
            <a:off x="583093" y="3932736"/>
            <a:ext cx="96873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Choix à opérer par l’étudiant lors de sa préparation, en fonction du projet mené par le candidat.</a:t>
            </a:r>
          </a:p>
          <a:p>
            <a:pPr algn="ctr"/>
            <a:r>
              <a:rPr lang="fr-FR" b="1" i="1" dirty="0"/>
              <a:t> Impossibilité à présenter des actions sur les deux compétences  </a:t>
            </a:r>
          </a:p>
          <a:p>
            <a:pPr algn="ctr"/>
            <a:r>
              <a:rPr lang="fr-FR" b="1" i="1" dirty="0"/>
              <a:t>(axes différents de l’animation/formation)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EAFF584B-222C-496A-BB10-2E667DD4F309}"/>
              </a:ext>
            </a:extLst>
          </p:cNvPr>
          <p:cNvSpPr/>
          <p:nvPr/>
        </p:nvSpPr>
        <p:spPr>
          <a:xfrm>
            <a:off x="4159523" y="5018381"/>
            <a:ext cx="3462132" cy="15505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Forcément un projet à destination d’un groupe</a:t>
            </a: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513FE2D0-FACF-41A0-9C99-FE676F82392A}"/>
              </a:ext>
            </a:extLst>
          </p:cNvPr>
          <p:cNvSpPr/>
          <p:nvPr/>
        </p:nvSpPr>
        <p:spPr>
          <a:xfrm>
            <a:off x="9005941" y="5018381"/>
            <a:ext cx="1349541" cy="1120820"/>
          </a:xfrm>
          <a:custGeom>
            <a:avLst/>
            <a:gdLst/>
            <a:ahLst/>
            <a:cxnLst/>
            <a:rect l="l" t="t" r="r" b="b"/>
            <a:pathLst>
              <a:path w="1751329" h="1600200">
                <a:moveTo>
                  <a:pt x="0" y="1600200"/>
                </a:moveTo>
                <a:lnTo>
                  <a:pt x="875538" y="0"/>
                </a:lnTo>
                <a:lnTo>
                  <a:pt x="1751076" y="1600200"/>
                </a:lnTo>
                <a:lnTo>
                  <a:pt x="0" y="1600200"/>
                </a:lnTo>
                <a:close/>
              </a:path>
            </a:pathLst>
          </a:custGeom>
          <a:ln w="762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0966FD5-78D4-4741-B807-F858027EE9F8}"/>
              </a:ext>
            </a:extLst>
          </p:cNvPr>
          <p:cNvSpPr txBox="1"/>
          <p:nvPr/>
        </p:nvSpPr>
        <p:spPr>
          <a:xfrm>
            <a:off x="10242281" y="5237216"/>
            <a:ext cx="17227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Conseil à l’individu = BC1</a:t>
            </a:r>
          </a:p>
        </p:txBody>
      </p:sp>
      <p:sp>
        <p:nvSpPr>
          <p:cNvPr id="14" name="object 7">
            <a:extLst>
              <a:ext uri="{FF2B5EF4-FFF2-40B4-BE49-F238E27FC236}">
                <a16:creationId xmlns:a16="http://schemas.microsoft.com/office/drawing/2014/main" id="{6620BC2A-E1AC-465A-AB4E-188E9F6ED688}"/>
              </a:ext>
            </a:extLst>
          </p:cNvPr>
          <p:cNvSpPr txBox="1"/>
          <p:nvPr/>
        </p:nvSpPr>
        <p:spPr>
          <a:xfrm>
            <a:off x="9558688" y="5157428"/>
            <a:ext cx="469341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7200" dirty="0">
                <a:solidFill>
                  <a:prstClr val="black"/>
                </a:solidFill>
                <a:latin typeface="Arial Black"/>
                <a:cs typeface="Arial Black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748332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7CDED3-178A-4DB4-9C6D-ED1DCE184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C3.4. Evaluer les actions mises en place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4CB1EC-5DE7-4FE5-B301-A9FF487AA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2400" dirty="0"/>
          </a:p>
          <a:p>
            <a:endParaRPr lang="fr-FR" sz="2400" dirty="0"/>
          </a:p>
          <a:p>
            <a:r>
              <a:rPr lang="fr-FR" sz="2400" dirty="0"/>
              <a:t>Compétence finale… </a:t>
            </a:r>
          </a:p>
          <a:p>
            <a:endParaRPr lang="fr-FR" sz="2400" dirty="0"/>
          </a:p>
          <a:p>
            <a:r>
              <a:rPr lang="fr-FR" sz="2400" dirty="0"/>
              <a:t>… mais dans le cadre de l’évaluation de l’épreuve E3, possibilité d’aller sur une projection, dans le cas où l’action n’est pas mise en œuvre, en tout ou partie… </a:t>
            </a:r>
          </a:p>
          <a:p>
            <a:endParaRPr lang="fr-FR" sz="2400" dirty="0"/>
          </a:p>
          <a:p>
            <a:endParaRPr lang="fr-FR" sz="2400" dirty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084264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7E2A2D-934D-41FF-8271-CB970A841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C3.6. Gérer le budget d’une action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C97BD0-AAB6-4412-8C5C-4A61F6200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7425" y="1601404"/>
            <a:ext cx="4618383" cy="132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200" b="1" dirty="0"/>
              <a:t>Constat : </a:t>
            </a:r>
            <a:r>
              <a:rPr lang="fr-FR" sz="2200" dirty="0"/>
              <a:t>difficulté dans certaines structures à récupérer un budget (document chiffré)</a:t>
            </a:r>
          </a:p>
          <a:p>
            <a:pPr marL="0" indent="0">
              <a:buNone/>
            </a:pPr>
            <a:endParaRPr lang="fr-FR" sz="2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BB800EC-C948-4725-AF39-0FDF1B441EFA}"/>
              </a:ext>
            </a:extLst>
          </p:cNvPr>
          <p:cNvSpPr txBox="1"/>
          <p:nvPr/>
        </p:nvSpPr>
        <p:spPr>
          <a:xfrm>
            <a:off x="838200" y="1540911"/>
            <a:ext cx="471446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/>
              <a:t>Attendu de cette compétence </a:t>
            </a:r>
            <a:r>
              <a:rPr lang="fr-FR" sz="2200" dirty="0"/>
              <a:t>: que les étudiants comprennent que tout projet a un coût, donc qu’il faut prévoir un financement, et qu’il repère les sources de ce financement</a:t>
            </a:r>
          </a:p>
        </p:txBody>
      </p:sp>
      <p:sp>
        <p:nvSpPr>
          <p:cNvPr id="7" name="Accolade fermante 6">
            <a:extLst>
              <a:ext uri="{FF2B5EF4-FFF2-40B4-BE49-F238E27FC236}">
                <a16:creationId xmlns:a16="http://schemas.microsoft.com/office/drawing/2014/main" id="{6504FF8F-8301-4B60-A42D-95E1F4284811}"/>
              </a:ext>
            </a:extLst>
          </p:cNvPr>
          <p:cNvSpPr/>
          <p:nvPr/>
        </p:nvSpPr>
        <p:spPr>
          <a:xfrm rot="5400000">
            <a:off x="5349728" y="-1493257"/>
            <a:ext cx="912766" cy="9935819"/>
          </a:xfrm>
          <a:prstGeom prst="rightBrace">
            <a:avLst>
              <a:gd name="adj1" fmla="val 0"/>
              <a:gd name="adj2" fmla="val 4933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1F430ED-084E-43B3-94E6-79D5E5CB8D1D}"/>
              </a:ext>
            </a:extLst>
          </p:cNvPr>
          <p:cNvSpPr txBox="1"/>
          <p:nvPr/>
        </p:nvSpPr>
        <p:spPr>
          <a:xfrm>
            <a:off x="2425147" y="4022338"/>
            <a:ext cx="73417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dirty="0"/>
              <a:t>Chiffrage du budget non obligatoire, mais des éléments montrant que le candidat a compris que son action a un coût (sources du financement, faisabilité du projet…)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5F6B8F38-1AF3-4FFD-B7D7-2407D4041B28}"/>
              </a:ext>
            </a:extLst>
          </p:cNvPr>
          <p:cNvSpPr/>
          <p:nvPr/>
        </p:nvSpPr>
        <p:spPr>
          <a:xfrm>
            <a:off x="1881809" y="5471406"/>
            <a:ext cx="1987826" cy="9127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Voir le GAP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4C96E28C-96CC-4539-8328-72A178648628}"/>
              </a:ext>
            </a:extLst>
          </p:cNvPr>
          <p:cNvSpPr/>
          <p:nvPr/>
        </p:nvSpPr>
        <p:spPr>
          <a:xfrm>
            <a:off x="8044069" y="5580108"/>
            <a:ext cx="2676939" cy="781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Stage de 6 à 7 semaines</a:t>
            </a:r>
          </a:p>
        </p:txBody>
      </p:sp>
    </p:spTree>
    <p:extLst>
      <p:ext uri="{BB962C8B-B14F-4D97-AF65-F5344CB8AC3E}">
        <p14:creationId xmlns:p14="http://schemas.microsoft.com/office/powerpoint/2010/main" val="3503052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0E2430-5190-4411-9067-31AF65639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Indicateur « Non évalué » : quel périmètre ?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3571A2-066C-4A7E-B1FA-747794E88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15071"/>
          </a:xfrm>
        </p:spPr>
        <p:txBody>
          <a:bodyPr>
            <a:normAutofit/>
          </a:bodyPr>
          <a:lstStyle/>
          <a:p>
            <a:r>
              <a:rPr lang="fr-FR" sz="2400" dirty="0"/>
              <a:t>Indicateur qui ne peut pas être évalué dans le cadre de la démarche de projet du candidat </a:t>
            </a:r>
          </a:p>
          <a:p>
            <a:pPr marL="0" indent="0">
              <a:buNone/>
            </a:pPr>
            <a:r>
              <a:rPr lang="fr-FR" sz="2400" dirty="0"/>
              <a:t>OU </a:t>
            </a:r>
          </a:p>
          <a:p>
            <a:r>
              <a:rPr lang="fr-FR" sz="2400" dirty="0"/>
              <a:t>Indicateur que le jury pouvait évaluer mais ne l’a pas fait par choix. </a:t>
            </a:r>
          </a:p>
          <a:p>
            <a:endParaRPr lang="fr-FR" dirty="0"/>
          </a:p>
          <a:p>
            <a:endParaRPr lang="fr-FR" sz="2400" dirty="0"/>
          </a:p>
        </p:txBody>
      </p:sp>
      <p:sp>
        <p:nvSpPr>
          <p:cNvPr id="4" name="Flèche : bas 3">
            <a:extLst>
              <a:ext uri="{FF2B5EF4-FFF2-40B4-BE49-F238E27FC236}">
                <a16:creationId xmlns:a16="http://schemas.microsoft.com/office/drawing/2014/main" id="{1E5AF25B-044E-4DAA-BFAB-2ED38E222B74}"/>
              </a:ext>
            </a:extLst>
          </p:cNvPr>
          <p:cNvSpPr/>
          <p:nvPr/>
        </p:nvSpPr>
        <p:spPr>
          <a:xfrm>
            <a:off x="5128591" y="3869635"/>
            <a:ext cx="1099931" cy="7686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D1B87E5-62BD-4246-A628-6061CEBA4DEC}"/>
              </a:ext>
            </a:extLst>
          </p:cNvPr>
          <p:cNvSpPr txBox="1"/>
          <p:nvPr/>
        </p:nvSpPr>
        <p:spPr>
          <a:xfrm>
            <a:off x="437323" y="5102087"/>
            <a:ext cx="110655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Pilotage de l’entretien de telle manière que le candidat donne le meilleur de lui-même, afin d’évaluer les compétences de l’épreuve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912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C61DE7-9526-433C-868D-F68B07993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chemeClr val="accent1"/>
                </a:solidFill>
              </a:rPr>
              <a:t>Echanges</a:t>
            </a:r>
          </a:p>
        </p:txBody>
      </p:sp>
    </p:spTree>
    <p:extLst>
      <p:ext uri="{BB962C8B-B14F-4D97-AF65-F5344CB8AC3E}">
        <p14:creationId xmlns:p14="http://schemas.microsoft.com/office/powerpoint/2010/main" val="637631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041B65-CF46-41E9-B043-7A9BE4F89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166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chemeClr val="accent1"/>
                </a:solidFill>
              </a:rPr>
              <a:t>Retours sur l’épreuve E3</a:t>
            </a:r>
          </a:p>
        </p:txBody>
      </p:sp>
    </p:spTree>
    <p:extLst>
      <p:ext uri="{BB962C8B-B14F-4D97-AF65-F5344CB8AC3E}">
        <p14:creationId xmlns:p14="http://schemas.microsoft.com/office/powerpoint/2010/main" val="66525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3356B7-55E4-46B5-B6B0-64FF53D21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495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>
                <a:solidFill>
                  <a:schemeClr val="accent1"/>
                </a:solidFill>
              </a:rPr>
              <a:t>Evolution de la grille E3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AAA3AE1-AD94-4877-A515-BA1C56AF60E0}"/>
              </a:ext>
            </a:extLst>
          </p:cNvPr>
          <p:cNvSpPr txBox="1"/>
          <p:nvPr/>
        </p:nvSpPr>
        <p:spPr>
          <a:xfrm>
            <a:off x="922133" y="4669732"/>
            <a:ext cx="3087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Grille confidentielle 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F23F3A8-348F-4316-B8DE-1EC7D5EFB9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890" y="4600455"/>
            <a:ext cx="826393" cy="661773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57D1C9C5-F35B-4884-9D42-491B2FF8CC53}"/>
              </a:ext>
            </a:extLst>
          </p:cNvPr>
          <p:cNvSpPr txBox="1"/>
          <p:nvPr/>
        </p:nvSpPr>
        <p:spPr>
          <a:xfrm>
            <a:off x="6329848" y="4662065"/>
            <a:ext cx="53013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Mais</a:t>
            </a:r>
            <a:r>
              <a:rPr lang="fr-FR" sz="2400" dirty="0"/>
              <a:t> informations sur les compétences et les indicateurs à communiquer aux étudiants pour préparer leur dossier</a:t>
            </a:r>
          </a:p>
        </p:txBody>
      </p:sp>
    </p:spTree>
    <p:extLst>
      <p:ext uri="{BB962C8B-B14F-4D97-AF65-F5344CB8AC3E}">
        <p14:creationId xmlns:p14="http://schemas.microsoft.com/office/powerpoint/2010/main" val="3005865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0504E1-63F6-45A4-9EF2-65120701F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Quelques rappels : ce qui est visé…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A40651-A9AE-4CED-AB40-BBBD719DD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b="1" dirty="0">
                <a:solidFill>
                  <a:schemeClr val="accent1"/>
                </a:solidFill>
              </a:rPr>
              <a:t>Dossier écrit : </a:t>
            </a:r>
          </a:p>
          <a:p>
            <a:pPr marL="0" indent="0">
              <a:buNone/>
            </a:pPr>
            <a:r>
              <a:rPr lang="fr-FR" sz="2400" dirty="0"/>
              <a:t>	- Expliciter la démarche de projet menée au cours du stage de 			deuxième année. </a:t>
            </a:r>
          </a:p>
          <a:p>
            <a:pPr marL="0" indent="0">
              <a:buNone/>
            </a:pPr>
            <a:r>
              <a:rPr lang="fr-FR" sz="2400" dirty="0"/>
              <a:t>	- Analyser la démarche entreprise dans le contexte de son intervention</a:t>
            </a:r>
          </a:p>
          <a:p>
            <a:pPr marL="0" indent="0">
              <a:buNone/>
            </a:pPr>
            <a:r>
              <a:rPr lang="fr-FR" sz="2400" dirty="0"/>
              <a:t>		=&gt; analyse au fil du dossier </a:t>
            </a:r>
          </a:p>
          <a:p>
            <a:pPr marL="0" indent="0">
              <a:buNone/>
            </a:pPr>
            <a:endParaRPr lang="fr-FR" sz="2400" dirty="0"/>
          </a:p>
          <a:p>
            <a:r>
              <a:rPr lang="fr-FR" sz="2400" b="1" dirty="0">
                <a:solidFill>
                  <a:schemeClr val="accent1"/>
                </a:solidFill>
              </a:rPr>
              <a:t>Soutenance orale :</a:t>
            </a:r>
          </a:p>
          <a:p>
            <a:pPr marL="0" indent="0">
              <a:buNone/>
            </a:pPr>
            <a:r>
              <a:rPr lang="fr-FR" sz="2400" b="1" dirty="0">
                <a:solidFill>
                  <a:schemeClr val="accent1"/>
                </a:solidFill>
              </a:rPr>
              <a:t> 	</a:t>
            </a:r>
            <a:r>
              <a:rPr lang="fr-FR" sz="2400" dirty="0"/>
              <a:t>- Vérifier que les fondamentaux sont maitrisés </a:t>
            </a:r>
          </a:p>
          <a:p>
            <a:pPr marL="0" indent="0">
              <a:buNone/>
            </a:pPr>
            <a:r>
              <a:rPr lang="fr-FR" sz="2400" b="1" dirty="0">
                <a:solidFill>
                  <a:schemeClr val="accent1"/>
                </a:solidFill>
              </a:rPr>
              <a:t>	</a:t>
            </a:r>
            <a:r>
              <a:rPr lang="fr-FR" sz="2400" dirty="0"/>
              <a:t>- Apporter des éléments complémentaires, des approfondissements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sz="2400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9C64F360-0CE8-40F3-89CF-0452E7E62A78}"/>
              </a:ext>
            </a:extLst>
          </p:cNvPr>
          <p:cNvSpPr/>
          <p:nvPr/>
        </p:nvSpPr>
        <p:spPr>
          <a:xfrm>
            <a:off x="9475304" y="3590476"/>
            <a:ext cx="1772478" cy="8216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Cf. Niveau 5 (BTS)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E8B93E31-05DB-43D9-B04B-D725E61AB3CA}"/>
              </a:ext>
            </a:extLst>
          </p:cNvPr>
          <p:cNvSpPr/>
          <p:nvPr/>
        </p:nvSpPr>
        <p:spPr>
          <a:xfrm>
            <a:off x="728869" y="5724939"/>
            <a:ext cx="9978887" cy="9674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Possible d’apporter à l’oral des éléments complémentaires tout en présentant les grands axes de la démarche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8FC311E5-27EC-4505-A908-792DE2179300}"/>
              </a:ext>
            </a:extLst>
          </p:cNvPr>
          <p:cNvSpPr/>
          <p:nvPr/>
        </p:nvSpPr>
        <p:spPr>
          <a:xfrm>
            <a:off x="9418982" y="1310240"/>
            <a:ext cx="2332383" cy="13128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Démarche de projet contextualisée </a:t>
            </a:r>
          </a:p>
        </p:txBody>
      </p:sp>
    </p:spTree>
    <p:extLst>
      <p:ext uri="{BB962C8B-B14F-4D97-AF65-F5344CB8AC3E}">
        <p14:creationId xmlns:p14="http://schemas.microsoft.com/office/powerpoint/2010/main" val="2573363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373D8E-4C10-4194-B227-023F550BC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Quelques rappels : Compétences </a:t>
            </a:r>
            <a:r>
              <a:rPr lang="fr-FR" sz="3600" b="1" i="1" dirty="0">
                <a:solidFill>
                  <a:schemeClr val="accent1"/>
                </a:solidFill>
              </a:rPr>
              <a:t>vs</a:t>
            </a:r>
            <a:r>
              <a:rPr lang="fr-FR" sz="3600" b="1" dirty="0">
                <a:solidFill>
                  <a:schemeClr val="accent1"/>
                </a:solidFill>
              </a:rPr>
              <a:t> connaissances 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DC62F714-31CB-4BCD-BB0A-DFD97815D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87617"/>
            <a:ext cx="10515600" cy="889346"/>
          </a:xfrm>
        </p:spPr>
        <p:txBody>
          <a:bodyPr>
            <a:normAutofit/>
          </a:bodyPr>
          <a:lstStyle/>
          <a:p>
            <a:r>
              <a:rPr lang="fr-FR" sz="1800" dirty="0"/>
              <a:t>Evaluation « opérationnelle » des connaissances sur </a:t>
            </a:r>
            <a:r>
              <a:rPr lang="fr-FR" sz="1800"/>
              <a:t>les publics</a:t>
            </a:r>
            <a:endParaRPr lang="fr-FR" sz="1800" dirty="0"/>
          </a:p>
          <a:p>
            <a:r>
              <a:rPr lang="fr-FR" sz="1800" dirty="0"/>
              <a:t>Connaissance de la structure à mobiliser dans le cadre de l’évaluation des compétences </a:t>
            </a:r>
          </a:p>
          <a:p>
            <a:endParaRPr lang="fr-FR" sz="1800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E8C0F8A3-D5FD-4C7C-96AD-5673EB46F416}"/>
              </a:ext>
            </a:extLst>
          </p:cNvPr>
          <p:cNvSpPr/>
          <p:nvPr/>
        </p:nvSpPr>
        <p:spPr>
          <a:xfrm>
            <a:off x="1868557" y="1690688"/>
            <a:ext cx="2862469" cy="11452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Connaissances 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A7A2057-DB30-444F-8B1E-1B5B874E43C3}"/>
              </a:ext>
            </a:extLst>
          </p:cNvPr>
          <p:cNvSpPr/>
          <p:nvPr/>
        </p:nvSpPr>
        <p:spPr>
          <a:xfrm>
            <a:off x="6990522" y="1690687"/>
            <a:ext cx="2862469" cy="11452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Compétences </a:t>
            </a: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2B89DDD2-F542-407D-8E90-29A68C8B83E9}"/>
              </a:ext>
            </a:extLst>
          </p:cNvPr>
          <p:cNvCxnSpPr/>
          <p:nvPr/>
        </p:nvCxnSpPr>
        <p:spPr>
          <a:xfrm>
            <a:off x="4850296" y="2223568"/>
            <a:ext cx="204083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11D0B4E2-F88B-4BD2-84F6-98C39240EB19}"/>
              </a:ext>
            </a:extLst>
          </p:cNvPr>
          <p:cNvSpPr txBox="1"/>
          <p:nvPr/>
        </p:nvSpPr>
        <p:spPr>
          <a:xfrm>
            <a:off x="5055704" y="1895061"/>
            <a:ext cx="1630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Au service des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D6C3C77-586C-4E3C-9EBC-383849598C05}"/>
              </a:ext>
            </a:extLst>
          </p:cNvPr>
          <p:cNvSpPr txBox="1"/>
          <p:nvPr/>
        </p:nvSpPr>
        <p:spPr>
          <a:xfrm>
            <a:off x="1524000" y="2981739"/>
            <a:ext cx="36841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Pas d’évaluation de « connaissance pour la connaissance » </a:t>
            </a:r>
          </a:p>
          <a:p>
            <a:endParaRPr lang="fr-FR" dirty="0"/>
          </a:p>
          <a:p>
            <a:r>
              <a:rPr lang="fr-FR" i="1" dirty="0"/>
              <a:t>=&gt; Comment ces connaissances contribuent à l’évaluation des compétences ? 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7E46D32-1BA6-425A-A26D-CFD05DC478CC}"/>
              </a:ext>
            </a:extLst>
          </p:cNvPr>
          <p:cNvSpPr txBox="1"/>
          <p:nvPr/>
        </p:nvSpPr>
        <p:spPr>
          <a:xfrm>
            <a:off x="6891130" y="3059983"/>
            <a:ext cx="36841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/>
              <a:t>Passent par la maitrise de connaissances, mais dans un contexte professionnel déterminé</a:t>
            </a:r>
          </a:p>
          <a:p>
            <a:pPr marL="285750" indent="-285750">
              <a:buFontTx/>
              <a:buChar char="-"/>
            </a:pPr>
            <a:r>
              <a:rPr lang="fr-FR" dirty="0"/>
              <a:t>Connaissances de BC3</a:t>
            </a:r>
          </a:p>
          <a:p>
            <a:pPr marL="285750" indent="-285750">
              <a:buFontTx/>
              <a:buChar char="-"/>
            </a:pPr>
            <a:r>
              <a:rPr lang="fr-FR" dirty="0"/>
              <a:t>Mobilisation de connaissances « techniques de BSE »</a:t>
            </a:r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14" name="Accolade fermante 13">
            <a:extLst>
              <a:ext uri="{FF2B5EF4-FFF2-40B4-BE49-F238E27FC236}">
                <a16:creationId xmlns:a16="http://schemas.microsoft.com/office/drawing/2014/main" id="{7CE86CE9-35C5-4507-955E-4521C978791B}"/>
              </a:ext>
            </a:extLst>
          </p:cNvPr>
          <p:cNvSpPr/>
          <p:nvPr/>
        </p:nvSpPr>
        <p:spPr>
          <a:xfrm>
            <a:off x="10157792" y="3926157"/>
            <a:ext cx="463825" cy="80884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0665104-4E09-416F-9607-B20C3ABE759D}"/>
              </a:ext>
            </a:extLst>
          </p:cNvPr>
          <p:cNvSpPr txBox="1"/>
          <p:nvPr/>
        </p:nvSpPr>
        <p:spPr>
          <a:xfrm>
            <a:off x="10668000" y="3905069"/>
            <a:ext cx="13384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Logique d’évaluation par BC</a:t>
            </a:r>
          </a:p>
        </p:txBody>
      </p:sp>
    </p:spTree>
    <p:extLst>
      <p:ext uri="{BB962C8B-B14F-4D97-AF65-F5344CB8AC3E}">
        <p14:creationId xmlns:p14="http://schemas.microsoft.com/office/powerpoint/2010/main" val="3331062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2BBC57-665C-46AB-96E2-877A5BD2A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Quelques rappels : Les indicateurs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2B5FEF-0C03-4050-8E05-38977BFD5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sz="2400" dirty="0"/>
          </a:p>
          <a:p>
            <a:pPr marL="0" indent="0" algn="ctr">
              <a:buNone/>
            </a:pPr>
            <a:r>
              <a:rPr lang="fr-FR" sz="2400" dirty="0"/>
              <a:t>Choix entre deux compétences + 4 compétences obligatoires = 5 compétences à évaluer (exhaustivité)</a:t>
            </a:r>
          </a:p>
          <a:p>
            <a:pPr marL="0" indent="0" algn="ctr">
              <a:buNone/>
            </a:pPr>
            <a:endParaRPr lang="fr-FR" sz="2400" dirty="0"/>
          </a:p>
          <a:p>
            <a:pPr marL="0" indent="0" algn="ctr">
              <a:buNone/>
            </a:pPr>
            <a:r>
              <a:rPr lang="fr-FR" sz="2400" b="1" dirty="0"/>
              <a:t>Mais…</a:t>
            </a:r>
          </a:p>
          <a:p>
            <a:pPr marL="0" indent="0" algn="ctr">
              <a:buNone/>
            </a:pPr>
            <a:r>
              <a:rPr lang="fr-FR" sz="2400" b="1" dirty="0"/>
              <a:t> </a:t>
            </a:r>
          </a:p>
          <a:p>
            <a:pPr marL="0" indent="0" algn="ctr">
              <a:buNone/>
            </a:pPr>
            <a:r>
              <a:rPr lang="fr-FR" sz="2400" dirty="0"/>
              <a:t>Tous les indicateurs d’une compétences ne sont pas à évaluer (pas d’exhaustivité)</a:t>
            </a:r>
          </a:p>
          <a:p>
            <a:pPr marL="0" indent="0">
              <a:buNone/>
            </a:pPr>
            <a:endParaRPr lang="fr-FR" sz="2400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2BC3B681-55D3-439F-B812-6C15247F03CD}"/>
              </a:ext>
            </a:extLst>
          </p:cNvPr>
          <p:cNvSpPr/>
          <p:nvPr/>
        </p:nvSpPr>
        <p:spPr>
          <a:xfrm>
            <a:off x="8587409" y="4982817"/>
            <a:ext cx="2491408" cy="10336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Epreuve de 40 minutes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AC4F7BF5-5EC0-4785-AF93-B059938D7B6B}"/>
              </a:ext>
            </a:extLst>
          </p:cNvPr>
          <p:cNvSpPr/>
          <p:nvPr/>
        </p:nvSpPr>
        <p:spPr>
          <a:xfrm>
            <a:off x="6460435" y="5000280"/>
            <a:ext cx="2491408" cy="10336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Stage de 6 à 7 semaines</a:t>
            </a:r>
          </a:p>
        </p:txBody>
      </p:sp>
    </p:spTree>
    <p:extLst>
      <p:ext uri="{BB962C8B-B14F-4D97-AF65-F5344CB8AC3E}">
        <p14:creationId xmlns:p14="http://schemas.microsoft.com/office/powerpoint/2010/main" val="3413194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2769CEA1-945A-414B-9645-3FA89F0488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586" y="3159196"/>
            <a:ext cx="673839" cy="53960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B85BFB9-5174-4031-993C-4118410C3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Des principes directeurs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0DFD14-61CB-4C52-BB4B-775A1B51E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2130"/>
            <a:ext cx="10515600" cy="4351338"/>
          </a:xfrm>
        </p:spPr>
        <p:txBody>
          <a:bodyPr>
            <a:normAutofit/>
          </a:bodyPr>
          <a:lstStyle/>
          <a:p>
            <a:r>
              <a:rPr lang="fr-FR" sz="2400" dirty="0"/>
              <a:t>Dimension collective du bloc de compétences 3 dès la C3.1 </a:t>
            </a:r>
          </a:p>
          <a:p>
            <a:endParaRPr lang="fr-FR" sz="2400" dirty="0"/>
          </a:p>
          <a:p>
            <a:r>
              <a:rPr lang="fr-FR" sz="2400" dirty="0"/>
              <a:t>Public entendu comme les personnes accueillies dans la structure</a:t>
            </a:r>
          </a:p>
          <a:p>
            <a:pPr marL="0" indent="0">
              <a:buNone/>
            </a:pPr>
            <a:r>
              <a:rPr lang="fr-FR" sz="2400" dirty="0"/>
              <a:t>	-  Salariés </a:t>
            </a:r>
          </a:p>
          <a:p>
            <a:pPr marL="0" indent="0">
              <a:buNone/>
            </a:pPr>
            <a:r>
              <a:rPr lang="fr-FR" sz="2400" dirty="0"/>
              <a:t>	-  Possiblement des salariés accompagnés par la structure dans le cadre de 		ses missions d’insertion (ESAT, par ex)</a:t>
            </a:r>
          </a:p>
          <a:p>
            <a:pPr marL="0" indent="0">
              <a:buNone/>
            </a:pPr>
            <a:r>
              <a:rPr lang="fr-FR" sz="2400" dirty="0"/>
              <a:t>	- Des bénévoles s’ils bénéficient eux-mêmes de l’accompagnement par la 			structure (ex. compagnons d’Emmaüs)</a:t>
            </a:r>
          </a:p>
          <a:p>
            <a:pPr marL="0" indent="0">
              <a:buNone/>
            </a:pPr>
            <a:endParaRPr lang="fr-FR" sz="2400" dirty="0"/>
          </a:p>
          <a:p>
            <a:r>
              <a:rPr lang="fr-FR" sz="2400" dirty="0"/>
              <a:t>Toujours se référer à la compétence quand on évalue un indicateur</a:t>
            </a:r>
          </a:p>
          <a:p>
            <a:pPr marL="0" indent="0"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720692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849378-7845-446C-9898-C6AACDAB3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C3.1. Accueillir/orienter le public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8CD455-4E58-4D71-8251-6276F0AF6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2400" dirty="0"/>
          </a:p>
          <a:p>
            <a:endParaRPr lang="fr-FR" sz="2400" dirty="0"/>
          </a:p>
          <a:p>
            <a:r>
              <a:rPr lang="fr-FR" sz="2400" dirty="0"/>
              <a:t>Evaluation de cette compétence possiblement à différents  temps de la prise en charge du public : </a:t>
            </a:r>
            <a:br>
              <a:rPr lang="fr-FR" sz="2400" dirty="0"/>
            </a:br>
            <a:r>
              <a:rPr lang="fr-FR" sz="2400" dirty="0"/>
              <a:t>	- lors de la rencontre avec le public, </a:t>
            </a:r>
            <a:br>
              <a:rPr lang="fr-FR" sz="2400" dirty="0"/>
            </a:br>
            <a:r>
              <a:rPr lang="fr-FR" sz="2400" dirty="0"/>
              <a:t>	- lors de la mise en œuvre de la démarche</a:t>
            </a:r>
            <a:br>
              <a:rPr lang="fr-FR" sz="2400" dirty="0"/>
            </a:br>
            <a:r>
              <a:rPr lang="fr-FR" sz="2400" dirty="0"/>
              <a:t>	- lors de l’évaluation…</a:t>
            </a:r>
            <a:r>
              <a:rPr lang="fr-FR" sz="2400" i="1" dirty="0"/>
              <a:t> (liste non exhaustive)</a:t>
            </a:r>
          </a:p>
          <a:p>
            <a:endParaRPr lang="fr-FR" sz="2400" i="1" dirty="0"/>
          </a:p>
          <a:p>
            <a:r>
              <a:rPr lang="fr-FR" sz="2400" dirty="0"/>
              <a:t>Accueil individuel ou collectif, mais qui s’oriente plus ou moins rapidement vers du collectif</a:t>
            </a:r>
          </a:p>
          <a:p>
            <a:endParaRPr lang="fr-FR" sz="2400" dirty="0"/>
          </a:p>
          <a:p>
            <a:endParaRPr lang="fr-FR" sz="2400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9FAF0248-053F-4227-BD91-51AD43CFB342}"/>
              </a:ext>
            </a:extLst>
          </p:cNvPr>
          <p:cNvSpPr/>
          <p:nvPr/>
        </p:nvSpPr>
        <p:spPr>
          <a:xfrm>
            <a:off x="8759687" y="941940"/>
            <a:ext cx="2464904" cy="14974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Savoirs associés contextualisés sur les publics</a:t>
            </a:r>
          </a:p>
        </p:txBody>
      </p:sp>
    </p:spTree>
    <p:extLst>
      <p:ext uri="{BB962C8B-B14F-4D97-AF65-F5344CB8AC3E}">
        <p14:creationId xmlns:p14="http://schemas.microsoft.com/office/powerpoint/2010/main" val="709246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4A32DE-A0DD-45FC-A989-69A479803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C3.2. Analyser les besoins du public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8D4C9B-CE0D-431F-B5A8-FFFE40625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/>
              <a:t>Si le candidat fait émerger un besoin =&gt; explication de la démarche d’investigation élaborée ou mise en œuvre</a:t>
            </a:r>
          </a:p>
          <a:p>
            <a:endParaRPr lang="fr-FR" sz="2400" dirty="0"/>
          </a:p>
          <a:p>
            <a:r>
              <a:rPr lang="fr-FR" sz="2400" dirty="0"/>
              <a:t>Si commande institutionnelle 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/>
              <a:t> pas de mise en place d’une démarche d’investigation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/>
              <a:t> mais intégration de la commande institutionnelle dans l’analyse de la démarche de projet 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fr-FR" dirty="0"/>
          </a:p>
          <a:p>
            <a:r>
              <a:rPr lang="fr-FR" sz="2400" dirty="0"/>
              <a:t>Dans le cas où le besoin n’est pas identifiable, explicitation de sa démarche par le candidat et des raisons qui expliquent que ses recherches n’ont pas permis d’identifier le besoin</a:t>
            </a:r>
          </a:p>
          <a:p>
            <a:endParaRPr lang="fr-FR" sz="2400" dirty="0"/>
          </a:p>
          <a:p>
            <a:endParaRPr lang="fr-FR" sz="2400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47197D1D-4B2D-422F-98AE-8525CF88CF59}"/>
              </a:ext>
            </a:extLst>
          </p:cNvPr>
          <p:cNvSpPr/>
          <p:nvPr/>
        </p:nvSpPr>
        <p:spPr>
          <a:xfrm>
            <a:off x="9329531" y="232949"/>
            <a:ext cx="2464904" cy="14974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Savoirs associés contextualisés sur les publics</a:t>
            </a:r>
          </a:p>
        </p:txBody>
      </p:sp>
    </p:spTree>
    <p:extLst>
      <p:ext uri="{BB962C8B-B14F-4D97-AF65-F5344CB8AC3E}">
        <p14:creationId xmlns:p14="http://schemas.microsoft.com/office/powerpoint/2010/main" val="28680304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</TotalTime>
  <Words>834</Words>
  <Application>Microsoft Office PowerPoint</Application>
  <PresentationFormat>Grand écran</PresentationFormat>
  <Paragraphs>96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Courier New</vt:lpstr>
      <vt:lpstr>Thème Office</vt:lpstr>
      <vt:lpstr>Réunion d’équipe  BTS ESF</vt:lpstr>
      <vt:lpstr>Retours sur l’épreuve E3</vt:lpstr>
      <vt:lpstr>Evolution de la grille E3</vt:lpstr>
      <vt:lpstr>Quelques rappels : ce qui est visé… </vt:lpstr>
      <vt:lpstr>Quelques rappels : Compétences vs connaissances </vt:lpstr>
      <vt:lpstr>Quelques rappels : Les indicateurs </vt:lpstr>
      <vt:lpstr>Des principes directeurs </vt:lpstr>
      <vt:lpstr>C3.1. Accueillir/orienter le public </vt:lpstr>
      <vt:lpstr>C3.2. Analyser les besoins du public</vt:lpstr>
      <vt:lpstr>C3.3 et C3.5 : deux compétences très différentes par leurs objectifs =&gt; choix à opérer par les étudiants</vt:lpstr>
      <vt:lpstr>C3.4. Evaluer les actions mises en place </vt:lpstr>
      <vt:lpstr>C3.6. Gérer le budget d’une action </vt:lpstr>
      <vt:lpstr>Indicateur « Non évalué » : quel périmètre ? </vt:lpstr>
      <vt:lpstr>Echanges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d’équipe</dc:title>
  <dc:creator>Elina Nitschelm</dc:creator>
  <cp:lastModifiedBy>Elina Nitschelm</cp:lastModifiedBy>
  <cp:revision>29</cp:revision>
  <dcterms:created xsi:type="dcterms:W3CDTF">2024-09-20T07:10:55Z</dcterms:created>
  <dcterms:modified xsi:type="dcterms:W3CDTF">2024-09-27T13:00:31Z</dcterms:modified>
</cp:coreProperties>
</file>