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2" r:id="rId7"/>
    <p:sldId id="261" r:id="rId8"/>
    <p:sldId id="274" r:id="rId9"/>
    <p:sldId id="264" r:id="rId10"/>
    <p:sldId id="265" r:id="rId11"/>
    <p:sldId id="266" r:id="rId12"/>
    <p:sldId id="267" r:id="rId13"/>
    <p:sldId id="268" r:id="rId14"/>
    <p:sldId id="269" r:id="rId15"/>
    <p:sldId id="270" r:id="rId16"/>
    <p:sldId id="276" r:id="rId17"/>
    <p:sldId id="277" r:id="rId18"/>
    <p:sldId id="278" r:id="rId19"/>
    <p:sldId id="279" r:id="rId20"/>
    <p:sldId id="280" r:id="rId21"/>
    <p:sldId id="281" r:id="rId22"/>
    <p:sldId id="282" r:id="rId23"/>
    <p:sldId id="283" r:id="rId24"/>
    <p:sldId id="284" r:id="rId25"/>
    <p:sldId id="285" r:id="rId26"/>
    <p:sldId id="286" r:id="rId27"/>
    <p:sldId id="275"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316FD0-2433-4E01-96FA-1B81C1B10A5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53AB834-E810-4F72-B3AB-516D93E62F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6DF833B-29EF-43C9-8148-6EDCE46B3649}"/>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CBD19E86-6A16-42D2-BA5E-6512EC590B2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D349B5-A4E6-43B9-A152-8D39C6F63802}"/>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3910302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F9C16C-5773-428E-9CEE-07E58AFF264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01ECCC1-152E-4197-B2FC-C623ECE5F025}"/>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C70C3FA-7344-4935-A3EB-EFB208EB4AD4}"/>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F5BDCB32-5896-49AE-B03A-68B15A84B1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BAA2323-BAF9-4B67-8644-C020647F1019}"/>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195872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66B7C0C-48B4-48CC-8C99-87123892304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515D882-8DA4-4B74-9499-CB4E8DECF83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45CFCC2-D3AA-480E-BEE8-220FC86ECF67}"/>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F432644A-8D5D-426E-9A56-FF264DFACC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A4CEAE1-2B60-471D-881B-1B2EF4AFBFE2}"/>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524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F234A1-4597-435D-9194-0827A9DC49A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62CC372-92A1-43B8-BB1B-FA48E0D2119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2F0649A-8CA8-4CE0-BBC2-A5F84DBAC467}"/>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87D3A2ED-0305-485A-B55F-4FD005D9FE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EEF358A-75E7-4650-A82F-22D8D02A04B2}"/>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1485035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045FAD-68B1-43D4-97CA-7E908B4FA76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10B1805-0D8E-4DB4-B28D-CA1903606F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B56BC9F-FC8E-47EB-883A-39D2341F5E1A}"/>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70010F00-F61B-43F8-914D-3460336394B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ED3C2B-3331-4ABD-AA20-CE197896F4D0}"/>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1043979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5836BB-1D3F-4F0D-AD9C-A298DB1C7B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E9E6C36-D0A9-4F14-94E1-56857E4038D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5A094D8-F7B0-401B-AA61-FF9822037278}"/>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2701294-3057-409A-87CF-576A5433C703}"/>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17A85BAE-E2FE-4C09-ADA4-F8E64E4E866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A68EF76-3587-4DC3-81BD-4CAFCCC94A78}"/>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2724019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932934-0086-4CF7-BE07-242134F7FE8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42DFE4-14B8-46C5-922B-EBB728DFB6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9A664360-B62F-4CAB-9754-AB69FD4B90A8}"/>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DB784F3-EE7F-4FCA-B750-5F59367C6F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9A052E85-E095-4A65-9908-ADB27BB80ADF}"/>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9A25AF-4566-4186-807C-8EA33E423DBC}"/>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8" name="Espace réservé du pied de page 7">
            <a:extLst>
              <a:ext uri="{FF2B5EF4-FFF2-40B4-BE49-F238E27FC236}">
                <a16:creationId xmlns:a16="http://schemas.microsoft.com/office/drawing/2014/main" id="{86161B6B-412B-4F02-AB0A-D8012696AA6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5D91DE6-139B-49EE-9AEA-C62AC8FF4EE9}"/>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2988929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F55EFE-30D8-4501-9633-6EE894F4EBF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9DFD96D-046B-4B37-9AEB-AA866140EF18}"/>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4" name="Espace réservé du pied de page 3">
            <a:extLst>
              <a:ext uri="{FF2B5EF4-FFF2-40B4-BE49-F238E27FC236}">
                <a16:creationId xmlns:a16="http://schemas.microsoft.com/office/drawing/2014/main" id="{F4080F6C-8F29-4EF1-8F3A-F4A10BE9329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B8A8948-9F7F-4787-9D74-3939C3201BD4}"/>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162046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FED2E6E-6B72-49FF-9FA9-9B7DCF80CE3B}"/>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3" name="Espace réservé du pied de page 2">
            <a:extLst>
              <a:ext uri="{FF2B5EF4-FFF2-40B4-BE49-F238E27FC236}">
                <a16:creationId xmlns:a16="http://schemas.microsoft.com/office/drawing/2014/main" id="{81B2C6DD-614D-40A0-A27D-3CDE516118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B18975C-CC2E-43B6-857B-E1A93FF0E59F}"/>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352914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60F4B5-CDE2-4D67-BB06-0A8E38D2EF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DA6CEE3-C762-482F-9AC8-E6BB44C8A1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8AEE907-F638-41B0-8BDC-80057F6CD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7C85B8B-FC0B-4A06-9256-89335F92BB51}"/>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7E545442-3AB3-4E58-8620-3AA46E94410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8C8BEE6-F3BE-4E01-BB76-CE3F2373359E}"/>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1957822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B52A10-AB1A-4B3E-870A-9F073400337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E298E93-6878-4DB2-A764-74B618D0E9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39AF442-2705-4D71-94F9-8687D4B12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A35DD6B-1D58-44A8-AB5E-64477A78D57C}"/>
              </a:ext>
            </a:extLst>
          </p:cNvPr>
          <p:cNvSpPr>
            <a:spLocks noGrp="1"/>
          </p:cNvSpPr>
          <p:nvPr>
            <p:ph type="dt" sz="half" idx="10"/>
          </p:nvPr>
        </p:nvSpPr>
        <p:spPr/>
        <p:txBody>
          <a:bodyPr/>
          <a:lstStyle/>
          <a:p>
            <a:fld id="{73FDA165-C7F3-4A2A-A921-39FCF2FCF833}"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E6D8043E-0EC5-4678-BBE0-D8778CDAD67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1902A42-3277-4455-A3BB-6D41F2D944A0}"/>
              </a:ext>
            </a:extLst>
          </p:cNvPr>
          <p:cNvSpPr>
            <a:spLocks noGrp="1"/>
          </p:cNvSpPr>
          <p:nvPr>
            <p:ph type="sldNum" sz="quarter" idx="12"/>
          </p:nvPr>
        </p:nvSpPr>
        <p:spPr/>
        <p:txBody>
          <a:bodyPr/>
          <a:lstStyle/>
          <a:p>
            <a:fld id="{58D12D11-71FA-4734-85AF-CEF855E0105C}" type="slidenum">
              <a:rPr lang="fr-FR" smtClean="0"/>
              <a:t>‹N°›</a:t>
            </a:fld>
            <a:endParaRPr lang="fr-FR"/>
          </a:p>
        </p:txBody>
      </p:sp>
    </p:spTree>
    <p:extLst>
      <p:ext uri="{BB962C8B-B14F-4D97-AF65-F5344CB8AC3E}">
        <p14:creationId xmlns:p14="http://schemas.microsoft.com/office/powerpoint/2010/main" val="3350074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0E53FEE-396B-4EA1-BB93-A2ACC0982C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408C40D-728E-49F3-8A99-B78619250D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9095948-480B-4E27-AF1F-773B5B0936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DA165-C7F3-4A2A-A921-39FCF2FCF833}"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60728FF7-BF58-416B-93BF-E1198F0CDF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BDBB369-EFE2-4539-924B-9D655F279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12D11-71FA-4734-85AF-CEF855E0105C}" type="slidenum">
              <a:rPr lang="fr-FR" smtClean="0"/>
              <a:t>‹N°›</a:t>
            </a:fld>
            <a:endParaRPr lang="fr-FR"/>
          </a:p>
        </p:txBody>
      </p:sp>
    </p:spTree>
    <p:extLst>
      <p:ext uri="{BB962C8B-B14F-4D97-AF65-F5344CB8AC3E}">
        <p14:creationId xmlns:p14="http://schemas.microsoft.com/office/powerpoint/2010/main" val="3760000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odas.apriles.ne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9FEE39-84ED-4D39-B661-99A4147B57E3}"/>
              </a:ext>
            </a:extLst>
          </p:cNvPr>
          <p:cNvSpPr>
            <a:spLocks noGrp="1"/>
          </p:cNvSpPr>
          <p:nvPr>
            <p:ph type="ctrTitle"/>
          </p:nvPr>
        </p:nvSpPr>
        <p:spPr>
          <a:xfrm>
            <a:off x="1524000" y="1824728"/>
            <a:ext cx="9144000" cy="2387600"/>
          </a:xfrm>
        </p:spPr>
        <p:txBody>
          <a:bodyPr/>
          <a:lstStyle/>
          <a:p>
            <a:r>
              <a:rPr lang="fr-FR" b="1" dirty="0">
                <a:solidFill>
                  <a:schemeClr val="accent1"/>
                </a:solidFill>
              </a:rPr>
              <a:t>Formation sur le BTS ESF</a:t>
            </a:r>
            <a:br>
              <a:rPr lang="fr-FR" b="1" dirty="0">
                <a:solidFill>
                  <a:schemeClr val="accent1"/>
                </a:solidFill>
              </a:rPr>
            </a:br>
            <a:r>
              <a:rPr lang="fr-FR" b="1" dirty="0">
                <a:solidFill>
                  <a:schemeClr val="accent1"/>
                </a:solidFill>
              </a:rPr>
              <a:t>Bloc de compétences n°5</a:t>
            </a:r>
          </a:p>
        </p:txBody>
      </p:sp>
      <p:sp>
        <p:nvSpPr>
          <p:cNvPr id="3" name="Sous-titre 2">
            <a:extLst>
              <a:ext uri="{FF2B5EF4-FFF2-40B4-BE49-F238E27FC236}">
                <a16:creationId xmlns:a16="http://schemas.microsoft.com/office/drawing/2014/main" id="{0D677244-1DDC-48B1-82BC-AAD90DA0637E}"/>
              </a:ext>
            </a:extLst>
          </p:cNvPr>
          <p:cNvSpPr>
            <a:spLocks noGrp="1"/>
          </p:cNvSpPr>
          <p:nvPr>
            <p:ph type="subTitle" idx="1"/>
          </p:nvPr>
        </p:nvSpPr>
        <p:spPr>
          <a:xfrm>
            <a:off x="1524000" y="4781482"/>
            <a:ext cx="9144000" cy="1655762"/>
          </a:xfrm>
        </p:spPr>
        <p:txBody>
          <a:bodyPr/>
          <a:lstStyle/>
          <a:p>
            <a:r>
              <a:rPr lang="fr-FR" sz="2800" dirty="0"/>
              <a:t>4 décembre 2024, de 14 à 17h</a:t>
            </a:r>
          </a:p>
          <a:p>
            <a:endParaRPr lang="fr-FR" dirty="0"/>
          </a:p>
          <a:p>
            <a:r>
              <a:rPr lang="fr-FR" i="1" dirty="0"/>
              <a:t>Elina Nitschelm, IA-IPR SMS-BSE</a:t>
            </a:r>
          </a:p>
        </p:txBody>
      </p:sp>
      <p:pic>
        <p:nvPicPr>
          <p:cNvPr id="6" name="Image 5">
            <a:extLst>
              <a:ext uri="{FF2B5EF4-FFF2-40B4-BE49-F238E27FC236}">
                <a16:creationId xmlns:a16="http://schemas.microsoft.com/office/drawing/2014/main" id="{C2543A48-3F38-44C5-AE03-2F2D60EEA9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107" y="420756"/>
            <a:ext cx="2847975" cy="1600200"/>
          </a:xfrm>
          <a:prstGeom prst="rect">
            <a:avLst/>
          </a:prstGeom>
        </p:spPr>
      </p:pic>
    </p:spTree>
    <p:extLst>
      <p:ext uri="{BB962C8B-B14F-4D97-AF65-F5344CB8AC3E}">
        <p14:creationId xmlns:p14="http://schemas.microsoft.com/office/powerpoint/2010/main" val="4044552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31540E-3292-471A-AE26-FD6CEF2A1921}"/>
              </a:ext>
            </a:extLst>
          </p:cNvPr>
          <p:cNvSpPr>
            <a:spLocks noGrp="1"/>
          </p:cNvSpPr>
          <p:nvPr>
            <p:ph type="title"/>
          </p:nvPr>
        </p:nvSpPr>
        <p:spPr/>
        <p:txBody>
          <a:bodyPr>
            <a:normAutofit/>
          </a:bodyPr>
          <a:lstStyle/>
          <a:p>
            <a:r>
              <a:rPr lang="fr-FR" sz="3600" b="1" dirty="0">
                <a:solidFill>
                  <a:schemeClr val="accent1"/>
                </a:solidFill>
              </a:rPr>
              <a:t>En d’autres termes… </a:t>
            </a:r>
          </a:p>
        </p:txBody>
      </p:sp>
      <p:graphicFrame>
        <p:nvGraphicFramePr>
          <p:cNvPr id="4" name="Espace réservé du contenu 3">
            <a:extLst>
              <a:ext uri="{FF2B5EF4-FFF2-40B4-BE49-F238E27FC236}">
                <a16:creationId xmlns:a16="http://schemas.microsoft.com/office/drawing/2014/main" id="{9F36D032-3ECC-447E-A08D-3994E27C169D}"/>
              </a:ext>
            </a:extLst>
          </p:cNvPr>
          <p:cNvGraphicFramePr>
            <a:graphicFrameLocks/>
          </p:cNvGraphicFramePr>
          <p:nvPr>
            <p:extLst>
              <p:ext uri="{D42A27DB-BD31-4B8C-83A1-F6EECF244321}">
                <p14:modId xmlns:p14="http://schemas.microsoft.com/office/powerpoint/2010/main" val="1221492963"/>
              </p:ext>
            </p:extLst>
          </p:nvPr>
        </p:nvGraphicFramePr>
        <p:xfrm>
          <a:off x="1881808" y="1338470"/>
          <a:ext cx="10161105" cy="5388036"/>
        </p:xfrm>
        <a:graphic>
          <a:graphicData uri="http://schemas.openxmlformats.org/drawingml/2006/table">
            <a:tbl>
              <a:tblPr firstRow="1" firstCol="1" bandRow="1"/>
              <a:tblGrid>
                <a:gridCol w="6180932">
                  <a:extLst>
                    <a:ext uri="{9D8B030D-6E8A-4147-A177-3AD203B41FA5}">
                      <a16:colId xmlns:a16="http://schemas.microsoft.com/office/drawing/2014/main" val="755988700"/>
                    </a:ext>
                  </a:extLst>
                </a:gridCol>
                <a:gridCol w="3980173">
                  <a:extLst>
                    <a:ext uri="{9D8B030D-6E8A-4147-A177-3AD203B41FA5}">
                      <a16:colId xmlns:a16="http://schemas.microsoft.com/office/drawing/2014/main" val="2430179627"/>
                    </a:ext>
                  </a:extLst>
                </a:gridCol>
              </a:tblGrid>
              <a:tr h="324292">
                <a:tc gridSpan="2">
                  <a:txBody>
                    <a:bodyPr/>
                    <a:lstStyle/>
                    <a:p>
                      <a:pPr marL="342900" lvl="0" indent="-342900">
                        <a:lnSpc>
                          <a:spcPct val="107000"/>
                        </a:lnSpc>
                        <a:spcBef>
                          <a:spcPts val="200"/>
                        </a:spcBef>
                        <a:spcAft>
                          <a:spcPts val="0"/>
                        </a:spcAft>
                        <a:buFont typeface="Wingdings" panose="05000000000000000000" pitchFamily="2" charset="2"/>
                        <a:buChar char=""/>
                      </a:pPr>
                      <a:r>
                        <a:rPr lang="fr-FR" sz="2000" b="1" i="1"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Connaissance des politiques, des dispositifs et des institutions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417807093"/>
                  </a:ext>
                </a:extLst>
              </a:tr>
              <a:tr h="2159897">
                <a:tc gridSpan="2">
                  <a:txBody>
                    <a:bodyPr/>
                    <a:lstStyle/>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Veille documentaire et juridique en lien avec les politiques sociales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Cadre juridique et acteurs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 cadre d’élaboration des politiques sociales</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acteurs de la vie juridique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acteurs institutionnels de l’action sociale</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institutions publiques</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organismes de protection contre les risques sociaux</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associations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831872516"/>
                  </a:ext>
                </a:extLst>
              </a:tr>
              <a:tr h="2903847">
                <a:tc>
                  <a:txBody>
                    <a:bodyPr/>
                    <a:lstStyle/>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Les politiques sociales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Définition, domaines d’intervention, évolution</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Emergence des problèmes sociaux et reconnaissance par la société</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la famille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l’emploi </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du handicap</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en faveur des personnes âgées</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l’habitat et du logement</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d’aménagement du territoire et de la ville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l’intégration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Dynamique institutionnelle et partenariale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Pilotage, coordination, partenariat</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Fonctionnement des organisations</a:t>
                      </a:r>
                    </a:p>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217217772"/>
                  </a:ext>
                </a:extLst>
              </a:tr>
            </a:tbl>
          </a:graphicData>
        </a:graphic>
      </p:graphicFrame>
      <p:sp>
        <p:nvSpPr>
          <p:cNvPr id="5" name="Bulle narrative : ronde 4">
            <a:extLst>
              <a:ext uri="{FF2B5EF4-FFF2-40B4-BE49-F238E27FC236}">
                <a16:creationId xmlns:a16="http://schemas.microsoft.com/office/drawing/2014/main" id="{E68FED71-C9AD-453C-A6AC-75F04F64C720}"/>
              </a:ext>
            </a:extLst>
          </p:cNvPr>
          <p:cNvSpPr/>
          <p:nvPr/>
        </p:nvSpPr>
        <p:spPr>
          <a:xfrm>
            <a:off x="8319054" y="2726829"/>
            <a:ext cx="3644346" cy="1589873"/>
          </a:xfrm>
          <a:prstGeom prst="wedgeEllipseCallout">
            <a:avLst>
              <a:gd name="adj1" fmla="val -636"/>
              <a:gd name="adj2" fmla="val 7833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Une approche </a:t>
            </a:r>
            <a:r>
              <a:rPr lang="fr-FR" b="1" dirty="0">
                <a:solidFill>
                  <a:schemeClr val="tx1"/>
                </a:solidFill>
              </a:rPr>
              <a:t>transversale</a:t>
            </a:r>
            <a:r>
              <a:rPr lang="fr-FR" dirty="0">
                <a:solidFill>
                  <a:schemeClr val="tx1"/>
                </a:solidFill>
              </a:rPr>
              <a:t> à penser sur les 2 ans de formation </a:t>
            </a:r>
          </a:p>
        </p:txBody>
      </p:sp>
      <p:sp>
        <p:nvSpPr>
          <p:cNvPr id="6" name="Bulle narrative : ronde 5">
            <a:extLst>
              <a:ext uri="{FF2B5EF4-FFF2-40B4-BE49-F238E27FC236}">
                <a16:creationId xmlns:a16="http://schemas.microsoft.com/office/drawing/2014/main" id="{B8567290-68E5-4D17-969D-DB0C1A00A2CC}"/>
              </a:ext>
            </a:extLst>
          </p:cNvPr>
          <p:cNvSpPr/>
          <p:nvPr/>
        </p:nvSpPr>
        <p:spPr>
          <a:xfrm>
            <a:off x="92765" y="2376400"/>
            <a:ext cx="1789043" cy="3118757"/>
          </a:xfrm>
          <a:prstGeom prst="wedgeEllipseCallout">
            <a:avLst>
              <a:gd name="adj1" fmla="val 69539"/>
              <a:gd name="adj2" fmla="val -7548"/>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Une approche </a:t>
            </a:r>
            <a:r>
              <a:rPr lang="fr-FR" b="1" dirty="0">
                <a:solidFill>
                  <a:schemeClr val="tx1"/>
                </a:solidFill>
              </a:rPr>
              <a:t>progressive</a:t>
            </a:r>
            <a:r>
              <a:rPr lang="fr-FR" dirty="0">
                <a:solidFill>
                  <a:schemeClr val="tx1"/>
                </a:solidFill>
              </a:rPr>
              <a:t> à penser sur les 2 ans de formation</a:t>
            </a:r>
          </a:p>
        </p:txBody>
      </p:sp>
    </p:spTree>
    <p:extLst>
      <p:ext uri="{BB962C8B-B14F-4D97-AF65-F5344CB8AC3E}">
        <p14:creationId xmlns:p14="http://schemas.microsoft.com/office/powerpoint/2010/main" val="2888020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447A0D-EC32-4760-ADD1-EBA62E0D3B6B}"/>
              </a:ext>
            </a:extLst>
          </p:cNvPr>
          <p:cNvSpPr>
            <a:spLocks noGrp="1"/>
          </p:cNvSpPr>
          <p:nvPr>
            <p:ph type="title"/>
          </p:nvPr>
        </p:nvSpPr>
        <p:spPr/>
        <p:txBody>
          <a:bodyPr>
            <a:normAutofit/>
          </a:bodyPr>
          <a:lstStyle/>
          <a:p>
            <a:r>
              <a:rPr lang="fr-FR" sz="3600" b="1" dirty="0">
                <a:solidFill>
                  <a:schemeClr val="accent1"/>
                </a:solidFill>
              </a:rPr>
              <a:t>Qu’est-ce qu’une situation partenariale ? </a:t>
            </a:r>
          </a:p>
        </p:txBody>
      </p:sp>
      <p:sp>
        <p:nvSpPr>
          <p:cNvPr id="4" name="Rectangle : coins arrondis 3">
            <a:extLst>
              <a:ext uri="{FF2B5EF4-FFF2-40B4-BE49-F238E27FC236}">
                <a16:creationId xmlns:a16="http://schemas.microsoft.com/office/drawing/2014/main" id="{575324C4-EEFD-4DAB-A466-633E1A5B9689}"/>
              </a:ext>
            </a:extLst>
          </p:cNvPr>
          <p:cNvSpPr/>
          <p:nvPr/>
        </p:nvSpPr>
        <p:spPr>
          <a:xfrm>
            <a:off x="728870" y="3037511"/>
            <a:ext cx="3949147" cy="132556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La seule présence de partenaires ne suffit pas à caractériser une situation partenariale</a:t>
            </a:r>
          </a:p>
        </p:txBody>
      </p:sp>
      <p:sp>
        <p:nvSpPr>
          <p:cNvPr id="5" name="Rectangle : coins arrondis 4">
            <a:extLst>
              <a:ext uri="{FF2B5EF4-FFF2-40B4-BE49-F238E27FC236}">
                <a16:creationId xmlns:a16="http://schemas.microsoft.com/office/drawing/2014/main" id="{C9589CAC-97D5-4AE4-8656-94553EBFE08C}"/>
              </a:ext>
            </a:extLst>
          </p:cNvPr>
          <p:cNvSpPr/>
          <p:nvPr/>
        </p:nvSpPr>
        <p:spPr>
          <a:xfrm>
            <a:off x="5088835" y="1815548"/>
            <a:ext cx="6264965" cy="430695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Antériorité du partenariat</a:t>
            </a:r>
          </a:p>
          <a:p>
            <a:pPr algn="ctr"/>
            <a:endParaRPr lang="fr-FR" b="1" dirty="0">
              <a:solidFill>
                <a:schemeClr val="tx1"/>
              </a:solidFill>
            </a:endParaRPr>
          </a:p>
          <a:p>
            <a:pPr algn="ctr"/>
            <a:r>
              <a:rPr lang="fr-FR" b="1" dirty="0">
                <a:solidFill>
                  <a:schemeClr val="tx1"/>
                </a:solidFill>
              </a:rPr>
              <a:t>Relations qui relie les acteurs impliqués dans le partenariat</a:t>
            </a:r>
          </a:p>
          <a:p>
            <a:pPr algn="ctr"/>
            <a:endParaRPr lang="fr-FR" b="1" dirty="0">
              <a:solidFill>
                <a:schemeClr val="tx1"/>
              </a:solidFill>
            </a:endParaRPr>
          </a:p>
          <a:p>
            <a:pPr algn="ctr"/>
            <a:r>
              <a:rPr lang="fr-FR" b="1" dirty="0">
                <a:solidFill>
                  <a:schemeClr val="tx1"/>
                </a:solidFill>
              </a:rPr>
              <a:t>Rôles de chacun</a:t>
            </a:r>
          </a:p>
          <a:p>
            <a:pPr algn="ctr"/>
            <a:endParaRPr lang="fr-FR" b="1" dirty="0">
              <a:solidFill>
                <a:schemeClr val="tx1"/>
              </a:solidFill>
            </a:endParaRPr>
          </a:p>
          <a:p>
            <a:pPr algn="ctr"/>
            <a:r>
              <a:rPr lang="fr-FR" b="1" dirty="0">
                <a:solidFill>
                  <a:schemeClr val="tx1"/>
                </a:solidFill>
              </a:rPr>
              <a:t>Modalités de collaboration</a:t>
            </a:r>
          </a:p>
          <a:p>
            <a:pPr algn="ctr"/>
            <a:endParaRPr lang="fr-FR" b="1" dirty="0">
              <a:solidFill>
                <a:schemeClr val="tx1"/>
              </a:solidFill>
            </a:endParaRPr>
          </a:p>
          <a:p>
            <a:pPr algn="ctr"/>
            <a:r>
              <a:rPr lang="fr-FR" b="1" dirty="0">
                <a:solidFill>
                  <a:schemeClr val="tx1"/>
                </a:solidFill>
              </a:rPr>
              <a:t>Actions menées ensemble pour un public cible</a:t>
            </a:r>
          </a:p>
          <a:p>
            <a:pPr algn="ctr"/>
            <a:endParaRPr lang="fr-FR" b="1" dirty="0">
              <a:solidFill>
                <a:schemeClr val="tx1"/>
              </a:solidFill>
            </a:endParaRPr>
          </a:p>
          <a:p>
            <a:pPr algn="ctr"/>
            <a:r>
              <a:rPr lang="fr-FR" b="1" dirty="0">
                <a:solidFill>
                  <a:schemeClr val="tx1"/>
                </a:solidFill>
              </a:rPr>
              <a:t>Eventuelles difficultés…</a:t>
            </a:r>
          </a:p>
          <a:p>
            <a:pPr algn="ctr"/>
            <a:endParaRPr lang="fr-FR" b="1" dirty="0">
              <a:solidFill>
                <a:schemeClr val="tx1"/>
              </a:solidFill>
            </a:endParaRPr>
          </a:p>
          <a:p>
            <a:pPr algn="ctr"/>
            <a:r>
              <a:rPr lang="fr-FR" b="1" dirty="0">
                <a:solidFill>
                  <a:schemeClr val="accent6"/>
                </a:solidFill>
              </a:rPr>
              <a:t>= Montrer comment les partenaires travaillent ensemble</a:t>
            </a:r>
            <a:endParaRPr lang="fr-FR" dirty="0">
              <a:solidFill>
                <a:schemeClr val="accent6"/>
              </a:solidFill>
            </a:endParaRPr>
          </a:p>
        </p:txBody>
      </p:sp>
    </p:spTree>
    <p:extLst>
      <p:ext uri="{BB962C8B-B14F-4D97-AF65-F5344CB8AC3E}">
        <p14:creationId xmlns:p14="http://schemas.microsoft.com/office/powerpoint/2010/main" val="2793308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13E0F8-03D4-435C-8B48-B99D1910172C}"/>
              </a:ext>
            </a:extLst>
          </p:cNvPr>
          <p:cNvSpPr>
            <a:spLocks noGrp="1"/>
          </p:cNvSpPr>
          <p:nvPr>
            <p:ph type="title"/>
          </p:nvPr>
        </p:nvSpPr>
        <p:spPr/>
        <p:txBody>
          <a:bodyPr>
            <a:normAutofit/>
          </a:bodyPr>
          <a:lstStyle/>
          <a:p>
            <a:r>
              <a:rPr lang="fr-FR" sz="3600" b="1" dirty="0">
                <a:solidFill>
                  <a:schemeClr val="accent1"/>
                </a:solidFill>
              </a:rPr>
              <a:t>Lecture des indicateurs au regard de la compétence à laquelle ils sont associés (5.1)</a:t>
            </a:r>
          </a:p>
        </p:txBody>
      </p:sp>
      <p:sp>
        <p:nvSpPr>
          <p:cNvPr id="5" name="Zone de texte 5">
            <a:extLst>
              <a:ext uri="{FF2B5EF4-FFF2-40B4-BE49-F238E27FC236}">
                <a16:creationId xmlns:a16="http://schemas.microsoft.com/office/drawing/2014/main" id="{A5DA50FC-35A5-4E8E-9839-63437058D3C9}"/>
              </a:ext>
            </a:extLst>
          </p:cNvPr>
          <p:cNvSpPr txBox="1"/>
          <p:nvPr/>
        </p:nvSpPr>
        <p:spPr>
          <a:xfrm>
            <a:off x="1524000" y="2504139"/>
            <a:ext cx="9051234" cy="894350"/>
          </a:xfrm>
          <a:prstGeom prst="rect">
            <a:avLst/>
          </a:prstGeom>
          <a:solidFill>
            <a:schemeClr val="accent6">
              <a:lumMod val="40000"/>
              <a:lumOff val="6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400" dirty="0">
                <a:effectLst/>
                <a:latin typeface="Calibri" panose="020F0502020204030204" pitchFamily="34" charset="0"/>
                <a:ea typeface="Calibri" panose="020F0502020204030204" pitchFamily="34" charset="0"/>
                <a:cs typeface="Times New Roman" panose="02020603050405020304" pitchFamily="18" charset="0"/>
              </a:rPr>
              <a:t>Respecter les logiques institutionnelles </a:t>
            </a:r>
            <a:br>
              <a:rPr lang="fr-FR" sz="2400" dirty="0">
                <a:latin typeface="Calibri" panose="020F0502020204030204" pitchFamily="34" charset="0"/>
                <a:ea typeface="Calibri" panose="020F0502020204030204" pitchFamily="34" charset="0"/>
                <a:cs typeface="Times New Roman" panose="02020603050405020304" pitchFamily="18" charset="0"/>
              </a:rPr>
            </a:br>
            <a:r>
              <a:rPr lang="fr-FR" sz="2400" dirty="0">
                <a:effectLst/>
                <a:latin typeface="Calibri" panose="020F0502020204030204" pitchFamily="34" charset="0"/>
                <a:ea typeface="Calibri" panose="020F0502020204030204" pitchFamily="34" charset="0"/>
                <a:cs typeface="Times New Roman" panose="02020603050405020304" pitchFamily="18" charset="0"/>
              </a:rPr>
              <a:t>et les stratégies organisationnelles (C5.1)</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 de texte 10">
            <a:extLst>
              <a:ext uri="{FF2B5EF4-FFF2-40B4-BE49-F238E27FC236}">
                <a16:creationId xmlns:a16="http://schemas.microsoft.com/office/drawing/2014/main" id="{B6290D35-F55B-499F-AC33-DD8C700C5B97}"/>
              </a:ext>
            </a:extLst>
          </p:cNvPr>
          <p:cNvSpPr txBox="1"/>
          <p:nvPr/>
        </p:nvSpPr>
        <p:spPr>
          <a:xfrm>
            <a:off x="1523999" y="3576358"/>
            <a:ext cx="2113497" cy="2609546"/>
          </a:xfrm>
          <a:prstGeom prst="rect">
            <a:avLst/>
          </a:prstGeom>
          <a:solidFill>
            <a:schemeClr val="accent6">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Mobilisation des missions et du projet de l’institution dans le positionnement professionnel</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 de texte 13">
            <a:extLst>
              <a:ext uri="{FF2B5EF4-FFF2-40B4-BE49-F238E27FC236}">
                <a16:creationId xmlns:a16="http://schemas.microsoft.com/office/drawing/2014/main" id="{2B544546-4CE6-4763-8357-363BAFF51C04}"/>
              </a:ext>
            </a:extLst>
          </p:cNvPr>
          <p:cNvSpPr txBox="1"/>
          <p:nvPr/>
        </p:nvSpPr>
        <p:spPr>
          <a:xfrm>
            <a:off x="3752928" y="3576358"/>
            <a:ext cx="2149409" cy="2629546"/>
          </a:xfrm>
          <a:prstGeom prst="rect">
            <a:avLst/>
          </a:prstGeom>
          <a:solidFill>
            <a:schemeClr val="accent6">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Mise en relation de l’institution avec les politiques sociales dans lesquelles elle s’inscrit</a:t>
            </a:r>
          </a:p>
        </p:txBody>
      </p:sp>
      <p:sp>
        <p:nvSpPr>
          <p:cNvPr id="8" name="Zone de texte 14">
            <a:extLst>
              <a:ext uri="{FF2B5EF4-FFF2-40B4-BE49-F238E27FC236}">
                <a16:creationId xmlns:a16="http://schemas.microsoft.com/office/drawing/2014/main" id="{B66102CF-F751-41B7-9EFD-7BCAA482A105}"/>
              </a:ext>
            </a:extLst>
          </p:cNvPr>
          <p:cNvSpPr txBox="1"/>
          <p:nvPr/>
        </p:nvSpPr>
        <p:spPr>
          <a:xfrm>
            <a:off x="6017768" y="3576358"/>
            <a:ext cx="2149409" cy="2609546"/>
          </a:xfrm>
          <a:prstGeom prst="rect">
            <a:avLst/>
          </a:prstGeom>
          <a:solidFill>
            <a:schemeClr val="accent6">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Prise en compte des obligations et contraintes institutionnelles, humaines, financières dans les projections menées</a:t>
            </a:r>
          </a:p>
        </p:txBody>
      </p:sp>
      <p:sp>
        <p:nvSpPr>
          <p:cNvPr id="9" name="Zone de texte 15">
            <a:extLst>
              <a:ext uri="{FF2B5EF4-FFF2-40B4-BE49-F238E27FC236}">
                <a16:creationId xmlns:a16="http://schemas.microsoft.com/office/drawing/2014/main" id="{38247F14-A7CA-4D9E-B12F-8B23C1F662AF}"/>
              </a:ext>
            </a:extLst>
          </p:cNvPr>
          <p:cNvSpPr txBox="1"/>
          <p:nvPr/>
        </p:nvSpPr>
        <p:spPr>
          <a:xfrm>
            <a:off x="8282608" y="3576358"/>
            <a:ext cx="2292626" cy="2629546"/>
          </a:xfrm>
          <a:prstGeom prst="rect">
            <a:avLst/>
          </a:prstGeom>
          <a:solidFill>
            <a:schemeClr val="accent6">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Représentation de l’institution dans le cadre d’une délégation, en respectant ses valeurs et la mission confiée</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ZoneTexte 9">
            <a:extLst>
              <a:ext uri="{FF2B5EF4-FFF2-40B4-BE49-F238E27FC236}">
                <a16:creationId xmlns:a16="http://schemas.microsoft.com/office/drawing/2014/main" id="{DCFD9721-A954-4009-9BE4-A96749754790}"/>
              </a:ext>
            </a:extLst>
          </p:cNvPr>
          <p:cNvSpPr txBox="1"/>
          <p:nvPr/>
        </p:nvSpPr>
        <p:spPr>
          <a:xfrm>
            <a:off x="1523998" y="6363773"/>
            <a:ext cx="2113497" cy="461665"/>
          </a:xfrm>
          <a:prstGeom prst="rect">
            <a:avLst/>
          </a:prstGeom>
          <a:noFill/>
        </p:spPr>
        <p:txBody>
          <a:bodyPr wrap="square" rtlCol="0">
            <a:spAutoFit/>
          </a:bodyPr>
          <a:lstStyle/>
          <a:p>
            <a:pPr algn="ctr"/>
            <a:r>
              <a:rPr lang="fr-FR" sz="2400" b="1" dirty="0"/>
              <a:t>?</a:t>
            </a:r>
            <a:r>
              <a:rPr lang="fr-FR" dirty="0"/>
              <a:t> </a:t>
            </a:r>
          </a:p>
        </p:txBody>
      </p:sp>
      <p:sp>
        <p:nvSpPr>
          <p:cNvPr id="11" name="ZoneTexte 10">
            <a:extLst>
              <a:ext uri="{FF2B5EF4-FFF2-40B4-BE49-F238E27FC236}">
                <a16:creationId xmlns:a16="http://schemas.microsoft.com/office/drawing/2014/main" id="{CEDD3C7A-5810-4E9F-82EC-DA451C481179}"/>
              </a:ext>
            </a:extLst>
          </p:cNvPr>
          <p:cNvSpPr txBox="1"/>
          <p:nvPr/>
        </p:nvSpPr>
        <p:spPr>
          <a:xfrm>
            <a:off x="3752928" y="6396335"/>
            <a:ext cx="2113497" cy="461665"/>
          </a:xfrm>
          <a:prstGeom prst="rect">
            <a:avLst/>
          </a:prstGeom>
          <a:noFill/>
        </p:spPr>
        <p:txBody>
          <a:bodyPr wrap="square" rtlCol="0">
            <a:spAutoFit/>
          </a:bodyPr>
          <a:lstStyle/>
          <a:p>
            <a:pPr algn="ctr"/>
            <a:r>
              <a:rPr lang="fr-FR" sz="2400" b="1" dirty="0"/>
              <a:t>?</a:t>
            </a:r>
            <a:r>
              <a:rPr lang="fr-FR" dirty="0"/>
              <a:t> </a:t>
            </a:r>
          </a:p>
        </p:txBody>
      </p:sp>
      <p:sp>
        <p:nvSpPr>
          <p:cNvPr id="12" name="ZoneTexte 11">
            <a:extLst>
              <a:ext uri="{FF2B5EF4-FFF2-40B4-BE49-F238E27FC236}">
                <a16:creationId xmlns:a16="http://schemas.microsoft.com/office/drawing/2014/main" id="{0AF606B5-9437-4305-911C-0CA386D94D83}"/>
              </a:ext>
            </a:extLst>
          </p:cNvPr>
          <p:cNvSpPr txBox="1"/>
          <p:nvPr/>
        </p:nvSpPr>
        <p:spPr>
          <a:xfrm>
            <a:off x="5902337" y="6396335"/>
            <a:ext cx="2113497" cy="461665"/>
          </a:xfrm>
          <a:prstGeom prst="rect">
            <a:avLst/>
          </a:prstGeom>
          <a:noFill/>
        </p:spPr>
        <p:txBody>
          <a:bodyPr wrap="square" rtlCol="0">
            <a:spAutoFit/>
          </a:bodyPr>
          <a:lstStyle/>
          <a:p>
            <a:pPr algn="ctr"/>
            <a:r>
              <a:rPr lang="fr-FR" sz="2400" b="1" dirty="0"/>
              <a:t>?</a:t>
            </a:r>
            <a:r>
              <a:rPr lang="fr-FR" dirty="0"/>
              <a:t> </a:t>
            </a:r>
          </a:p>
        </p:txBody>
      </p:sp>
      <p:sp>
        <p:nvSpPr>
          <p:cNvPr id="13" name="ZoneTexte 12">
            <a:extLst>
              <a:ext uri="{FF2B5EF4-FFF2-40B4-BE49-F238E27FC236}">
                <a16:creationId xmlns:a16="http://schemas.microsoft.com/office/drawing/2014/main" id="{E9D0C49C-EAEC-4BC6-8A20-3CDB7C83F8FC}"/>
              </a:ext>
            </a:extLst>
          </p:cNvPr>
          <p:cNvSpPr txBox="1"/>
          <p:nvPr/>
        </p:nvSpPr>
        <p:spPr>
          <a:xfrm>
            <a:off x="8372172" y="6363773"/>
            <a:ext cx="2113497" cy="461665"/>
          </a:xfrm>
          <a:prstGeom prst="rect">
            <a:avLst/>
          </a:prstGeom>
          <a:noFill/>
        </p:spPr>
        <p:txBody>
          <a:bodyPr wrap="square" rtlCol="0">
            <a:spAutoFit/>
          </a:bodyPr>
          <a:lstStyle/>
          <a:p>
            <a:pPr algn="ctr"/>
            <a:r>
              <a:rPr lang="fr-FR" sz="2400" b="1" dirty="0"/>
              <a:t>?</a:t>
            </a:r>
            <a:r>
              <a:rPr lang="fr-FR" dirty="0"/>
              <a:t> </a:t>
            </a:r>
          </a:p>
        </p:txBody>
      </p:sp>
      <p:sp>
        <p:nvSpPr>
          <p:cNvPr id="14" name="ZoneTexte 13">
            <a:extLst>
              <a:ext uri="{FF2B5EF4-FFF2-40B4-BE49-F238E27FC236}">
                <a16:creationId xmlns:a16="http://schemas.microsoft.com/office/drawing/2014/main" id="{DF0FC9E9-0490-4929-876E-68A9963952FD}"/>
              </a:ext>
            </a:extLst>
          </p:cNvPr>
          <p:cNvSpPr txBox="1"/>
          <p:nvPr/>
        </p:nvSpPr>
        <p:spPr>
          <a:xfrm rot="16200000">
            <a:off x="62417" y="4211982"/>
            <a:ext cx="2438400" cy="369332"/>
          </a:xfrm>
          <a:prstGeom prst="rect">
            <a:avLst/>
          </a:prstGeom>
          <a:noFill/>
        </p:spPr>
        <p:txBody>
          <a:bodyPr wrap="square" rtlCol="0">
            <a:spAutoFit/>
          </a:bodyPr>
          <a:lstStyle/>
          <a:p>
            <a:r>
              <a:rPr lang="fr-FR" dirty="0"/>
              <a:t>INDICATEURS </a:t>
            </a:r>
          </a:p>
        </p:txBody>
      </p:sp>
      <p:sp>
        <p:nvSpPr>
          <p:cNvPr id="15" name="ZoneTexte 14">
            <a:extLst>
              <a:ext uri="{FF2B5EF4-FFF2-40B4-BE49-F238E27FC236}">
                <a16:creationId xmlns:a16="http://schemas.microsoft.com/office/drawing/2014/main" id="{1B5370B7-70F4-43A6-B7E0-1515541AA65E}"/>
              </a:ext>
            </a:extLst>
          </p:cNvPr>
          <p:cNvSpPr txBox="1"/>
          <p:nvPr/>
        </p:nvSpPr>
        <p:spPr>
          <a:xfrm>
            <a:off x="1484243" y="1618384"/>
            <a:ext cx="9037983" cy="707886"/>
          </a:xfrm>
          <a:prstGeom prst="rect">
            <a:avLst/>
          </a:prstGeom>
          <a:noFill/>
        </p:spPr>
        <p:txBody>
          <a:bodyPr wrap="square" rtlCol="0">
            <a:spAutoFit/>
          </a:bodyPr>
          <a:lstStyle/>
          <a:p>
            <a:pPr algn="ctr"/>
            <a:r>
              <a:rPr lang="fr-FR" sz="2000" dirty="0">
                <a:solidFill>
                  <a:schemeClr val="accent6">
                    <a:lumMod val="75000"/>
                  </a:schemeClr>
                </a:solidFill>
              </a:rPr>
              <a:t>Activité 5.1. Représentation de l’institution</a:t>
            </a:r>
          </a:p>
          <a:p>
            <a:pPr algn="ctr"/>
            <a:r>
              <a:rPr lang="fr-FR" sz="2000" dirty="0">
                <a:solidFill>
                  <a:schemeClr val="accent6">
                    <a:lumMod val="75000"/>
                  </a:schemeClr>
                </a:solidFill>
              </a:rPr>
              <a:t>Activité 5.2. Mise en œuvre du partenariat intra- ou interinstitutionnel </a:t>
            </a:r>
          </a:p>
        </p:txBody>
      </p:sp>
    </p:spTree>
    <p:extLst>
      <p:ext uri="{BB962C8B-B14F-4D97-AF65-F5344CB8AC3E}">
        <p14:creationId xmlns:p14="http://schemas.microsoft.com/office/powerpoint/2010/main" val="2300118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AD83DF-53B1-43CD-B711-005A2BCF0C67}"/>
              </a:ext>
            </a:extLst>
          </p:cNvPr>
          <p:cNvSpPr>
            <a:spLocks noGrp="1"/>
          </p:cNvSpPr>
          <p:nvPr>
            <p:ph type="title"/>
          </p:nvPr>
        </p:nvSpPr>
        <p:spPr/>
        <p:txBody>
          <a:bodyPr>
            <a:normAutofit/>
          </a:bodyPr>
          <a:lstStyle/>
          <a:p>
            <a:r>
              <a:rPr lang="fr-FR" sz="3600" b="1" dirty="0">
                <a:solidFill>
                  <a:schemeClr val="accent1"/>
                </a:solidFill>
              </a:rPr>
              <a:t>Lecture des indicateurs au regard de la compétence à laquelle ils sont associés (5.2)</a:t>
            </a:r>
            <a:endParaRPr lang="fr-FR" sz="3600" dirty="0"/>
          </a:p>
        </p:txBody>
      </p:sp>
      <p:sp>
        <p:nvSpPr>
          <p:cNvPr id="8" name="ZoneTexte 7">
            <a:extLst>
              <a:ext uri="{FF2B5EF4-FFF2-40B4-BE49-F238E27FC236}">
                <a16:creationId xmlns:a16="http://schemas.microsoft.com/office/drawing/2014/main" id="{EA63D1E3-CC34-41A6-ABCF-38A4AFCAD59E}"/>
              </a:ext>
            </a:extLst>
          </p:cNvPr>
          <p:cNvSpPr txBox="1"/>
          <p:nvPr/>
        </p:nvSpPr>
        <p:spPr>
          <a:xfrm>
            <a:off x="1444487" y="1505158"/>
            <a:ext cx="9037983" cy="707886"/>
          </a:xfrm>
          <a:prstGeom prst="rect">
            <a:avLst/>
          </a:prstGeom>
          <a:noFill/>
        </p:spPr>
        <p:txBody>
          <a:bodyPr wrap="square" rtlCol="0">
            <a:spAutoFit/>
          </a:bodyPr>
          <a:lstStyle/>
          <a:p>
            <a:pPr algn="ctr"/>
            <a:r>
              <a:rPr lang="fr-FR" sz="2000" dirty="0">
                <a:solidFill>
                  <a:schemeClr val="accent4">
                    <a:lumMod val="75000"/>
                  </a:schemeClr>
                </a:solidFill>
              </a:rPr>
              <a:t>Activité 5.1. Représentation de l’institution</a:t>
            </a:r>
          </a:p>
          <a:p>
            <a:pPr algn="ctr"/>
            <a:r>
              <a:rPr lang="fr-FR" sz="2000" dirty="0">
                <a:solidFill>
                  <a:schemeClr val="accent4">
                    <a:lumMod val="75000"/>
                  </a:schemeClr>
                </a:solidFill>
              </a:rPr>
              <a:t>Activité 5.2. Mise en œuvre du partenariat intra- ou interinstitutionnel </a:t>
            </a:r>
          </a:p>
        </p:txBody>
      </p:sp>
      <p:sp>
        <p:nvSpPr>
          <p:cNvPr id="9" name="Zone de texte 11">
            <a:extLst>
              <a:ext uri="{FF2B5EF4-FFF2-40B4-BE49-F238E27FC236}">
                <a16:creationId xmlns:a16="http://schemas.microsoft.com/office/drawing/2014/main" id="{BBD23F78-34FF-473F-8689-9C38A80C2228}"/>
              </a:ext>
            </a:extLst>
          </p:cNvPr>
          <p:cNvSpPr txBox="1"/>
          <p:nvPr/>
        </p:nvSpPr>
        <p:spPr>
          <a:xfrm>
            <a:off x="1077775" y="2213044"/>
            <a:ext cx="9934783" cy="877860"/>
          </a:xfrm>
          <a:prstGeom prst="rect">
            <a:avLst/>
          </a:prstGeom>
          <a:solidFill>
            <a:schemeClr val="accent4">
              <a:lumMod val="40000"/>
              <a:lumOff val="6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2400" dirty="0">
                <a:effectLst/>
                <a:latin typeface="Calibri" panose="020F0502020204030204" pitchFamily="34" charset="0"/>
                <a:ea typeface="Calibri" panose="020F0502020204030204" pitchFamily="34" charset="0"/>
                <a:cs typeface="Times New Roman" panose="02020603050405020304" pitchFamily="18" charset="0"/>
              </a:rPr>
              <a:t>Développer des actions en partenariat, en réseau et participer à la dynamique institutionnelle (C5.2)</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Zone de texte 28">
            <a:extLst>
              <a:ext uri="{FF2B5EF4-FFF2-40B4-BE49-F238E27FC236}">
                <a16:creationId xmlns:a16="http://schemas.microsoft.com/office/drawing/2014/main" id="{6EDD2848-B29C-43A0-AC1F-8C70C58A6CE2}"/>
              </a:ext>
            </a:extLst>
          </p:cNvPr>
          <p:cNvSpPr txBox="1"/>
          <p:nvPr/>
        </p:nvSpPr>
        <p:spPr>
          <a:xfrm>
            <a:off x="1099930" y="3243470"/>
            <a:ext cx="2182058" cy="3052101"/>
          </a:xfrm>
          <a:prstGeom prst="rect">
            <a:avLst/>
          </a:prstGeom>
          <a:solidFill>
            <a:schemeClr val="accent4">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Identification de l’évolution des politiques sociales locales, nationales et européennes</a:t>
            </a:r>
          </a:p>
        </p:txBody>
      </p:sp>
      <p:sp>
        <p:nvSpPr>
          <p:cNvPr id="11" name="Zone de texte 29">
            <a:extLst>
              <a:ext uri="{FF2B5EF4-FFF2-40B4-BE49-F238E27FC236}">
                <a16:creationId xmlns:a16="http://schemas.microsoft.com/office/drawing/2014/main" id="{BBAC49F4-E3DA-4ED2-8362-D125A928C87A}"/>
              </a:ext>
            </a:extLst>
          </p:cNvPr>
          <p:cNvSpPr txBox="1"/>
          <p:nvPr/>
        </p:nvSpPr>
        <p:spPr>
          <a:xfrm>
            <a:off x="3485462" y="3255243"/>
            <a:ext cx="2539931" cy="3052101"/>
          </a:xfrm>
          <a:prstGeom prst="rect">
            <a:avLst/>
          </a:prstGeom>
          <a:solidFill>
            <a:schemeClr val="accent4">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Projection vers des actions en partenariat en réponse aux besoins du public, respectant les missions, projets des différents acteurs et les enjeux des partenariats engagés </a:t>
            </a:r>
          </a:p>
        </p:txBody>
      </p:sp>
      <p:sp>
        <p:nvSpPr>
          <p:cNvPr id="12" name="Zone de texte 30">
            <a:extLst>
              <a:ext uri="{FF2B5EF4-FFF2-40B4-BE49-F238E27FC236}">
                <a16:creationId xmlns:a16="http://schemas.microsoft.com/office/drawing/2014/main" id="{9CE80BBC-0BDA-4F72-80A2-640C3A1A8519}"/>
              </a:ext>
            </a:extLst>
          </p:cNvPr>
          <p:cNvSpPr txBox="1"/>
          <p:nvPr/>
        </p:nvSpPr>
        <p:spPr>
          <a:xfrm>
            <a:off x="6228867" y="3255243"/>
            <a:ext cx="2404543" cy="3040328"/>
          </a:xfrm>
          <a:prstGeom prst="rect">
            <a:avLst/>
          </a:prstGeom>
          <a:solidFill>
            <a:schemeClr val="accent4">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Connaissance et mise en œuvre des conditions et des techniques d’animation d’un réseau de professionnels ou autres</a:t>
            </a:r>
          </a:p>
        </p:txBody>
      </p:sp>
      <p:sp>
        <p:nvSpPr>
          <p:cNvPr id="13" name="Zone de texte 31">
            <a:extLst>
              <a:ext uri="{FF2B5EF4-FFF2-40B4-BE49-F238E27FC236}">
                <a16:creationId xmlns:a16="http://schemas.microsoft.com/office/drawing/2014/main" id="{F5104249-051B-4F39-B5A0-CA28F3725AF9}"/>
              </a:ext>
            </a:extLst>
          </p:cNvPr>
          <p:cNvSpPr txBox="1"/>
          <p:nvPr/>
        </p:nvSpPr>
        <p:spPr>
          <a:xfrm>
            <a:off x="8836884" y="3243470"/>
            <a:ext cx="2144824" cy="3063874"/>
          </a:xfrm>
          <a:prstGeom prst="rect">
            <a:avLst/>
          </a:prstGeom>
          <a:solidFill>
            <a:schemeClr val="accent4">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Intégration dans une équipe de travail</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ZoneTexte 13">
            <a:extLst>
              <a:ext uri="{FF2B5EF4-FFF2-40B4-BE49-F238E27FC236}">
                <a16:creationId xmlns:a16="http://schemas.microsoft.com/office/drawing/2014/main" id="{0A9F90DA-E8E4-40F0-B560-30979DF2036B}"/>
              </a:ext>
            </a:extLst>
          </p:cNvPr>
          <p:cNvSpPr txBox="1"/>
          <p:nvPr/>
        </p:nvSpPr>
        <p:spPr>
          <a:xfrm rot="16200000">
            <a:off x="-326091" y="3960191"/>
            <a:ext cx="2438400" cy="369332"/>
          </a:xfrm>
          <a:prstGeom prst="rect">
            <a:avLst/>
          </a:prstGeom>
          <a:noFill/>
        </p:spPr>
        <p:txBody>
          <a:bodyPr wrap="square" rtlCol="0">
            <a:spAutoFit/>
          </a:bodyPr>
          <a:lstStyle/>
          <a:p>
            <a:r>
              <a:rPr lang="fr-FR" dirty="0"/>
              <a:t>INDICATEURS </a:t>
            </a:r>
          </a:p>
        </p:txBody>
      </p:sp>
      <p:sp>
        <p:nvSpPr>
          <p:cNvPr id="15" name="ZoneTexte 14">
            <a:extLst>
              <a:ext uri="{FF2B5EF4-FFF2-40B4-BE49-F238E27FC236}">
                <a16:creationId xmlns:a16="http://schemas.microsoft.com/office/drawing/2014/main" id="{87C40174-4A6C-4386-8AC3-054F76C339EE}"/>
              </a:ext>
            </a:extLst>
          </p:cNvPr>
          <p:cNvSpPr txBox="1"/>
          <p:nvPr/>
        </p:nvSpPr>
        <p:spPr>
          <a:xfrm>
            <a:off x="1077775" y="6274782"/>
            <a:ext cx="2113497" cy="461665"/>
          </a:xfrm>
          <a:prstGeom prst="rect">
            <a:avLst/>
          </a:prstGeom>
          <a:noFill/>
        </p:spPr>
        <p:txBody>
          <a:bodyPr wrap="square" rtlCol="0">
            <a:spAutoFit/>
          </a:bodyPr>
          <a:lstStyle/>
          <a:p>
            <a:pPr algn="ctr"/>
            <a:r>
              <a:rPr lang="fr-FR" sz="2400" b="1" dirty="0"/>
              <a:t>?</a:t>
            </a:r>
            <a:r>
              <a:rPr lang="fr-FR" dirty="0"/>
              <a:t> </a:t>
            </a:r>
          </a:p>
        </p:txBody>
      </p:sp>
      <p:sp>
        <p:nvSpPr>
          <p:cNvPr id="16" name="ZoneTexte 15">
            <a:extLst>
              <a:ext uri="{FF2B5EF4-FFF2-40B4-BE49-F238E27FC236}">
                <a16:creationId xmlns:a16="http://schemas.microsoft.com/office/drawing/2014/main" id="{5866F75F-26EA-4B91-8702-869A88560242}"/>
              </a:ext>
            </a:extLst>
          </p:cNvPr>
          <p:cNvSpPr txBox="1"/>
          <p:nvPr/>
        </p:nvSpPr>
        <p:spPr>
          <a:xfrm>
            <a:off x="3659902" y="6285177"/>
            <a:ext cx="2113497" cy="461665"/>
          </a:xfrm>
          <a:prstGeom prst="rect">
            <a:avLst/>
          </a:prstGeom>
          <a:noFill/>
        </p:spPr>
        <p:txBody>
          <a:bodyPr wrap="square" rtlCol="0">
            <a:spAutoFit/>
          </a:bodyPr>
          <a:lstStyle/>
          <a:p>
            <a:pPr algn="ctr"/>
            <a:r>
              <a:rPr lang="fr-FR" sz="2400" b="1" dirty="0"/>
              <a:t>?</a:t>
            </a:r>
            <a:r>
              <a:rPr lang="fr-FR" dirty="0"/>
              <a:t> </a:t>
            </a:r>
          </a:p>
        </p:txBody>
      </p:sp>
      <p:sp>
        <p:nvSpPr>
          <p:cNvPr id="17" name="ZoneTexte 16">
            <a:extLst>
              <a:ext uri="{FF2B5EF4-FFF2-40B4-BE49-F238E27FC236}">
                <a16:creationId xmlns:a16="http://schemas.microsoft.com/office/drawing/2014/main" id="{D9EAAB22-E067-4373-BA09-1AA53FB1BFA3}"/>
              </a:ext>
            </a:extLst>
          </p:cNvPr>
          <p:cNvSpPr txBox="1"/>
          <p:nvPr/>
        </p:nvSpPr>
        <p:spPr>
          <a:xfrm>
            <a:off x="6267919" y="6285177"/>
            <a:ext cx="2113497" cy="461665"/>
          </a:xfrm>
          <a:prstGeom prst="rect">
            <a:avLst/>
          </a:prstGeom>
          <a:noFill/>
        </p:spPr>
        <p:txBody>
          <a:bodyPr wrap="square" rtlCol="0">
            <a:spAutoFit/>
          </a:bodyPr>
          <a:lstStyle/>
          <a:p>
            <a:pPr algn="ctr"/>
            <a:r>
              <a:rPr lang="fr-FR" sz="2400" b="1" dirty="0"/>
              <a:t>?</a:t>
            </a:r>
            <a:r>
              <a:rPr lang="fr-FR" dirty="0"/>
              <a:t> </a:t>
            </a:r>
          </a:p>
        </p:txBody>
      </p:sp>
      <p:sp>
        <p:nvSpPr>
          <p:cNvPr id="18" name="ZoneTexte 17">
            <a:extLst>
              <a:ext uri="{FF2B5EF4-FFF2-40B4-BE49-F238E27FC236}">
                <a16:creationId xmlns:a16="http://schemas.microsoft.com/office/drawing/2014/main" id="{CA1F69B7-7051-44A6-A5C9-068E08541A1F}"/>
              </a:ext>
            </a:extLst>
          </p:cNvPr>
          <p:cNvSpPr txBox="1"/>
          <p:nvPr/>
        </p:nvSpPr>
        <p:spPr>
          <a:xfrm>
            <a:off x="8875936" y="6285177"/>
            <a:ext cx="2113497" cy="461665"/>
          </a:xfrm>
          <a:prstGeom prst="rect">
            <a:avLst/>
          </a:prstGeom>
          <a:noFill/>
        </p:spPr>
        <p:txBody>
          <a:bodyPr wrap="square" rtlCol="0">
            <a:spAutoFit/>
          </a:bodyPr>
          <a:lstStyle/>
          <a:p>
            <a:pPr algn="ctr"/>
            <a:r>
              <a:rPr lang="fr-FR" sz="2400" b="1" dirty="0"/>
              <a:t>?</a:t>
            </a:r>
            <a:r>
              <a:rPr lang="fr-FR" dirty="0"/>
              <a:t> </a:t>
            </a:r>
          </a:p>
        </p:txBody>
      </p:sp>
    </p:spTree>
    <p:extLst>
      <p:ext uri="{BB962C8B-B14F-4D97-AF65-F5344CB8AC3E}">
        <p14:creationId xmlns:p14="http://schemas.microsoft.com/office/powerpoint/2010/main" val="1459849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CFCE3E-8F9B-443B-852D-9AAC1D678AE4}"/>
              </a:ext>
            </a:extLst>
          </p:cNvPr>
          <p:cNvSpPr>
            <a:spLocks noGrp="1"/>
          </p:cNvSpPr>
          <p:nvPr>
            <p:ph type="title"/>
          </p:nvPr>
        </p:nvSpPr>
        <p:spPr/>
        <p:txBody>
          <a:bodyPr/>
          <a:lstStyle/>
          <a:p>
            <a:r>
              <a:rPr lang="fr-FR" b="1" dirty="0">
                <a:solidFill>
                  <a:schemeClr val="accent1"/>
                </a:solidFill>
              </a:rPr>
              <a:t>Lecture des indicateurs au regard de la compétence à laquelle ils sont associés (5.2)</a:t>
            </a:r>
            <a:endParaRPr lang="fr-FR" dirty="0"/>
          </a:p>
        </p:txBody>
      </p:sp>
      <p:sp>
        <p:nvSpPr>
          <p:cNvPr id="4" name="Zone de texte 25">
            <a:extLst>
              <a:ext uri="{FF2B5EF4-FFF2-40B4-BE49-F238E27FC236}">
                <a16:creationId xmlns:a16="http://schemas.microsoft.com/office/drawing/2014/main" id="{E6551407-7861-46D2-9120-3924BDE5F93F}"/>
              </a:ext>
            </a:extLst>
          </p:cNvPr>
          <p:cNvSpPr txBox="1"/>
          <p:nvPr/>
        </p:nvSpPr>
        <p:spPr>
          <a:xfrm>
            <a:off x="1098769" y="3431340"/>
            <a:ext cx="10126333" cy="438785"/>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2400" dirty="0">
                <a:effectLst/>
                <a:latin typeface="Calibri" panose="020F0502020204030204" pitchFamily="34" charset="0"/>
                <a:ea typeface="Calibri" panose="020F0502020204030204" pitchFamily="34" charset="0"/>
                <a:cs typeface="Times New Roman" panose="02020603050405020304" pitchFamily="18" charset="0"/>
              </a:rPr>
              <a:t>Participer au suivi des partenariats engagés par les structures (C5.3)</a:t>
            </a:r>
          </a:p>
        </p:txBody>
      </p:sp>
      <p:sp>
        <p:nvSpPr>
          <p:cNvPr id="5" name="Zone de texte 32">
            <a:extLst>
              <a:ext uri="{FF2B5EF4-FFF2-40B4-BE49-F238E27FC236}">
                <a16:creationId xmlns:a16="http://schemas.microsoft.com/office/drawing/2014/main" id="{A8641F74-2FF9-4D4A-8D7D-B8896E6C2687}"/>
              </a:ext>
            </a:extLst>
          </p:cNvPr>
          <p:cNvSpPr txBox="1"/>
          <p:nvPr/>
        </p:nvSpPr>
        <p:spPr>
          <a:xfrm>
            <a:off x="8107171" y="3989505"/>
            <a:ext cx="3117931" cy="1508927"/>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Recueil et stockage des éléments de suivi des partenariats activés</a:t>
            </a:r>
          </a:p>
        </p:txBody>
      </p:sp>
      <p:sp>
        <p:nvSpPr>
          <p:cNvPr id="6" name="Zone de texte 33">
            <a:extLst>
              <a:ext uri="{FF2B5EF4-FFF2-40B4-BE49-F238E27FC236}">
                <a16:creationId xmlns:a16="http://schemas.microsoft.com/office/drawing/2014/main" id="{7BCC822F-B04B-4FFA-A4D6-9D82027B0415}"/>
              </a:ext>
            </a:extLst>
          </p:cNvPr>
          <p:cNvSpPr txBox="1"/>
          <p:nvPr/>
        </p:nvSpPr>
        <p:spPr>
          <a:xfrm>
            <a:off x="4793838" y="3989505"/>
            <a:ext cx="3120456" cy="1508927"/>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Mobilisation des partenariats de la structure dans les activités menées</a:t>
            </a:r>
          </a:p>
        </p:txBody>
      </p:sp>
      <p:sp>
        <p:nvSpPr>
          <p:cNvPr id="7" name="Zone de texte 34">
            <a:extLst>
              <a:ext uri="{FF2B5EF4-FFF2-40B4-BE49-F238E27FC236}">
                <a16:creationId xmlns:a16="http://schemas.microsoft.com/office/drawing/2014/main" id="{779BED8D-338C-4973-820B-3D0023C14D9C}"/>
              </a:ext>
            </a:extLst>
          </p:cNvPr>
          <p:cNvSpPr txBox="1"/>
          <p:nvPr/>
        </p:nvSpPr>
        <p:spPr>
          <a:xfrm>
            <a:off x="1108929" y="3989505"/>
            <a:ext cx="3335050" cy="1508927"/>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2000" dirty="0">
                <a:effectLst/>
                <a:latin typeface="Calibri" panose="020F0502020204030204" pitchFamily="34" charset="0"/>
                <a:ea typeface="Calibri" panose="020F0502020204030204" pitchFamily="34" charset="0"/>
                <a:cs typeface="Times New Roman" panose="02020603050405020304" pitchFamily="18" charset="0"/>
              </a:rPr>
              <a:t>Identification des partenaires, de leurs missions et des enjeux liés aux partenariats actuels</a:t>
            </a:r>
          </a:p>
        </p:txBody>
      </p:sp>
      <p:sp>
        <p:nvSpPr>
          <p:cNvPr id="12" name="ZoneTexte 11">
            <a:extLst>
              <a:ext uri="{FF2B5EF4-FFF2-40B4-BE49-F238E27FC236}">
                <a16:creationId xmlns:a16="http://schemas.microsoft.com/office/drawing/2014/main" id="{EBC08DA2-B370-412A-8DCC-3EE6071415F1}"/>
              </a:ext>
            </a:extLst>
          </p:cNvPr>
          <p:cNvSpPr txBox="1"/>
          <p:nvPr/>
        </p:nvSpPr>
        <p:spPr>
          <a:xfrm>
            <a:off x="1360265" y="2430981"/>
            <a:ext cx="9037983" cy="707886"/>
          </a:xfrm>
          <a:prstGeom prst="rect">
            <a:avLst/>
          </a:prstGeom>
          <a:noFill/>
        </p:spPr>
        <p:txBody>
          <a:bodyPr wrap="square" rtlCol="0">
            <a:spAutoFit/>
          </a:bodyPr>
          <a:lstStyle/>
          <a:p>
            <a:pPr algn="ctr"/>
            <a:r>
              <a:rPr lang="fr-FR" sz="2000" dirty="0">
                <a:solidFill>
                  <a:schemeClr val="accent1"/>
                </a:solidFill>
              </a:rPr>
              <a:t>Activité 5.1. Représentation de l’institution</a:t>
            </a:r>
          </a:p>
          <a:p>
            <a:pPr algn="ctr"/>
            <a:r>
              <a:rPr lang="fr-FR" sz="2000" dirty="0">
                <a:solidFill>
                  <a:schemeClr val="accent1"/>
                </a:solidFill>
              </a:rPr>
              <a:t>Activité 5.2. Mise en œuvre du partenariat intra- ou interinstitutionnel </a:t>
            </a:r>
          </a:p>
        </p:txBody>
      </p:sp>
      <p:sp>
        <p:nvSpPr>
          <p:cNvPr id="13" name="ZoneTexte 12">
            <a:extLst>
              <a:ext uri="{FF2B5EF4-FFF2-40B4-BE49-F238E27FC236}">
                <a16:creationId xmlns:a16="http://schemas.microsoft.com/office/drawing/2014/main" id="{DA7EBEDE-CB9B-4D5E-8C1E-C7C57401CCCB}"/>
              </a:ext>
            </a:extLst>
          </p:cNvPr>
          <p:cNvSpPr txBox="1"/>
          <p:nvPr/>
        </p:nvSpPr>
        <p:spPr>
          <a:xfrm>
            <a:off x="1655290" y="5709298"/>
            <a:ext cx="2113497" cy="461665"/>
          </a:xfrm>
          <a:prstGeom prst="rect">
            <a:avLst/>
          </a:prstGeom>
          <a:noFill/>
        </p:spPr>
        <p:txBody>
          <a:bodyPr wrap="square" rtlCol="0">
            <a:spAutoFit/>
          </a:bodyPr>
          <a:lstStyle/>
          <a:p>
            <a:pPr algn="ctr"/>
            <a:r>
              <a:rPr lang="fr-FR" sz="2400" b="1" dirty="0"/>
              <a:t>?</a:t>
            </a:r>
            <a:r>
              <a:rPr lang="fr-FR" dirty="0"/>
              <a:t> </a:t>
            </a:r>
          </a:p>
        </p:txBody>
      </p:sp>
      <p:sp>
        <p:nvSpPr>
          <p:cNvPr id="14" name="ZoneTexte 13">
            <a:extLst>
              <a:ext uri="{FF2B5EF4-FFF2-40B4-BE49-F238E27FC236}">
                <a16:creationId xmlns:a16="http://schemas.microsoft.com/office/drawing/2014/main" id="{F6E9FE9A-325A-4BE9-87F8-65076382296C}"/>
              </a:ext>
            </a:extLst>
          </p:cNvPr>
          <p:cNvSpPr txBox="1"/>
          <p:nvPr/>
        </p:nvSpPr>
        <p:spPr>
          <a:xfrm>
            <a:off x="5297317" y="5709297"/>
            <a:ext cx="2113497" cy="461665"/>
          </a:xfrm>
          <a:prstGeom prst="rect">
            <a:avLst/>
          </a:prstGeom>
          <a:noFill/>
        </p:spPr>
        <p:txBody>
          <a:bodyPr wrap="square" rtlCol="0">
            <a:spAutoFit/>
          </a:bodyPr>
          <a:lstStyle/>
          <a:p>
            <a:pPr algn="ctr"/>
            <a:r>
              <a:rPr lang="fr-FR" sz="2400" b="1" dirty="0"/>
              <a:t>?</a:t>
            </a:r>
            <a:r>
              <a:rPr lang="fr-FR" dirty="0"/>
              <a:t> </a:t>
            </a:r>
          </a:p>
        </p:txBody>
      </p:sp>
      <p:sp>
        <p:nvSpPr>
          <p:cNvPr id="15" name="ZoneTexte 14">
            <a:extLst>
              <a:ext uri="{FF2B5EF4-FFF2-40B4-BE49-F238E27FC236}">
                <a16:creationId xmlns:a16="http://schemas.microsoft.com/office/drawing/2014/main" id="{85DF6F5E-B9C2-45FD-8BF6-427669F2B574}"/>
              </a:ext>
            </a:extLst>
          </p:cNvPr>
          <p:cNvSpPr txBox="1"/>
          <p:nvPr/>
        </p:nvSpPr>
        <p:spPr>
          <a:xfrm>
            <a:off x="8609387" y="5709296"/>
            <a:ext cx="2113497" cy="461665"/>
          </a:xfrm>
          <a:prstGeom prst="rect">
            <a:avLst/>
          </a:prstGeom>
          <a:noFill/>
        </p:spPr>
        <p:txBody>
          <a:bodyPr wrap="square" rtlCol="0">
            <a:spAutoFit/>
          </a:bodyPr>
          <a:lstStyle/>
          <a:p>
            <a:pPr algn="ctr"/>
            <a:r>
              <a:rPr lang="fr-FR" sz="2400" b="1" dirty="0"/>
              <a:t>?</a:t>
            </a:r>
            <a:r>
              <a:rPr lang="fr-FR" dirty="0"/>
              <a:t> </a:t>
            </a:r>
          </a:p>
        </p:txBody>
      </p:sp>
      <p:sp>
        <p:nvSpPr>
          <p:cNvPr id="16" name="ZoneTexte 15">
            <a:extLst>
              <a:ext uri="{FF2B5EF4-FFF2-40B4-BE49-F238E27FC236}">
                <a16:creationId xmlns:a16="http://schemas.microsoft.com/office/drawing/2014/main" id="{43975159-071F-4C39-A248-35F47CCBD65C}"/>
              </a:ext>
            </a:extLst>
          </p:cNvPr>
          <p:cNvSpPr txBox="1"/>
          <p:nvPr/>
        </p:nvSpPr>
        <p:spPr>
          <a:xfrm rot="16200000">
            <a:off x="-401535" y="4094566"/>
            <a:ext cx="2438400" cy="369332"/>
          </a:xfrm>
          <a:prstGeom prst="rect">
            <a:avLst/>
          </a:prstGeom>
          <a:noFill/>
        </p:spPr>
        <p:txBody>
          <a:bodyPr wrap="square" rtlCol="0">
            <a:spAutoFit/>
          </a:bodyPr>
          <a:lstStyle/>
          <a:p>
            <a:r>
              <a:rPr lang="fr-FR" dirty="0"/>
              <a:t>INDICATEURS </a:t>
            </a:r>
          </a:p>
        </p:txBody>
      </p:sp>
    </p:spTree>
    <p:extLst>
      <p:ext uri="{BB962C8B-B14F-4D97-AF65-F5344CB8AC3E}">
        <p14:creationId xmlns:p14="http://schemas.microsoft.com/office/powerpoint/2010/main" val="3629783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B74AD5-00BC-4A85-AFFD-44CD72242951}"/>
              </a:ext>
            </a:extLst>
          </p:cNvPr>
          <p:cNvSpPr>
            <a:spLocks noGrp="1"/>
          </p:cNvSpPr>
          <p:nvPr>
            <p:ph type="title"/>
          </p:nvPr>
        </p:nvSpPr>
        <p:spPr>
          <a:xfrm>
            <a:off x="525378" y="2410493"/>
            <a:ext cx="10856495" cy="1325563"/>
          </a:xfrm>
        </p:spPr>
        <p:txBody>
          <a:bodyPr>
            <a:normAutofit/>
          </a:bodyPr>
          <a:lstStyle/>
          <a:p>
            <a:pPr algn="ctr"/>
            <a:r>
              <a:rPr lang="fr-FR" sz="3600" b="1" dirty="0">
                <a:solidFill>
                  <a:schemeClr val="accent1"/>
                </a:solidFill>
              </a:rPr>
              <a:t>Evolution du cahier des charges </a:t>
            </a:r>
            <a:br>
              <a:rPr lang="fr-FR" sz="3600" b="1" dirty="0">
                <a:solidFill>
                  <a:schemeClr val="accent1"/>
                </a:solidFill>
              </a:rPr>
            </a:br>
            <a:r>
              <a:rPr lang="fr-FR" sz="3600" b="1" dirty="0">
                <a:solidFill>
                  <a:schemeClr val="accent1"/>
                </a:solidFill>
              </a:rPr>
              <a:t>pour élaborer le sujet de l’épreuve de contrôle (rattrapage)</a:t>
            </a:r>
          </a:p>
        </p:txBody>
      </p:sp>
    </p:spTree>
    <p:extLst>
      <p:ext uri="{BB962C8B-B14F-4D97-AF65-F5344CB8AC3E}">
        <p14:creationId xmlns:p14="http://schemas.microsoft.com/office/powerpoint/2010/main" val="3272860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CC3C7-035B-4663-ADB8-F59E18D61DE1}"/>
              </a:ext>
            </a:extLst>
          </p:cNvPr>
          <p:cNvSpPr>
            <a:spLocks noGrp="1"/>
          </p:cNvSpPr>
          <p:nvPr>
            <p:ph type="title"/>
          </p:nvPr>
        </p:nvSpPr>
        <p:spPr/>
        <p:txBody>
          <a:bodyPr>
            <a:normAutofit/>
          </a:bodyPr>
          <a:lstStyle/>
          <a:p>
            <a:r>
              <a:rPr lang="fr-FR" sz="3600" b="1" dirty="0">
                <a:solidFill>
                  <a:schemeClr val="accent1"/>
                </a:solidFill>
              </a:rPr>
              <a:t>Cadre de l’épreuve </a:t>
            </a:r>
          </a:p>
        </p:txBody>
      </p:sp>
      <p:sp>
        <p:nvSpPr>
          <p:cNvPr id="3" name="Espace réservé du contenu 2">
            <a:extLst>
              <a:ext uri="{FF2B5EF4-FFF2-40B4-BE49-F238E27FC236}">
                <a16:creationId xmlns:a16="http://schemas.microsoft.com/office/drawing/2014/main" id="{F433DE83-30B8-409B-8ABB-EAA176676B67}"/>
              </a:ext>
            </a:extLst>
          </p:cNvPr>
          <p:cNvSpPr>
            <a:spLocks noGrp="1"/>
          </p:cNvSpPr>
          <p:nvPr>
            <p:ph idx="1"/>
          </p:nvPr>
        </p:nvSpPr>
        <p:spPr>
          <a:xfrm>
            <a:off x="838200" y="1531662"/>
            <a:ext cx="7921487" cy="4665661"/>
          </a:xfrm>
        </p:spPr>
        <p:txBody>
          <a:bodyPr>
            <a:normAutofit/>
          </a:bodyPr>
          <a:lstStyle/>
          <a:p>
            <a:pPr marL="0" indent="0">
              <a:buNone/>
            </a:pPr>
            <a:r>
              <a:rPr lang="fr-FR" sz="2400" dirty="0"/>
              <a:t>Epreuve orale. </a:t>
            </a:r>
          </a:p>
          <a:p>
            <a:pPr marL="0" indent="0">
              <a:buNone/>
            </a:pPr>
            <a:r>
              <a:rPr lang="fr-FR" sz="2400" dirty="0"/>
              <a:t>Durée : 20 minutes. Temps de préparation : 20 minutes </a:t>
            </a:r>
          </a:p>
          <a:p>
            <a:pPr marL="0" indent="0">
              <a:buNone/>
            </a:pPr>
            <a:endParaRPr lang="fr-FR" sz="2400" dirty="0"/>
          </a:p>
          <a:p>
            <a:pPr marL="0" indent="0">
              <a:buNone/>
            </a:pPr>
            <a:r>
              <a:rPr lang="fr-FR" sz="2400" dirty="0"/>
              <a:t>Le sujet fourni au candidat se compose de questions accompagnées de deux documents portant sur une situation partenariale engagée. </a:t>
            </a:r>
          </a:p>
          <a:p>
            <a:pPr marL="0" indent="0">
              <a:buNone/>
            </a:pPr>
            <a:r>
              <a:rPr lang="fr-FR" sz="2400" dirty="0"/>
              <a:t>A l’issue de sa préparation de 20 minutes, le candidat présente ses réponses aux questions posées, pendant 10 minutes. Un entretien, partant du propos du candidat, d’une durée de 10 minutes, permet ensuite d’approfondir les éléments développés par le candidat lors de sa présentation.</a:t>
            </a:r>
          </a:p>
        </p:txBody>
      </p:sp>
      <p:sp>
        <p:nvSpPr>
          <p:cNvPr id="4" name="Espace réservé du pied de page 3">
            <a:extLst>
              <a:ext uri="{FF2B5EF4-FFF2-40B4-BE49-F238E27FC236}">
                <a16:creationId xmlns:a16="http://schemas.microsoft.com/office/drawing/2014/main" id="{F51F627E-39B7-4CFB-BCDD-027A869C537C}"/>
              </a:ext>
            </a:extLst>
          </p:cNvPr>
          <p:cNvSpPr>
            <a:spLocks noGrp="1"/>
          </p:cNvSpPr>
          <p:nvPr>
            <p:ph type="ftr" sz="quarter" idx="11"/>
          </p:nvPr>
        </p:nvSpPr>
        <p:spPr/>
        <p:txBody>
          <a:bodyPr/>
          <a:lstStyle/>
          <a:p>
            <a:r>
              <a:rPr lang="fr-FR" b="1" dirty="0"/>
              <a:t>Inspection pédagogique SMS-BSE</a:t>
            </a:r>
          </a:p>
          <a:p>
            <a:endParaRPr lang="fr-FR" dirty="0"/>
          </a:p>
        </p:txBody>
      </p:sp>
      <p:sp>
        <p:nvSpPr>
          <p:cNvPr id="12" name="ZoneTexte 11">
            <a:extLst>
              <a:ext uri="{FF2B5EF4-FFF2-40B4-BE49-F238E27FC236}">
                <a16:creationId xmlns:a16="http://schemas.microsoft.com/office/drawing/2014/main" id="{5D1CAD41-5B65-4CCF-8EBF-26CCC0D369AE}"/>
              </a:ext>
            </a:extLst>
          </p:cNvPr>
          <p:cNvSpPr txBox="1"/>
          <p:nvPr/>
        </p:nvSpPr>
        <p:spPr>
          <a:xfrm>
            <a:off x="8759685" y="1372635"/>
            <a:ext cx="2054085" cy="1200329"/>
          </a:xfrm>
          <a:prstGeom prst="rect">
            <a:avLst/>
          </a:prstGeom>
          <a:solidFill>
            <a:schemeClr val="accent1"/>
          </a:solidFill>
          <a:ln>
            <a:solidFill>
              <a:schemeClr val="accent1"/>
            </a:solidFill>
          </a:ln>
        </p:spPr>
        <p:txBody>
          <a:bodyPr wrap="square" rtlCol="0">
            <a:spAutoFit/>
          </a:bodyPr>
          <a:lstStyle/>
          <a:p>
            <a:endParaRPr lang="fr-FR" dirty="0">
              <a:solidFill>
                <a:schemeClr val="bg1"/>
              </a:solidFill>
            </a:endParaRPr>
          </a:p>
          <a:p>
            <a:pPr algn="ctr"/>
            <a:r>
              <a:rPr lang="fr-FR" dirty="0">
                <a:solidFill>
                  <a:schemeClr val="bg1"/>
                </a:solidFill>
              </a:rPr>
              <a:t>Deux questions </a:t>
            </a:r>
          </a:p>
          <a:p>
            <a:pPr algn="ctr"/>
            <a:endParaRPr lang="fr-FR" dirty="0">
              <a:solidFill>
                <a:schemeClr val="bg1"/>
              </a:solidFill>
            </a:endParaRPr>
          </a:p>
          <a:p>
            <a:endParaRPr lang="fr-FR" dirty="0">
              <a:solidFill>
                <a:schemeClr val="bg1"/>
              </a:solidFill>
            </a:endParaRPr>
          </a:p>
        </p:txBody>
      </p:sp>
      <p:sp>
        <p:nvSpPr>
          <p:cNvPr id="13" name="ZoneTexte 12">
            <a:extLst>
              <a:ext uri="{FF2B5EF4-FFF2-40B4-BE49-F238E27FC236}">
                <a16:creationId xmlns:a16="http://schemas.microsoft.com/office/drawing/2014/main" id="{BEF2BA76-4BAA-4C9C-A30D-ED366152B19A}"/>
              </a:ext>
            </a:extLst>
          </p:cNvPr>
          <p:cNvSpPr txBox="1"/>
          <p:nvPr/>
        </p:nvSpPr>
        <p:spPr>
          <a:xfrm>
            <a:off x="8759685" y="2959447"/>
            <a:ext cx="2054085" cy="1200329"/>
          </a:xfrm>
          <a:prstGeom prst="rect">
            <a:avLst/>
          </a:prstGeom>
          <a:solidFill>
            <a:schemeClr val="accent1"/>
          </a:solidFill>
          <a:ln>
            <a:solidFill>
              <a:schemeClr val="accent1"/>
            </a:solidFill>
          </a:ln>
        </p:spPr>
        <p:txBody>
          <a:bodyPr wrap="square" rtlCol="0">
            <a:spAutoFit/>
          </a:bodyPr>
          <a:lstStyle/>
          <a:p>
            <a:pPr algn="ctr"/>
            <a:endParaRPr lang="fr-FR" dirty="0">
              <a:solidFill>
                <a:schemeClr val="bg1"/>
              </a:solidFill>
            </a:endParaRPr>
          </a:p>
          <a:p>
            <a:pPr algn="ctr"/>
            <a:r>
              <a:rPr lang="fr-FR" dirty="0">
                <a:solidFill>
                  <a:schemeClr val="bg1"/>
                </a:solidFill>
              </a:rPr>
              <a:t>Deux annexes</a:t>
            </a:r>
          </a:p>
          <a:p>
            <a:pPr algn="ctr"/>
            <a:endParaRPr lang="fr-FR" dirty="0">
              <a:solidFill>
                <a:schemeClr val="bg1"/>
              </a:solidFill>
            </a:endParaRPr>
          </a:p>
          <a:p>
            <a:pPr algn="ctr"/>
            <a:endParaRPr lang="fr-FR" dirty="0">
              <a:solidFill>
                <a:schemeClr val="bg1"/>
              </a:solidFill>
            </a:endParaRPr>
          </a:p>
        </p:txBody>
      </p:sp>
      <p:sp>
        <p:nvSpPr>
          <p:cNvPr id="15" name="ZoneTexte 14">
            <a:extLst>
              <a:ext uri="{FF2B5EF4-FFF2-40B4-BE49-F238E27FC236}">
                <a16:creationId xmlns:a16="http://schemas.microsoft.com/office/drawing/2014/main" id="{B9EA293E-3430-4CF4-BE23-FA9E136D779B}"/>
              </a:ext>
            </a:extLst>
          </p:cNvPr>
          <p:cNvSpPr txBox="1"/>
          <p:nvPr/>
        </p:nvSpPr>
        <p:spPr>
          <a:xfrm>
            <a:off x="8759684" y="4578385"/>
            <a:ext cx="2054085" cy="1200329"/>
          </a:xfrm>
          <a:prstGeom prst="rect">
            <a:avLst/>
          </a:prstGeom>
          <a:solidFill>
            <a:schemeClr val="accent1"/>
          </a:solidFill>
          <a:ln>
            <a:solidFill>
              <a:schemeClr val="accent1"/>
            </a:solidFill>
          </a:ln>
        </p:spPr>
        <p:txBody>
          <a:bodyPr wrap="square" rtlCol="0">
            <a:spAutoFit/>
          </a:bodyPr>
          <a:lstStyle/>
          <a:p>
            <a:endParaRPr lang="fr-FR" dirty="0">
              <a:solidFill>
                <a:schemeClr val="bg1"/>
              </a:solidFill>
            </a:endParaRPr>
          </a:p>
          <a:p>
            <a:pPr algn="ctr"/>
            <a:r>
              <a:rPr lang="fr-FR" dirty="0">
                <a:solidFill>
                  <a:schemeClr val="bg1"/>
                </a:solidFill>
              </a:rPr>
              <a:t>Professeur de STMS</a:t>
            </a:r>
          </a:p>
          <a:p>
            <a:endParaRPr lang="fr-FR" dirty="0">
              <a:solidFill>
                <a:schemeClr val="bg1"/>
              </a:solidFill>
            </a:endParaRPr>
          </a:p>
          <a:p>
            <a:endParaRPr lang="fr-FR" dirty="0">
              <a:solidFill>
                <a:schemeClr val="bg1"/>
              </a:solidFill>
            </a:endParaRPr>
          </a:p>
        </p:txBody>
      </p:sp>
    </p:spTree>
    <p:extLst>
      <p:ext uri="{BB962C8B-B14F-4D97-AF65-F5344CB8AC3E}">
        <p14:creationId xmlns:p14="http://schemas.microsoft.com/office/powerpoint/2010/main" val="820781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7A9AAE-E052-438B-8798-78A908EC4ECC}"/>
              </a:ext>
            </a:extLst>
          </p:cNvPr>
          <p:cNvSpPr>
            <a:spLocks noGrp="1"/>
          </p:cNvSpPr>
          <p:nvPr>
            <p:ph type="title"/>
          </p:nvPr>
        </p:nvSpPr>
        <p:spPr>
          <a:xfrm>
            <a:off x="854765" y="69987"/>
            <a:ext cx="10515600" cy="1325563"/>
          </a:xfrm>
        </p:spPr>
        <p:txBody>
          <a:bodyPr>
            <a:normAutofit/>
          </a:bodyPr>
          <a:lstStyle/>
          <a:p>
            <a:r>
              <a:rPr lang="fr-FR" sz="3600" b="1" dirty="0">
                <a:solidFill>
                  <a:schemeClr val="accent1"/>
                </a:solidFill>
              </a:rPr>
              <a:t>Finalités de l’épreuve</a:t>
            </a:r>
          </a:p>
        </p:txBody>
      </p:sp>
      <p:sp>
        <p:nvSpPr>
          <p:cNvPr id="3" name="Espace réservé du contenu 2">
            <a:extLst>
              <a:ext uri="{FF2B5EF4-FFF2-40B4-BE49-F238E27FC236}">
                <a16:creationId xmlns:a16="http://schemas.microsoft.com/office/drawing/2014/main" id="{1EAB70F8-D45B-411E-A3F1-97E00B408190}"/>
              </a:ext>
            </a:extLst>
          </p:cNvPr>
          <p:cNvSpPr>
            <a:spLocks noGrp="1"/>
          </p:cNvSpPr>
          <p:nvPr>
            <p:ph idx="1"/>
          </p:nvPr>
        </p:nvSpPr>
        <p:spPr>
          <a:xfrm>
            <a:off x="854765" y="1239226"/>
            <a:ext cx="10515600" cy="930827"/>
          </a:xfrm>
        </p:spPr>
        <p:txBody>
          <a:bodyPr/>
          <a:lstStyle/>
          <a:p>
            <a:pPr marL="0" indent="0" algn="ctr">
              <a:buNone/>
            </a:pPr>
            <a:r>
              <a:rPr lang="fr-FR" sz="2400" dirty="0"/>
              <a:t>L’épreuve porte sur les mêmes savoirs associés que l’unité certificative</a:t>
            </a:r>
          </a:p>
        </p:txBody>
      </p:sp>
      <p:sp>
        <p:nvSpPr>
          <p:cNvPr id="4" name="Espace réservé du pied de page 3">
            <a:extLst>
              <a:ext uri="{FF2B5EF4-FFF2-40B4-BE49-F238E27FC236}">
                <a16:creationId xmlns:a16="http://schemas.microsoft.com/office/drawing/2014/main" id="{5B45FBA9-C1D8-47E0-8BC9-5F79CA55373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Inspection pédagogique SMS-BSE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6" name="Tableau 5">
            <a:extLst>
              <a:ext uri="{FF2B5EF4-FFF2-40B4-BE49-F238E27FC236}">
                <a16:creationId xmlns:a16="http://schemas.microsoft.com/office/drawing/2014/main" id="{1AD09743-2A67-486B-B402-71E2EC459A12}"/>
              </a:ext>
            </a:extLst>
          </p:cNvPr>
          <p:cNvGraphicFramePr>
            <a:graphicFrameLocks noGrp="1"/>
          </p:cNvGraphicFramePr>
          <p:nvPr>
            <p:extLst/>
          </p:nvPr>
        </p:nvGraphicFramePr>
        <p:xfrm>
          <a:off x="2557669" y="2170053"/>
          <a:ext cx="6811617" cy="4071720"/>
        </p:xfrm>
        <a:graphic>
          <a:graphicData uri="http://schemas.openxmlformats.org/drawingml/2006/table">
            <a:tbl>
              <a:tblPr firstRow="1" firstCol="1" bandRow="1">
                <a:tableStyleId>{5C22544A-7EE6-4342-B048-85BDC9FD1C3A}</a:tableStyleId>
              </a:tblPr>
              <a:tblGrid>
                <a:gridCol w="4994084">
                  <a:extLst>
                    <a:ext uri="{9D8B030D-6E8A-4147-A177-3AD203B41FA5}">
                      <a16:colId xmlns:a16="http://schemas.microsoft.com/office/drawing/2014/main" val="4255999131"/>
                    </a:ext>
                  </a:extLst>
                </a:gridCol>
                <a:gridCol w="1817533">
                  <a:extLst>
                    <a:ext uri="{9D8B030D-6E8A-4147-A177-3AD203B41FA5}">
                      <a16:colId xmlns:a16="http://schemas.microsoft.com/office/drawing/2014/main" val="2810328182"/>
                    </a:ext>
                  </a:extLst>
                </a:gridCol>
              </a:tblGrid>
              <a:tr h="436182">
                <a:tc gridSpan="2">
                  <a:txBody>
                    <a:bodyPr/>
                    <a:lstStyle/>
                    <a:p>
                      <a:pPr marL="342900" lvl="0" indent="-342900">
                        <a:lnSpc>
                          <a:spcPct val="107000"/>
                        </a:lnSpc>
                        <a:spcBef>
                          <a:spcPts val="200"/>
                        </a:spcBef>
                        <a:spcAft>
                          <a:spcPts val="0"/>
                        </a:spcAft>
                        <a:buFont typeface="Wingdings" panose="05000000000000000000" pitchFamily="2" charset="2"/>
                        <a:buChar char=""/>
                      </a:pPr>
                      <a:r>
                        <a:rPr lang="fr-FR" sz="1400" b="1" dirty="0">
                          <a:solidFill>
                            <a:schemeClr val="tx1"/>
                          </a:solidFill>
                          <a:effectLst/>
                        </a:rPr>
                        <a:t>Connaissance des politiques, des dispositifs et des institutions</a:t>
                      </a:r>
                      <a:endParaRPr lang="fr-FR" sz="1400" b="1"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2">
                        <a:lumMod val="40000"/>
                        <a:lumOff val="60000"/>
                      </a:schemeClr>
                    </a:solidFill>
                  </a:tcPr>
                </a:tc>
                <a:tc hMerge="1">
                  <a:txBody>
                    <a:bodyPr/>
                    <a:lstStyle/>
                    <a:p>
                      <a:endParaRPr lang="fr-FR"/>
                    </a:p>
                  </a:txBody>
                  <a:tcPr/>
                </a:tc>
                <a:extLst>
                  <a:ext uri="{0D108BD9-81ED-4DB2-BD59-A6C34878D82A}">
                    <a16:rowId xmlns:a16="http://schemas.microsoft.com/office/drawing/2014/main" val="301759260"/>
                  </a:ext>
                </a:extLst>
              </a:tr>
              <a:tr h="181471">
                <a:tc gridSpan="2">
                  <a:txBody>
                    <a:bodyPr/>
                    <a:lstStyle/>
                    <a:p>
                      <a:pPr>
                        <a:lnSpc>
                          <a:spcPct val="107000"/>
                        </a:lnSpc>
                        <a:spcAft>
                          <a:spcPts val="0"/>
                        </a:spcAft>
                      </a:pPr>
                      <a:r>
                        <a:rPr lang="fr-FR" sz="1100" b="1" u="sng" dirty="0">
                          <a:solidFill>
                            <a:schemeClr val="tx1"/>
                          </a:solidFill>
                          <a:effectLst/>
                        </a:rPr>
                        <a:t>Veille documentaire et juridique en lien avec les politiques sociales</a:t>
                      </a:r>
                      <a:endParaRPr lang="fr-FR" sz="11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hMerge="1">
                  <a:txBody>
                    <a:bodyPr/>
                    <a:lstStyle/>
                    <a:p>
                      <a:endParaRPr lang="fr-FR"/>
                    </a:p>
                  </a:txBody>
                  <a:tcPr/>
                </a:tc>
                <a:extLst>
                  <a:ext uri="{0D108BD9-81ED-4DB2-BD59-A6C34878D82A}">
                    <a16:rowId xmlns:a16="http://schemas.microsoft.com/office/drawing/2014/main" val="455898879"/>
                  </a:ext>
                </a:extLst>
              </a:tr>
              <a:tr h="1320709">
                <a:tc gridSpan="2">
                  <a:txBody>
                    <a:bodyPr/>
                    <a:lstStyle/>
                    <a:p>
                      <a:pPr>
                        <a:lnSpc>
                          <a:spcPct val="107000"/>
                        </a:lnSpc>
                        <a:spcAft>
                          <a:spcPts val="0"/>
                        </a:spcAft>
                      </a:pPr>
                      <a:r>
                        <a:rPr lang="fr-FR" sz="1100" u="sng" dirty="0">
                          <a:solidFill>
                            <a:schemeClr val="tx1"/>
                          </a:solidFill>
                          <a:effectLst/>
                        </a:rPr>
                        <a:t>Cadre juridique et acteurs</a:t>
                      </a:r>
                    </a:p>
                    <a:p>
                      <a:pPr marL="342900" lvl="0" indent="-342900">
                        <a:lnSpc>
                          <a:spcPct val="107000"/>
                        </a:lnSpc>
                        <a:spcAft>
                          <a:spcPts val="0"/>
                        </a:spcAft>
                        <a:buFont typeface="Calibri" panose="020F0502020204030204" pitchFamily="34" charset="0"/>
                        <a:buChar char="-"/>
                      </a:pPr>
                      <a:r>
                        <a:rPr lang="fr-FR" sz="1100" dirty="0">
                          <a:solidFill>
                            <a:schemeClr val="tx1"/>
                          </a:solidFill>
                          <a:effectLst/>
                        </a:rPr>
                        <a:t>Le cadre d’élaboration des politiques sociales</a:t>
                      </a:r>
                    </a:p>
                    <a:p>
                      <a:pPr marL="342900" lvl="0" indent="-342900">
                        <a:lnSpc>
                          <a:spcPct val="107000"/>
                        </a:lnSpc>
                        <a:spcAft>
                          <a:spcPts val="0"/>
                        </a:spcAft>
                        <a:buFont typeface="Calibri" panose="020F0502020204030204" pitchFamily="34" charset="0"/>
                        <a:buChar char="-"/>
                      </a:pPr>
                      <a:r>
                        <a:rPr lang="fr-FR" sz="1100" dirty="0">
                          <a:solidFill>
                            <a:schemeClr val="tx1"/>
                          </a:solidFill>
                          <a:effectLst/>
                        </a:rPr>
                        <a:t>Les acteurs de la vie juridique</a:t>
                      </a:r>
                    </a:p>
                    <a:p>
                      <a:pPr marL="342900" lvl="0" indent="-342900">
                        <a:lnSpc>
                          <a:spcPct val="107000"/>
                        </a:lnSpc>
                        <a:spcAft>
                          <a:spcPts val="0"/>
                        </a:spcAft>
                        <a:buFont typeface="Calibri" panose="020F0502020204030204" pitchFamily="34" charset="0"/>
                        <a:buChar char="-"/>
                      </a:pPr>
                      <a:r>
                        <a:rPr lang="fr-FR" sz="1100" dirty="0">
                          <a:solidFill>
                            <a:schemeClr val="tx1"/>
                          </a:solidFill>
                          <a:effectLst/>
                        </a:rPr>
                        <a:t>Les acteurs institutionnels de l’action sociale</a:t>
                      </a:r>
                    </a:p>
                    <a:p>
                      <a:pPr marL="742950" lvl="1" indent="-285750">
                        <a:lnSpc>
                          <a:spcPct val="107000"/>
                        </a:lnSpc>
                        <a:spcAft>
                          <a:spcPts val="0"/>
                        </a:spcAft>
                        <a:buFont typeface="Courier New" panose="02070309020205020404" pitchFamily="49" charset="0"/>
                        <a:buChar char="o"/>
                      </a:pPr>
                      <a:r>
                        <a:rPr lang="fr-FR" sz="1100" dirty="0">
                          <a:solidFill>
                            <a:schemeClr val="tx1"/>
                          </a:solidFill>
                          <a:effectLst/>
                        </a:rPr>
                        <a:t>Les institutions publiques</a:t>
                      </a:r>
                    </a:p>
                    <a:p>
                      <a:pPr marL="742950" lvl="1" indent="-285750">
                        <a:lnSpc>
                          <a:spcPct val="107000"/>
                        </a:lnSpc>
                        <a:spcAft>
                          <a:spcPts val="0"/>
                        </a:spcAft>
                        <a:buFont typeface="Courier New" panose="02070309020205020404" pitchFamily="49" charset="0"/>
                        <a:buChar char="o"/>
                      </a:pPr>
                      <a:r>
                        <a:rPr lang="fr-FR" sz="1100" dirty="0">
                          <a:solidFill>
                            <a:schemeClr val="tx1"/>
                          </a:solidFill>
                          <a:effectLst/>
                        </a:rPr>
                        <a:t>Les organismes de protection contre les risques sociaux</a:t>
                      </a:r>
                    </a:p>
                    <a:p>
                      <a:pPr marL="742950" lvl="1" indent="-285750">
                        <a:lnSpc>
                          <a:spcPct val="107000"/>
                        </a:lnSpc>
                        <a:spcAft>
                          <a:spcPts val="0"/>
                        </a:spcAft>
                        <a:buFont typeface="Courier New" panose="02070309020205020404" pitchFamily="49" charset="0"/>
                        <a:buChar char="o"/>
                      </a:pPr>
                      <a:r>
                        <a:rPr lang="fr-FR" sz="1100" dirty="0">
                          <a:solidFill>
                            <a:schemeClr val="tx1"/>
                          </a:solidFill>
                          <a:effectLst/>
                        </a:rPr>
                        <a:t>Les associations</a:t>
                      </a:r>
                      <a:endParaRPr lang="fr-F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hMerge="1">
                  <a:txBody>
                    <a:bodyPr/>
                    <a:lstStyle/>
                    <a:p>
                      <a:endParaRPr lang="fr-FR"/>
                    </a:p>
                  </a:txBody>
                  <a:tcPr/>
                </a:tc>
                <a:extLst>
                  <a:ext uri="{0D108BD9-81ED-4DB2-BD59-A6C34878D82A}">
                    <a16:rowId xmlns:a16="http://schemas.microsoft.com/office/drawing/2014/main" val="1053057263"/>
                  </a:ext>
                </a:extLst>
              </a:tr>
              <a:tr h="2133358">
                <a:tc>
                  <a:txBody>
                    <a:bodyPr/>
                    <a:lstStyle/>
                    <a:p>
                      <a:pPr>
                        <a:lnSpc>
                          <a:spcPct val="107000"/>
                        </a:lnSpc>
                        <a:spcAft>
                          <a:spcPts val="0"/>
                        </a:spcAft>
                      </a:pPr>
                      <a:r>
                        <a:rPr lang="fr-FR" sz="1100" b="1" u="sng" dirty="0">
                          <a:solidFill>
                            <a:schemeClr val="tx1"/>
                          </a:solidFill>
                          <a:effectLst/>
                        </a:rPr>
                        <a:t>Les politiques sociales</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Définition, domaines d’intervention, évolution</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Emergence des problèmes sociaux et reconnaissance par la société</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de la famille</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de l’emploi </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du handicap</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en faveur des personnes âgées</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de l’habitat et du logement</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d’aménagement du territoire et de la ville</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Politique de l’intégration</a:t>
                      </a:r>
                      <a:endPar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07000"/>
                        </a:lnSpc>
                        <a:spcAft>
                          <a:spcPts val="0"/>
                        </a:spcAft>
                      </a:pPr>
                      <a:r>
                        <a:rPr lang="fr-FR" sz="1100" b="1" u="sng" dirty="0">
                          <a:solidFill>
                            <a:schemeClr val="tx1"/>
                          </a:solidFill>
                          <a:effectLst/>
                        </a:rPr>
                        <a:t>Dynamique institutionnelle et partenariale</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Pilotage, coordination, partenariat</a:t>
                      </a:r>
                    </a:p>
                    <a:p>
                      <a:pPr marL="342900" lvl="0" indent="-342900">
                        <a:lnSpc>
                          <a:spcPct val="107000"/>
                        </a:lnSpc>
                        <a:spcAft>
                          <a:spcPts val="0"/>
                        </a:spcAft>
                        <a:buFont typeface="Calibri" panose="020F0502020204030204" pitchFamily="34" charset="0"/>
                        <a:buChar char="-"/>
                      </a:pPr>
                      <a:r>
                        <a:rPr lang="fr-FR" sz="1100" b="1" dirty="0">
                          <a:solidFill>
                            <a:schemeClr val="tx1"/>
                          </a:solidFill>
                          <a:effectLst/>
                        </a:rPr>
                        <a:t>Fonctionnement des organisations</a:t>
                      </a:r>
                    </a:p>
                    <a:p>
                      <a:pPr marL="457200">
                        <a:lnSpc>
                          <a:spcPct val="107000"/>
                        </a:lnSpc>
                        <a:spcAft>
                          <a:spcPts val="0"/>
                        </a:spcAft>
                      </a:pPr>
                      <a:r>
                        <a:rPr lang="fr-FR" sz="1100" b="1" dirty="0">
                          <a:solidFill>
                            <a:schemeClr val="tx1"/>
                          </a:solidFill>
                          <a:effectLst/>
                        </a:rPr>
                        <a:t> </a:t>
                      </a:r>
                    </a:p>
                    <a:p>
                      <a:pPr>
                        <a:lnSpc>
                          <a:spcPct val="107000"/>
                        </a:lnSpc>
                        <a:spcAft>
                          <a:spcPts val="0"/>
                        </a:spcAft>
                      </a:pPr>
                      <a:r>
                        <a:rPr lang="fr-FR" sz="1100" b="1" dirty="0">
                          <a:solidFill>
                            <a:schemeClr val="tx1"/>
                          </a:solidFill>
                          <a:effectLst/>
                        </a:rPr>
                        <a:t> </a:t>
                      </a:r>
                      <a:endPar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val="2198755378"/>
                  </a:ext>
                </a:extLst>
              </a:tr>
            </a:tbl>
          </a:graphicData>
        </a:graphic>
      </p:graphicFrame>
    </p:spTree>
    <p:extLst>
      <p:ext uri="{BB962C8B-B14F-4D97-AF65-F5344CB8AC3E}">
        <p14:creationId xmlns:p14="http://schemas.microsoft.com/office/powerpoint/2010/main" val="3084610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035698-9D28-4767-BE65-932A32F22E71}"/>
              </a:ext>
            </a:extLst>
          </p:cNvPr>
          <p:cNvSpPr>
            <a:spLocks noGrp="1"/>
          </p:cNvSpPr>
          <p:nvPr>
            <p:ph type="title"/>
          </p:nvPr>
        </p:nvSpPr>
        <p:spPr>
          <a:xfrm>
            <a:off x="838199" y="365125"/>
            <a:ext cx="10797209" cy="1325563"/>
          </a:xfrm>
        </p:spPr>
        <p:txBody>
          <a:bodyPr>
            <a:normAutofit/>
          </a:bodyPr>
          <a:lstStyle/>
          <a:p>
            <a:r>
              <a:rPr lang="fr-FR" sz="3600" b="1" dirty="0">
                <a:solidFill>
                  <a:schemeClr val="accent1"/>
                </a:solidFill>
              </a:rPr>
              <a:t>Grille d’évaluation </a:t>
            </a:r>
            <a:r>
              <a:rPr lang="fr-FR" sz="3600" b="1" i="1" dirty="0">
                <a:solidFill>
                  <a:schemeClr val="accent1"/>
                </a:solidFill>
              </a:rPr>
              <a:t>(pas de barème par critère d’évaluation)</a:t>
            </a:r>
          </a:p>
        </p:txBody>
      </p:sp>
      <p:sp>
        <p:nvSpPr>
          <p:cNvPr id="4" name="Espace réservé du pied de page 3">
            <a:extLst>
              <a:ext uri="{FF2B5EF4-FFF2-40B4-BE49-F238E27FC236}">
                <a16:creationId xmlns:a16="http://schemas.microsoft.com/office/drawing/2014/main" id="{DEADA457-BBF1-4247-9604-154304E19FAC}"/>
              </a:ext>
            </a:extLst>
          </p:cNvPr>
          <p:cNvSpPr>
            <a:spLocks noGrp="1"/>
          </p:cNvSpPr>
          <p:nvPr>
            <p:ph type="ftr" sz="quarter" idx="11"/>
          </p:nvPr>
        </p:nvSpPr>
        <p:spPr/>
        <p:txBody>
          <a:bodyPr/>
          <a:lstStyle/>
          <a:p>
            <a:r>
              <a:rPr lang="fr-FR" b="1" dirty="0"/>
              <a:t>Inspection pédagogique SMS-BSE</a:t>
            </a:r>
          </a:p>
          <a:p>
            <a:endParaRPr lang="fr-FR" dirty="0"/>
          </a:p>
        </p:txBody>
      </p:sp>
      <p:graphicFrame>
        <p:nvGraphicFramePr>
          <p:cNvPr id="5" name="Tableau 4">
            <a:extLst>
              <a:ext uri="{FF2B5EF4-FFF2-40B4-BE49-F238E27FC236}">
                <a16:creationId xmlns:a16="http://schemas.microsoft.com/office/drawing/2014/main" id="{2773C90F-210E-4934-A345-2A2F75F5B407}"/>
              </a:ext>
            </a:extLst>
          </p:cNvPr>
          <p:cNvGraphicFramePr>
            <a:graphicFrameLocks noGrp="1"/>
          </p:cNvGraphicFramePr>
          <p:nvPr>
            <p:extLst/>
          </p:nvPr>
        </p:nvGraphicFramePr>
        <p:xfrm>
          <a:off x="838199" y="1690688"/>
          <a:ext cx="8663609" cy="4135047"/>
        </p:xfrm>
        <a:graphic>
          <a:graphicData uri="http://schemas.openxmlformats.org/drawingml/2006/table">
            <a:tbl>
              <a:tblPr firstRow="1" firstCol="1" bandRow="1">
                <a:tableStyleId>{5C22544A-7EE6-4342-B048-85BDC9FD1C3A}</a:tableStyleId>
              </a:tblPr>
              <a:tblGrid>
                <a:gridCol w="6027647">
                  <a:extLst>
                    <a:ext uri="{9D8B030D-6E8A-4147-A177-3AD203B41FA5}">
                      <a16:colId xmlns:a16="http://schemas.microsoft.com/office/drawing/2014/main" val="2366209146"/>
                    </a:ext>
                  </a:extLst>
                </a:gridCol>
                <a:gridCol w="658275">
                  <a:extLst>
                    <a:ext uri="{9D8B030D-6E8A-4147-A177-3AD203B41FA5}">
                      <a16:colId xmlns:a16="http://schemas.microsoft.com/office/drawing/2014/main" val="4051328773"/>
                    </a:ext>
                  </a:extLst>
                </a:gridCol>
                <a:gridCol w="655407">
                  <a:extLst>
                    <a:ext uri="{9D8B030D-6E8A-4147-A177-3AD203B41FA5}">
                      <a16:colId xmlns:a16="http://schemas.microsoft.com/office/drawing/2014/main" val="1393200982"/>
                    </a:ext>
                  </a:extLst>
                </a:gridCol>
                <a:gridCol w="661140">
                  <a:extLst>
                    <a:ext uri="{9D8B030D-6E8A-4147-A177-3AD203B41FA5}">
                      <a16:colId xmlns:a16="http://schemas.microsoft.com/office/drawing/2014/main" val="3170463711"/>
                    </a:ext>
                  </a:extLst>
                </a:gridCol>
                <a:gridCol w="661140">
                  <a:extLst>
                    <a:ext uri="{9D8B030D-6E8A-4147-A177-3AD203B41FA5}">
                      <a16:colId xmlns:a16="http://schemas.microsoft.com/office/drawing/2014/main" val="1971695357"/>
                    </a:ext>
                  </a:extLst>
                </a:gridCol>
              </a:tblGrid>
              <a:tr h="370545">
                <a:tc rowSpan="2">
                  <a:txBody>
                    <a:bodyPr/>
                    <a:lstStyle/>
                    <a:p>
                      <a:pPr marL="1666240" indent="-1496695" algn="just">
                        <a:lnSpc>
                          <a:spcPct val="96000"/>
                        </a:lnSpc>
                        <a:spcAft>
                          <a:spcPts val="50"/>
                        </a:spcAft>
                      </a:pPr>
                      <a:r>
                        <a:rPr lang="fr-FR" sz="2000">
                          <a:effectLst/>
                        </a:rPr>
                        <a:t> </a:t>
                      </a:r>
                    </a:p>
                    <a:p>
                      <a:pPr marR="50165" algn="ctr">
                        <a:lnSpc>
                          <a:spcPct val="107000"/>
                        </a:lnSpc>
                        <a:spcAft>
                          <a:spcPts val="0"/>
                        </a:spcAft>
                      </a:pPr>
                      <a:r>
                        <a:rPr lang="fr-FR" sz="2000">
                          <a:effectLst/>
                        </a:rPr>
                        <a:t>CRITÈRES D’ÉVALUATION</a:t>
                      </a:r>
                    </a:p>
                    <a:p>
                      <a:pPr marR="50165" algn="ctr">
                        <a:lnSpc>
                          <a:spcPct val="107000"/>
                        </a:lnSpc>
                        <a:spcAft>
                          <a:spcPts val="0"/>
                        </a:spcAft>
                      </a:pPr>
                      <a:r>
                        <a:rPr lang="fr-FR" sz="20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gridSpan="4">
                  <a:txBody>
                    <a:bodyPr/>
                    <a:lstStyle/>
                    <a:p>
                      <a:pPr marR="50165" algn="ctr">
                        <a:lnSpc>
                          <a:spcPct val="107000"/>
                        </a:lnSpc>
                        <a:spcAft>
                          <a:spcPts val="0"/>
                        </a:spcAft>
                      </a:pPr>
                      <a:r>
                        <a:rPr lang="fr-FR" sz="2000">
                          <a:effectLst/>
                        </a:rPr>
                        <a:t>Niveau de maîtrise</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38841815"/>
                  </a:ext>
                </a:extLst>
              </a:tr>
              <a:tr h="432303">
                <a:tc vMerge="1">
                  <a:txBody>
                    <a:bodyPr/>
                    <a:lstStyle/>
                    <a:p>
                      <a:endParaRPr lang="fr-FR"/>
                    </a:p>
                  </a:txBody>
                  <a:tcPr/>
                </a:tc>
                <a:tc>
                  <a:txBody>
                    <a:bodyPr/>
                    <a:lstStyle/>
                    <a:p>
                      <a:pPr marR="51435" algn="ctr">
                        <a:lnSpc>
                          <a:spcPct val="107000"/>
                        </a:lnSpc>
                        <a:spcAft>
                          <a:spcPts val="0"/>
                        </a:spcAft>
                      </a:pPr>
                      <a:r>
                        <a:rPr lang="fr-FR" sz="2000">
                          <a:effectLst/>
                        </a:rPr>
                        <a:t>TI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52705" algn="ctr">
                        <a:lnSpc>
                          <a:spcPct val="107000"/>
                        </a:lnSpc>
                        <a:spcAft>
                          <a:spcPts val="0"/>
                        </a:spcAft>
                      </a:pPr>
                      <a:r>
                        <a:rPr lang="fr-FR" sz="2000">
                          <a:effectLst/>
                        </a:rPr>
                        <a:t>I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51435" algn="ctr">
                        <a:lnSpc>
                          <a:spcPct val="107000"/>
                        </a:lnSpc>
                        <a:spcAft>
                          <a:spcPts val="0"/>
                        </a:spcAft>
                      </a:pPr>
                      <a:r>
                        <a:rPr lang="fr-FR" sz="2000">
                          <a:effectLst/>
                        </a:rPr>
                        <a:t>S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L="83820">
                        <a:lnSpc>
                          <a:spcPct val="107000"/>
                        </a:lnSpc>
                        <a:spcAft>
                          <a:spcPts val="0"/>
                        </a:spcAft>
                      </a:pPr>
                      <a:r>
                        <a:rPr lang="fr-FR" sz="2000">
                          <a:effectLst/>
                        </a:rPr>
                        <a:t>TS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extLst>
                  <a:ext uri="{0D108BD9-81ED-4DB2-BD59-A6C34878D82A}">
                    <a16:rowId xmlns:a16="http://schemas.microsoft.com/office/drawing/2014/main" val="2945235459"/>
                  </a:ext>
                </a:extLst>
              </a:tr>
              <a:tr h="699441">
                <a:tc>
                  <a:txBody>
                    <a:bodyPr/>
                    <a:lstStyle/>
                    <a:p>
                      <a:r>
                        <a:rPr lang="fr-FR" sz="2000">
                          <a:effectLst/>
                        </a:rPr>
                        <a:t>Connaissances des politiques sociales et capacité à les mobiliser avec pertinence</a:t>
                      </a:r>
                      <a:endParaRPr lang="fr-F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0" marT="52705" marB="0"/>
                </a:tc>
                <a:tc>
                  <a:txBody>
                    <a:bodyPr/>
                    <a:lstStyle/>
                    <a:p>
                      <a:pPr marR="889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762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extLst>
                  <a:ext uri="{0D108BD9-81ED-4DB2-BD59-A6C34878D82A}">
                    <a16:rowId xmlns:a16="http://schemas.microsoft.com/office/drawing/2014/main" val="3890937651"/>
                  </a:ext>
                </a:extLst>
              </a:tr>
              <a:tr h="439485">
                <a:tc>
                  <a:txBody>
                    <a:bodyPr/>
                    <a:lstStyle/>
                    <a:p>
                      <a:r>
                        <a:rPr lang="fr-FR" sz="2000">
                          <a:effectLst/>
                        </a:rPr>
                        <a:t>Rigueur de l’analyse de la situation partenariale  </a:t>
                      </a:r>
                      <a:endParaRPr lang="fr-F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0" marT="52705" marB="0"/>
                </a:tc>
                <a:tc>
                  <a:txBody>
                    <a:bodyPr/>
                    <a:lstStyle/>
                    <a:p>
                      <a:pPr marR="889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dirty="0">
                          <a:effectLst/>
                        </a:rPr>
                        <a:t> </a:t>
                      </a:r>
                      <a:endPar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762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extLst>
                  <a:ext uri="{0D108BD9-81ED-4DB2-BD59-A6C34878D82A}">
                    <a16:rowId xmlns:a16="http://schemas.microsoft.com/office/drawing/2014/main" val="1684271423"/>
                  </a:ext>
                </a:extLst>
              </a:tr>
              <a:tr h="446665">
                <a:tc>
                  <a:txBody>
                    <a:bodyPr/>
                    <a:lstStyle/>
                    <a:p>
                      <a:r>
                        <a:rPr lang="fr-FR" sz="2000">
                          <a:effectLst/>
                        </a:rPr>
                        <a:t>Qualité́ de la réflexion en lien avec le positionnement professionnel</a:t>
                      </a:r>
                      <a:endParaRPr lang="fr-FR"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0" marT="52705" marB="0"/>
                </a:tc>
                <a:tc>
                  <a:txBody>
                    <a:bodyPr/>
                    <a:lstStyle/>
                    <a:p>
                      <a:pPr marR="889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762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extLst>
                  <a:ext uri="{0D108BD9-81ED-4DB2-BD59-A6C34878D82A}">
                    <a16:rowId xmlns:a16="http://schemas.microsoft.com/office/drawing/2014/main" val="2860450946"/>
                  </a:ext>
                </a:extLst>
              </a:tr>
              <a:tr h="519329">
                <a:tc>
                  <a:txBody>
                    <a:bodyPr/>
                    <a:lstStyle/>
                    <a:p>
                      <a:r>
                        <a:rPr lang="fr-FR" sz="2000">
                          <a:effectLst/>
                        </a:rPr>
                        <a:t>Clarté, rigueur de l’expression orale </a:t>
                      </a:r>
                      <a:endParaRPr lang="fr-FR" sz="2400">
                        <a:effectLst/>
                      </a:endParaRPr>
                    </a:p>
                    <a:p>
                      <a:pPr marR="48895" algn="r">
                        <a:lnSpc>
                          <a:spcPct val="107000"/>
                        </a:lnSpc>
                        <a:spcAft>
                          <a:spcPts val="0"/>
                        </a:spcAft>
                      </a:pPr>
                      <a:r>
                        <a:rPr lang="fr-FR" sz="20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889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1016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a:txBody>
                    <a:bodyPr/>
                    <a:lstStyle/>
                    <a:p>
                      <a:pPr marR="7620" algn="ctr">
                        <a:lnSpc>
                          <a:spcPct val="107000"/>
                        </a:lnSpc>
                        <a:spcAft>
                          <a:spcPts val="0"/>
                        </a:spcAft>
                      </a:pPr>
                      <a:r>
                        <a:rPr lang="fr-FR" sz="2400">
                          <a:effectLst/>
                        </a:rPr>
                        <a:t> </a:t>
                      </a:r>
                      <a:endParaRPr lang="fr-FR"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extLst>
                  <a:ext uri="{0D108BD9-81ED-4DB2-BD59-A6C34878D82A}">
                    <a16:rowId xmlns:a16="http://schemas.microsoft.com/office/drawing/2014/main" val="4083783361"/>
                  </a:ext>
                </a:extLst>
              </a:tr>
              <a:tr h="556537">
                <a:tc>
                  <a:txBody>
                    <a:bodyPr/>
                    <a:lstStyle/>
                    <a:p>
                      <a:pPr>
                        <a:lnSpc>
                          <a:spcPct val="107000"/>
                        </a:lnSpc>
                        <a:spcAft>
                          <a:spcPts val="605"/>
                        </a:spcAft>
                      </a:pPr>
                      <a:r>
                        <a:rPr lang="fr-FR" sz="1400" dirty="0">
                          <a:effectLst/>
                        </a:rPr>
                        <a:t>TI : très insuffisant – I : insuffisant – S : satisfaisant – TS : très satisfaisant </a:t>
                      </a:r>
                      <a:endParaRPr lang="fr-FR" sz="2000" dirty="0">
                        <a:effectLst/>
                      </a:endParaRPr>
                    </a:p>
                    <a:p>
                      <a:pPr marL="4445" algn="ctr">
                        <a:lnSpc>
                          <a:spcPct val="107000"/>
                        </a:lnSpc>
                        <a:spcAft>
                          <a:spcPts val="0"/>
                        </a:spcAft>
                      </a:pPr>
                      <a:r>
                        <a:rPr lang="fr-FR" sz="2000" dirty="0">
                          <a:effectLst/>
                        </a:rPr>
                        <a:t> </a:t>
                      </a:r>
                      <a:endPar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gridSpan="4">
                  <a:txBody>
                    <a:bodyPr/>
                    <a:lstStyle/>
                    <a:p>
                      <a:pPr marL="5080" algn="just">
                        <a:lnSpc>
                          <a:spcPct val="107000"/>
                        </a:lnSpc>
                        <a:spcAft>
                          <a:spcPts val="0"/>
                        </a:spcAft>
                      </a:pPr>
                      <a:r>
                        <a:rPr lang="fr-FR" sz="3200" dirty="0">
                          <a:effectLst/>
                        </a:rPr>
                        <a:t>Note  :      /20 </a:t>
                      </a:r>
                      <a:endParaRPr lang="fr-FR"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0" marT="52705" marB="0"/>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242871306"/>
                  </a:ext>
                </a:extLst>
              </a:tr>
            </a:tbl>
          </a:graphicData>
        </a:graphic>
      </p:graphicFrame>
      <p:sp>
        <p:nvSpPr>
          <p:cNvPr id="6" name="ZoneTexte 5">
            <a:extLst>
              <a:ext uri="{FF2B5EF4-FFF2-40B4-BE49-F238E27FC236}">
                <a16:creationId xmlns:a16="http://schemas.microsoft.com/office/drawing/2014/main" id="{06D5D6ED-AC4D-4B7B-8704-D840C1641F51}"/>
              </a:ext>
            </a:extLst>
          </p:cNvPr>
          <p:cNvSpPr txBox="1"/>
          <p:nvPr/>
        </p:nvSpPr>
        <p:spPr>
          <a:xfrm>
            <a:off x="9978887" y="3158046"/>
            <a:ext cx="1656521" cy="1200329"/>
          </a:xfrm>
          <a:prstGeom prst="rect">
            <a:avLst/>
          </a:prstGeom>
          <a:noFill/>
        </p:spPr>
        <p:txBody>
          <a:bodyPr wrap="square" rtlCol="0">
            <a:spAutoFit/>
          </a:bodyPr>
          <a:lstStyle/>
          <a:p>
            <a:pPr algn="ctr"/>
            <a:r>
              <a:rPr lang="fr-FR" b="1" dirty="0">
                <a:solidFill>
                  <a:schemeClr val="accent1"/>
                </a:solidFill>
              </a:rPr>
              <a:t>Les 4 critères sont mobilisés pour l’évaluation</a:t>
            </a:r>
          </a:p>
        </p:txBody>
      </p:sp>
    </p:spTree>
    <p:extLst>
      <p:ext uri="{BB962C8B-B14F-4D97-AF65-F5344CB8AC3E}">
        <p14:creationId xmlns:p14="http://schemas.microsoft.com/office/powerpoint/2010/main" val="3635125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81E487-B0FE-472F-BCF3-8353D9F30BD2}"/>
              </a:ext>
            </a:extLst>
          </p:cNvPr>
          <p:cNvSpPr>
            <a:spLocks noGrp="1"/>
          </p:cNvSpPr>
          <p:nvPr>
            <p:ph type="title"/>
          </p:nvPr>
        </p:nvSpPr>
        <p:spPr>
          <a:xfrm>
            <a:off x="838200" y="-92246"/>
            <a:ext cx="10515600" cy="1325563"/>
          </a:xfrm>
        </p:spPr>
        <p:txBody>
          <a:bodyPr>
            <a:normAutofit/>
          </a:bodyPr>
          <a:lstStyle/>
          <a:p>
            <a:r>
              <a:rPr lang="fr-FR" sz="3600" b="1" dirty="0">
                <a:solidFill>
                  <a:schemeClr val="accent1"/>
                </a:solidFill>
              </a:rPr>
              <a:t>Structuration générale du sujet</a:t>
            </a:r>
          </a:p>
        </p:txBody>
      </p:sp>
      <p:sp>
        <p:nvSpPr>
          <p:cNvPr id="4" name="Espace réservé du pied de page 3">
            <a:extLst>
              <a:ext uri="{FF2B5EF4-FFF2-40B4-BE49-F238E27FC236}">
                <a16:creationId xmlns:a16="http://schemas.microsoft.com/office/drawing/2014/main" id="{2F085B7D-245F-4570-ACFD-4DC38C03216D}"/>
              </a:ext>
            </a:extLst>
          </p:cNvPr>
          <p:cNvSpPr>
            <a:spLocks noGrp="1"/>
          </p:cNvSpPr>
          <p:nvPr>
            <p:ph type="ftr" sz="quarter" idx="11"/>
          </p:nvPr>
        </p:nvSpPr>
        <p:spPr/>
        <p:txBody>
          <a:bodyPr/>
          <a:lstStyle/>
          <a:p>
            <a:r>
              <a:rPr lang="fr-FR" b="1" dirty="0"/>
              <a:t>Inspection pédagogique SMS-BSE</a:t>
            </a:r>
          </a:p>
        </p:txBody>
      </p:sp>
      <p:sp>
        <p:nvSpPr>
          <p:cNvPr id="5" name="ZoneTexte 4">
            <a:extLst>
              <a:ext uri="{FF2B5EF4-FFF2-40B4-BE49-F238E27FC236}">
                <a16:creationId xmlns:a16="http://schemas.microsoft.com/office/drawing/2014/main" id="{B77A7873-D9D3-4B56-956C-7B6E1C2E78B5}"/>
              </a:ext>
            </a:extLst>
          </p:cNvPr>
          <p:cNvSpPr txBox="1"/>
          <p:nvPr/>
        </p:nvSpPr>
        <p:spPr>
          <a:xfrm>
            <a:off x="3279913" y="1099741"/>
            <a:ext cx="5632174" cy="5109091"/>
          </a:xfrm>
          <a:prstGeom prst="rect">
            <a:avLst/>
          </a:prstGeom>
          <a:noFill/>
          <a:ln>
            <a:solidFill>
              <a:schemeClr val="accent1"/>
            </a:solidFill>
          </a:ln>
        </p:spPr>
        <p:txBody>
          <a:bodyPr wrap="square" rtlCol="0">
            <a:spAutoFit/>
          </a:bodyPr>
          <a:lstStyle/>
          <a:p>
            <a:r>
              <a:rPr lang="fr-FR" sz="1600" b="1" dirty="0"/>
              <a:t>BTS ESF, Epreuve de contrôle E5 « Participation à la dynamique institutionnelle et partenariale » </a:t>
            </a:r>
          </a:p>
          <a:p>
            <a:r>
              <a:rPr lang="fr-FR" sz="1600" b="1" dirty="0"/>
              <a:t>Session 20.. </a:t>
            </a:r>
          </a:p>
          <a:p>
            <a:endParaRPr lang="fr-FR" sz="1600" dirty="0"/>
          </a:p>
          <a:p>
            <a:r>
              <a:rPr lang="fr-FR" sz="1600" dirty="0"/>
              <a:t>Contexte général </a:t>
            </a:r>
          </a:p>
          <a:p>
            <a:endParaRPr lang="fr-FR" sz="1600" dirty="0"/>
          </a:p>
          <a:p>
            <a:r>
              <a:rPr lang="fr-FR" sz="1600" dirty="0"/>
              <a:t>Partie 1 </a:t>
            </a:r>
          </a:p>
          <a:p>
            <a:r>
              <a:rPr lang="fr-FR" sz="1600" dirty="0"/>
              <a:t>Question 1</a:t>
            </a:r>
          </a:p>
          <a:p>
            <a:endParaRPr lang="fr-FR" sz="1600" dirty="0"/>
          </a:p>
          <a:p>
            <a:r>
              <a:rPr lang="fr-FR" sz="1600" dirty="0"/>
              <a:t>Partie 2</a:t>
            </a:r>
          </a:p>
          <a:p>
            <a:r>
              <a:rPr lang="fr-FR" sz="1600" dirty="0"/>
              <a:t>Introduction du questionnement professionnel</a:t>
            </a:r>
          </a:p>
          <a:p>
            <a:r>
              <a:rPr lang="fr-FR" sz="1600" dirty="0"/>
              <a:t>Question 2</a:t>
            </a:r>
          </a:p>
          <a:p>
            <a:endParaRPr lang="fr-FR" sz="1600" dirty="0"/>
          </a:p>
          <a:p>
            <a:r>
              <a:rPr lang="fr-FR" sz="1600" dirty="0"/>
              <a:t>Critères d’évaluation </a:t>
            </a:r>
          </a:p>
          <a:p>
            <a:pPr marL="285750" indent="-285750">
              <a:buFontTx/>
              <a:buChar char="-"/>
            </a:pPr>
            <a:r>
              <a:rPr lang="fr-FR" sz="1400" dirty="0"/>
              <a:t>Connaissances des politiques sociales et capacité à les mobiliser avec pertinence</a:t>
            </a:r>
          </a:p>
          <a:p>
            <a:pPr marL="285750" indent="-285750">
              <a:buFontTx/>
              <a:buChar char="-"/>
            </a:pPr>
            <a:r>
              <a:rPr lang="fr-FR" sz="1400" dirty="0"/>
              <a:t>Rigueur de l’analyse de la situation partenariale </a:t>
            </a:r>
          </a:p>
          <a:p>
            <a:pPr marL="285750" indent="-285750">
              <a:buFontTx/>
              <a:buChar char="-"/>
            </a:pPr>
            <a:r>
              <a:rPr lang="fr-FR" sz="1400" dirty="0"/>
              <a:t>Qualité́ de la réflexion en lien avec le positionnement professionnel</a:t>
            </a:r>
          </a:p>
          <a:p>
            <a:pPr marL="285750" indent="-285750">
              <a:buFontTx/>
              <a:buChar char="-"/>
            </a:pPr>
            <a:r>
              <a:rPr lang="fr-FR" sz="1400" dirty="0"/>
              <a:t>Clarté, rigueur de l’expression orale </a:t>
            </a:r>
          </a:p>
          <a:p>
            <a:endParaRPr lang="fr-FR" sz="1600" dirty="0"/>
          </a:p>
          <a:p>
            <a:r>
              <a:rPr lang="fr-FR" sz="1600" dirty="0"/>
              <a:t>Deux annexes</a:t>
            </a:r>
          </a:p>
        </p:txBody>
      </p:sp>
    </p:spTree>
    <p:extLst>
      <p:ext uri="{BB962C8B-B14F-4D97-AF65-F5344CB8AC3E}">
        <p14:creationId xmlns:p14="http://schemas.microsoft.com/office/powerpoint/2010/main" val="738780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40E119-9C5F-413C-BA16-EA4FDBD1A6AB}"/>
              </a:ext>
            </a:extLst>
          </p:cNvPr>
          <p:cNvSpPr>
            <a:spLocks noGrp="1"/>
          </p:cNvSpPr>
          <p:nvPr>
            <p:ph type="title"/>
          </p:nvPr>
        </p:nvSpPr>
        <p:spPr>
          <a:xfrm>
            <a:off x="970722" y="2962551"/>
            <a:ext cx="10515600" cy="1325563"/>
          </a:xfrm>
        </p:spPr>
        <p:txBody>
          <a:bodyPr>
            <a:normAutofit/>
          </a:bodyPr>
          <a:lstStyle/>
          <a:p>
            <a:pPr algn="ctr"/>
            <a:r>
              <a:rPr lang="fr-FR" sz="3600" b="1" dirty="0">
                <a:solidFill>
                  <a:schemeClr val="accent1"/>
                </a:solidFill>
              </a:rPr>
              <a:t>Retours sur la mise en œuvre de la rénovation du BTS ESF</a:t>
            </a:r>
            <a:br>
              <a:rPr lang="fr-FR" sz="3600" b="1" dirty="0">
                <a:solidFill>
                  <a:schemeClr val="accent1"/>
                </a:solidFill>
              </a:rPr>
            </a:br>
            <a:r>
              <a:rPr lang="fr-FR" sz="3600" b="1" dirty="0">
                <a:solidFill>
                  <a:schemeClr val="accent1"/>
                </a:solidFill>
              </a:rPr>
              <a:t>- Bloc de Compétences 5 - </a:t>
            </a:r>
          </a:p>
        </p:txBody>
      </p:sp>
    </p:spTree>
    <p:extLst>
      <p:ext uri="{BB962C8B-B14F-4D97-AF65-F5344CB8AC3E}">
        <p14:creationId xmlns:p14="http://schemas.microsoft.com/office/powerpoint/2010/main" val="4051493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0E4029-D3E1-4123-92C7-72076DBC0451}"/>
              </a:ext>
            </a:extLst>
          </p:cNvPr>
          <p:cNvSpPr>
            <a:spLocks noGrp="1"/>
          </p:cNvSpPr>
          <p:nvPr>
            <p:ph type="title"/>
          </p:nvPr>
        </p:nvSpPr>
        <p:spPr/>
        <p:txBody>
          <a:bodyPr>
            <a:normAutofit/>
          </a:bodyPr>
          <a:lstStyle/>
          <a:p>
            <a:r>
              <a:rPr lang="fr-FR" sz="3600" b="1" dirty="0">
                <a:solidFill>
                  <a:schemeClr val="accent1"/>
                </a:solidFill>
              </a:rPr>
              <a:t>Précisions sur le contexte général </a:t>
            </a:r>
            <a:endParaRPr lang="fr-FR" sz="3600" dirty="0"/>
          </a:p>
        </p:txBody>
      </p:sp>
      <p:sp>
        <p:nvSpPr>
          <p:cNvPr id="3" name="Espace réservé du contenu 2">
            <a:extLst>
              <a:ext uri="{FF2B5EF4-FFF2-40B4-BE49-F238E27FC236}">
                <a16:creationId xmlns:a16="http://schemas.microsoft.com/office/drawing/2014/main" id="{6D748A48-2DF1-446F-A92E-C1D10E7113D9}"/>
              </a:ext>
            </a:extLst>
          </p:cNvPr>
          <p:cNvSpPr>
            <a:spLocks noGrp="1"/>
          </p:cNvSpPr>
          <p:nvPr>
            <p:ph idx="1"/>
          </p:nvPr>
        </p:nvSpPr>
        <p:spPr>
          <a:xfrm>
            <a:off x="838200" y="1825625"/>
            <a:ext cx="10386391" cy="4351338"/>
          </a:xfrm>
        </p:spPr>
        <p:txBody>
          <a:bodyPr>
            <a:normAutofit/>
          </a:bodyPr>
          <a:lstStyle/>
          <a:p>
            <a:pPr marL="0" indent="0">
              <a:buNone/>
            </a:pPr>
            <a:r>
              <a:rPr lang="fr-FR" sz="2400" dirty="0"/>
              <a:t>Pour engager la réflexion et le questionnement, le contexte présente brièvement une situation partenariale en une dizaine de lignes ou davantage si le sujet ne comporte pas d’annexes. </a:t>
            </a:r>
          </a:p>
          <a:p>
            <a:pPr marL="0" indent="0">
              <a:buNone/>
            </a:pPr>
            <a:endParaRPr lang="fr-FR" sz="2400" dirty="0"/>
          </a:p>
          <a:p>
            <a:pPr marL="0" indent="0">
              <a:buNone/>
            </a:pPr>
            <a:r>
              <a:rPr lang="fr-FR" sz="2400" dirty="0"/>
              <a:t>Il est possible de se situer à différents temps de la situation partenariale :</a:t>
            </a:r>
          </a:p>
          <a:p>
            <a:pPr marL="0" indent="0">
              <a:buNone/>
            </a:pPr>
            <a:r>
              <a:rPr lang="fr-FR" sz="2400" dirty="0"/>
              <a:t>- A ses débuts</a:t>
            </a:r>
          </a:p>
          <a:p>
            <a:pPr marL="0" indent="0">
              <a:buNone/>
            </a:pPr>
            <a:r>
              <a:rPr lang="fr-FR" sz="2400" dirty="0"/>
              <a:t>- OU Alors que la situation est déjà engagée</a:t>
            </a:r>
          </a:p>
          <a:p>
            <a:pPr marL="0" indent="0">
              <a:buNone/>
            </a:pPr>
            <a:r>
              <a:rPr lang="fr-FR" sz="2400" dirty="0"/>
              <a:t>- OU Au cours d’une phase d’évaluation</a:t>
            </a:r>
          </a:p>
          <a:p>
            <a:endParaRPr lang="fr-FR" dirty="0"/>
          </a:p>
        </p:txBody>
      </p:sp>
      <p:sp>
        <p:nvSpPr>
          <p:cNvPr id="4" name="Espace réservé du pied de page 3">
            <a:extLst>
              <a:ext uri="{FF2B5EF4-FFF2-40B4-BE49-F238E27FC236}">
                <a16:creationId xmlns:a16="http://schemas.microsoft.com/office/drawing/2014/main" id="{EC425F83-1C82-430B-ACD6-FE6E41ED937C}"/>
              </a:ext>
            </a:extLst>
          </p:cNvPr>
          <p:cNvSpPr>
            <a:spLocks noGrp="1"/>
          </p:cNvSpPr>
          <p:nvPr>
            <p:ph type="ftr" sz="quarter" idx="11"/>
          </p:nvPr>
        </p:nvSpPr>
        <p:spPr/>
        <p:txBody>
          <a:bodyPr/>
          <a:lstStyle/>
          <a:p>
            <a:r>
              <a:rPr lang="fr-FR" b="1" dirty="0"/>
              <a:t>Inspection pédagogique SMS-BSE</a:t>
            </a:r>
          </a:p>
          <a:p>
            <a:endParaRPr lang="fr-FR" dirty="0"/>
          </a:p>
        </p:txBody>
      </p:sp>
    </p:spTree>
    <p:extLst>
      <p:ext uri="{BB962C8B-B14F-4D97-AF65-F5344CB8AC3E}">
        <p14:creationId xmlns:p14="http://schemas.microsoft.com/office/powerpoint/2010/main" val="3688156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58E44C-41E0-4FAB-9802-CC7A10C3308B}"/>
              </a:ext>
            </a:extLst>
          </p:cNvPr>
          <p:cNvSpPr>
            <a:spLocks noGrp="1"/>
          </p:cNvSpPr>
          <p:nvPr>
            <p:ph type="title"/>
          </p:nvPr>
        </p:nvSpPr>
        <p:spPr/>
        <p:txBody>
          <a:bodyPr>
            <a:normAutofit/>
          </a:bodyPr>
          <a:lstStyle/>
          <a:p>
            <a:r>
              <a:rPr lang="fr-FR" sz="3600" b="1" u="sng" dirty="0">
                <a:solidFill>
                  <a:schemeClr val="accent1"/>
                </a:solidFill>
              </a:rPr>
              <a:t>1</a:t>
            </a:r>
            <a:r>
              <a:rPr lang="fr-FR" sz="3600" b="1" u="sng" baseline="30000" dirty="0">
                <a:solidFill>
                  <a:schemeClr val="accent1"/>
                </a:solidFill>
              </a:rPr>
              <a:t>ère</a:t>
            </a:r>
            <a:r>
              <a:rPr lang="fr-FR" sz="3600" b="1" u="sng" dirty="0">
                <a:solidFill>
                  <a:schemeClr val="accent1"/>
                </a:solidFill>
              </a:rPr>
              <a:t> possibilité</a:t>
            </a:r>
            <a:r>
              <a:rPr lang="fr-FR" sz="3600" b="1" dirty="0">
                <a:solidFill>
                  <a:schemeClr val="accent1"/>
                </a:solidFill>
              </a:rPr>
              <a:t> : contexte professionnel issu d’une expérience de terrain</a:t>
            </a:r>
          </a:p>
        </p:txBody>
      </p:sp>
      <p:sp>
        <p:nvSpPr>
          <p:cNvPr id="3" name="Espace réservé du contenu 2">
            <a:extLst>
              <a:ext uri="{FF2B5EF4-FFF2-40B4-BE49-F238E27FC236}">
                <a16:creationId xmlns:a16="http://schemas.microsoft.com/office/drawing/2014/main" id="{22D182A0-870D-4443-90EC-204A82EAAB6A}"/>
              </a:ext>
            </a:extLst>
          </p:cNvPr>
          <p:cNvSpPr>
            <a:spLocks noGrp="1"/>
          </p:cNvSpPr>
          <p:nvPr>
            <p:ph idx="1"/>
          </p:nvPr>
        </p:nvSpPr>
        <p:spPr>
          <a:xfrm>
            <a:off x="838200" y="1847850"/>
            <a:ext cx="9418983" cy="4351338"/>
          </a:xfrm>
        </p:spPr>
        <p:txBody>
          <a:bodyPr>
            <a:normAutofit/>
          </a:bodyPr>
          <a:lstStyle/>
          <a:p>
            <a:pPr marL="0" indent="0" algn="just">
              <a:buNone/>
            </a:pPr>
            <a:r>
              <a:rPr lang="fr-FR" sz="2400" b="1" dirty="0"/>
              <a:t>Exemple</a:t>
            </a:r>
            <a:r>
              <a:rPr lang="fr-FR" sz="2400" dirty="0"/>
              <a:t> (situation partenariale à ses débuts) :</a:t>
            </a:r>
            <a:endParaRPr lang="fr-FR" sz="2400" i="1" dirty="0"/>
          </a:p>
          <a:p>
            <a:pPr marL="0" indent="0" algn="just">
              <a:buNone/>
            </a:pPr>
            <a:r>
              <a:rPr lang="fr-FR" sz="2000" dirty="0"/>
              <a:t>A la fin des années 1990, un groupe de travail de l’Association des amis et parents d’enfants inadaptés (Adapei) du Morbihan (Bretagne) se crée en vue de trouver une solution de logement durable aux personnes handicapées vieillissantes. Leur réflexion les conduit à proposer une résidence collective différente des foyers d’hébergements traditionnels. Dans le même temps, la municipalité décide de mener un projet de lotissement. Le groupe de parents s’y associe, propose l’emplacement du terrain à bâtir et y réserve un lot.</a:t>
            </a:r>
          </a:p>
          <a:p>
            <a:pPr marL="0" indent="0" algn="r">
              <a:buNone/>
            </a:pPr>
            <a:endParaRPr lang="fr-FR" sz="2000" b="1" dirty="0"/>
          </a:p>
          <a:p>
            <a:pPr marL="0" indent="0" algn="r">
              <a:buNone/>
            </a:pPr>
            <a:r>
              <a:rPr lang="fr-FR" sz="2000" b="1" i="1" dirty="0"/>
              <a:t>Source</a:t>
            </a:r>
            <a:r>
              <a:rPr lang="fr-FR" sz="2000" dirty="0"/>
              <a:t> : </a:t>
            </a:r>
            <a:r>
              <a:rPr lang="fr-FR" sz="2000" dirty="0" err="1"/>
              <a:t>Apriles</a:t>
            </a:r>
            <a:r>
              <a:rPr lang="fr-FR" sz="2000" dirty="0"/>
              <a:t>, Dans le Morbihan des familles mobilisées pour l'accès au logement d'adultes déficients intellectuels, [en ligne], disponible sur :  </a:t>
            </a:r>
            <a:r>
              <a:rPr lang="fr-FR" sz="2000" dirty="0">
                <a:hlinkClick r:id="rId2">
                  <a:extLst>
                    <a:ext uri="{A12FA001-AC4F-418D-AE19-62706E023703}">
                      <ahyp:hlinkClr xmlns:ahyp="http://schemas.microsoft.com/office/drawing/2018/hyperlinkcolor" val="tx"/>
                    </a:ext>
                  </a:extLst>
                </a:hlinkClick>
              </a:rPr>
              <a:t>https://odas.apriles.net</a:t>
            </a:r>
            <a:r>
              <a:rPr lang="fr-FR" sz="2000" dirty="0"/>
              <a:t>, consulté le 29 mai 2024</a:t>
            </a:r>
          </a:p>
          <a:p>
            <a:endParaRPr lang="fr-FR" dirty="0"/>
          </a:p>
        </p:txBody>
      </p:sp>
      <p:sp>
        <p:nvSpPr>
          <p:cNvPr id="4" name="Espace réservé du pied de page 3">
            <a:extLst>
              <a:ext uri="{FF2B5EF4-FFF2-40B4-BE49-F238E27FC236}">
                <a16:creationId xmlns:a16="http://schemas.microsoft.com/office/drawing/2014/main" id="{B5912C57-AB2B-4AE5-BF8A-47D909CD58AD}"/>
              </a:ext>
            </a:extLst>
          </p:cNvPr>
          <p:cNvSpPr>
            <a:spLocks noGrp="1"/>
          </p:cNvSpPr>
          <p:nvPr>
            <p:ph type="ftr" sz="quarter" idx="11"/>
          </p:nvPr>
        </p:nvSpPr>
        <p:spPr/>
        <p:txBody>
          <a:bodyPr/>
          <a:lstStyle/>
          <a:p>
            <a:r>
              <a:rPr lang="fr-FR" b="1" dirty="0"/>
              <a:t>Inspection pédagogique SMS-BSE</a:t>
            </a:r>
          </a:p>
          <a:p>
            <a:endParaRPr lang="fr-FR" dirty="0"/>
          </a:p>
        </p:txBody>
      </p:sp>
      <p:sp>
        <p:nvSpPr>
          <p:cNvPr id="5" name="ZoneTexte 4">
            <a:extLst>
              <a:ext uri="{FF2B5EF4-FFF2-40B4-BE49-F238E27FC236}">
                <a16:creationId xmlns:a16="http://schemas.microsoft.com/office/drawing/2014/main" id="{D58DB0E7-D281-42EC-B034-E9F1486A4B3E}"/>
              </a:ext>
            </a:extLst>
          </p:cNvPr>
          <p:cNvSpPr txBox="1"/>
          <p:nvPr/>
        </p:nvSpPr>
        <p:spPr>
          <a:xfrm>
            <a:off x="10363200" y="2531165"/>
            <a:ext cx="1364974" cy="1754326"/>
          </a:xfrm>
          <a:prstGeom prst="rect">
            <a:avLst/>
          </a:prstGeom>
          <a:noFill/>
        </p:spPr>
        <p:txBody>
          <a:bodyPr wrap="square" rtlCol="0">
            <a:spAutoFit/>
          </a:bodyPr>
          <a:lstStyle/>
          <a:p>
            <a:pPr algn="ctr"/>
            <a:r>
              <a:rPr lang="fr-FR" b="1" dirty="0">
                <a:solidFill>
                  <a:schemeClr val="accent1"/>
                </a:solidFill>
              </a:rPr>
              <a:t>Partenaires qui s’associent pour une action commune </a:t>
            </a:r>
          </a:p>
        </p:txBody>
      </p:sp>
    </p:spTree>
    <p:extLst>
      <p:ext uri="{BB962C8B-B14F-4D97-AF65-F5344CB8AC3E}">
        <p14:creationId xmlns:p14="http://schemas.microsoft.com/office/powerpoint/2010/main" val="1786734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B1115-A73B-4EDD-BDB5-01F806DBD79A}"/>
              </a:ext>
            </a:extLst>
          </p:cNvPr>
          <p:cNvSpPr>
            <a:spLocks noGrp="1"/>
          </p:cNvSpPr>
          <p:nvPr>
            <p:ph type="title"/>
          </p:nvPr>
        </p:nvSpPr>
        <p:spPr/>
        <p:txBody>
          <a:bodyPr>
            <a:normAutofit/>
          </a:bodyPr>
          <a:lstStyle/>
          <a:p>
            <a:r>
              <a:rPr lang="fr-FR" sz="3600" b="1" u="sng" dirty="0">
                <a:solidFill>
                  <a:schemeClr val="accent1"/>
                </a:solidFill>
              </a:rPr>
              <a:t>2ème possibilité </a:t>
            </a:r>
            <a:r>
              <a:rPr lang="fr-FR" sz="3600" b="1" dirty="0">
                <a:solidFill>
                  <a:schemeClr val="accent1"/>
                </a:solidFill>
              </a:rPr>
              <a:t>: contexte professionnel fictif</a:t>
            </a:r>
          </a:p>
        </p:txBody>
      </p:sp>
      <p:sp>
        <p:nvSpPr>
          <p:cNvPr id="3" name="Espace réservé du contenu 2">
            <a:extLst>
              <a:ext uri="{FF2B5EF4-FFF2-40B4-BE49-F238E27FC236}">
                <a16:creationId xmlns:a16="http://schemas.microsoft.com/office/drawing/2014/main" id="{80675482-5A56-4C3C-B95D-F0CC8F6E7C4E}"/>
              </a:ext>
            </a:extLst>
          </p:cNvPr>
          <p:cNvSpPr>
            <a:spLocks noGrp="1"/>
          </p:cNvSpPr>
          <p:nvPr>
            <p:ph idx="1"/>
          </p:nvPr>
        </p:nvSpPr>
        <p:spPr>
          <a:xfrm>
            <a:off x="838200" y="1563758"/>
            <a:ext cx="9432235" cy="4691268"/>
          </a:xfrm>
        </p:spPr>
        <p:txBody>
          <a:bodyPr>
            <a:normAutofit fontScale="70000" lnSpcReduction="20000"/>
          </a:bodyPr>
          <a:lstStyle/>
          <a:p>
            <a:pPr marL="0" indent="0">
              <a:buNone/>
            </a:pPr>
            <a:r>
              <a:rPr lang="fr-FR" b="1" dirty="0"/>
              <a:t>Exemple</a:t>
            </a:r>
            <a:r>
              <a:rPr lang="fr-FR" dirty="0"/>
              <a:t> (situation déjà engagée) :</a:t>
            </a:r>
          </a:p>
          <a:p>
            <a:pPr marL="0" indent="0">
              <a:buNone/>
            </a:pPr>
            <a:r>
              <a:rPr lang="fr-FR" dirty="0"/>
              <a:t>Une association « Coloc et moi », implantée dans un département rural, accompagne des familles monoparentales pour l’accès au logement. </a:t>
            </a:r>
          </a:p>
          <a:p>
            <a:pPr marL="0" indent="0">
              <a:buNone/>
            </a:pPr>
            <a:r>
              <a:rPr lang="fr-FR" dirty="0"/>
              <a:t>Pour répondre aux difficultés liées à l’isolement social et à l’accès au logement de ces familles, « Coloc et moi » a initié un partenariat en 2016 avec des bailleurs sociaux et la CAF du département. </a:t>
            </a:r>
          </a:p>
          <a:p>
            <a:pPr marL="0" indent="0">
              <a:buNone/>
            </a:pPr>
            <a:r>
              <a:rPr lang="fr-FR" dirty="0"/>
              <a:t>Les partenaires choisissent la cohabitation pour répondre à ces deux problématiques. Au-delà du lien social créé, ce projet permet d’assurer le partage des charges liées au logement. </a:t>
            </a:r>
          </a:p>
          <a:p>
            <a:pPr marL="0" indent="0">
              <a:buNone/>
            </a:pPr>
            <a:r>
              <a:rPr lang="fr-FR" dirty="0"/>
              <a:t>L’association « Coloc et moi » accompagne plus spécifiquement les familles monoparentales avec des actions de soutien à la parentalité et travaille sur le projet de chaque famille vers un logement autonome à moyen terme. De leur côté, les Bailleurs sociaux proposent des logements adaptés aux différentes situations de colocation et la CAF engage des actions en faveur de l’accès aux droits en faveur de ces familles.  </a:t>
            </a:r>
          </a:p>
          <a:p>
            <a:pPr marL="0" indent="0">
              <a:buNone/>
            </a:pPr>
            <a:r>
              <a:rPr lang="fr-FR" dirty="0"/>
              <a:t>L’association « Coloc et moi » et la CAF proposent différents ateliers qui portent d’une part, sur le soutien à la parentalité (ateliers jeux-parents, groupe d’échanges sur la séparation, présentation sur l’attachement, </a:t>
            </a:r>
            <a:r>
              <a:rPr lang="fr-FR" dirty="0" err="1"/>
              <a:t>etc</a:t>
            </a:r>
            <a:r>
              <a:rPr lang="fr-FR" dirty="0"/>
              <a:t>) et d’autre part, sur le vivre ensemble (atelier sur savoir dire oui/dire non, l’affirmation de soi, la communication, </a:t>
            </a:r>
            <a:r>
              <a:rPr lang="fr-FR" dirty="0" err="1"/>
              <a:t>etc</a:t>
            </a:r>
            <a:r>
              <a:rPr lang="fr-FR" dirty="0"/>
              <a:t>).</a:t>
            </a:r>
          </a:p>
          <a:p>
            <a:endParaRPr lang="fr-FR" dirty="0"/>
          </a:p>
        </p:txBody>
      </p:sp>
      <p:sp>
        <p:nvSpPr>
          <p:cNvPr id="4" name="Espace réservé du pied de page 3">
            <a:extLst>
              <a:ext uri="{FF2B5EF4-FFF2-40B4-BE49-F238E27FC236}">
                <a16:creationId xmlns:a16="http://schemas.microsoft.com/office/drawing/2014/main" id="{8A89503D-F5F2-4830-BF17-985891D3F35D}"/>
              </a:ext>
            </a:extLst>
          </p:cNvPr>
          <p:cNvSpPr>
            <a:spLocks noGrp="1"/>
          </p:cNvSpPr>
          <p:nvPr>
            <p:ph type="ftr" sz="quarter" idx="11"/>
          </p:nvPr>
        </p:nvSpPr>
        <p:spPr/>
        <p:txBody>
          <a:bodyPr/>
          <a:lstStyle/>
          <a:p>
            <a:r>
              <a:rPr lang="fr-FR" b="1" dirty="0"/>
              <a:t>Inspection pédagogique SMS-BSE</a:t>
            </a:r>
          </a:p>
          <a:p>
            <a:endParaRPr lang="fr-FR" dirty="0"/>
          </a:p>
        </p:txBody>
      </p:sp>
      <p:sp>
        <p:nvSpPr>
          <p:cNvPr id="5" name="ZoneTexte 4">
            <a:extLst>
              <a:ext uri="{FF2B5EF4-FFF2-40B4-BE49-F238E27FC236}">
                <a16:creationId xmlns:a16="http://schemas.microsoft.com/office/drawing/2014/main" id="{C5394982-5D52-44ED-9BD3-779751676E0D}"/>
              </a:ext>
            </a:extLst>
          </p:cNvPr>
          <p:cNvSpPr txBox="1"/>
          <p:nvPr/>
        </p:nvSpPr>
        <p:spPr>
          <a:xfrm>
            <a:off x="10389704" y="1550506"/>
            <a:ext cx="1470992" cy="923330"/>
          </a:xfrm>
          <a:prstGeom prst="rect">
            <a:avLst/>
          </a:prstGeom>
          <a:noFill/>
          <a:ln>
            <a:solidFill>
              <a:schemeClr val="accent1"/>
            </a:solidFill>
          </a:ln>
        </p:spPr>
        <p:txBody>
          <a:bodyPr wrap="square" rtlCol="0">
            <a:spAutoFit/>
          </a:bodyPr>
          <a:lstStyle/>
          <a:p>
            <a:pPr algn="ctr"/>
            <a:r>
              <a:rPr lang="fr-FR" dirty="0">
                <a:solidFill>
                  <a:schemeClr val="accent1"/>
                </a:solidFill>
              </a:rPr>
              <a:t>Constat d’une organisation</a:t>
            </a:r>
          </a:p>
        </p:txBody>
      </p:sp>
      <p:sp>
        <p:nvSpPr>
          <p:cNvPr id="6" name="ZoneTexte 5">
            <a:extLst>
              <a:ext uri="{FF2B5EF4-FFF2-40B4-BE49-F238E27FC236}">
                <a16:creationId xmlns:a16="http://schemas.microsoft.com/office/drawing/2014/main" id="{FACF0A54-63B8-4ECB-BBA7-4BB9C43CB9E7}"/>
              </a:ext>
            </a:extLst>
          </p:cNvPr>
          <p:cNvSpPr txBox="1"/>
          <p:nvPr/>
        </p:nvSpPr>
        <p:spPr>
          <a:xfrm>
            <a:off x="10389704" y="3609131"/>
            <a:ext cx="1470992" cy="1477328"/>
          </a:xfrm>
          <a:prstGeom prst="rect">
            <a:avLst/>
          </a:prstGeom>
          <a:noFill/>
          <a:ln>
            <a:solidFill>
              <a:schemeClr val="accent1"/>
            </a:solidFill>
          </a:ln>
        </p:spPr>
        <p:txBody>
          <a:bodyPr wrap="square" rtlCol="0">
            <a:spAutoFit/>
          </a:bodyPr>
          <a:lstStyle/>
          <a:p>
            <a:pPr algn="ctr"/>
            <a:r>
              <a:rPr lang="fr-FR" dirty="0">
                <a:solidFill>
                  <a:schemeClr val="accent1"/>
                </a:solidFill>
              </a:rPr>
              <a:t>Orientation de l’action et rôles de chacun des partenaires</a:t>
            </a:r>
          </a:p>
        </p:txBody>
      </p:sp>
      <p:sp>
        <p:nvSpPr>
          <p:cNvPr id="7" name="ZoneTexte 6">
            <a:extLst>
              <a:ext uri="{FF2B5EF4-FFF2-40B4-BE49-F238E27FC236}">
                <a16:creationId xmlns:a16="http://schemas.microsoft.com/office/drawing/2014/main" id="{4A094F77-87BC-4790-9F26-9F448D3F0FDD}"/>
              </a:ext>
            </a:extLst>
          </p:cNvPr>
          <p:cNvSpPr txBox="1"/>
          <p:nvPr/>
        </p:nvSpPr>
        <p:spPr>
          <a:xfrm>
            <a:off x="10389704" y="2576651"/>
            <a:ext cx="1470992" cy="923330"/>
          </a:xfrm>
          <a:prstGeom prst="rect">
            <a:avLst/>
          </a:prstGeom>
          <a:noFill/>
          <a:ln>
            <a:solidFill>
              <a:schemeClr val="accent1"/>
            </a:solidFill>
          </a:ln>
        </p:spPr>
        <p:txBody>
          <a:bodyPr wrap="square" rtlCol="0">
            <a:spAutoFit/>
          </a:bodyPr>
          <a:lstStyle/>
          <a:p>
            <a:pPr algn="ctr"/>
            <a:r>
              <a:rPr lang="fr-FR" dirty="0">
                <a:solidFill>
                  <a:schemeClr val="accent1"/>
                </a:solidFill>
              </a:rPr>
              <a:t>Mise en place d’un partenariat</a:t>
            </a:r>
          </a:p>
        </p:txBody>
      </p:sp>
      <p:sp>
        <p:nvSpPr>
          <p:cNvPr id="9" name="ZoneTexte 8">
            <a:extLst>
              <a:ext uri="{FF2B5EF4-FFF2-40B4-BE49-F238E27FC236}">
                <a16:creationId xmlns:a16="http://schemas.microsoft.com/office/drawing/2014/main" id="{78620FC0-8F61-43C0-BB89-C63884082F92}"/>
              </a:ext>
            </a:extLst>
          </p:cNvPr>
          <p:cNvSpPr txBox="1"/>
          <p:nvPr/>
        </p:nvSpPr>
        <p:spPr>
          <a:xfrm>
            <a:off x="10389704" y="5195609"/>
            <a:ext cx="1470992" cy="923330"/>
          </a:xfrm>
          <a:prstGeom prst="rect">
            <a:avLst/>
          </a:prstGeom>
          <a:noFill/>
          <a:ln>
            <a:solidFill>
              <a:schemeClr val="accent1"/>
            </a:solidFill>
          </a:ln>
        </p:spPr>
        <p:txBody>
          <a:bodyPr wrap="square" rtlCol="0">
            <a:spAutoFit/>
          </a:bodyPr>
          <a:lstStyle/>
          <a:p>
            <a:pPr algn="ctr"/>
            <a:r>
              <a:rPr lang="fr-FR" dirty="0">
                <a:solidFill>
                  <a:schemeClr val="accent1"/>
                </a:solidFill>
              </a:rPr>
              <a:t>Mise en œuvre du partenariat</a:t>
            </a:r>
          </a:p>
        </p:txBody>
      </p:sp>
    </p:spTree>
    <p:extLst>
      <p:ext uri="{BB962C8B-B14F-4D97-AF65-F5344CB8AC3E}">
        <p14:creationId xmlns:p14="http://schemas.microsoft.com/office/powerpoint/2010/main" val="2793436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7BC016-517B-49E5-9986-8CC5CE1FA025}"/>
              </a:ext>
            </a:extLst>
          </p:cNvPr>
          <p:cNvSpPr>
            <a:spLocks noGrp="1"/>
          </p:cNvSpPr>
          <p:nvPr>
            <p:ph type="title"/>
          </p:nvPr>
        </p:nvSpPr>
        <p:spPr>
          <a:xfrm>
            <a:off x="838200" y="709519"/>
            <a:ext cx="10515600" cy="1325563"/>
          </a:xfrm>
        </p:spPr>
        <p:txBody>
          <a:bodyPr>
            <a:normAutofit/>
          </a:bodyPr>
          <a:lstStyle/>
          <a:p>
            <a:r>
              <a:rPr lang="fr-FR" sz="3600" b="1" dirty="0">
                <a:solidFill>
                  <a:schemeClr val="accent1"/>
                </a:solidFill>
              </a:rPr>
              <a:t>Partie 1 : Analyse de la situation partenariale </a:t>
            </a:r>
          </a:p>
        </p:txBody>
      </p:sp>
      <p:sp>
        <p:nvSpPr>
          <p:cNvPr id="3" name="Espace réservé du contenu 2">
            <a:extLst>
              <a:ext uri="{FF2B5EF4-FFF2-40B4-BE49-F238E27FC236}">
                <a16:creationId xmlns:a16="http://schemas.microsoft.com/office/drawing/2014/main" id="{9CBC46C6-1EA7-492E-820F-55139F1A233B}"/>
              </a:ext>
            </a:extLst>
          </p:cNvPr>
          <p:cNvSpPr>
            <a:spLocks noGrp="1"/>
          </p:cNvSpPr>
          <p:nvPr>
            <p:ph idx="1"/>
          </p:nvPr>
        </p:nvSpPr>
        <p:spPr>
          <a:xfrm>
            <a:off x="838200" y="2507421"/>
            <a:ext cx="10346635" cy="1977749"/>
          </a:xfrm>
        </p:spPr>
        <p:txBody>
          <a:bodyPr/>
          <a:lstStyle/>
          <a:p>
            <a:pPr marL="0" indent="0">
              <a:buNone/>
            </a:pPr>
            <a:r>
              <a:rPr lang="fr-FR" sz="2400" dirty="0"/>
              <a:t>Une question unique qui vise à évaluer les critères d’évaluation suivants :</a:t>
            </a:r>
          </a:p>
          <a:p>
            <a:pPr marL="0" indent="0">
              <a:buNone/>
            </a:pPr>
            <a:r>
              <a:rPr lang="fr-FR" sz="2400" dirty="0"/>
              <a:t>- Connaissances des politiques sociales et capacité à les mobiliser avec pertinence</a:t>
            </a:r>
          </a:p>
          <a:p>
            <a:pPr marL="0" indent="0">
              <a:buNone/>
            </a:pPr>
            <a:r>
              <a:rPr lang="fr-FR" sz="2400" dirty="0"/>
              <a:t>- Rigueur de l’analyse de la situation partenariale  </a:t>
            </a:r>
          </a:p>
          <a:p>
            <a:pPr marL="0" indent="0">
              <a:buNone/>
            </a:pPr>
            <a:endParaRPr lang="fr-FR" sz="2400" dirty="0"/>
          </a:p>
        </p:txBody>
      </p:sp>
      <p:sp>
        <p:nvSpPr>
          <p:cNvPr id="4" name="Espace réservé du pied de page 3">
            <a:extLst>
              <a:ext uri="{FF2B5EF4-FFF2-40B4-BE49-F238E27FC236}">
                <a16:creationId xmlns:a16="http://schemas.microsoft.com/office/drawing/2014/main" id="{9032179F-D8B5-47C8-8E0F-2C087266DF63}"/>
              </a:ext>
            </a:extLst>
          </p:cNvPr>
          <p:cNvSpPr>
            <a:spLocks noGrp="1"/>
          </p:cNvSpPr>
          <p:nvPr>
            <p:ph type="ftr" sz="quarter" idx="11"/>
          </p:nvPr>
        </p:nvSpPr>
        <p:spPr/>
        <p:txBody>
          <a:bodyPr/>
          <a:lstStyle/>
          <a:p>
            <a:r>
              <a:rPr lang="fr-FR" b="1" dirty="0"/>
              <a:t>Inspection pédagogique SMS-BSE</a:t>
            </a:r>
          </a:p>
          <a:p>
            <a:endParaRPr lang="fr-FR" dirty="0"/>
          </a:p>
        </p:txBody>
      </p:sp>
      <p:sp>
        <p:nvSpPr>
          <p:cNvPr id="5" name="ZoneTexte 4">
            <a:extLst>
              <a:ext uri="{FF2B5EF4-FFF2-40B4-BE49-F238E27FC236}">
                <a16:creationId xmlns:a16="http://schemas.microsoft.com/office/drawing/2014/main" id="{AEC021F4-4352-4857-A33F-EB1D726AB5EB}"/>
              </a:ext>
            </a:extLst>
          </p:cNvPr>
          <p:cNvSpPr txBox="1"/>
          <p:nvPr/>
        </p:nvSpPr>
        <p:spPr>
          <a:xfrm>
            <a:off x="1689652" y="4495844"/>
            <a:ext cx="8812696" cy="461665"/>
          </a:xfrm>
          <a:prstGeom prst="rect">
            <a:avLst/>
          </a:prstGeom>
          <a:noFill/>
        </p:spPr>
        <p:txBody>
          <a:bodyPr wrap="square" rtlCol="0">
            <a:spAutoFit/>
          </a:bodyPr>
          <a:lstStyle/>
          <a:p>
            <a:pPr algn="ctr"/>
            <a:r>
              <a:rPr lang="fr-FR" sz="2400" b="1" dirty="0"/>
              <a:t>Le candidat doit avoir du temps pour réfléchir, organiser sa pensée</a:t>
            </a:r>
          </a:p>
        </p:txBody>
      </p:sp>
    </p:spTree>
    <p:extLst>
      <p:ext uri="{BB962C8B-B14F-4D97-AF65-F5344CB8AC3E}">
        <p14:creationId xmlns:p14="http://schemas.microsoft.com/office/powerpoint/2010/main" val="2133284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1E28A-1B2A-4D97-96F9-3988FD435DE2}"/>
              </a:ext>
            </a:extLst>
          </p:cNvPr>
          <p:cNvSpPr>
            <a:spLocks noGrp="1"/>
          </p:cNvSpPr>
          <p:nvPr>
            <p:ph type="title"/>
          </p:nvPr>
        </p:nvSpPr>
        <p:spPr/>
        <p:txBody>
          <a:bodyPr>
            <a:normAutofit/>
          </a:bodyPr>
          <a:lstStyle/>
          <a:p>
            <a:r>
              <a:rPr lang="fr-FR" sz="3600" b="1" dirty="0">
                <a:solidFill>
                  <a:schemeClr val="accent1"/>
                </a:solidFill>
              </a:rPr>
              <a:t>Partie 2 : Formulation de propositions pour faire vivre la dynamique </a:t>
            </a:r>
            <a:r>
              <a:rPr lang="fr-FR" sz="3600" b="1">
                <a:solidFill>
                  <a:schemeClr val="accent1"/>
                </a:solidFill>
              </a:rPr>
              <a:t>partenariale engagée</a:t>
            </a:r>
            <a:endParaRPr lang="fr-FR" sz="3600" b="1" dirty="0">
              <a:solidFill>
                <a:schemeClr val="accent1"/>
              </a:solidFill>
            </a:endParaRPr>
          </a:p>
        </p:txBody>
      </p:sp>
      <p:sp>
        <p:nvSpPr>
          <p:cNvPr id="3" name="Espace réservé du contenu 2">
            <a:extLst>
              <a:ext uri="{FF2B5EF4-FFF2-40B4-BE49-F238E27FC236}">
                <a16:creationId xmlns:a16="http://schemas.microsoft.com/office/drawing/2014/main" id="{8F639602-3D90-4B05-ABA1-04CA54443349}"/>
              </a:ext>
            </a:extLst>
          </p:cNvPr>
          <p:cNvSpPr>
            <a:spLocks noGrp="1"/>
          </p:cNvSpPr>
          <p:nvPr>
            <p:ph idx="1"/>
          </p:nvPr>
        </p:nvSpPr>
        <p:spPr/>
        <p:txBody>
          <a:bodyPr>
            <a:normAutofit fontScale="92500"/>
          </a:bodyPr>
          <a:lstStyle/>
          <a:p>
            <a:pPr marL="0" indent="0">
              <a:buNone/>
            </a:pPr>
            <a:r>
              <a:rPr lang="fr-FR" sz="2400" dirty="0"/>
              <a:t>Une courte introduction qui vise à positionner le candidat en tant que TS ESF dans le contexte général.</a:t>
            </a:r>
          </a:p>
          <a:p>
            <a:pPr marL="0" indent="0">
              <a:buNone/>
            </a:pPr>
            <a:r>
              <a:rPr lang="fr-FR" sz="2400" u="sng" dirty="0"/>
              <a:t>Exemple 1 (en lien avec le premier contexte)</a:t>
            </a:r>
            <a:r>
              <a:rPr lang="fr-FR" sz="2400" dirty="0"/>
              <a:t> : </a:t>
            </a:r>
            <a:r>
              <a:rPr lang="fr-FR" sz="2400" i="1" dirty="0"/>
              <a:t>Vous êtes TS ESF à l’ADAPEI du département du Morbihan. Votre responsable vous associe à la réflexion relative aux modalités à mettre en œuvre pour assurer le bon fonctionnement du partenariat.</a:t>
            </a:r>
            <a:endParaRPr lang="fr-FR" sz="2400" dirty="0"/>
          </a:p>
          <a:p>
            <a:pPr marL="0" indent="0">
              <a:buNone/>
            </a:pPr>
            <a:r>
              <a:rPr lang="fr-FR" sz="2400" u="sng" dirty="0"/>
              <a:t>Exemple 2 (en lien avec le second contexte)</a:t>
            </a:r>
            <a:r>
              <a:rPr lang="fr-FR" sz="2400" dirty="0"/>
              <a:t> : </a:t>
            </a:r>
            <a:r>
              <a:rPr lang="fr-FR" sz="2400" i="1" dirty="0"/>
              <a:t>Vous êtes TS ESF dans l’association « Coloc et moi ». Suite à l’absence de la CAF sur les trois derniers ateliers, votre responsable vous sollicite pour envisager les possibilités de redynamiser le partenariat.</a:t>
            </a:r>
          </a:p>
          <a:p>
            <a:pPr marL="0" indent="0">
              <a:buNone/>
            </a:pPr>
            <a:endParaRPr lang="fr-FR" sz="2400" dirty="0"/>
          </a:p>
          <a:p>
            <a:pPr marL="0" indent="0">
              <a:buNone/>
            </a:pPr>
            <a:r>
              <a:rPr lang="fr-FR" sz="2400" dirty="0"/>
              <a:t>Une question unique pour la partie 2 qui vise l’évaluation du critère suivant : Qualité́ de la réflexion en lien avec le positionnement professionnel</a:t>
            </a:r>
          </a:p>
          <a:p>
            <a:endParaRPr lang="fr-FR" dirty="0"/>
          </a:p>
        </p:txBody>
      </p:sp>
      <p:sp>
        <p:nvSpPr>
          <p:cNvPr id="4" name="Espace réservé du pied de page 3">
            <a:extLst>
              <a:ext uri="{FF2B5EF4-FFF2-40B4-BE49-F238E27FC236}">
                <a16:creationId xmlns:a16="http://schemas.microsoft.com/office/drawing/2014/main" id="{79B13EB0-CC5D-48A8-BC5B-E26EE30204F6}"/>
              </a:ext>
            </a:extLst>
          </p:cNvPr>
          <p:cNvSpPr>
            <a:spLocks noGrp="1"/>
          </p:cNvSpPr>
          <p:nvPr>
            <p:ph type="ftr" sz="quarter" idx="11"/>
          </p:nvPr>
        </p:nvSpPr>
        <p:spPr>
          <a:xfrm>
            <a:off x="3892826" y="6324462"/>
            <a:ext cx="4114800" cy="365125"/>
          </a:xfrm>
        </p:spPr>
        <p:txBody>
          <a:bodyPr/>
          <a:lstStyle/>
          <a:p>
            <a:r>
              <a:rPr lang="fr-FR" b="1" dirty="0"/>
              <a:t>Inspection pédagogique SMS-BSE</a:t>
            </a:r>
          </a:p>
          <a:p>
            <a:endParaRPr lang="fr-FR" dirty="0"/>
          </a:p>
        </p:txBody>
      </p:sp>
    </p:spTree>
    <p:extLst>
      <p:ext uri="{BB962C8B-B14F-4D97-AF65-F5344CB8AC3E}">
        <p14:creationId xmlns:p14="http://schemas.microsoft.com/office/powerpoint/2010/main" val="556483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A41722-649C-4D12-BABE-C36EF63D0AB9}"/>
              </a:ext>
            </a:extLst>
          </p:cNvPr>
          <p:cNvSpPr>
            <a:spLocks noGrp="1"/>
          </p:cNvSpPr>
          <p:nvPr>
            <p:ph type="title"/>
          </p:nvPr>
        </p:nvSpPr>
        <p:spPr/>
        <p:txBody>
          <a:bodyPr>
            <a:normAutofit/>
          </a:bodyPr>
          <a:lstStyle/>
          <a:p>
            <a:r>
              <a:rPr lang="fr-FR" sz="3600" b="1" dirty="0">
                <a:solidFill>
                  <a:schemeClr val="accent1"/>
                </a:solidFill>
              </a:rPr>
              <a:t>Annexes </a:t>
            </a:r>
          </a:p>
        </p:txBody>
      </p:sp>
      <p:sp>
        <p:nvSpPr>
          <p:cNvPr id="3" name="Espace réservé du contenu 2">
            <a:extLst>
              <a:ext uri="{FF2B5EF4-FFF2-40B4-BE49-F238E27FC236}">
                <a16:creationId xmlns:a16="http://schemas.microsoft.com/office/drawing/2014/main" id="{196EA348-6162-4A26-8776-369255D9629D}"/>
              </a:ext>
            </a:extLst>
          </p:cNvPr>
          <p:cNvSpPr>
            <a:spLocks noGrp="1"/>
          </p:cNvSpPr>
          <p:nvPr>
            <p:ph idx="1"/>
          </p:nvPr>
        </p:nvSpPr>
        <p:spPr>
          <a:xfrm>
            <a:off x="838200" y="2187574"/>
            <a:ext cx="10515600" cy="4351338"/>
          </a:xfrm>
        </p:spPr>
        <p:txBody>
          <a:bodyPr>
            <a:normAutofit lnSpcReduction="10000"/>
          </a:bodyPr>
          <a:lstStyle/>
          <a:p>
            <a:r>
              <a:rPr lang="fr-FR" sz="2400" dirty="0"/>
              <a:t>Obligatoirement deux annexes : au moins un texte et : </a:t>
            </a:r>
          </a:p>
          <a:p>
            <a:pPr marL="0" indent="0">
              <a:buNone/>
            </a:pPr>
            <a:r>
              <a:rPr lang="fr-FR" sz="2400" dirty="0"/>
              <a:t>	- un autre texte</a:t>
            </a:r>
          </a:p>
          <a:p>
            <a:pPr marL="0" indent="0">
              <a:buNone/>
            </a:pPr>
            <a:r>
              <a:rPr lang="fr-FR" sz="2400" dirty="0"/>
              <a:t>	- un schéma</a:t>
            </a:r>
          </a:p>
          <a:p>
            <a:pPr marL="0" indent="0">
              <a:buNone/>
            </a:pPr>
            <a:r>
              <a:rPr lang="fr-FR" sz="2400" dirty="0"/>
              <a:t>	- un tableau</a:t>
            </a:r>
          </a:p>
          <a:p>
            <a:pPr marL="0" indent="0">
              <a:buNone/>
            </a:pPr>
            <a:r>
              <a:rPr lang="fr-FR" sz="2400" dirty="0"/>
              <a:t>	- un document à caractère professionnel</a:t>
            </a:r>
          </a:p>
          <a:p>
            <a:pPr marL="0" indent="0">
              <a:buNone/>
            </a:pPr>
            <a:r>
              <a:rPr lang="fr-FR" sz="2400" dirty="0"/>
              <a:t>	… tout document utile à la compréhension de la situation partenariale</a:t>
            </a:r>
          </a:p>
          <a:p>
            <a:pPr marL="0" indent="0">
              <a:buNone/>
            </a:pPr>
            <a:endParaRPr lang="fr-FR" sz="2400" dirty="0"/>
          </a:p>
          <a:p>
            <a:r>
              <a:rPr lang="fr-FR" sz="2400" dirty="0"/>
              <a:t>Sur une à deux pages</a:t>
            </a:r>
          </a:p>
          <a:p>
            <a:endParaRPr lang="fr-FR" sz="2400" dirty="0"/>
          </a:p>
          <a:p>
            <a:pPr marL="0" indent="0">
              <a:buNone/>
            </a:pPr>
            <a:r>
              <a:rPr lang="fr-FR" sz="2400" dirty="0"/>
              <a:t> </a:t>
            </a:r>
          </a:p>
        </p:txBody>
      </p:sp>
      <p:sp>
        <p:nvSpPr>
          <p:cNvPr id="4" name="Espace réservé du pied de page 3">
            <a:extLst>
              <a:ext uri="{FF2B5EF4-FFF2-40B4-BE49-F238E27FC236}">
                <a16:creationId xmlns:a16="http://schemas.microsoft.com/office/drawing/2014/main" id="{C92D07DD-DC71-4642-92A7-A38319F97B85}"/>
              </a:ext>
            </a:extLst>
          </p:cNvPr>
          <p:cNvSpPr>
            <a:spLocks noGrp="1"/>
          </p:cNvSpPr>
          <p:nvPr>
            <p:ph type="ftr" sz="quarter" idx="11"/>
          </p:nvPr>
        </p:nvSpPr>
        <p:spPr/>
        <p:txBody>
          <a:bodyPr/>
          <a:lstStyle/>
          <a:p>
            <a:r>
              <a:rPr lang="fr-FR" b="1" dirty="0"/>
              <a:t>Inspection pédagogique SMS-BSE</a:t>
            </a:r>
          </a:p>
          <a:p>
            <a:endParaRPr lang="fr-FR" dirty="0"/>
          </a:p>
        </p:txBody>
      </p:sp>
    </p:spTree>
    <p:extLst>
      <p:ext uri="{BB962C8B-B14F-4D97-AF65-F5344CB8AC3E}">
        <p14:creationId xmlns:p14="http://schemas.microsoft.com/office/powerpoint/2010/main" val="1241318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5A2C02-A435-450A-AC5B-C2140B8E831E}"/>
              </a:ext>
            </a:extLst>
          </p:cNvPr>
          <p:cNvSpPr>
            <a:spLocks noGrp="1"/>
          </p:cNvSpPr>
          <p:nvPr>
            <p:ph type="title"/>
          </p:nvPr>
        </p:nvSpPr>
        <p:spPr>
          <a:xfrm>
            <a:off x="838200" y="136525"/>
            <a:ext cx="10515600" cy="486327"/>
          </a:xfrm>
        </p:spPr>
        <p:txBody>
          <a:bodyPr>
            <a:normAutofit/>
          </a:bodyPr>
          <a:lstStyle/>
          <a:p>
            <a:pPr algn="ctr"/>
            <a:r>
              <a:rPr lang="fr-FR" sz="2400" b="1" dirty="0">
                <a:solidFill>
                  <a:schemeClr val="accent1"/>
                </a:solidFill>
              </a:rPr>
              <a:t>Les éléments de corrigé, à produire sous forme de tableau</a:t>
            </a:r>
          </a:p>
        </p:txBody>
      </p:sp>
      <p:sp>
        <p:nvSpPr>
          <p:cNvPr id="4" name="Espace réservé du pied de page 3">
            <a:extLst>
              <a:ext uri="{FF2B5EF4-FFF2-40B4-BE49-F238E27FC236}">
                <a16:creationId xmlns:a16="http://schemas.microsoft.com/office/drawing/2014/main" id="{6B608B54-A805-49F0-B09C-E6EE4EB7A26F}"/>
              </a:ext>
            </a:extLst>
          </p:cNvPr>
          <p:cNvSpPr>
            <a:spLocks noGrp="1"/>
          </p:cNvSpPr>
          <p:nvPr>
            <p:ph type="ftr" sz="quarter" idx="11"/>
          </p:nvPr>
        </p:nvSpPr>
        <p:spPr/>
        <p:txBody>
          <a:bodyPr/>
          <a:lstStyle/>
          <a:p>
            <a:r>
              <a:rPr lang="fr-FR" b="1" dirty="0"/>
              <a:t>Inspection pédagogique SMS-BSE</a:t>
            </a:r>
          </a:p>
          <a:p>
            <a:endParaRPr lang="fr-FR" dirty="0"/>
          </a:p>
        </p:txBody>
      </p:sp>
      <p:graphicFrame>
        <p:nvGraphicFramePr>
          <p:cNvPr id="7" name="Tableau 6">
            <a:extLst>
              <a:ext uri="{FF2B5EF4-FFF2-40B4-BE49-F238E27FC236}">
                <a16:creationId xmlns:a16="http://schemas.microsoft.com/office/drawing/2014/main" id="{C16448A0-A35B-4528-AFE4-DD2BC01B4EDC}"/>
              </a:ext>
            </a:extLst>
          </p:cNvPr>
          <p:cNvGraphicFramePr>
            <a:graphicFrameLocks noGrp="1"/>
          </p:cNvGraphicFramePr>
          <p:nvPr>
            <p:extLst/>
          </p:nvPr>
        </p:nvGraphicFramePr>
        <p:xfrm>
          <a:off x="180763" y="1045970"/>
          <a:ext cx="11644944" cy="5586552"/>
        </p:xfrm>
        <a:graphic>
          <a:graphicData uri="http://schemas.openxmlformats.org/drawingml/2006/table">
            <a:tbl>
              <a:tblPr firstRow="1" firstCol="1" bandRow="1"/>
              <a:tblGrid>
                <a:gridCol w="2742778">
                  <a:extLst>
                    <a:ext uri="{9D8B030D-6E8A-4147-A177-3AD203B41FA5}">
                      <a16:colId xmlns:a16="http://schemas.microsoft.com/office/drawing/2014/main" val="2895347889"/>
                    </a:ext>
                  </a:extLst>
                </a:gridCol>
                <a:gridCol w="2390581">
                  <a:extLst>
                    <a:ext uri="{9D8B030D-6E8A-4147-A177-3AD203B41FA5}">
                      <a16:colId xmlns:a16="http://schemas.microsoft.com/office/drawing/2014/main" val="2806014359"/>
                    </a:ext>
                  </a:extLst>
                </a:gridCol>
                <a:gridCol w="2345635">
                  <a:extLst>
                    <a:ext uri="{9D8B030D-6E8A-4147-A177-3AD203B41FA5}">
                      <a16:colId xmlns:a16="http://schemas.microsoft.com/office/drawing/2014/main" val="3515034909"/>
                    </a:ext>
                  </a:extLst>
                </a:gridCol>
                <a:gridCol w="2292626">
                  <a:extLst>
                    <a:ext uri="{9D8B030D-6E8A-4147-A177-3AD203B41FA5}">
                      <a16:colId xmlns:a16="http://schemas.microsoft.com/office/drawing/2014/main" val="3658537428"/>
                    </a:ext>
                  </a:extLst>
                </a:gridCol>
                <a:gridCol w="1873324">
                  <a:extLst>
                    <a:ext uri="{9D8B030D-6E8A-4147-A177-3AD203B41FA5}">
                      <a16:colId xmlns:a16="http://schemas.microsoft.com/office/drawing/2014/main" val="3369269512"/>
                    </a:ext>
                  </a:extLst>
                </a:gridCol>
              </a:tblGrid>
              <a:tr h="205276">
                <a:tc>
                  <a:txBody>
                    <a:bodyPr/>
                    <a:lstStyle/>
                    <a:p>
                      <a:pPr marR="50165"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Critères d’évaluation</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R="50165" algn="ctr">
                        <a:lnSpc>
                          <a:spcPct val="107000"/>
                        </a:lnSpc>
                        <a:spcAft>
                          <a:spcPts val="0"/>
                        </a:spcAft>
                      </a:pPr>
                      <a:r>
                        <a:rPr lang="fr-FR" sz="1400" b="1" dirty="0">
                          <a:effectLst/>
                          <a:latin typeface="Calibri" panose="020F0502020204030204" pitchFamily="34" charset="0"/>
                          <a:ea typeface="Calibri" panose="020F0502020204030204" pitchFamily="34" charset="0"/>
                          <a:cs typeface="Calibri" panose="020F0502020204030204" pitchFamily="34" charset="0"/>
                        </a:rPr>
                        <a:t>Attendus pour chacun des niveaux de maîtrise</a:t>
                      </a:r>
                    </a:p>
                    <a:p>
                      <a:pPr marR="50165" algn="ctr">
                        <a:lnSpc>
                          <a:spcPct val="107000"/>
                        </a:lnSpc>
                        <a:spcAft>
                          <a:spcPts val="0"/>
                        </a:spcAft>
                      </a:pPr>
                      <a:endParaRPr lang="fr-FR"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67919803"/>
                  </a:ext>
                </a:extLst>
              </a:tr>
              <a:tr h="211416">
                <a:tc rowSpan="3">
                  <a:txBody>
                    <a:bodyPr/>
                    <a:lstStyle/>
                    <a:p>
                      <a:pPr>
                        <a:lnSpc>
                          <a:spcPct val="107000"/>
                        </a:lnSpc>
                        <a:spcAft>
                          <a:spcPts val="800"/>
                        </a:spcAft>
                      </a:pPr>
                      <a:r>
                        <a:rPr lang="fr-FR" sz="900" b="1" dirty="0">
                          <a:effectLst/>
                          <a:latin typeface="Calibri" panose="020F0502020204030204" pitchFamily="34" charset="0"/>
                          <a:ea typeface="Calibri" panose="020F0502020204030204" pitchFamily="34" charset="0"/>
                          <a:cs typeface="Calibri" panose="020F0502020204030204" pitchFamily="34" charset="0"/>
                        </a:rPr>
                        <a:t>Connaissances </a:t>
                      </a:r>
                      <a:r>
                        <a:rPr lang="fr-FR" sz="9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des politiques sociales</a:t>
                      </a:r>
                      <a:r>
                        <a:rPr lang="fr-FR" sz="900" b="1" dirty="0">
                          <a:effectLst/>
                          <a:latin typeface="Calibri" panose="020F0502020204030204" pitchFamily="34" charset="0"/>
                          <a:ea typeface="Calibri" panose="020F0502020204030204" pitchFamily="34" charset="0"/>
                          <a:cs typeface="Calibri" panose="020F0502020204030204" pitchFamily="34" charset="0"/>
                        </a:rPr>
                        <a:t> et </a:t>
                      </a:r>
                      <a:r>
                        <a:rPr lang="fr-FR" sz="9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capacité à les mobiliser avec pertinence</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838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Question 1</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254169953"/>
                  </a:ext>
                </a:extLst>
              </a:tr>
              <a:tr h="367249">
                <a:tc vMerge="1">
                  <a:txBody>
                    <a:bodyPr/>
                    <a:lstStyle/>
                    <a:p>
                      <a:endParaRPr lang="fr-FR"/>
                    </a:p>
                  </a:txBody>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11774"/>
                  </a:ext>
                </a:extLst>
              </a:tr>
              <a:tr h="1084809">
                <a:tc vMerge="1">
                  <a:txBody>
                    <a:bodyPr/>
                    <a:lstStyle/>
                    <a:p>
                      <a:endParaRPr lang="fr-FR"/>
                    </a:p>
                  </a:txBody>
                  <a:tcPr/>
                </a:tc>
                <a:tc>
                  <a:txBody>
                    <a:bodyPr/>
                    <a:lstStyle/>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411561"/>
                  </a:ext>
                </a:extLst>
              </a:tr>
              <a:tr h="211416">
                <a:tc rowSpan="3">
                  <a:txBody>
                    <a:bodyPr/>
                    <a:lstStyle/>
                    <a:p>
                      <a:pPr>
                        <a:lnSpc>
                          <a:spcPct val="107000"/>
                        </a:lnSpc>
                        <a:spcAft>
                          <a:spcPts val="80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Rigueur de l’analyse de la situation partenariale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R="762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Question 1</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179219660"/>
                  </a:ext>
                </a:extLst>
              </a:tr>
              <a:tr h="367249">
                <a:tc vMerge="1">
                  <a:txBody>
                    <a:bodyPr/>
                    <a:lstStyle/>
                    <a:p>
                      <a:endParaRPr lang="fr-FR"/>
                    </a:p>
                  </a:txBody>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762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4724093"/>
                  </a:ext>
                </a:extLst>
              </a:tr>
              <a:tr h="1084809">
                <a:tc vMerge="1">
                  <a:txBody>
                    <a:bodyPr/>
                    <a:lstStyle/>
                    <a:p>
                      <a:endParaRPr lang="fr-FR"/>
                    </a:p>
                  </a:txBody>
                  <a:tcPr/>
                </a:tc>
                <a:tc>
                  <a:txBody>
                    <a:bodyPr/>
                    <a:lstStyle/>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1967664"/>
                  </a:ext>
                </a:extLst>
              </a:tr>
              <a:tr h="211416">
                <a:tc rowSpan="3">
                  <a:txBody>
                    <a:bodyPr/>
                    <a:lstStyle/>
                    <a:p>
                      <a:pPr>
                        <a:lnSpc>
                          <a:spcPct val="107000"/>
                        </a:lnSpc>
                        <a:spcAft>
                          <a:spcPts val="80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Qualité́ de la réflexion en lien avec le positionnement professionnel</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R="7620" algn="ctr">
                        <a:lnSpc>
                          <a:spcPct val="107000"/>
                        </a:lnSpc>
                        <a:spcAft>
                          <a:spcPts val="0"/>
                        </a:spcAft>
                      </a:pPr>
                      <a:r>
                        <a:rPr lang="fr-FR" sz="900" b="1">
                          <a:solidFill>
                            <a:srgbClr val="000000"/>
                          </a:solidFill>
                          <a:effectLst/>
                          <a:latin typeface="Calibri" panose="020F0502020204030204" pitchFamily="34" charset="0"/>
                          <a:ea typeface="Calibri" panose="020F0502020204030204" pitchFamily="34" charset="0"/>
                          <a:cs typeface="Calibri" panose="020F0502020204030204" pitchFamily="34" charset="0"/>
                        </a:rPr>
                        <a:t>Question 2</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828255766"/>
                  </a:ext>
                </a:extLst>
              </a:tr>
              <a:tr h="367249">
                <a:tc vMerge="1">
                  <a:txBody>
                    <a:bodyPr/>
                    <a:lstStyle/>
                    <a:p>
                      <a:endParaRPr lang="fr-FR"/>
                    </a:p>
                  </a:txBody>
                  <a:tcPr/>
                </a:tc>
                <a:tc>
                  <a:txBody>
                    <a:bodyPr/>
                    <a:lstStyle/>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I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a:effectLst/>
                          <a:latin typeface="Calibri" panose="020F0502020204030204" pitchFamily="34" charset="0"/>
                          <a:ea typeface="Calibri" panose="020F0502020204030204" pitchFamily="34" charset="0"/>
                          <a:cs typeface="Calibri" panose="020F0502020204030204" pitchFamily="34" charset="0"/>
                        </a:rPr>
                        <a:t>TS </a:t>
                      </a:r>
                      <a:endParaRPr lang="fr-FR" sz="800" b="1">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3020253"/>
                  </a:ext>
                </a:extLst>
              </a:tr>
              <a:tr h="1259487">
                <a:tc vMerge="1">
                  <a:txBody>
                    <a:bodyPr/>
                    <a:lstStyle/>
                    <a:p>
                      <a:endParaRPr lang="fr-FR"/>
                    </a:p>
                  </a:txBody>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890" algn="ctr">
                        <a:lnSpc>
                          <a:spcPct val="107000"/>
                        </a:lnSpc>
                        <a:spcAft>
                          <a:spcPts val="0"/>
                        </a:spcAft>
                      </a:pPr>
                      <a:r>
                        <a:rPr lang="fr-FR" sz="9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36440" marR="0" marT="3734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845322"/>
                  </a:ext>
                </a:extLst>
              </a:tr>
            </a:tbl>
          </a:graphicData>
        </a:graphic>
      </p:graphicFrame>
      <p:sp>
        <p:nvSpPr>
          <p:cNvPr id="8" name="ZoneTexte 7">
            <a:extLst>
              <a:ext uri="{FF2B5EF4-FFF2-40B4-BE49-F238E27FC236}">
                <a16:creationId xmlns:a16="http://schemas.microsoft.com/office/drawing/2014/main" id="{0AA1DD8E-5574-4517-AEC2-C5E577F225A8}"/>
              </a:ext>
            </a:extLst>
          </p:cNvPr>
          <p:cNvSpPr txBox="1"/>
          <p:nvPr/>
        </p:nvSpPr>
        <p:spPr>
          <a:xfrm>
            <a:off x="2729947" y="567121"/>
            <a:ext cx="7235687" cy="511743"/>
          </a:xfrm>
          <a:prstGeom prst="rect">
            <a:avLst/>
          </a:prstGeom>
          <a:noFill/>
        </p:spPr>
        <p:txBody>
          <a:bodyPr wrap="square" rtlCol="0">
            <a:spAutoFit/>
          </a:bodyPr>
          <a:lstStyle/>
          <a:p>
            <a:pPr marR="50165" lvl="0" algn="ctr">
              <a:lnSpc>
                <a:spcPct val="107000"/>
              </a:lnSpc>
              <a:defRPr/>
            </a:pPr>
            <a:r>
              <a:rPr lang="fr-FR" sz="1400" b="1" dirty="0"/>
              <a:t>BTS ESF Session 2025 – Epreuve de contrôle E5 – Eléments de corrigé</a:t>
            </a:r>
            <a:endParaRPr lang="fr-FR" sz="1400" dirty="0"/>
          </a:p>
          <a:p>
            <a:pPr marR="50165" algn="ctr">
              <a:lnSpc>
                <a:spcPct val="107000"/>
              </a:lnSpc>
              <a:spcAft>
                <a:spcPts val="0"/>
              </a:spcAft>
            </a:pPr>
            <a:endParaRPr lang="fr-FR"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0667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02EF38-A6D6-46C7-956F-1E5505BB88AC}"/>
              </a:ext>
            </a:extLst>
          </p:cNvPr>
          <p:cNvSpPr>
            <a:spLocks noGrp="1"/>
          </p:cNvSpPr>
          <p:nvPr>
            <p:ph type="title"/>
          </p:nvPr>
        </p:nvSpPr>
        <p:spPr>
          <a:xfrm>
            <a:off x="946484" y="2103437"/>
            <a:ext cx="10515600" cy="1325563"/>
          </a:xfrm>
        </p:spPr>
        <p:txBody>
          <a:bodyPr>
            <a:normAutofit/>
          </a:bodyPr>
          <a:lstStyle/>
          <a:p>
            <a:pPr algn="ctr"/>
            <a:r>
              <a:rPr lang="fr-FR" sz="3600" b="1" dirty="0">
                <a:solidFill>
                  <a:schemeClr val="accent1"/>
                </a:solidFill>
              </a:rPr>
              <a:t>Merci de votre attention</a:t>
            </a:r>
          </a:p>
        </p:txBody>
      </p:sp>
    </p:spTree>
    <p:extLst>
      <p:ext uri="{BB962C8B-B14F-4D97-AF65-F5344CB8AC3E}">
        <p14:creationId xmlns:p14="http://schemas.microsoft.com/office/powerpoint/2010/main" val="301394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4BE412-F676-4D7E-8F9A-6907845CD8FD}"/>
              </a:ext>
            </a:extLst>
          </p:cNvPr>
          <p:cNvSpPr>
            <a:spLocks noGrp="1"/>
          </p:cNvSpPr>
          <p:nvPr>
            <p:ph type="title"/>
          </p:nvPr>
        </p:nvSpPr>
        <p:spPr>
          <a:xfrm>
            <a:off x="838200" y="2657751"/>
            <a:ext cx="10515600" cy="1325563"/>
          </a:xfrm>
        </p:spPr>
        <p:txBody>
          <a:bodyPr>
            <a:noAutofit/>
          </a:bodyPr>
          <a:lstStyle/>
          <a:p>
            <a:pPr algn="ctr"/>
            <a:r>
              <a:rPr lang="fr-FR" sz="3600" b="1" dirty="0">
                <a:solidFill>
                  <a:schemeClr val="accent1"/>
                </a:solidFill>
              </a:rPr>
              <a:t>Comprendre les compétences du TS ESF à l’aune des activités et des indicateurs, </a:t>
            </a:r>
            <a:br>
              <a:rPr lang="fr-FR" sz="3600" b="1" dirty="0">
                <a:solidFill>
                  <a:schemeClr val="accent1"/>
                </a:solidFill>
              </a:rPr>
            </a:br>
            <a:r>
              <a:rPr lang="fr-FR" sz="3600" b="1" dirty="0">
                <a:solidFill>
                  <a:schemeClr val="accent1"/>
                </a:solidFill>
              </a:rPr>
              <a:t>pour former par compétences</a:t>
            </a:r>
            <a:endParaRPr lang="fr-FR" sz="3600" dirty="0">
              <a:solidFill>
                <a:schemeClr val="accent1"/>
              </a:solidFill>
            </a:endParaRPr>
          </a:p>
        </p:txBody>
      </p:sp>
    </p:spTree>
    <p:extLst>
      <p:ext uri="{BB962C8B-B14F-4D97-AF65-F5344CB8AC3E}">
        <p14:creationId xmlns:p14="http://schemas.microsoft.com/office/powerpoint/2010/main" val="3827404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B7E72B-E391-42C2-886C-DB8D1FA36305}"/>
              </a:ext>
            </a:extLst>
          </p:cNvPr>
          <p:cNvSpPr>
            <a:spLocks noGrp="1"/>
          </p:cNvSpPr>
          <p:nvPr>
            <p:ph type="title"/>
          </p:nvPr>
        </p:nvSpPr>
        <p:spPr/>
        <p:txBody>
          <a:bodyPr>
            <a:normAutofit/>
          </a:bodyPr>
          <a:lstStyle/>
          <a:p>
            <a:r>
              <a:rPr lang="fr-FR" sz="3600" b="1" dirty="0">
                <a:solidFill>
                  <a:schemeClr val="accent1"/>
                </a:solidFill>
              </a:rPr>
              <a:t>Comme tous les BC du BTS ESF, l’entrée se fait par les compétences</a:t>
            </a:r>
          </a:p>
        </p:txBody>
      </p:sp>
      <p:graphicFrame>
        <p:nvGraphicFramePr>
          <p:cNvPr id="15" name="Espace réservé du contenu 3">
            <a:extLst>
              <a:ext uri="{FF2B5EF4-FFF2-40B4-BE49-F238E27FC236}">
                <a16:creationId xmlns:a16="http://schemas.microsoft.com/office/drawing/2014/main" id="{A9DD04E1-D4C9-4C0F-9788-3AE33137328E}"/>
              </a:ext>
            </a:extLst>
          </p:cNvPr>
          <p:cNvGraphicFramePr>
            <a:graphicFrameLocks/>
          </p:cNvGraphicFramePr>
          <p:nvPr>
            <p:extLst>
              <p:ext uri="{D42A27DB-BD31-4B8C-83A1-F6EECF244321}">
                <p14:modId xmlns:p14="http://schemas.microsoft.com/office/powerpoint/2010/main" val="3897766019"/>
              </p:ext>
            </p:extLst>
          </p:nvPr>
        </p:nvGraphicFramePr>
        <p:xfrm>
          <a:off x="1553816" y="1690688"/>
          <a:ext cx="2149929" cy="4759960"/>
        </p:xfrm>
        <a:graphic>
          <a:graphicData uri="http://schemas.openxmlformats.org/drawingml/2006/table">
            <a:tbl>
              <a:tblPr firstRow="1" bandRow="1">
                <a:tableStyleId>{5C22544A-7EE6-4342-B048-85BDC9FD1C3A}</a:tableStyleId>
              </a:tblPr>
              <a:tblGrid>
                <a:gridCol w="2149929">
                  <a:extLst>
                    <a:ext uri="{9D8B030D-6E8A-4147-A177-3AD203B41FA5}">
                      <a16:colId xmlns:a16="http://schemas.microsoft.com/office/drawing/2014/main" val="1374983150"/>
                    </a:ext>
                  </a:extLst>
                </a:gridCol>
              </a:tblGrid>
              <a:tr h="370840">
                <a:tc>
                  <a:txBody>
                    <a:bodyPr/>
                    <a:lstStyle/>
                    <a:p>
                      <a:r>
                        <a:rPr lang="fr-FR" dirty="0"/>
                        <a:t>Compétences </a:t>
                      </a:r>
                    </a:p>
                  </a:txBody>
                  <a:tcPr/>
                </a:tc>
                <a:extLst>
                  <a:ext uri="{0D108BD9-81ED-4DB2-BD59-A6C34878D82A}">
                    <a16:rowId xmlns:a16="http://schemas.microsoft.com/office/drawing/2014/main" val="3836423369"/>
                  </a:ext>
                </a:extLst>
              </a:tr>
              <a:tr h="370840">
                <a:tc>
                  <a:txBody>
                    <a:bodyPr/>
                    <a:lstStyle/>
                    <a:p>
                      <a:r>
                        <a:rPr lang="fr-FR" dirty="0"/>
                        <a:t>C5.1. Respecter les logiques institutionnelles et les stratégies organisationnelles</a:t>
                      </a:r>
                    </a:p>
                  </a:txBody>
                  <a:tcPr/>
                </a:tc>
                <a:extLst>
                  <a:ext uri="{0D108BD9-81ED-4DB2-BD59-A6C34878D82A}">
                    <a16:rowId xmlns:a16="http://schemas.microsoft.com/office/drawing/2014/main" val="139782299"/>
                  </a:ext>
                </a:extLst>
              </a:tr>
              <a:tr h="370840">
                <a:tc>
                  <a:txBody>
                    <a:bodyPr/>
                    <a:lstStyle/>
                    <a:p>
                      <a:r>
                        <a:rPr lang="fr-FR" dirty="0"/>
                        <a:t>C5.2. Développer des actions en partenariat, en réseau et participer à la dynamique institutionnelle</a:t>
                      </a:r>
                    </a:p>
                  </a:txBody>
                  <a:tcPr/>
                </a:tc>
                <a:extLst>
                  <a:ext uri="{0D108BD9-81ED-4DB2-BD59-A6C34878D82A}">
                    <a16:rowId xmlns:a16="http://schemas.microsoft.com/office/drawing/2014/main" val="4198605676"/>
                  </a:ext>
                </a:extLst>
              </a:tr>
              <a:tr h="370840">
                <a:tc>
                  <a:txBody>
                    <a:bodyPr/>
                    <a:lstStyle/>
                    <a:p>
                      <a:r>
                        <a:rPr lang="fr-FR" dirty="0"/>
                        <a:t>C5.3. Participer au suivi des partenariats engagés par les structures</a:t>
                      </a:r>
                    </a:p>
                  </a:txBody>
                  <a:tcPr/>
                </a:tc>
                <a:extLst>
                  <a:ext uri="{0D108BD9-81ED-4DB2-BD59-A6C34878D82A}">
                    <a16:rowId xmlns:a16="http://schemas.microsoft.com/office/drawing/2014/main" val="1776396804"/>
                  </a:ext>
                </a:extLst>
              </a:tr>
            </a:tbl>
          </a:graphicData>
        </a:graphic>
      </p:graphicFrame>
      <p:sp>
        <p:nvSpPr>
          <p:cNvPr id="16" name="Accolade fermante 15">
            <a:extLst>
              <a:ext uri="{FF2B5EF4-FFF2-40B4-BE49-F238E27FC236}">
                <a16:creationId xmlns:a16="http://schemas.microsoft.com/office/drawing/2014/main" id="{14240A3E-07D4-42E3-9BFA-6CE51C340A1A}"/>
              </a:ext>
            </a:extLst>
          </p:cNvPr>
          <p:cNvSpPr/>
          <p:nvPr/>
        </p:nvSpPr>
        <p:spPr>
          <a:xfrm>
            <a:off x="3949149" y="1690688"/>
            <a:ext cx="755373" cy="4759960"/>
          </a:xfrm>
          <a:prstGeom prst="rightBrace">
            <a:avLst>
              <a:gd name="adj1" fmla="val 8333"/>
              <a:gd name="adj2" fmla="val 5278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a:extLst>
              <a:ext uri="{FF2B5EF4-FFF2-40B4-BE49-F238E27FC236}">
                <a16:creationId xmlns:a16="http://schemas.microsoft.com/office/drawing/2014/main" id="{85E8277D-4928-438E-96E2-1EF9B2816341}"/>
              </a:ext>
            </a:extLst>
          </p:cNvPr>
          <p:cNvSpPr txBox="1"/>
          <p:nvPr/>
        </p:nvSpPr>
        <p:spPr>
          <a:xfrm>
            <a:off x="6546575" y="3698568"/>
            <a:ext cx="5137112" cy="1200329"/>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fr-FR" dirty="0"/>
              <a:t>Activité 5.1 : Représentation de l’institution</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Activité 5.2 : Mise en œuvre du partenariat intra ou interinstitutionnel</a:t>
            </a:r>
          </a:p>
        </p:txBody>
      </p:sp>
      <p:sp>
        <p:nvSpPr>
          <p:cNvPr id="18" name="Bulle narrative : ronde 17">
            <a:extLst>
              <a:ext uri="{FF2B5EF4-FFF2-40B4-BE49-F238E27FC236}">
                <a16:creationId xmlns:a16="http://schemas.microsoft.com/office/drawing/2014/main" id="{6FDA8731-1D27-4D21-B5A9-65FAF9F41DB6}"/>
              </a:ext>
            </a:extLst>
          </p:cNvPr>
          <p:cNvSpPr/>
          <p:nvPr/>
        </p:nvSpPr>
        <p:spPr>
          <a:xfrm>
            <a:off x="7848839" y="1374567"/>
            <a:ext cx="3750365" cy="205443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Ces activités s’entendent au regard des interventions du TS ESF dans le cadre d’un partenariat</a:t>
            </a:r>
          </a:p>
        </p:txBody>
      </p:sp>
      <p:sp>
        <p:nvSpPr>
          <p:cNvPr id="19" name="ZoneTexte 18">
            <a:extLst>
              <a:ext uri="{FF2B5EF4-FFF2-40B4-BE49-F238E27FC236}">
                <a16:creationId xmlns:a16="http://schemas.microsoft.com/office/drawing/2014/main" id="{3CDAE450-4C5D-4D06-A428-183624E0EE22}"/>
              </a:ext>
            </a:extLst>
          </p:cNvPr>
          <p:cNvSpPr txBox="1"/>
          <p:nvPr/>
        </p:nvSpPr>
        <p:spPr>
          <a:xfrm>
            <a:off x="4810539" y="3789689"/>
            <a:ext cx="1736036" cy="923330"/>
          </a:xfrm>
          <a:prstGeom prst="rect">
            <a:avLst/>
          </a:prstGeom>
          <a:noFill/>
        </p:spPr>
        <p:txBody>
          <a:bodyPr wrap="square" rtlCol="0">
            <a:spAutoFit/>
          </a:bodyPr>
          <a:lstStyle/>
          <a:p>
            <a:r>
              <a:rPr lang="fr-FR" i="1" dirty="0"/>
              <a:t>Visent à exercer les activités suivantes : </a:t>
            </a:r>
          </a:p>
        </p:txBody>
      </p:sp>
      <p:sp>
        <p:nvSpPr>
          <p:cNvPr id="20" name="Rectangle : coins arrondis 19">
            <a:extLst>
              <a:ext uri="{FF2B5EF4-FFF2-40B4-BE49-F238E27FC236}">
                <a16:creationId xmlns:a16="http://schemas.microsoft.com/office/drawing/2014/main" id="{844503F0-3A13-488E-A938-8E686A8551B1}"/>
              </a:ext>
            </a:extLst>
          </p:cNvPr>
          <p:cNvSpPr/>
          <p:nvPr/>
        </p:nvSpPr>
        <p:spPr>
          <a:xfrm>
            <a:off x="5367130" y="5084775"/>
            <a:ext cx="6520070" cy="1471394"/>
          </a:xfrm>
          <a:prstGeom prst="roundRect">
            <a:avLst/>
          </a:prstGeom>
          <a:solidFill>
            <a:schemeClr val="accent4">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Pour rappel… </a:t>
            </a:r>
          </a:p>
          <a:p>
            <a:pPr algn="ctr"/>
            <a:r>
              <a:rPr lang="fr-FR" b="1" i="1" dirty="0">
                <a:solidFill>
                  <a:schemeClr val="tx1"/>
                </a:solidFill>
              </a:rPr>
              <a:t>Partenariat </a:t>
            </a:r>
            <a:r>
              <a:rPr lang="fr-FR" i="1" dirty="0">
                <a:solidFill>
                  <a:schemeClr val="tx1"/>
                </a:solidFill>
              </a:rPr>
              <a:t>: coopération entre des personnes ou des institutions généralement différentes par leur nature et leurs activités. L’apport de contributions mutuelles différentes (financement, personnel...) permet de réaliser un projet commun</a:t>
            </a:r>
            <a:endParaRPr lang="fr-FR" dirty="0">
              <a:solidFill>
                <a:schemeClr val="tx1"/>
              </a:solidFill>
            </a:endParaRPr>
          </a:p>
        </p:txBody>
      </p:sp>
    </p:spTree>
    <p:extLst>
      <p:ext uri="{BB962C8B-B14F-4D97-AF65-F5344CB8AC3E}">
        <p14:creationId xmlns:p14="http://schemas.microsoft.com/office/powerpoint/2010/main" val="407570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3998A-BD3E-47BD-B321-5FAE4C91FE5E}"/>
              </a:ext>
            </a:extLst>
          </p:cNvPr>
          <p:cNvSpPr>
            <a:spLocks noGrp="1"/>
          </p:cNvSpPr>
          <p:nvPr>
            <p:ph type="title"/>
          </p:nvPr>
        </p:nvSpPr>
        <p:spPr/>
        <p:txBody>
          <a:bodyPr>
            <a:normAutofit/>
          </a:bodyPr>
          <a:lstStyle/>
          <a:p>
            <a:r>
              <a:rPr lang="fr-FR" sz="3600" b="1" dirty="0">
                <a:solidFill>
                  <a:schemeClr val="accent1"/>
                </a:solidFill>
              </a:rPr>
              <a:t>Les activités dans le BC5</a:t>
            </a:r>
          </a:p>
        </p:txBody>
      </p:sp>
      <p:sp>
        <p:nvSpPr>
          <p:cNvPr id="3" name="Espace réservé du contenu 2">
            <a:extLst>
              <a:ext uri="{FF2B5EF4-FFF2-40B4-BE49-F238E27FC236}">
                <a16:creationId xmlns:a16="http://schemas.microsoft.com/office/drawing/2014/main" id="{0DBA0DD7-EA65-4EDF-8B9E-9047278B830B}"/>
              </a:ext>
            </a:extLst>
          </p:cNvPr>
          <p:cNvSpPr>
            <a:spLocks noGrp="1"/>
          </p:cNvSpPr>
          <p:nvPr>
            <p:ph idx="1"/>
          </p:nvPr>
        </p:nvSpPr>
        <p:spPr>
          <a:xfrm>
            <a:off x="808382" y="1531662"/>
            <a:ext cx="10515600" cy="864566"/>
          </a:xfrm>
        </p:spPr>
        <p:txBody>
          <a:bodyPr>
            <a:normAutofit/>
          </a:bodyPr>
          <a:lstStyle/>
          <a:p>
            <a:pPr marL="0" indent="0">
              <a:buNone/>
            </a:pPr>
            <a:r>
              <a:rPr lang="fr-FR" sz="2400" dirty="0"/>
              <a:t>Situation dans laquelle le TS ESF est en responsabilité dans le cadre de l’exercice de ses missions professionnelles</a:t>
            </a:r>
          </a:p>
          <a:p>
            <a:endParaRPr lang="fr-FR" sz="2400" dirty="0"/>
          </a:p>
          <a:p>
            <a:endParaRPr lang="fr-FR" sz="2400" dirty="0"/>
          </a:p>
        </p:txBody>
      </p:sp>
      <p:sp>
        <p:nvSpPr>
          <p:cNvPr id="4" name="Flèche : angle droit 3">
            <a:extLst>
              <a:ext uri="{FF2B5EF4-FFF2-40B4-BE49-F238E27FC236}">
                <a16:creationId xmlns:a16="http://schemas.microsoft.com/office/drawing/2014/main" id="{C5350653-5371-4262-8AE7-359A8BFC4164}"/>
              </a:ext>
            </a:extLst>
          </p:cNvPr>
          <p:cNvSpPr/>
          <p:nvPr/>
        </p:nvSpPr>
        <p:spPr>
          <a:xfrm rot="5400000">
            <a:off x="1644218" y="2264657"/>
            <a:ext cx="640834" cy="90397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F8A43EC4-E512-4BD8-9969-279B7EB1022D}"/>
              </a:ext>
            </a:extLst>
          </p:cNvPr>
          <p:cNvSpPr txBox="1"/>
          <p:nvPr/>
        </p:nvSpPr>
        <p:spPr>
          <a:xfrm>
            <a:off x="2620616" y="2531165"/>
            <a:ext cx="6493566" cy="1200329"/>
          </a:xfrm>
          <a:prstGeom prst="rect">
            <a:avLst/>
          </a:prstGeom>
          <a:noFill/>
        </p:spPr>
        <p:txBody>
          <a:bodyPr wrap="square" rtlCol="0">
            <a:spAutoFit/>
          </a:bodyPr>
          <a:lstStyle/>
          <a:p>
            <a:r>
              <a:rPr lang="fr-FR" sz="2400" dirty="0"/>
              <a:t>Activités à envisager dans le cadre d’un partenariat dans lequel le TS ESF est en responsabilité au regard des missions qui lui sont confiées</a:t>
            </a:r>
          </a:p>
        </p:txBody>
      </p:sp>
      <p:sp>
        <p:nvSpPr>
          <p:cNvPr id="6" name="Ellipse 5">
            <a:extLst>
              <a:ext uri="{FF2B5EF4-FFF2-40B4-BE49-F238E27FC236}">
                <a16:creationId xmlns:a16="http://schemas.microsoft.com/office/drawing/2014/main" id="{D80FF613-E23F-4488-9BE6-D2DE10BA1F52}"/>
              </a:ext>
            </a:extLst>
          </p:cNvPr>
          <p:cNvSpPr/>
          <p:nvPr/>
        </p:nvSpPr>
        <p:spPr>
          <a:xfrm>
            <a:off x="9511748" y="2435590"/>
            <a:ext cx="1681129" cy="13914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Dans le périmètre d’action d’un TS ESF</a:t>
            </a:r>
          </a:p>
        </p:txBody>
      </p:sp>
      <p:sp>
        <p:nvSpPr>
          <p:cNvPr id="8" name="ZoneTexte 7">
            <a:extLst>
              <a:ext uri="{FF2B5EF4-FFF2-40B4-BE49-F238E27FC236}">
                <a16:creationId xmlns:a16="http://schemas.microsoft.com/office/drawing/2014/main" id="{8702E3AA-26B6-44EB-A564-D8ED77CAEC7B}"/>
              </a:ext>
            </a:extLst>
          </p:cNvPr>
          <p:cNvSpPr txBox="1"/>
          <p:nvPr/>
        </p:nvSpPr>
        <p:spPr>
          <a:xfrm>
            <a:off x="808382" y="4065385"/>
            <a:ext cx="5287618" cy="2554545"/>
          </a:xfrm>
          <a:prstGeom prst="rect">
            <a:avLst/>
          </a:prstGeom>
          <a:noFill/>
          <a:ln>
            <a:solidFill>
              <a:schemeClr val="accent1"/>
            </a:solidFill>
          </a:ln>
        </p:spPr>
        <p:txBody>
          <a:bodyPr wrap="square" rtlCol="0">
            <a:spAutoFit/>
          </a:bodyPr>
          <a:lstStyle/>
          <a:p>
            <a:r>
              <a:rPr lang="fr-FR" sz="2000" b="1" dirty="0"/>
              <a:t>Activité 5.1. Représentation de l’institution</a:t>
            </a:r>
          </a:p>
          <a:p>
            <a:endParaRPr lang="fr-FR" sz="2000" dirty="0"/>
          </a:p>
          <a:p>
            <a:r>
              <a:rPr lang="fr-FR" sz="2000" dirty="0"/>
              <a:t>Responsabilité inhérente à la fonction de TS ESF</a:t>
            </a:r>
          </a:p>
          <a:p>
            <a:endParaRPr lang="fr-FR" sz="2000" dirty="0"/>
          </a:p>
          <a:p>
            <a:r>
              <a:rPr lang="fr-FR" sz="2000" dirty="0"/>
              <a:t>Implique de connaitre et de s’approprier les missions, le fonctionnement et les projets de son institution, ainsi que son champ de compétences en tant que professionnel. </a:t>
            </a:r>
          </a:p>
        </p:txBody>
      </p:sp>
      <p:sp>
        <p:nvSpPr>
          <p:cNvPr id="9" name="ZoneTexte 8">
            <a:extLst>
              <a:ext uri="{FF2B5EF4-FFF2-40B4-BE49-F238E27FC236}">
                <a16:creationId xmlns:a16="http://schemas.microsoft.com/office/drawing/2014/main" id="{3097DBB0-B4B1-46DC-973E-419C98A0342A}"/>
              </a:ext>
            </a:extLst>
          </p:cNvPr>
          <p:cNvSpPr txBox="1"/>
          <p:nvPr/>
        </p:nvSpPr>
        <p:spPr>
          <a:xfrm>
            <a:off x="6440557" y="4065385"/>
            <a:ext cx="4943061" cy="2554545"/>
          </a:xfrm>
          <a:prstGeom prst="rect">
            <a:avLst/>
          </a:prstGeom>
          <a:noFill/>
          <a:ln>
            <a:solidFill>
              <a:schemeClr val="accent1"/>
            </a:solidFill>
          </a:ln>
        </p:spPr>
        <p:txBody>
          <a:bodyPr wrap="square" rtlCol="0">
            <a:spAutoFit/>
          </a:bodyPr>
          <a:lstStyle/>
          <a:p>
            <a:r>
              <a:rPr lang="fr-FR" sz="2000" b="1" dirty="0"/>
              <a:t>Activité 5.2. Mise en œuvre du partenariat intra ou interinstitutionnel</a:t>
            </a:r>
          </a:p>
          <a:p>
            <a:endParaRPr lang="fr-FR" sz="2000" b="1" dirty="0"/>
          </a:p>
          <a:p>
            <a:r>
              <a:rPr lang="fr-FR" sz="2000" dirty="0"/>
              <a:t>TS ESF qui n’est pas à l’origine du partenariat (partenariat déjà engagé)…</a:t>
            </a:r>
          </a:p>
          <a:p>
            <a:r>
              <a:rPr lang="fr-FR" sz="2000" dirty="0"/>
              <a:t>… mais contribue au fonctionnement, au développement et au suivi des actions partenariales</a:t>
            </a:r>
            <a:r>
              <a:rPr lang="fr-FR" dirty="0"/>
              <a:t> </a:t>
            </a:r>
            <a:endParaRPr lang="fr-FR" sz="2000" dirty="0"/>
          </a:p>
        </p:txBody>
      </p:sp>
    </p:spTree>
    <p:extLst>
      <p:ext uri="{BB962C8B-B14F-4D97-AF65-F5344CB8AC3E}">
        <p14:creationId xmlns:p14="http://schemas.microsoft.com/office/powerpoint/2010/main" val="2552549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724FC9-1EF3-49DA-9F94-A107FCBB827A}"/>
              </a:ext>
            </a:extLst>
          </p:cNvPr>
          <p:cNvSpPr>
            <a:spLocks noGrp="1"/>
          </p:cNvSpPr>
          <p:nvPr>
            <p:ph type="title"/>
          </p:nvPr>
        </p:nvSpPr>
        <p:spPr/>
        <p:txBody>
          <a:bodyPr>
            <a:normAutofit/>
          </a:bodyPr>
          <a:lstStyle/>
          <a:p>
            <a:r>
              <a:rPr lang="fr-FR" sz="3600" b="1" dirty="0">
                <a:solidFill>
                  <a:schemeClr val="accent1"/>
                </a:solidFill>
              </a:rPr>
              <a:t>Des indicateurs pour construire et évaluer la compétence</a:t>
            </a:r>
          </a:p>
        </p:txBody>
      </p:sp>
      <p:sp>
        <p:nvSpPr>
          <p:cNvPr id="3" name="Espace réservé du contenu 2">
            <a:extLst>
              <a:ext uri="{FF2B5EF4-FFF2-40B4-BE49-F238E27FC236}">
                <a16:creationId xmlns:a16="http://schemas.microsoft.com/office/drawing/2014/main" id="{45115613-029F-4E6E-AAC3-F65982AEDA5D}"/>
              </a:ext>
            </a:extLst>
          </p:cNvPr>
          <p:cNvSpPr>
            <a:spLocks noGrp="1"/>
          </p:cNvSpPr>
          <p:nvPr>
            <p:ph idx="1"/>
          </p:nvPr>
        </p:nvSpPr>
        <p:spPr/>
        <p:txBody>
          <a:bodyPr/>
          <a:lstStyle/>
          <a:p>
            <a:endParaRPr lang="fr-FR"/>
          </a:p>
        </p:txBody>
      </p:sp>
      <p:graphicFrame>
        <p:nvGraphicFramePr>
          <p:cNvPr id="4" name="Espace réservé du contenu 3">
            <a:extLst>
              <a:ext uri="{FF2B5EF4-FFF2-40B4-BE49-F238E27FC236}">
                <a16:creationId xmlns:a16="http://schemas.microsoft.com/office/drawing/2014/main" id="{76C19819-4EEA-42DC-B060-63421BC1D0B1}"/>
              </a:ext>
            </a:extLst>
          </p:cNvPr>
          <p:cNvGraphicFramePr>
            <a:graphicFrameLocks/>
          </p:cNvGraphicFramePr>
          <p:nvPr>
            <p:extLst>
              <p:ext uri="{D42A27DB-BD31-4B8C-83A1-F6EECF244321}">
                <p14:modId xmlns:p14="http://schemas.microsoft.com/office/powerpoint/2010/main" val="1394800908"/>
              </p:ext>
            </p:extLst>
          </p:nvPr>
        </p:nvGraphicFramePr>
        <p:xfrm>
          <a:off x="838200" y="1458594"/>
          <a:ext cx="10515600" cy="5034280"/>
        </p:xfrm>
        <a:graphic>
          <a:graphicData uri="http://schemas.openxmlformats.org/drawingml/2006/table">
            <a:tbl>
              <a:tblPr firstRow="1" bandRow="1">
                <a:tableStyleId>{5C22544A-7EE6-4342-B048-85BDC9FD1C3A}</a:tableStyleId>
              </a:tblPr>
              <a:tblGrid>
                <a:gridCol w="2149929">
                  <a:extLst>
                    <a:ext uri="{9D8B030D-6E8A-4147-A177-3AD203B41FA5}">
                      <a16:colId xmlns:a16="http://schemas.microsoft.com/office/drawing/2014/main" val="1374983150"/>
                    </a:ext>
                  </a:extLst>
                </a:gridCol>
                <a:gridCol w="8365671">
                  <a:extLst>
                    <a:ext uri="{9D8B030D-6E8A-4147-A177-3AD203B41FA5}">
                      <a16:colId xmlns:a16="http://schemas.microsoft.com/office/drawing/2014/main" val="2489374666"/>
                    </a:ext>
                  </a:extLst>
                </a:gridCol>
              </a:tblGrid>
              <a:tr h="370840">
                <a:tc>
                  <a:txBody>
                    <a:bodyPr/>
                    <a:lstStyle/>
                    <a:p>
                      <a:r>
                        <a:rPr lang="fr-FR" dirty="0"/>
                        <a:t>Compétences </a:t>
                      </a:r>
                    </a:p>
                  </a:txBody>
                  <a:tcPr/>
                </a:tc>
                <a:tc>
                  <a:txBody>
                    <a:bodyPr/>
                    <a:lstStyle/>
                    <a:p>
                      <a:r>
                        <a:rPr lang="fr-FR" dirty="0"/>
                        <a:t>Indicateurs </a:t>
                      </a:r>
                    </a:p>
                  </a:txBody>
                  <a:tcPr/>
                </a:tc>
                <a:extLst>
                  <a:ext uri="{0D108BD9-81ED-4DB2-BD59-A6C34878D82A}">
                    <a16:rowId xmlns:a16="http://schemas.microsoft.com/office/drawing/2014/main" val="3836423369"/>
                  </a:ext>
                </a:extLst>
              </a:tr>
              <a:tr h="370840">
                <a:tc>
                  <a:txBody>
                    <a:bodyPr/>
                    <a:lstStyle/>
                    <a:p>
                      <a:r>
                        <a:rPr lang="fr-FR" dirty="0"/>
                        <a:t>C5.1. Respecter les logiques institutionnelles et les stratégies organisationnelles</a:t>
                      </a:r>
                    </a:p>
                  </a:txBody>
                  <a:tcPr/>
                </a:tc>
                <a:tc>
                  <a:txBody>
                    <a:bodyPr/>
                    <a:lstStyle/>
                    <a:p>
                      <a:r>
                        <a:rPr lang="fr-FR" dirty="0"/>
                        <a:t>Mobilisation des missions et du projet dans le positionnement professionnel</a:t>
                      </a:r>
                    </a:p>
                    <a:p>
                      <a:r>
                        <a:rPr lang="fr-FR" dirty="0"/>
                        <a:t>Mise en relation de l’institution avec les politiques sociales dans lesquelles elle s’inscrit</a:t>
                      </a:r>
                    </a:p>
                    <a:p>
                      <a:r>
                        <a:rPr lang="fr-FR" dirty="0"/>
                        <a:t>Prise en compte des obligations et contraintes institutionnelles, humaines, financières dans les projections menées</a:t>
                      </a:r>
                    </a:p>
                    <a:p>
                      <a:r>
                        <a:rPr lang="fr-FR" dirty="0"/>
                        <a:t>Représentation de l’institution dans le cadre d’une délégation, en respect de ses valeurs et de la mission confiées</a:t>
                      </a:r>
                    </a:p>
                  </a:txBody>
                  <a:tcPr/>
                </a:tc>
                <a:extLst>
                  <a:ext uri="{0D108BD9-81ED-4DB2-BD59-A6C34878D82A}">
                    <a16:rowId xmlns:a16="http://schemas.microsoft.com/office/drawing/2014/main" val="139782299"/>
                  </a:ext>
                </a:extLst>
              </a:tr>
              <a:tr h="370840">
                <a:tc>
                  <a:txBody>
                    <a:bodyPr/>
                    <a:lstStyle/>
                    <a:p>
                      <a:r>
                        <a:rPr lang="fr-FR" dirty="0"/>
                        <a:t>C5.2. Développer des actions en partenariat, en réseau et participer à la dynamique institutionnelle</a:t>
                      </a:r>
                    </a:p>
                  </a:txBody>
                  <a:tcPr/>
                </a:tc>
                <a:tc>
                  <a:txBody>
                    <a:bodyPr/>
                    <a:lstStyle/>
                    <a:p>
                      <a:r>
                        <a:rPr lang="fr-FR" dirty="0"/>
                        <a:t>Identification de l’évolution des politiques sociales locales, nationales et européennes</a:t>
                      </a:r>
                    </a:p>
                    <a:p>
                      <a:r>
                        <a:rPr lang="fr-FR" dirty="0"/>
                        <a:t>Projection vers des actions en partenariat en réponse aux besoins du public, respectant les missions, projets des différents acteurs et les enjeux des partenariats envisagés</a:t>
                      </a:r>
                    </a:p>
                    <a:p>
                      <a:r>
                        <a:rPr lang="fr-FR" dirty="0"/>
                        <a:t>Connaissance et mise en œuvre des conditions et techniques d’animation d’un réseau de professionnels ou autre </a:t>
                      </a:r>
                    </a:p>
                    <a:p>
                      <a:r>
                        <a:rPr lang="fr-FR" dirty="0"/>
                        <a:t>Intégration dans une équipe de travail</a:t>
                      </a:r>
                    </a:p>
                  </a:txBody>
                  <a:tcPr/>
                </a:tc>
                <a:extLst>
                  <a:ext uri="{0D108BD9-81ED-4DB2-BD59-A6C34878D82A}">
                    <a16:rowId xmlns:a16="http://schemas.microsoft.com/office/drawing/2014/main" val="4198605676"/>
                  </a:ext>
                </a:extLst>
              </a:tr>
              <a:tr h="370840">
                <a:tc>
                  <a:txBody>
                    <a:bodyPr/>
                    <a:lstStyle/>
                    <a:p>
                      <a:r>
                        <a:rPr lang="fr-FR" dirty="0"/>
                        <a:t>C5.3. Participer au suivi des partenariats engagés par les structures</a:t>
                      </a:r>
                    </a:p>
                  </a:txBody>
                  <a:tcPr/>
                </a:tc>
                <a:tc>
                  <a:txBody>
                    <a:bodyPr/>
                    <a:lstStyle/>
                    <a:p>
                      <a:r>
                        <a:rPr lang="fr-FR" dirty="0"/>
                        <a:t>Identification des partenaires, de leurs missions et des enjeux liés aux partenariats actuels</a:t>
                      </a:r>
                    </a:p>
                    <a:p>
                      <a:r>
                        <a:rPr lang="fr-FR" dirty="0"/>
                        <a:t>Mobilisation des partenariats de la structure dans les activités menées</a:t>
                      </a:r>
                    </a:p>
                    <a:p>
                      <a:r>
                        <a:rPr lang="fr-FR" dirty="0"/>
                        <a:t>Recueil et stockage des éléments de suivi des partenariats activés</a:t>
                      </a:r>
                    </a:p>
                  </a:txBody>
                  <a:tcPr/>
                </a:tc>
                <a:extLst>
                  <a:ext uri="{0D108BD9-81ED-4DB2-BD59-A6C34878D82A}">
                    <a16:rowId xmlns:a16="http://schemas.microsoft.com/office/drawing/2014/main" val="1776396804"/>
                  </a:ext>
                </a:extLst>
              </a:tr>
            </a:tbl>
          </a:graphicData>
        </a:graphic>
      </p:graphicFrame>
    </p:spTree>
    <p:extLst>
      <p:ext uri="{BB962C8B-B14F-4D97-AF65-F5344CB8AC3E}">
        <p14:creationId xmlns:p14="http://schemas.microsoft.com/office/powerpoint/2010/main" val="2437400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D3686-24DD-45FE-AF54-AC17E9F9DDAE}"/>
              </a:ext>
            </a:extLst>
          </p:cNvPr>
          <p:cNvSpPr>
            <a:spLocks noGrp="1"/>
          </p:cNvSpPr>
          <p:nvPr>
            <p:ph type="title"/>
          </p:nvPr>
        </p:nvSpPr>
        <p:spPr/>
        <p:txBody>
          <a:bodyPr>
            <a:normAutofit/>
          </a:bodyPr>
          <a:lstStyle/>
          <a:p>
            <a:r>
              <a:rPr lang="fr-FR" sz="3600" b="1" dirty="0">
                <a:solidFill>
                  <a:schemeClr val="accent1"/>
                </a:solidFill>
              </a:rPr>
              <a:t>Un indicateur doit être corrélé à la compétence qu’il permet de construire et d’évaluer</a:t>
            </a:r>
          </a:p>
        </p:txBody>
      </p:sp>
      <p:graphicFrame>
        <p:nvGraphicFramePr>
          <p:cNvPr id="4" name="Espace réservé du contenu 3">
            <a:extLst>
              <a:ext uri="{FF2B5EF4-FFF2-40B4-BE49-F238E27FC236}">
                <a16:creationId xmlns:a16="http://schemas.microsoft.com/office/drawing/2014/main" id="{6ECCB4A0-D15F-4390-B28C-B3263B802654}"/>
              </a:ext>
            </a:extLst>
          </p:cNvPr>
          <p:cNvGraphicFramePr>
            <a:graphicFrameLocks noGrp="1"/>
          </p:cNvGraphicFramePr>
          <p:nvPr>
            <p:ph idx="1"/>
            <p:extLst>
              <p:ext uri="{D42A27DB-BD31-4B8C-83A1-F6EECF244321}">
                <p14:modId xmlns:p14="http://schemas.microsoft.com/office/powerpoint/2010/main" val="86002850"/>
              </p:ext>
            </p:extLst>
          </p:nvPr>
        </p:nvGraphicFramePr>
        <p:xfrm>
          <a:off x="1119808" y="1907209"/>
          <a:ext cx="10515600" cy="2108200"/>
        </p:xfrm>
        <a:graphic>
          <a:graphicData uri="http://schemas.openxmlformats.org/drawingml/2006/table">
            <a:tbl>
              <a:tblPr firstRow="1" bandRow="1">
                <a:tableStyleId>{5C22544A-7EE6-4342-B048-85BDC9FD1C3A}</a:tableStyleId>
              </a:tblPr>
              <a:tblGrid>
                <a:gridCol w="2149929">
                  <a:extLst>
                    <a:ext uri="{9D8B030D-6E8A-4147-A177-3AD203B41FA5}">
                      <a16:colId xmlns:a16="http://schemas.microsoft.com/office/drawing/2014/main" val="1374983150"/>
                    </a:ext>
                  </a:extLst>
                </a:gridCol>
                <a:gridCol w="8365671">
                  <a:extLst>
                    <a:ext uri="{9D8B030D-6E8A-4147-A177-3AD203B41FA5}">
                      <a16:colId xmlns:a16="http://schemas.microsoft.com/office/drawing/2014/main" val="2489374666"/>
                    </a:ext>
                  </a:extLst>
                </a:gridCol>
              </a:tblGrid>
              <a:tr h="370840">
                <a:tc>
                  <a:txBody>
                    <a:bodyPr/>
                    <a:lstStyle/>
                    <a:p>
                      <a:r>
                        <a:rPr lang="fr-FR" dirty="0"/>
                        <a:t>Compétences </a:t>
                      </a:r>
                    </a:p>
                  </a:txBody>
                  <a:tcPr/>
                </a:tc>
                <a:tc>
                  <a:txBody>
                    <a:bodyPr/>
                    <a:lstStyle/>
                    <a:p>
                      <a:r>
                        <a:rPr lang="fr-FR" dirty="0"/>
                        <a:t>Indicateurs </a:t>
                      </a:r>
                    </a:p>
                  </a:txBody>
                  <a:tcPr/>
                </a:tc>
                <a:extLst>
                  <a:ext uri="{0D108BD9-81ED-4DB2-BD59-A6C34878D82A}">
                    <a16:rowId xmlns:a16="http://schemas.microsoft.com/office/drawing/2014/main" val="3836423369"/>
                  </a:ext>
                </a:extLst>
              </a:tr>
              <a:tr h="370840">
                <a:tc>
                  <a:txBody>
                    <a:bodyPr/>
                    <a:lstStyle/>
                    <a:p>
                      <a:r>
                        <a:rPr lang="fr-FR" dirty="0"/>
                        <a:t>C5.2. Développer des actions en partenariat, en réseau et participer à la dynamique institutionnelle</a:t>
                      </a:r>
                    </a:p>
                  </a:txBody>
                  <a:tcPr/>
                </a:tc>
                <a:tc>
                  <a:txBody>
                    <a:bodyPr/>
                    <a:lstStyle/>
                    <a:p>
                      <a:r>
                        <a:rPr lang="fr-FR" dirty="0"/>
                        <a:t>Identification de l’évolution des politiques sociales locales, nationales et européennes</a:t>
                      </a:r>
                    </a:p>
                    <a:p>
                      <a:r>
                        <a:rPr lang="fr-FR" dirty="0"/>
                        <a:t>Projection vers des actions en partenariat en réponse aux besoins du public, respectant les missions, projets des différents acteurs et les enjeux des partenariats envisagés</a:t>
                      </a:r>
                    </a:p>
                    <a:p>
                      <a:r>
                        <a:rPr lang="fr-FR" dirty="0"/>
                        <a:t>Connaissance et mise en œuvre des conditions et techniques d’animation d’un réseau de professionnels ou autre </a:t>
                      </a:r>
                    </a:p>
                    <a:p>
                      <a:r>
                        <a:rPr lang="fr-FR" dirty="0"/>
                        <a:t>Intégration dans une équipe de travail</a:t>
                      </a:r>
                    </a:p>
                  </a:txBody>
                  <a:tcPr/>
                </a:tc>
                <a:extLst>
                  <a:ext uri="{0D108BD9-81ED-4DB2-BD59-A6C34878D82A}">
                    <a16:rowId xmlns:a16="http://schemas.microsoft.com/office/drawing/2014/main" val="4198605676"/>
                  </a:ext>
                </a:extLst>
              </a:tr>
            </a:tbl>
          </a:graphicData>
        </a:graphic>
      </p:graphicFrame>
      <p:sp>
        <p:nvSpPr>
          <p:cNvPr id="5" name="Flèche : courbe vers le bas 4">
            <a:extLst>
              <a:ext uri="{FF2B5EF4-FFF2-40B4-BE49-F238E27FC236}">
                <a16:creationId xmlns:a16="http://schemas.microsoft.com/office/drawing/2014/main" id="{430092A0-00C4-4BC9-AD68-64216446D01A}"/>
              </a:ext>
            </a:extLst>
          </p:cNvPr>
          <p:cNvSpPr/>
          <p:nvPr/>
        </p:nvSpPr>
        <p:spPr>
          <a:xfrm rot="10800000">
            <a:off x="2623931" y="4015409"/>
            <a:ext cx="1219200" cy="363399"/>
          </a:xfrm>
          <a:prstGeom prst="curved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Rectangle 5">
            <a:extLst>
              <a:ext uri="{FF2B5EF4-FFF2-40B4-BE49-F238E27FC236}">
                <a16:creationId xmlns:a16="http://schemas.microsoft.com/office/drawing/2014/main" id="{22443D48-D1E1-4525-B47F-84DC6B9994DB}"/>
              </a:ext>
            </a:extLst>
          </p:cNvPr>
          <p:cNvSpPr/>
          <p:nvPr/>
        </p:nvSpPr>
        <p:spPr>
          <a:xfrm>
            <a:off x="3233531" y="3688591"/>
            <a:ext cx="3750365" cy="3400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DFA7DC0E-40E6-4E59-A03C-D86CE24AD3F3}"/>
              </a:ext>
            </a:extLst>
          </p:cNvPr>
          <p:cNvSpPr txBox="1"/>
          <p:nvPr/>
        </p:nvSpPr>
        <p:spPr>
          <a:xfrm>
            <a:off x="2623930" y="4667798"/>
            <a:ext cx="10081591" cy="400110"/>
          </a:xfrm>
          <a:prstGeom prst="rect">
            <a:avLst/>
          </a:prstGeom>
          <a:noFill/>
        </p:spPr>
        <p:txBody>
          <a:bodyPr wrap="square" rtlCol="0">
            <a:spAutoFit/>
          </a:bodyPr>
          <a:lstStyle/>
          <a:p>
            <a:r>
              <a:rPr lang="fr-FR" sz="2000" dirty="0"/>
              <a:t>Toujours revenir à la compétence quand on lit, travaille ou évalue un indicateur </a:t>
            </a:r>
          </a:p>
        </p:txBody>
      </p:sp>
      <p:sp>
        <p:nvSpPr>
          <p:cNvPr id="8" name="Rectangle : coins arrondis 7">
            <a:extLst>
              <a:ext uri="{FF2B5EF4-FFF2-40B4-BE49-F238E27FC236}">
                <a16:creationId xmlns:a16="http://schemas.microsoft.com/office/drawing/2014/main" id="{7DEC3FAC-7CCA-485F-8086-1FFC4D5BDB94}"/>
              </a:ext>
            </a:extLst>
          </p:cNvPr>
          <p:cNvSpPr/>
          <p:nvPr/>
        </p:nvSpPr>
        <p:spPr>
          <a:xfrm>
            <a:off x="4452730" y="5403293"/>
            <a:ext cx="4214191" cy="8134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Enjeux</a:t>
            </a:r>
          </a:p>
          <a:p>
            <a:pPr algn="ctr"/>
            <a:r>
              <a:rPr lang="fr-FR" dirty="0"/>
              <a:t>Conserver le sens de l’indicateur et ne pas dénaturer de fait la compétence </a:t>
            </a:r>
          </a:p>
        </p:txBody>
      </p:sp>
    </p:spTree>
    <p:extLst>
      <p:ext uri="{BB962C8B-B14F-4D97-AF65-F5344CB8AC3E}">
        <p14:creationId xmlns:p14="http://schemas.microsoft.com/office/powerpoint/2010/main" val="1584886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E6CF5F-5B65-4B5F-AE35-CD36BFDA4A8C}"/>
              </a:ext>
            </a:extLst>
          </p:cNvPr>
          <p:cNvSpPr>
            <a:spLocks noGrp="1"/>
          </p:cNvSpPr>
          <p:nvPr>
            <p:ph type="title"/>
          </p:nvPr>
        </p:nvSpPr>
        <p:spPr/>
        <p:txBody>
          <a:bodyPr>
            <a:normAutofit/>
          </a:bodyPr>
          <a:lstStyle/>
          <a:p>
            <a:r>
              <a:rPr lang="fr-FR" sz="3600" b="1" dirty="0">
                <a:solidFill>
                  <a:schemeClr val="accent1"/>
                </a:solidFill>
              </a:rPr>
              <a:t>Le travail à partir des indicateurs : ex. du premier indicateur de la C5.1. </a:t>
            </a:r>
          </a:p>
        </p:txBody>
      </p:sp>
      <p:sp>
        <p:nvSpPr>
          <p:cNvPr id="3" name="Espace réservé du contenu 2">
            <a:extLst>
              <a:ext uri="{FF2B5EF4-FFF2-40B4-BE49-F238E27FC236}">
                <a16:creationId xmlns:a16="http://schemas.microsoft.com/office/drawing/2014/main" id="{C5EF0A2D-D41D-4205-980A-C27B41290B0E}"/>
              </a:ext>
            </a:extLst>
          </p:cNvPr>
          <p:cNvSpPr>
            <a:spLocks noGrp="1"/>
          </p:cNvSpPr>
          <p:nvPr>
            <p:ph idx="1"/>
          </p:nvPr>
        </p:nvSpPr>
        <p:spPr>
          <a:xfrm>
            <a:off x="838200" y="2275985"/>
            <a:ext cx="6781800" cy="4216889"/>
          </a:xfrm>
        </p:spPr>
        <p:txBody>
          <a:bodyPr>
            <a:normAutofit lnSpcReduction="10000"/>
          </a:bodyPr>
          <a:lstStyle/>
          <a:p>
            <a:pPr marL="0" indent="0">
              <a:buNone/>
            </a:pPr>
            <a:r>
              <a:rPr lang="fr-FR" sz="2000" b="1" i="1" dirty="0"/>
              <a:t>« Mobilisation des missions et du projet de l’institution dans le positionnement professionnel » : </a:t>
            </a:r>
          </a:p>
          <a:p>
            <a:pPr marL="0" indent="0">
              <a:buNone/>
            </a:pPr>
            <a:endParaRPr lang="fr-FR" sz="2000" b="1" i="1" dirty="0"/>
          </a:p>
          <a:p>
            <a:pPr marL="457200" indent="-457200">
              <a:buAutoNum type="arabicPeriod"/>
            </a:pPr>
            <a:r>
              <a:rPr lang="fr-FR" sz="2000" dirty="0"/>
              <a:t>Identification des missions de l’institution</a:t>
            </a:r>
          </a:p>
          <a:p>
            <a:pPr marL="457200" indent="-457200">
              <a:buAutoNum type="arabicPeriod"/>
            </a:pPr>
            <a:r>
              <a:rPr lang="fr-FR" sz="2000" dirty="0"/>
              <a:t>Compréhension du projet de l’institution</a:t>
            </a:r>
          </a:p>
          <a:p>
            <a:pPr marL="457200" indent="-457200">
              <a:buAutoNum type="arabicPeriod"/>
            </a:pPr>
            <a:r>
              <a:rPr lang="fr-FR" sz="2000" dirty="0"/>
              <a:t>Réflexion et travail sur le positionnement professionnel au sein de l’institution</a:t>
            </a:r>
          </a:p>
          <a:p>
            <a:pPr marL="457200" indent="-457200">
              <a:buAutoNum type="arabicPeriod"/>
            </a:pPr>
            <a:r>
              <a:rPr lang="fr-FR" sz="2000" dirty="0"/>
              <a:t>Repérage et appréhension des missions de l’institution pour construire son positionnement professionnel</a:t>
            </a:r>
          </a:p>
          <a:p>
            <a:pPr marL="457200" indent="-457200">
              <a:buAutoNum type="arabicPeriod"/>
            </a:pPr>
            <a:r>
              <a:rPr lang="fr-FR" sz="2000" dirty="0"/>
              <a:t>Repérage et appréhension du projet de l’institution pour construire son positionnement professionnel</a:t>
            </a:r>
          </a:p>
          <a:p>
            <a:pPr marL="457200" indent="-457200">
              <a:buAutoNum type="arabicPeriod"/>
            </a:pPr>
            <a:r>
              <a:rPr lang="fr-FR" sz="2000" i="1" dirty="0"/>
              <a:t>Articulation de l’ensemble des composantes de l’indicateur</a:t>
            </a:r>
          </a:p>
          <a:p>
            <a:endParaRPr lang="fr-FR" sz="2400" dirty="0"/>
          </a:p>
        </p:txBody>
      </p:sp>
      <p:sp>
        <p:nvSpPr>
          <p:cNvPr id="4" name="ZoneTexte 3">
            <a:extLst>
              <a:ext uri="{FF2B5EF4-FFF2-40B4-BE49-F238E27FC236}">
                <a16:creationId xmlns:a16="http://schemas.microsoft.com/office/drawing/2014/main" id="{FE499CD3-B7D4-4509-B543-A5B4EF9EB146}"/>
              </a:ext>
            </a:extLst>
          </p:cNvPr>
          <p:cNvSpPr txBox="1"/>
          <p:nvPr/>
        </p:nvSpPr>
        <p:spPr>
          <a:xfrm>
            <a:off x="3165406" y="1906652"/>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1 </a:t>
            </a:r>
          </a:p>
        </p:txBody>
      </p:sp>
      <p:sp>
        <p:nvSpPr>
          <p:cNvPr id="5" name="ZoneTexte 4">
            <a:extLst>
              <a:ext uri="{FF2B5EF4-FFF2-40B4-BE49-F238E27FC236}">
                <a16:creationId xmlns:a16="http://schemas.microsoft.com/office/drawing/2014/main" id="{923A1B26-7494-49BC-865F-142AC228F2E5}"/>
              </a:ext>
            </a:extLst>
          </p:cNvPr>
          <p:cNvSpPr txBox="1"/>
          <p:nvPr/>
        </p:nvSpPr>
        <p:spPr>
          <a:xfrm>
            <a:off x="4650271" y="1906654"/>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2 </a:t>
            </a:r>
          </a:p>
        </p:txBody>
      </p:sp>
      <p:sp>
        <p:nvSpPr>
          <p:cNvPr id="6" name="ZoneTexte 5">
            <a:extLst>
              <a:ext uri="{FF2B5EF4-FFF2-40B4-BE49-F238E27FC236}">
                <a16:creationId xmlns:a16="http://schemas.microsoft.com/office/drawing/2014/main" id="{49067892-4F3D-4542-91DC-706205D69F10}"/>
              </a:ext>
            </a:extLst>
          </p:cNvPr>
          <p:cNvSpPr txBox="1"/>
          <p:nvPr/>
        </p:nvSpPr>
        <p:spPr>
          <a:xfrm>
            <a:off x="1917424" y="2808002"/>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3 </a:t>
            </a:r>
          </a:p>
        </p:txBody>
      </p:sp>
      <p:sp>
        <p:nvSpPr>
          <p:cNvPr id="8" name="ZoneTexte 7">
            <a:extLst>
              <a:ext uri="{FF2B5EF4-FFF2-40B4-BE49-F238E27FC236}">
                <a16:creationId xmlns:a16="http://schemas.microsoft.com/office/drawing/2014/main" id="{7DDA047A-5E12-44AA-9810-B9C022BF622C}"/>
              </a:ext>
            </a:extLst>
          </p:cNvPr>
          <p:cNvSpPr txBox="1"/>
          <p:nvPr/>
        </p:nvSpPr>
        <p:spPr>
          <a:xfrm>
            <a:off x="1337642" y="1906652"/>
            <a:ext cx="8994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4 et 5 </a:t>
            </a:r>
          </a:p>
        </p:txBody>
      </p:sp>
      <p:sp>
        <p:nvSpPr>
          <p:cNvPr id="10" name="Forme 9">
            <a:extLst>
              <a:ext uri="{FF2B5EF4-FFF2-40B4-BE49-F238E27FC236}">
                <a16:creationId xmlns:a16="http://schemas.microsoft.com/office/drawing/2014/main" id="{1C3BEBCF-EB1F-4B65-82AA-22ECC09F7741}"/>
              </a:ext>
            </a:extLst>
          </p:cNvPr>
          <p:cNvSpPr/>
          <p:nvPr/>
        </p:nvSpPr>
        <p:spPr>
          <a:xfrm rot="18028431" flipV="1">
            <a:off x="7904434" y="3161904"/>
            <a:ext cx="4147783" cy="2368931"/>
          </a:xfrm>
          <a:prstGeom prst="swooshArrow">
            <a:avLst>
              <a:gd name="adj1" fmla="val 25000"/>
              <a:gd name="adj2" fmla="val 25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 name="ZoneTexte 10">
            <a:extLst>
              <a:ext uri="{FF2B5EF4-FFF2-40B4-BE49-F238E27FC236}">
                <a16:creationId xmlns:a16="http://schemas.microsoft.com/office/drawing/2014/main" id="{F4541D07-6843-4177-A5D6-BDBC58C541D6}"/>
              </a:ext>
            </a:extLst>
          </p:cNvPr>
          <p:cNvSpPr txBox="1"/>
          <p:nvPr/>
        </p:nvSpPr>
        <p:spPr>
          <a:xfrm>
            <a:off x="8839200" y="3949148"/>
            <a:ext cx="2650435"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Une montée progressive en compétence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(partie de la compétence)</a:t>
            </a:r>
          </a:p>
        </p:txBody>
      </p:sp>
      <p:sp>
        <p:nvSpPr>
          <p:cNvPr id="12" name="ZoneTexte 11">
            <a:extLst>
              <a:ext uri="{FF2B5EF4-FFF2-40B4-BE49-F238E27FC236}">
                <a16:creationId xmlns:a16="http://schemas.microsoft.com/office/drawing/2014/main" id="{77A97E02-BE55-4DDC-BD8A-CDB00FAF18C2}"/>
              </a:ext>
            </a:extLst>
          </p:cNvPr>
          <p:cNvSpPr txBox="1"/>
          <p:nvPr/>
        </p:nvSpPr>
        <p:spPr>
          <a:xfrm>
            <a:off x="7774602" y="2275984"/>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6 </a:t>
            </a:r>
          </a:p>
        </p:txBody>
      </p:sp>
      <p:sp>
        <p:nvSpPr>
          <p:cNvPr id="7" name="Accolade fermante 6">
            <a:extLst>
              <a:ext uri="{FF2B5EF4-FFF2-40B4-BE49-F238E27FC236}">
                <a16:creationId xmlns:a16="http://schemas.microsoft.com/office/drawing/2014/main" id="{450DCF30-B03F-4973-8BEB-B60B0E7A4B30}"/>
              </a:ext>
            </a:extLst>
          </p:cNvPr>
          <p:cNvSpPr/>
          <p:nvPr/>
        </p:nvSpPr>
        <p:spPr>
          <a:xfrm>
            <a:off x="7620000" y="2275984"/>
            <a:ext cx="45719" cy="369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1125778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0200DD-4619-40E8-96D2-8005969A7463}"/>
              </a:ext>
            </a:extLst>
          </p:cNvPr>
          <p:cNvSpPr>
            <a:spLocks noGrp="1"/>
          </p:cNvSpPr>
          <p:nvPr>
            <p:ph type="title"/>
          </p:nvPr>
        </p:nvSpPr>
        <p:spPr/>
        <p:txBody>
          <a:bodyPr>
            <a:normAutofit/>
          </a:bodyPr>
          <a:lstStyle/>
          <a:p>
            <a:r>
              <a:rPr lang="fr-FR" sz="3600" b="1" dirty="0">
                <a:solidFill>
                  <a:schemeClr val="accent1"/>
                </a:solidFill>
              </a:rPr>
              <a:t>La place des savoirs associés </a:t>
            </a:r>
          </a:p>
        </p:txBody>
      </p:sp>
      <p:sp>
        <p:nvSpPr>
          <p:cNvPr id="3" name="Espace réservé du contenu 2">
            <a:extLst>
              <a:ext uri="{FF2B5EF4-FFF2-40B4-BE49-F238E27FC236}">
                <a16:creationId xmlns:a16="http://schemas.microsoft.com/office/drawing/2014/main" id="{F1B82782-299A-430F-B978-4C7D6844A823}"/>
              </a:ext>
            </a:extLst>
          </p:cNvPr>
          <p:cNvSpPr>
            <a:spLocks noGrp="1"/>
          </p:cNvSpPr>
          <p:nvPr>
            <p:ph idx="1"/>
          </p:nvPr>
        </p:nvSpPr>
        <p:spPr>
          <a:xfrm>
            <a:off x="2923761" y="1690688"/>
            <a:ext cx="6344478" cy="535677"/>
          </a:xfrm>
          <a:ln>
            <a:solidFill>
              <a:schemeClr val="accent1"/>
            </a:solidFill>
          </a:ln>
        </p:spPr>
        <p:txBody>
          <a:bodyPr>
            <a:normAutofit/>
          </a:bodyPr>
          <a:lstStyle/>
          <a:p>
            <a:pPr marL="0" indent="0" algn="ctr">
              <a:buNone/>
            </a:pPr>
            <a:r>
              <a:rPr lang="fr-FR" sz="2400" dirty="0"/>
              <a:t>Savoirs associés au service de la compétence </a:t>
            </a:r>
          </a:p>
        </p:txBody>
      </p:sp>
      <p:sp>
        <p:nvSpPr>
          <p:cNvPr id="4" name="ZoneTexte 3">
            <a:extLst>
              <a:ext uri="{FF2B5EF4-FFF2-40B4-BE49-F238E27FC236}">
                <a16:creationId xmlns:a16="http://schemas.microsoft.com/office/drawing/2014/main" id="{18CF30AE-5438-47AD-B921-2DC4DDD8AAAA}"/>
              </a:ext>
            </a:extLst>
          </p:cNvPr>
          <p:cNvSpPr txBox="1"/>
          <p:nvPr/>
        </p:nvSpPr>
        <p:spPr>
          <a:xfrm>
            <a:off x="937591" y="3136429"/>
            <a:ext cx="4200939" cy="830997"/>
          </a:xfrm>
          <a:prstGeom prst="rect">
            <a:avLst/>
          </a:prstGeom>
          <a:noFill/>
          <a:ln>
            <a:solidFill>
              <a:schemeClr val="accent1"/>
            </a:solidFill>
          </a:ln>
        </p:spPr>
        <p:txBody>
          <a:bodyPr wrap="square" rtlCol="0">
            <a:spAutoFit/>
          </a:bodyPr>
          <a:lstStyle/>
          <a:p>
            <a:pPr algn="ctr"/>
            <a:r>
              <a:rPr lang="fr-FR" sz="2400" dirty="0"/>
              <a:t>A travailler pour contribuer à la construction de la compétence</a:t>
            </a:r>
          </a:p>
        </p:txBody>
      </p:sp>
      <p:sp>
        <p:nvSpPr>
          <p:cNvPr id="5" name="ZoneTexte 4">
            <a:extLst>
              <a:ext uri="{FF2B5EF4-FFF2-40B4-BE49-F238E27FC236}">
                <a16:creationId xmlns:a16="http://schemas.microsoft.com/office/drawing/2014/main" id="{4255BD83-D3A7-4AF3-BF6C-8C601DB38A0C}"/>
              </a:ext>
            </a:extLst>
          </p:cNvPr>
          <p:cNvSpPr txBox="1"/>
          <p:nvPr/>
        </p:nvSpPr>
        <p:spPr>
          <a:xfrm>
            <a:off x="6241774" y="3136428"/>
            <a:ext cx="4200939" cy="830997"/>
          </a:xfrm>
          <a:prstGeom prst="rect">
            <a:avLst/>
          </a:prstGeom>
          <a:noFill/>
          <a:ln>
            <a:solidFill>
              <a:schemeClr val="accent1"/>
            </a:solidFill>
          </a:ln>
        </p:spPr>
        <p:txBody>
          <a:bodyPr wrap="square" rtlCol="0">
            <a:spAutoFit/>
          </a:bodyPr>
          <a:lstStyle/>
          <a:p>
            <a:pPr algn="ctr"/>
            <a:r>
              <a:rPr lang="fr-FR" sz="2400" dirty="0"/>
              <a:t>A évaluer dans le cadre de l’évaluation de la compétence</a:t>
            </a:r>
          </a:p>
        </p:txBody>
      </p:sp>
      <p:sp>
        <p:nvSpPr>
          <p:cNvPr id="6" name="ZoneTexte 5">
            <a:extLst>
              <a:ext uri="{FF2B5EF4-FFF2-40B4-BE49-F238E27FC236}">
                <a16:creationId xmlns:a16="http://schemas.microsoft.com/office/drawing/2014/main" id="{EE2B3C5A-898D-4AB2-9E92-DC66BED6FA5C}"/>
              </a:ext>
            </a:extLst>
          </p:cNvPr>
          <p:cNvSpPr txBox="1"/>
          <p:nvPr/>
        </p:nvSpPr>
        <p:spPr>
          <a:xfrm>
            <a:off x="1842053" y="2411031"/>
            <a:ext cx="8189842" cy="461665"/>
          </a:xfrm>
          <a:prstGeom prst="rect">
            <a:avLst/>
          </a:prstGeom>
          <a:noFill/>
          <a:ln>
            <a:solidFill>
              <a:schemeClr val="accent1"/>
            </a:solidFill>
          </a:ln>
        </p:spPr>
        <p:txBody>
          <a:bodyPr wrap="square" rtlCol="0">
            <a:spAutoFit/>
          </a:bodyPr>
          <a:lstStyle/>
          <a:p>
            <a:r>
              <a:rPr lang="fr-FR" sz="2400" dirty="0"/>
              <a:t>Donc en lien avec les compétences et en appui des indicateurs</a:t>
            </a:r>
          </a:p>
        </p:txBody>
      </p:sp>
      <p:cxnSp>
        <p:nvCxnSpPr>
          <p:cNvPr id="8" name="Connecteur droit 7">
            <a:extLst>
              <a:ext uri="{FF2B5EF4-FFF2-40B4-BE49-F238E27FC236}">
                <a16:creationId xmlns:a16="http://schemas.microsoft.com/office/drawing/2014/main" id="{6141001C-04A2-42ED-BFD6-5B204F8C9FA6}"/>
              </a:ext>
            </a:extLst>
          </p:cNvPr>
          <p:cNvCxnSpPr>
            <a:cxnSpLocks/>
          </p:cNvCxnSpPr>
          <p:nvPr/>
        </p:nvCxnSpPr>
        <p:spPr>
          <a:xfrm>
            <a:off x="5618922" y="2226365"/>
            <a:ext cx="0" cy="1669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4AC7C754-6523-4897-977C-3EAF062C521E}"/>
              </a:ext>
            </a:extLst>
          </p:cNvPr>
          <p:cNvCxnSpPr>
            <a:cxnSpLocks/>
          </p:cNvCxnSpPr>
          <p:nvPr/>
        </p:nvCxnSpPr>
        <p:spPr>
          <a:xfrm flipH="1">
            <a:off x="3379306" y="2855000"/>
            <a:ext cx="2239616" cy="2814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a:extLst>
              <a:ext uri="{FF2B5EF4-FFF2-40B4-BE49-F238E27FC236}">
                <a16:creationId xmlns:a16="http://schemas.microsoft.com/office/drawing/2014/main" id="{11885330-BDB6-40D9-9915-51392B3B4C4E}"/>
              </a:ext>
            </a:extLst>
          </p:cNvPr>
          <p:cNvCxnSpPr>
            <a:cxnSpLocks/>
          </p:cNvCxnSpPr>
          <p:nvPr/>
        </p:nvCxnSpPr>
        <p:spPr>
          <a:xfrm>
            <a:off x="5734879" y="2855000"/>
            <a:ext cx="2454964" cy="281428"/>
          </a:xfrm>
          <a:prstGeom prst="line">
            <a:avLst/>
          </a:prstGeom>
        </p:spPr>
        <p:style>
          <a:lnRef idx="1">
            <a:schemeClr val="accent1"/>
          </a:lnRef>
          <a:fillRef idx="0">
            <a:schemeClr val="accent1"/>
          </a:fillRef>
          <a:effectRef idx="0">
            <a:schemeClr val="accent1"/>
          </a:effectRef>
          <a:fontRef idx="minor">
            <a:schemeClr val="tx1"/>
          </a:fontRef>
        </p:style>
      </p:cxnSp>
      <p:sp>
        <p:nvSpPr>
          <p:cNvPr id="21" name="Rectangle : coins arrondis 20">
            <a:extLst>
              <a:ext uri="{FF2B5EF4-FFF2-40B4-BE49-F238E27FC236}">
                <a16:creationId xmlns:a16="http://schemas.microsoft.com/office/drawing/2014/main" id="{27F757F3-A53A-4109-B537-0CED3795C042}"/>
              </a:ext>
            </a:extLst>
          </p:cNvPr>
          <p:cNvSpPr/>
          <p:nvPr/>
        </p:nvSpPr>
        <p:spPr>
          <a:xfrm>
            <a:off x="1099930" y="4654248"/>
            <a:ext cx="9488556" cy="13119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t>Recours à une contextualisation qui permettra de travailler les savoirs relatifs à la dynamique institutionnelle et partenariale, </a:t>
            </a:r>
          </a:p>
          <a:p>
            <a:pPr algn="ctr"/>
            <a:r>
              <a:rPr lang="fr-FR" sz="2400" dirty="0"/>
              <a:t>quelle que soit la politique sociale étudiée</a:t>
            </a:r>
          </a:p>
        </p:txBody>
      </p:sp>
    </p:spTree>
    <p:extLst>
      <p:ext uri="{BB962C8B-B14F-4D97-AF65-F5344CB8AC3E}">
        <p14:creationId xmlns:p14="http://schemas.microsoft.com/office/powerpoint/2010/main" val="179747136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1181</TotalTime>
  <Words>2643</Words>
  <Application>Microsoft Office PowerPoint</Application>
  <PresentationFormat>Grand écran</PresentationFormat>
  <Paragraphs>366</Paragraphs>
  <Slides>27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27</vt:i4>
      </vt:variant>
    </vt:vector>
  </HeadingPairs>
  <TitlesOfParts>
    <vt:vector size="34" baseType="lpstr">
      <vt:lpstr>Arial</vt:lpstr>
      <vt:lpstr>Calibri</vt:lpstr>
      <vt:lpstr>Calibri Light</vt:lpstr>
      <vt:lpstr>Courier New</vt:lpstr>
      <vt:lpstr>Times New Roman</vt:lpstr>
      <vt:lpstr>Wingdings</vt:lpstr>
      <vt:lpstr>Thème Office</vt:lpstr>
      <vt:lpstr>Formation sur le BTS ESF Bloc de compétences n°5</vt:lpstr>
      <vt:lpstr>Retours sur la mise en œuvre de la rénovation du BTS ESF - Bloc de Compétences 5 - </vt:lpstr>
      <vt:lpstr>Comprendre les compétences du TS ESF à l’aune des activités et des indicateurs,  pour former par compétences</vt:lpstr>
      <vt:lpstr>Comme tous les BC du BTS ESF, l’entrée se fait par les compétences</vt:lpstr>
      <vt:lpstr>Les activités dans le BC5</vt:lpstr>
      <vt:lpstr>Des indicateurs pour construire et évaluer la compétence</vt:lpstr>
      <vt:lpstr>Un indicateur doit être corrélé à la compétence qu’il permet de construire et d’évaluer</vt:lpstr>
      <vt:lpstr>Le travail à partir des indicateurs : ex. du premier indicateur de la C5.1. </vt:lpstr>
      <vt:lpstr>La place des savoirs associés </vt:lpstr>
      <vt:lpstr>En d’autres termes… </vt:lpstr>
      <vt:lpstr>Qu’est-ce qu’une situation partenariale ? </vt:lpstr>
      <vt:lpstr>Lecture des indicateurs au regard de la compétence à laquelle ils sont associés (5.1)</vt:lpstr>
      <vt:lpstr>Lecture des indicateurs au regard de la compétence à laquelle ils sont associés (5.2)</vt:lpstr>
      <vt:lpstr>Lecture des indicateurs au regard de la compétence à laquelle ils sont associés (5.2)</vt:lpstr>
      <vt:lpstr>Evolution du cahier des charges  pour élaborer le sujet de l’épreuve de contrôle (rattrapage)</vt:lpstr>
      <vt:lpstr>Cadre de l’épreuve </vt:lpstr>
      <vt:lpstr>Finalités de l’épreuve</vt:lpstr>
      <vt:lpstr>Grille d’évaluation (pas de barème par critère d’évaluation)</vt:lpstr>
      <vt:lpstr>Structuration générale du sujet</vt:lpstr>
      <vt:lpstr>Précisions sur le contexte général </vt:lpstr>
      <vt:lpstr>1ère possibilité : contexte professionnel issu d’une expérience de terrain</vt:lpstr>
      <vt:lpstr>2ème possibilité : contexte professionnel fictif</vt:lpstr>
      <vt:lpstr>Partie 1 : Analyse de la situation partenariale </vt:lpstr>
      <vt:lpstr>Partie 2 : Formulation de propositions pour faire vivre la dynamique partenariale engagée</vt:lpstr>
      <vt:lpstr>Annexes </vt:lpstr>
      <vt:lpstr>Les éléments de corrigé, à produire sous forme de tableau</vt:lpstr>
      <vt:lpstr>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sur le BTS ESF Bloc de compétences n°5</dc:title>
  <dc:creator>Elina Nitschelm</dc:creator>
  <cp:lastModifiedBy>Elina Nitschelm</cp:lastModifiedBy>
  <cp:revision>25</cp:revision>
  <dcterms:created xsi:type="dcterms:W3CDTF">2024-10-30T12:37:42Z</dcterms:created>
  <dcterms:modified xsi:type="dcterms:W3CDTF">2024-11-30T14:02:27Z</dcterms:modified>
</cp:coreProperties>
</file>