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56" r:id="rId2"/>
    <p:sldId id="427" r:id="rId3"/>
    <p:sldId id="441" r:id="rId4"/>
    <p:sldId id="404" r:id="rId5"/>
    <p:sldId id="419" r:id="rId6"/>
    <p:sldId id="417" r:id="rId7"/>
    <p:sldId id="259" r:id="rId8"/>
    <p:sldId id="260" r:id="rId9"/>
    <p:sldId id="262" r:id="rId10"/>
    <p:sldId id="263" r:id="rId11"/>
    <p:sldId id="264" r:id="rId12"/>
    <p:sldId id="266" r:id="rId13"/>
    <p:sldId id="267" r:id="rId14"/>
    <p:sldId id="268" r:id="rId15"/>
    <p:sldId id="269" r:id="rId16"/>
    <p:sldId id="374" r:id="rId17"/>
    <p:sldId id="273" r:id="rId18"/>
    <p:sldId id="270" r:id="rId19"/>
    <p:sldId id="271" r:id="rId20"/>
    <p:sldId id="373" r:id="rId21"/>
    <p:sldId id="416" r:id="rId22"/>
    <p:sldId id="278" r:id="rId23"/>
    <p:sldId id="371" r:id="rId24"/>
    <p:sldId id="280" r:id="rId25"/>
    <p:sldId id="420" r:id="rId26"/>
    <p:sldId id="407" r:id="rId27"/>
    <p:sldId id="408" r:id="rId28"/>
    <p:sldId id="389" r:id="rId29"/>
    <p:sldId id="391" r:id="rId30"/>
    <p:sldId id="413" r:id="rId31"/>
    <p:sldId id="414" r:id="rId32"/>
    <p:sldId id="415" r:id="rId33"/>
    <p:sldId id="442" r:id="rId34"/>
    <p:sldId id="418" r:id="rId35"/>
    <p:sldId id="443" r:id="rId36"/>
    <p:sldId id="444" r:id="rId37"/>
    <p:sldId id="445" r:id="rId38"/>
    <p:sldId id="367" r:id="rId39"/>
    <p:sldId id="368" r:id="rId40"/>
    <p:sldId id="369" r:id="rId41"/>
    <p:sldId id="421" r:id="rId42"/>
    <p:sldId id="422" r:id="rId43"/>
    <p:sldId id="423" r:id="rId44"/>
    <p:sldId id="424" r:id="rId45"/>
    <p:sldId id="426" r:id="rId46"/>
    <p:sldId id="386" r:id="rId4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721" autoAdjust="0"/>
    <p:restoredTop sz="76243" autoAdjust="0"/>
  </p:normalViewPr>
  <p:slideViewPr>
    <p:cSldViewPr snapToGrid="0">
      <p:cViewPr varScale="1">
        <p:scale>
          <a:sx n="55" d="100"/>
          <a:sy n="55" d="100"/>
        </p:scale>
        <p:origin x="102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9315DE-54FF-4FD5-BC24-95475A8596E6}" type="doc">
      <dgm:prSet loTypeId="urn:microsoft.com/office/officeart/2008/layout/SquareAccentList" loCatId="list" qsTypeId="urn:microsoft.com/office/officeart/2005/8/quickstyle/simple1" qsCatId="simple" csTypeId="urn:microsoft.com/office/officeart/2005/8/colors/accent1_2" csCatId="accent1" phldr="1"/>
      <dgm:spPr/>
      <dgm:t>
        <a:bodyPr/>
        <a:lstStyle/>
        <a:p>
          <a:endParaRPr lang="fr-FR"/>
        </a:p>
      </dgm:t>
    </dgm:pt>
    <dgm:pt modelId="{647B2D58-2A08-419C-8791-BA9677260776}">
      <dgm:prSet phldrT="[Texte]" custT="1"/>
      <dgm:spPr/>
      <dgm:t>
        <a:bodyPr/>
        <a:lstStyle/>
        <a:p>
          <a:r>
            <a:rPr lang="fr-FR" sz="3600" dirty="0"/>
            <a:t>Référentiel de 2009</a:t>
          </a:r>
        </a:p>
      </dgm:t>
    </dgm:pt>
    <dgm:pt modelId="{CF276266-1072-410A-B084-D7D9A22F96F0}" type="parTrans" cxnId="{9E8EF3BB-1BCB-4A78-A640-4394F5571BE5}">
      <dgm:prSet/>
      <dgm:spPr/>
      <dgm:t>
        <a:bodyPr/>
        <a:lstStyle/>
        <a:p>
          <a:endParaRPr lang="fr-FR"/>
        </a:p>
      </dgm:t>
    </dgm:pt>
    <dgm:pt modelId="{BDF6BA25-5164-45C6-A84C-746C39B90710}" type="sibTrans" cxnId="{9E8EF3BB-1BCB-4A78-A640-4394F5571BE5}">
      <dgm:prSet/>
      <dgm:spPr/>
      <dgm:t>
        <a:bodyPr/>
        <a:lstStyle/>
        <a:p>
          <a:endParaRPr lang="fr-FR"/>
        </a:p>
      </dgm:t>
    </dgm:pt>
    <dgm:pt modelId="{7CD95795-642F-48DC-AE56-57EDDB856EF2}">
      <dgm:prSet phldrT="[Texte]"/>
      <dgm:spPr/>
      <dgm:t>
        <a:bodyPr/>
        <a:lstStyle/>
        <a:p>
          <a:r>
            <a:rPr lang="fr-FR" b="0" dirty="0"/>
            <a:t>Entrée par les savoirs </a:t>
          </a:r>
        </a:p>
      </dgm:t>
    </dgm:pt>
    <dgm:pt modelId="{2717960A-FF43-4D57-A85C-1DA7793C99E8}" type="parTrans" cxnId="{B7BCAAC6-E382-4AA6-9477-431EBBA77147}">
      <dgm:prSet/>
      <dgm:spPr/>
      <dgm:t>
        <a:bodyPr/>
        <a:lstStyle/>
        <a:p>
          <a:endParaRPr lang="fr-FR"/>
        </a:p>
      </dgm:t>
    </dgm:pt>
    <dgm:pt modelId="{24B79001-6BC4-4485-82A2-4AB8890F41B4}" type="sibTrans" cxnId="{B7BCAAC6-E382-4AA6-9477-431EBBA77147}">
      <dgm:prSet/>
      <dgm:spPr/>
      <dgm:t>
        <a:bodyPr/>
        <a:lstStyle/>
        <a:p>
          <a:endParaRPr lang="fr-FR"/>
        </a:p>
      </dgm:t>
    </dgm:pt>
    <dgm:pt modelId="{CA4F7424-1FC4-41EF-9D88-326C2906E1CF}">
      <dgm:prSet phldrT="[Texte]"/>
      <dgm:spPr/>
      <dgm:t>
        <a:bodyPr/>
        <a:lstStyle/>
        <a:p>
          <a:r>
            <a:rPr lang="fr-FR" dirty="0"/>
            <a:t>Des compétences en lien avec les savoirs, possiblement évaluées plusieurs fois</a:t>
          </a:r>
        </a:p>
      </dgm:t>
    </dgm:pt>
    <dgm:pt modelId="{9B3C58F2-B9F0-42B2-A193-F5841CB4D0A5}" type="parTrans" cxnId="{4B6884A9-F2E1-43CF-BE78-961F362620CC}">
      <dgm:prSet/>
      <dgm:spPr/>
      <dgm:t>
        <a:bodyPr/>
        <a:lstStyle/>
        <a:p>
          <a:endParaRPr lang="fr-FR"/>
        </a:p>
      </dgm:t>
    </dgm:pt>
    <dgm:pt modelId="{85835E6E-C2E6-4EB3-8EDC-E925B71102C8}" type="sibTrans" cxnId="{4B6884A9-F2E1-43CF-BE78-961F362620CC}">
      <dgm:prSet/>
      <dgm:spPr/>
      <dgm:t>
        <a:bodyPr/>
        <a:lstStyle/>
        <a:p>
          <a:endParaRPr lang="fr-FR"/>
        </a:p>
      </dgm:t>
    </dgm:pt>
    <dgm:pt modelId="{A75A0A13-7750-4CD5-A129-755C11B16837}">
      <dgm:prSet phldrT="[Texte]" custT="1"/>
      <dgm:spPr/>
      <dgm:t>
        <a:bodyPr/>
        <a:lstStyle/>
        <a:p>
          <a:r>
            <a:rPr lang="fr-FR" sz="3600" dirty="0"/>
            <a:t>Référentiel de 2022</a:t>
          </a:r>
        </a:p>
      </dgm:t>
    </dgm:pt>
    <dgm:pt modelId="{EE657C77-3EC2-438D-9D2A-F306EE1A8BA1}" type="parTrans" cxnId="{4823B25D-B24E-417E-92FA-F81550CF777C}">
      <dgm:prSet/>
      <dgm:spPr/>
      <dgm:t>
        <a:bodyPr/>
        <a:lstStyle/>
        <a:p>
          <a:endParaRPr lang="fr-FR"/>
        </a:p>
      </dgm:t>
    </dgm:pt>
    <dgm:pt modelId="{2550D85E-6717-4C5E-9C46-C64024D024D8}" type="sibTrans" cxnId="{4823B25D-B24E-417E-92FA-F81550CF777C}">
      <dgm:prSet/>
      <dgm:spPr/>
      <dgm:t>
        <a:bodyPr/>
        <a:lstStyle/>
        <a:p>
          <a:endParaRPr lang="fr-FR"/>
        </a:p>
      </dgm:t>
    </dgm:pt>
    <dgm:pt modelId="{6C728940-4407-4B48-AA81-5BB7430F169C}">
      <dgm:prSet phldrT="[Texte]"/>
      <dgm:spPr/>
      <dgm:t>
        <a:bodyPr/>
        <a:lstStyle/>
        <a:p>
          <a:r>
            <a:rPr lang="fr-FR" b="1" dirty="0"/>
            <a:t>Entrée par les compétences professionnelles</a:t>
          </a:r>
        </a:p>
      </dgm:t>
    </dgm:pt>
    <dgm:pt modelId="{A9840CAA-8826-40C9-B333-DFC95003C954}" type="parTrans" cxnId="{18F6AF42-D1ED-4828-9B2F-C1D3A3CD48EA}">
      <dgm:prSet/>
      <dgm:spPr/>
      <dgm:t>
        <a:bodyPr/>
        <a:lstStyle/>
        <a:p>
          <a:endParaRPr lang="fr-FR"/>
        </a:p>
      </dgm:t>
    </dgm:pt>
    <dgm:pt modelId="{6753992E-A258-4F28-9E4A-904DBB4D6C53}" type="sibTrans" cxnId="{18F6AF42-D1ED-4828-9B2F-C1D3A3CD48EA}">
      <dgm:prSet/>
      <dgm:spPr/>
      <dgm:t>
        <a:bodyPr/>
        <a:lstStyle/>
        <a:p>
          <a:endParaRPr lang="fr-FR"/>
        </a:p>
      </dgm:t>
    </dgm:pt>
    <dgm:pt modelId="{47D032BC-6255-4E08-8A74-1262020A87E5}">
      <dgm:prSet phldrT="[Texte]"/>
      <dgm:spPr/>
      <dgm:t>
        <a:bodyPr/>
        <a:lstStyle/>
        <a:p>
          <a:r>
            <a:rPr lang="fr-FR" b="1" dirty="0"/>
            <a:t>Des blocs de compétences </a:t>
          </a:r>
        </a:p>
      </dgm:t>
    </dgm:pt>
    <dgm:pt modelId="{7A147FAA-EE2C-4155-871A-6EC867B4D9A5}" type="parTrans" cxnId="{8067DCB6-9D7A-4912-A4D1-BE44704DD60E}">
      <dgm:prSet/>
      <dgm:spPr/>
      <dgm:t>
        <a:bodyPr/>
        <a:lstStyle/>
        <a:p>
          <a:endParaRPr lang="fr-FR"/>
        </a:p>
      </dgm:t>
    </dgm:pt>
    <dgm:pt modelId="{5F8B87A6-28FE-47B0-BE26-D2DEBBB08F46}" type="sibTrans" cxnId="{8067DCB6-9D7A-4912-A4D1-BE44704DD60E}">
      <dgm:prSet/>
      <dgm:spPr/>
      <dgm:t>
        <a:bodyPr/>
        <a:lstStyle/>
        <a:p>
          <a:endParaRPr lang="fr-FR"/>
        </a:p>
      </dgm:t>
    </dgm:pt>
    <dgm:pt modelId="{E60B908F-CD1E-423B-B980-635530ACB76E}">
      <dgm:prSet phldrT="[Texte]"/>
      <dgm:spPr/>
      <dgm:t>
        <a:bodyPr/>
        <a:lstStyle/>
        <a:p>
          <a:r>
            <a:rPr lang="fr-FR" dirty="0"/>
            <a:t>Des indicateurs de certification</a:t>
          </a:r>
        </a:p>
      </dgm:t>
    </dgm:pt>
    <dgm:pt modelId="{465E02ED-B256-455C-B6F0-342919359796}" type="parTrans" cxnId="{D9B35EA8-68B9-48B5-8F59-E97C42616D4C}">
      <dgm:prSet/>
      <dgm:spPr/>
      <dgm:t>
        <a:bodyPr/>
        <a:lstStyle/>
        <a:p>
          <a:endParaRPr lang="fr-FR"/>
        </a:p>
      </dgm:t>
    </dgm:pt>
    <dgm:pt modelId="{C70DDBC6-32B7-4E9C-A987-F1BE0022C627}" type="sibTrans" cxnId="{D9B35EA8-68B9-48B5-8F59-E97C42616D4C}">
      <dgm:prSet/>
      <dgm:spPr/>
      <dgm:t>
        <a:bodyPr/>
        <a:lstStyle/>
        <a:p>
          <a:endParaRPr lang="fr-FR"/>
        </a:p>
      </dgm:t>
    </dgm:pt>
    <dgm:pt modelId="{29FEBF45-8DE5-4B7C-894D-CFF866E094B9}">
      <dgm:prSet phldrT="[Texte]"/>
      <dgm:spPr/>
      <dgm:t>
        <a:bodyPr/>
        <a:lstStyle/>
        <a:p>
          <a:r>
            <a:rPr lang="fr-FR" b="1" dirty="0"/>
            <a:t>Des indicateurs pour la construction et pour l’évaluation des compétences</a:t>
          </a:r>
        </a:p>
      </dgm:t>
    </dgm:pt>
    <dgm:pt modelId="{791E8DB2-AE63-4FE8-B586-66A3C06C74F0}" type="parTrans" cxnId="{5990BB3A-1F7B-4A76-A362-53767CE8452D}">
      <dgm:prSet/>
      <dgm:spPr/>
      <dgm:t>
        <a:bodyPr/>
        <a:lstStyle/>
        <a:p>
          <a:endParaRPr lang="fr-FR"/>
        </a:p>
      </dgm:t>
    </dgm:pt>
    <dgm:pt modelId="{0901AEF0-57C6-44B6-8E34-39923ABA4B01}" type="sibTrans" cxnId="{5990BB3A-1F7B-4A76-A362-53767CE8452D}">
      <dgm:prSet/>
      <dgm:spPr/>
      <dgm:t>
        <a:bodyPr/>
        <a:lstStyle/>
        <a:p>
          <a:endParaRPr lang="fr-FR"/>
        </a:p>
      </dgm:t>
    </dgm:pt>
    <dgm:pt modelId="{C4F0C31E-3E40-4A37-BA2C-99FC4BE200E6}" type="pres">
      <dgm:prSet presAssocID="{E09315DE-54FF-4FD5-BC24-95475A8596E6}" presName="layout" presStyleCnt="0">
        <dgm:presLayoutVars>
          <dgm:chMax/>
          <dgm:chPref/>
          <dgm:dir/>
          <dgm:resizeHandles/>
        </dgm:presLayoutVars>
      </dgm:prSet>
      <dgm:spPr/>
    </dgm:pt>
    <dgm:pt modelId="{5A906055-1EF3-4962-BBD4-75106BEA5130}" type="pres">
      <dgm:prSet presAssocID="{647B2D58-2A08-419C-8791-BA9677260776}" presName="root" presStyleCnt="0">
        <dgm:presLayoutVars>
          <dgm:chMax/>
          <dgm:chPref/>
        </dgm:presLayoutVars>
      </dgm:prSet>
      <dgm:spPr/>
    </dgm:pt>
    <dgm:pt modelId="{7908DAD8-7297-470E-9716-592117F14FEE}" type="pres">
      <dgm:prSet presAssocID="{647B2D58-2A08-419C-8791-BA9677260776}" presName="rootComposite" presStyleCnt="0">
        <dgm:presLayoutVars/>
      </dgm:prSet>
      <dgm:spPr/>
    </dgm:pt>
    <dgm:pt modelId="{4B55593D-CCBC-4656-8B9B-9BFE3E7180AA}" type="pres">
      <dgm:prSet presAssocID="{647B2D58-2A08-419C-8791-BA9677260776}" presName="ParentAccent" presStyleLbl="alignNode1" presStyleIdx="0" presStyleCnt="2"/>
      <dgm:spPr/>
    </dgm:pt>
    <dgm:pt modelId="{C2A36585-1F46-49B1-AD80-BF9E447A6185}" type="pres">
      <dgm:prSet presAssocID="{647B2D58-2A08-419C-8791-BA9677260776}" presName="ParentSmallAccent" presStyleLbl="fgAcc1" presStyleIdx="0" presStyleCnt="2"/>
      <dgm:spPr/>
    </dgm:pt>
    <dgm:pt modelId="{62CD4F14-B88D-4783-A3B8-1E2CFFB21EDE}" type="pres">
      <dgm:prSet presAssocID="{647B2D58-2A08-419C-8791-BA9677260776}" presName="Parent" presStyleLbl="revTx" presStyleIdx="0" presStyleCnt="8">
        <dgm:presLayoutVars>
          <dgm:chMax/>
          <dgm:chPref val="4"/>
          <dgm:bulletEnabled val="1"/>
        </dgm:presLayoutVars>
      </dgm:prSet>
      <dgm:spPr/>
    </dgm:pt>
    <dgm:pt modelId="{1FFDF26E-AE23-48E1-BBA5-592B8B588CBF}" type="pres">
      <dgm:prSet presAssocID="{647B2D58-2A08-419C-8791-BA9677260776}" presName="childShape" presStyleCnt="0">
        <dgm:presLayoutVars>
          <dgm:chMax val="0"/>
          <dgm:chPref val="0"/>
        </dgm:presLayoutVars>
      </dgm:prSet>
      <dgm:spPr/>
    </dgm:pt>
    <dgm:pt modelId="{A1DD8C27-6E43-4136-9415-C20AD931257F}" type="pres">
      <dgm:prSet presAssocID="{7CD95795-642F-48DC-AE56-57EDDB856EF2}" presName="childComposite" presStyleCnt="0">
        <dgm:presLayoutVars>
          <dgm:chMax val="0"/>
          <dgm:chPref val="0"/>
        </dgm:presLayoutVars>
      </dgm:prSet>
      <dgm:spPr/>
    </dgm:pt>
    <dgm:pt modelId="{A815ED30-4B5A-4F26-B965-B10ABD133B24}" type="pres">
      <dgm:prSet presAssocID="{7CD95795-642F-48DC-AE56-57EDDB856EF2}" presName="ChildAccent" presStyleLbl="solidFgAcc1" presStyleIdx="0" presStyleCnt="6"/>
      <dgm:spPr/>
    </dgm:pt>
    <dgm:pt modelId="{898D1BA0-97A9-4903-8A4B-0A568C774FA0}" type="pres">
      <dgm:prSet presAssocID="{7CD95795-642F-48DC-AE56-57EDDB856EF2}" presName="Child" presStyleLbl="revTx" presStyleIdx="1" presStyleCnt="8">
        <dgm:presLayoutVars>
          <dgm:chMax val="0"/>
          <dgm:chPref val="0"/>
          <dgm:bulletEnabled val="1"/>
        </dgm:presLayoutVars>
      </dgm:prSet>
      <dgm:spPr/>
    </dgm:pt>
    <dgm:pt modelId="{ED6931CC-7E27-4AEC-9732-9B9E370F39F5}" type="pres">
      <dgm:prSet presAssocID="{CA4F7424-1FC4-41EF-9D88-326C2906E1CF}" presName="childComposite" presStyleCnt="0">
        <dgm:presLayoutVars>
          <dgm:chMax val="0"/>
          <dgm:chPref val="0"/>
        </dgm:presLayoutVars>
      </dgm:prSet>
      <dgm:spPr/>
    </dgm:pt>
    <dgm:pt modelId="{9FE46EF7-9FF3-47D2-9A9D-674369AA6301}" type="pres">
      <dgm:prSet presAssocID="{CA4F7424-1FC4-41EF-9D88-326C2906E1CF}" presName="ChildAccent" presStyleLbl="solidFgAcc1" presStyleIdx="1" presStyleCnt="6"/>
      <dgm:spPr/>
    </dgm:pt>
    <dgm:pt modelId="{73FFEEEC-45BA-4629-9717-903C0F72C672}" type="pres">
      <dgm:prSet presAssocID="{CA4F7424-1FC4-41EF-9D88-326C2906E1CF}" presName="Child" presStyleLbl="revTx" presStyleIdx="2" presStyleCnt="8">
        <dgm:presLayoutVars>
          <dgm:chMax val="0"/>
          <dgm:chPref val="0"/>
          <dgm:bulletEnabled val="1"/>
        </dgm:presLayoutVars>
      </dgm:prSet>
      <dgm:spPr/>
    </dgm:pt>
    <dgm:pt modelId="{48C430F5-9EA0-4C6D-A12F-BC575293B363}" type="pres">
      <dgm:prSet presAssocID="{E60B908F-CD1E-423B-B980-635530ACB76E}" presName="childComposite" presStyleCnt="0">
        <dgm:presLayoutVars>
          <dgm:chMax val="0"/>
          <dgm:chPref val="0"/>
        </dgm:presLayoutVars>
      </dgm:prSet>
      <dgm:spPr/>
    </dgm:pt>
    <dgm:pt modelId="{E9BED72A-13DB-46A1-B9AB-D035A959B7A1}" type="pres">
      <dgm:prSet presAssocID="{E60B908F-CD1E-423B-B980-635530ACB76E}" presName="ChildAccent" presStyleLbl="solidFgAcc1" presStyleIdx="2" presStyleCnt="6"/>
      <dgm:spPr/>
    </dgm:pt>
    <dgm:pt modelId="{A93E7715-4750-4E73-9277-4860454C0710}" type="pres">
      <dgm:prSet presAssocID="{E60B908F-CD1E-423B-B980-635530ACB76E}" presName="Child" presStyleLbl="revTx" presStyleIdx="3" presStyleCnt="8">
        <dgm:presLayoutVars>
          <dgm:chMax val="0"/>
          <dgm:chPref val="0"/>
          <dgm:bulletEnabled val="1"/>
        </dgm:presLayoutVars>
      </dgm:prSet>
      <dgm:spPr/>
    </dgm:pt>
    <dgm:pt modelId="{4D4AEE5A-A19C-45A3-9FDA-D9C33FF617D3}" type="pres">
      <dgm:prSet presAssocID="{A75A0A13-7750-4CD5-A129-755C11B16837}" presName="root" presStyleCnt="0">
        <dgm:presLayoutVars>
          <dgm:chMax/>
          <dgm:chPref/>
        </dgm:presLayoutVars>
      </dgm:prSet>
      <dgm:spPr/>
    </dgm:pt>
    <dgm:pt modelId="{C0AE721A-E7BE-4B03-9A93-3A35A45B0BB8}" type="pres">
      <dgm:prSet presAssocID="{A75A0A13-7750-4CD5-A129-755C11B16837}" presName="rootComposite" presStyleCnt="0">
        <dgm:presLayoutVars/>
      </dgm:prSet>
      <dgm:spPr/>
    </dgm:pt>
    <dgm:pt modelId="{78AC133A-9D63-4F2C-8E69-4A7E2CCFABE2}" type="pres">
      <dgm:prSet presAssocID="{A75A0A13-7750-4CD5-A129-755C11B16837}" presName="ParentAccent" presStyleLbl="alignNode1" presStyleIdx="1" presStyleCnt="2"/>
      <dgm:spPr/>
    </dgm:pt>
    <dgm:pt modelId="{A667CB02-5954-429E-AB76-B9A0D8CDA41A}" type="pres">
      <dgm:prSet presAssocID="{A75A0A13-7750-4CD5-A129-755C11B16837}" presName="ParentSmallAccent" presStyleLbl="fgAcc1" presStyleIdx="1" presStyleCnt="2"/>
      <dgm:spPr/>
    </dgm:pt>
    <dgm:pt modelId="{C0FD44CC-9626-4C5B-B3E7-AB7D1F75B9EF}" type="pres">
      <dgm:prSet presAssocID="{A75A0A13-7750-4CD5-A129-755C11B16837}" presName="Parent" presStyleLbl="revTx" presStyleIdx="4" presStyleCnt="8">
        <dgm:presLayoutVars>
          <dgm:chMax/>
          <dgm:chPref val="4"/>
          <dgm:bulletEnabled val="1"/>
        </dgm:presLayoutVars>
      </dgm:prSet>
      <dgm:spPr/>
    </dgm:pt>
    <dgm:pt modelId="{82DC5B52-F1AE-441E-8963-07B179B7B85B}" type="pres">
      <dgm:prSet presAssocID="{A75A0A13-7750-4CD5-A129-755C11B16837}" presName="childShape" presStyleCnt="0">
        <dgm:presLayoutVars>
          <dgm:chMax val="0"/>
          <dgm:chPref val="0"/>
        </dgm:presLayoutVars>
      </dgm:prSet>
      <dgm:spPr/>
    </dgm:pt>
    <dgm:pt modelId="{0D051B02-FC86-4ABF-9FBF-41A249038742}" type="pres">
      <dgm:prSet presAssocID="{6C728940-4407-4B48-AA81-5BB7430F169C}" presName="childComposite" presStyleCnt="0">
        <dgm:presLayoutVars>
          <dgm:chMax val="0"/>
          <dgm:chPref val="0"/>
        </dgm:presLayoutVars>
      </dgm:prSet>
      <dgm:spPr/>
    </dgm:pt>
    <dgm:pt modelId="{CD193018-7F44-4442-BAD7-CD8B4830EF85}" type="pres">
      <dgm:prSet presAssocID="{6C728940-4407-4B48-AA81-5BB7430F169C}" presName="ChildAccent" presStyleLbl="solidFgAcc1" presStyleIdx="3" presStyleCnt="6"/>
      <dgm:spPr/>
    </dgm:pt>
    <dgm:pt modelId="{484C8572-1815-42FB-B533-6D1FE75BAEB0}" type="pres">
      <dgm:prSet presAssocID="{6C728940-4407-4B48-AA81-5BB7430F169C}" presName="Child" presStyleLbl="revTx" presStyleIdx="5" presStyleCnt="8">
        <dgm:presLayoutVars>
          <dgm:chMax val="0"/>
          <dgm:chPref val="0"/>
          <dgm:bulletEnabled val="1"/>
        </dgm:presLayoutVars>
      </dgm:prSet>
      <dgm:spPr/>
    </dgm:pt>
    <dgm:pt modelId="{F3993E8C-F269-4ABB-BE79-589D944A798F}" type="pres">
      <dgm:prSet presAssocID="{47D032BC-6255-4E08-8A74-1262020A87E5}" presName="childComposite" presStyleCnt="0">
        <dgm:presLayoutVars>
          <dgm:chMax val="0"/>
          <dgm:chPref val="0"/>
        </dgm:presLayoutVars>
      </dgm:prSet>
      <dgm:spPr/>
    </dgm:pt>
    <dgm:pt modelId="{22E69FFF-90A4-4B90-ABC6-E1E492615E32}" type="pres">
      <dgm:prSet presAssocID="{47D032BC-6255-4E08-8A74-1262020A87E5}" presName="ChildAccent" presStyleLbl="solidFgAcc1" presStyleIdx="4" presStyleCnt="6"/>
      <dgm:spPr/>
    </dgm:pt>
    <dgm:pt modelId="{D28DE11B-1513-4D45-B2C4-EF1835FE1EDE}" type="pres">
      <dgm:prSet presAssocID="{47D032BC-6255-4E08-8A74-1262020A87E5}" presName="Child" presStyleLbl="revTx" presStyleIdx="6" presStyleCnt="8">
        <dgm:presLayoutVars>
          <dgm:chMax val="0"/>
          <dgm:chPref val="0"/>
          <dgm:bulletEnabled val="1"/>
        </dgm:presLayoutVars>
      </dgm:prSet>
      <dgm:spPr/>
    </dgm:pt>
    <dgm:pt modelId="{5A3A7F51-096A-4970-B80C-42CB5EAC69BD}" type="pres">
      <dgm:prSet presAssocID="{29FEBF45-8DE5-4B7C-894D-CFF866E094B9}" presName="childComposite" presStyleCnt="0">
        <dgm:presLayoutVars>
          <dgm:chMax val="0"/>
          <dgm:chPref val="0"/>
        </dgm:presLayoutVars>
      </dgm:prSet>
      <dgm:spPr/>
    </dgm:pt>
    <dgm:pt modelId="{7A255E95-85DB-4B78-978B-B357280BC5FE}" type="pres">
      <dgm:prSet presAssocID="{29FEBF45-8DE5-4B7C-894D-CFF866E094B9}" presName="ChildAccent" presStyleLbl="solidFgAcc1" presStyleIdx="5" presStyleCnt="6"/>
      <dgm:spPr/>
    </dgm:pt>
    <dgm:pt modelId="{92DD97DB-4931-4152-B956-0BBD33789811}" type="pres">
      <dgm:prSet presAssocID="{29FEBF45-8DE5-4B7C-894D-CFF866E094B9}" presName="Child" presStyleLbl="revTx" presStyleIdx="7" presStyleCnt="8">
        <dgm:presLayoutVars>
          <dgm:chMax val="0"/>
          <dgm:chPref val="0"/>
          <dgm:bulletEnabled val="1"/>
        </dgm:presLayoutVars>
      </dgm:prSet>
      <dgm:spPr/>
    </dgm:pt>
  </dgm:ptLst>
  <dgm:cxnLst>
    <dgm:cxn modelId="{87720701-4259-4F0D-8308-84743E340009}" type="presOf" srcId="{6C728940-4407-4B48-AA81-5BB7430F169C}" destId="{484C8572-1815-42FB-B533-6D1FE75BAEB0}" srcOrd="0" destOrd="0" presId="urn:microsoft.com/office/officeart/2008/layout/SquareAccentList"/>
    <dgm:cxn modelId="{B5DD9036-FBE7-4B2C-9CAA-52B41CC2545F}" type="presOf" srcId="{47D032BC-6255-4E08-8A74-1262020A87E5}" destId="{D28DE11B-1513-4D45-B2C4-EF1835FE1EDE}" srcOrd="0" destOrd="0" presId="urn:microsoft.com/office/officeart/2008/layout/SquareAccentList"/>
    <dgm:cxn modelId="{5990BB3A-1F7B-4A76-A362-53767CE8452D}" srcId="{A75A0A13-7750-4CD5-A129-755C11B16837}" destId="{29FEBF45-8DE5-4B7C-894D-CFF866E094B9}" srcOrd="2" destOrd="0" parTransId="{791E8DB2-AE63-4FE8-B586-66A3C06C74F0}" sibTransId="{0901AEF0-57C6-44B6-8E34-39923ABA4B01}"/>
    <dgm:cxn modelId="{4823B25D-B24E-417E-92FA-F81550CF777C}" srcId="{E09315DE-54FF-4FD5-BC24-95475A8596E6}" destId="{A75A0A13-7750-4CD5-A129-755C11B16837}" srcOrd="1" destOrd="0" parTransId="{EE657C77-3EC2-438D-9D2A-F306EE1A8BA1}" sibTransId="{2550D85E-6717-4C5E-9C46-C64024D024D8}"/>
    <dgm:cxn modelId="{37F2C05F-149E-49E8-8C2A-70293A586D46}" type="presOf" srcId="{7CD95795-642F-48DC-AE56-57EDDB856EF2}" destId="{898D1BA0-97A9-4903-8A4B-0A568C774FA0}" srcOrd="0" destOrd="0" presId="urn:microsoft.com/office/officeart/2008/layout/SquareAccentList"/>
    <dgm:cxn modelId="{F9BE4642-AB6E-4B6B-8FDF-0089FE11FF92}" type="presOf" srcId="{647B2D58-2A08-419C-8791-BA9677260776}" destId="{62CD4F14-B88D-4783-A3B8-1E2CFFB21EDE}" srcOrd="0" destOrd="0" presId="urn:microsoft.com/office/officeart/2008/layout/SquareAccentList"/>
    <dgm:cxn modelId="{18F6AF42-D1ED-4828-9B2F-C1D3A3CD48EA}" srcId="{A75A0A13-7750-4CD5-A129-755C11B16837}" destId="{6C728940-4407-4B48-AA81-5BB7430F169C}" srcOrd="0" destOrd="0" parTransId="{A9840CAA-8826-40C9-B333-DFC95003C954}" sibTransId="{6753992E-A258-4F28-9E4A-904DBB4D6C53}"/>
    <dgm:cxn modelId="{884B7346-FE2A-40DC-BF3E-1E4F3F0DBF12}" type="presOf" srcId="{E60B908F-CD1E-423B-B980-635530ACB76E}" destId="{A93E7715-4750-4E73-9277-4860454C0710}" srcOrd="0" destOrd="0" presId="urn:microsoft.com/office/officeart/2008/layout/SquareAccentList"/>
    <dgm:cxn modelId="{CD430F48-BB95-4A12-A4A7-538CDA66F808}" type="presOf" srcId="{E09315DE-54FF-4FD5-BC24-95475A8596E6}" destId="{C4F0C31E-3E40-4A37-BA2C-99FC4BE200E6}" srcOrd="0" destOrd="0" presId="urn:microsoft.com/office/officeart/2008/layout/SquareAccentList"/>
    <dgm:cxn modelId="{FE8E989F-2AA0-4112-AA50-5C76753099CE}" type="presOf" srcId="{29FEBF45-8DE5-4B7C-894D-CFF866E094B9}" destId="{92DD97DB-4931-4152-B956-0BBD33789811}" srcOrd="0" destOrd="0" presId="urn:microsoft.com/office/officeart/2008/layout/SquareAccentList"/>
    <dgm:cxn modelId="{D9B35EA8-68B9-48B5-8F59-E97C42616D4C}" srcId="{647B2D58-2A08-419C-8791-BA9677260776}" destId="{E60B908F-CD1E-423B-B980-635530ACB76E}" srcOrd="2" destOrd="0" parTransId="{465E02ED-B256-455C-B6F0-342919359796}" sibTransId="{C70DDBC6-32B7-4E9C-A987-F1BE0022C627}"/>
    <dgm:cxn modelId="{4B6884A9-F2E1-43CF-BE78-961F362620CC}" srcId="{647B2D58-2A08-419C-8791-BA9677260776}" destId="{CA4F7424-1FC4-41EF-9D88-326C2906E1CF}" srcOrd="1" destOrd="0" parTransId="{9B3C58F2-B9F0-42B2-A193-F5841CB4D0A5}" sibTransId="{85835E6E-C2E6-4EB3-8EDC-E925B71102C8}"/>
    <dgm:cxn modelId="{8067DCB6-9D7A-4912-A4D1-BE44704DD60E}" srcId="{A75A0A13-7750-4CD5-A129-755C11B16837}" destId="{47D032BC-6255-4E08-8A74-1262020A87E5}" srcOrd="1" destOrd="0" parTransId="{7A147FAA-EE2C-4155-871A-6EC867B4D9A5}" sibTransId="{5F8B87A6-28FE-47B0-BE26-D2DEBBB08F46}"/>
    <dgm:cxn modelId="{DE9469BA-F63C-4ABC-B068-0420DD8A6C6D}" type="presOf" srcId="{CA4F7424-1FC4-41EF-9D88-326C2906E1CF}" destId="{73FFEEEC-45BA-4629-9717-903C0F72C672}" srcOrd="0" destOrd="0" presId="urn:microsoft.com/office/officeart/2008/layout/SquareAccentList"/>
    <dgm:cxn modelId="{9E8EF3BB-1BCB-4A78-A640-4394F5571BE5}" srcId="{E09315DE-54FF-4FD5-BC24-95475A8596E6}" destId="{647B2D58-2A08-419C-8791-BA9677260776}" srcOrd="0" destOrd="0" parTransId="{CF276266-1072-410A-B084-D7D9A22F96F0}" sibTransId="{BDF6BA25-5164-45C6-A84C-746C39B90710}"/>
    <dgm:cxn modelId="{B7BCAAC6-E382-4AA6-9477-431EBBA77147}" srcId="{647B2D58-2A08-419C-8791-BA9677260776}" destId="{7CD95795-642F-48DC-AE56-57EDDB856EF2}" srcOrd="0" destOrd="0" parTransId="{2717960A-FF43-4D57-A85C-1DA7793C99E8}" sibTransId="{24B79001-6BC4-4485-82A2-4AB8890F41B4}"/>
    <dgm:cxn modelId="{EC7441DA-62EE-4FB0-9D72-4EDCBB13382F}" type="presOf" srcId="{A75A0A13-7750-4CD5-A129-755C11B16837}" destId="{C0FD44CC-9626-4C5B-B3E7-AB7D1F75B9EF}" srcOrd="0" destOrd="0" presId="urn:microsoft.com/office/officeart/2008/layout/SquareAccentList"/>
    <dgm:cxn modelId="{473FE3B0-49E6-4883-83A0-BD5F65B64770}" type="presParOf" srcId="{C4F0C31E-3E40-4A37-BA2C-99FC4BE200E6}" destId="{5A906055-1EF3-4962-BBD4-75106BEA5130}" srcOrd="0" destOrd="0" presId="urn:microsoft.com/office/officeart/2008/layout/SquareAccentList"/>
    <dgm:cxn modelId="{65077F93-3380-4C49-9E86-6C345CC8CE39}" type="presParOf" srcId="{5A906055-1EF3-4962-BBD4-75106BEA5130}" destId="{7908DAD8-7297-470E-9716-592117F14FEE}" srcOrd="0" destOrd="0" presId="urn:microsoft.com/office/officeart/2008/layout/SquareAccentList"/>
    <dgm:cxn modelId="{AF278CC2-5726-4776-9EC9-277F391A0FD1}" type="presParOf" srcId="{7908DAD8-7297-470E-9716-592117F14FEE}" destId="{4B55593D-CCBC-4656-8B9B-9BFE3E7180AA}" srcOrd="0" destOrd="0" presId="urn:microsoft.com/office/officeart/2008/layout/SquareAccentList"/>
    <dgm:cxn modelId="{7B590440-52D8-4CF5-BF65-B9A0DADB662B}" type="presParOf" srcId="{7908DAD8-7297-470E-9716-592117F14FEE}" destId="{C2A36585-1F46-49B1-AD80-BF9E447A6185}" srcOrd="1" destOrd="0" presId="urn:microsoft.com/office/officeart/2008/layout/SquareAccentList"/>
    <dgm:cxn modelId="{A28678FA-0DFC-466C-B9E1-8305E893723E}" type="presParOf" srcId="{7908DAD8-7297-470E-9716-592117F14FEE}" destId="{62CD4F14-B88D-4783-A3B8-1E2CFFB21EDE}" srcOrd="2" destOrd="0" presId="urn:microsoft.com/office/officeart/2008/layout/SquareAccentList"/>
    <dgm:cxn modelId="{E01D87D4-D330-4329-8473-574111C3BC3D}" type="presParOf" srcId="{5A906055-1EF3-4962-BBD4-75106BEA5130}" destId="{1FFDF26E-AE23-48E1-BBA5-592B8B588CBF}" srcOrd="1" destOrd="0" presId="urn:microsoft.com/office/officeart/2008/layout/SquareAccentList"/>
    <dgm:cxn modelId="{C6CF9F2D-42AD-44AE-974B-93B25AD54477}" type="presParOf" srcId="{1FFDF26E-AE23-48E1-BBA5-592B8B588CBF}" destId="{A1DD8C27-6E43-4136-9415-C20AD931257F}" srcOrd="0" destOrd="0" presId="urn:microsoft.com/office/officeart/2008/layout/SquareAccentList"/>
    <dgm:cxn modelId="{E59EF728-4EED-4FD4-8E2F-2627820E16A7}" type="presParOf" srcId="{A1DD8C27-6E43-4136-9415-C20AD931257F}" destId="{A815ED30-4B5A-4F26-B965-B10ABD133B24}" srcOrd="0" destOrd="0" presId="urn:microsoft.com/office/officeart/2008/layout/SquareAccentList"/>
    <dgm:cxn modelId="{DCF0A039-D3F2-4483-B02B-480B68254A4B}" type="presParOf" srcId="{A1DD8C27-6E43-4136-9415-C20AD931257F}" destId="{898D1BA0-97A9-4903-8A4B-0A568C774FA0}" srcOrd="1" destOrd="0" presId="urn:microsoft.com/office/officeart/2008/layout/SquareAccentList"/>
    <dgm:cxn modelId="{95F1C58D-FEA3-4B2F-B0F9-8F40CF7A7185}" type="presParOf" srcId="{1FFDF26E-AE23-48E1-BBA5-592B8B588CBF}" destId="{ED6931CC-7E27-4AEC-9732-9B9E370F39F5}" srcOrd="1" destOrd="0" presId="urn:microsoft.com/office/officeart/2008/layout/SquareAccentList"/>
    <dgm:cxn modelId="{5186ADE3-478A-4BF3-9B48-E78DF5CC604F}" type="presParOf" srcId="{ED6931CC-7E27-4AEC-9732-9B9E370F39F5}" destId="{9FE46EF7-9FF3-47D2-9A9D-674369AA6301}" srcOrd="0" destOrd="0" presId="urn:microsoft.com/office/officeart/2008/layout/SquareAccentList"/>
    <dgm:cxn modelId="{1F71CEC5-CDE4-423D-B078-5BED8B520F57}" type="presParOf" srcId="{ED6931CC-7E27-4AEC-9732-9B9E370F39F5}" destId="{73FFEEEC-45BA-4629-9717-903C0F72C672}" srcOrd="1" destOrd="0" presId="urn:microsoft.com/office/officeart/2008/layout/SquareAccentList"/>
    <dgm:cxn modelId="{4E2C8254-A11B-4EBB-AF8F-D051AF974182}" type="presParOf" srcId="{1FFDF26E-AE23-48E1-BBA5-592B8B588CBF}" destId="{48C430F5-9EA0-4C6D-A12F-BC575293B363}" srcOrd="2" destOrd="0" presId="urn:microsoft.com/office/officeart/2008/layout/SquareAccentList"/>
    <dgm:cxn modelId="{686B8B42-1F18-4BED-8948-1A58661A8590}" type="presParOf" srcId="{48C430F5-9EA0-4C6D-A12F-BC575293B363}" destId="{E9BED72A-13DB-46A1-B9AB-D035A959B7A1}" srcOrd="0" destOrd="0" presId="urn:microsoft.com/office/officeart/2008/layout/SquareAccentList"/>
    <dgm:cxn modelId="{3E10E5F8-7D83-47C1-87DE-42BEA9A3C10E}" type="presParOf" srcId="{48C430F5-9EA0-4C6D-A12F-BC575293B363}" destId="{A93E7715-4750-4E73-9277-4860454C0710}" srcOrd="1" destOrd="0" presId="urn:microsoft.com/office/officeart/2008/layout/SquareAccentList"/>
    <dgm:cxn modelId="{D7AD627A-B64B-459E-8563-36DBCCDED42D}" type="presParOf" srcId="{C4F0C31E-3E40-4A37-BA2C-99FC4BE200E6}" destId="{4D4AEE5A-A19C-45A3-9FDA-D9C33FF617D3}" srcOrd="1" destOrd="0" presId="urn:microsoft.com/office/officeart/2008/layout/SquareAccentList"/>
    <dgm:cxn modelId="{28071266-3E58-4C51-8328-9F0A0A99C673}" type="presParOf" srcId="{4D4AEE5A-A19C-45A3-9FDA-D9C33FF617D3}" destId="{C0AE721A-E7BE-4B03-9A93-3A35A45B0BB8}" srcOrd="0" destOrd="0" presId="urn:microsoft.com/office/officeart/2008/layout/SquareAccentList"/>
    <dgm:cxn modelId="{631C1A65-73AB-48B1-A3A2-38042B8CF245}" type="presParOf" srcId="{C0AE721A-E7BE-4B03-9A93-3A35A45B0BB8}" destId="{78AC133A-9D63-4F2C-8E69-4A7E2CCFABE2}" srcOrd="0" destOrd="0" presId="urn:microsoft.com/office/officeart/2008/layout/SquareAccentList"/>
    <dgm:cxn modelId="{57F74B37-BF7E-41A9-AFC9-5A3489578289}" type="presParOf" srcId="{C0AE721A-E7BE-4B03-9A93-3A35A45B0BB8}" destId="{A667CB02-5954-429E-AB76-B9A0D8CDA41A}" srcOrd="1" destOrd="0" presId="urn:microsoft.com/office/officeart/2008/layout/SquareAccentList"/>
    <dgm:cxn modelId="{30493A7B-3A67-475E-8B1F-C766CDB62577}" type="presParOf" srcId="{C0AE721A-E7BE-4B03-9A93-3A35A45B0BB8}" destId="{C0FD44CC-9626-4C5B-B3E7-AB7D1F75B9EF}" srcOrd="2" destOrd="0" presId="urn:microsoft.com/office/officeart/2008/layout/SquareAccentList"/>
    <dgm:cxn modelId="{39D54A53-628E-4204-ADD4-72FD2002B280}" type="presParOf" srcId="{4D4AEE5A-A19C-45A3-9FDA-D9C33FF617D3}" destId="{82DC5B52-F1AE-441E-8963-07B179B7B85B}" srcOrd="1" destOrd="0" presId="urn:microsoft.com/office/officeart/2008/layout/SquareAccentList"/>
    <dgm:cxn modelId="{DDB218DE-3990-4A1F-B867-1CC58CE4EA91}" type="presParOf" srcId="{82DC5B52-F1AE-441E-8963-07B179B7B85B}" destId="{0D051B02-FC86-4ABF-9FBF-41A249038742}" srcOrd="0" destOrd="0" presId="urn:microsoft.com/office/officeart/2008/layout/SquareAccentList"/>
    <dgm:cxn modelId="{FDE8657D-DF8F-4517-A60A-99664F659500}" type="presParOf" srcId="{0D051B02-FC86-4ABF-9FBF-41A249038742}" destId="{CD193018-7F44-4442-BAD7-CD8B4830EF85}" srcOrd="0" destOrd="0" presId="urn:microsoft.com/office/officeart/2008/layout/SquareAccentList"/>
    <dgm:cxn modelId="{A6F6EBAF-3B6A-4FB7-919B-9D9948FB22C8}" type="presParOf" srcId="{0D051B02-FC86-4ABF-9FBF-41A249038742}" destId="{484C8572-1815-42FB-B533-6D1FE75BAEB0}" srcOrd="1" destOrd="0" presId="urn:microsoft.com/office/officeart/2008/layout/SquareAccentList"/>
    <dgm:cxn modelId="{9B8E9444-84B6-484D-815C-53284AC029F8}" type="presParOf" srcId="{82DC5B52-F1AE-441E-8963-07B179B7B85B}" destId="{F3993E8C-F269-4ABB-BE79-589D944A798F}" srcOrd="1" destOrd="0" presId="urn:microsoft.com/office/officeart/2008/layout/SquareAccentList"/>
    <dgm:cxn modelId="{6AD2177D-ED05-431A-A61E-10D477BD46B7}" type="presParOf" srcId="{F3993E8C-F269-4ABB-BE79-589D944A798F}" destId="{22E69FFF-90A4-4B90-ABC6-E1E492615E32}" srcOrd="0" destOrd="0" presId="urn:microsoft.com/office/officeart/2008/layout/SquareAccentList"/>
    <dgm:cxn modelId="{D894AE6D-B1B5-4D70-8D0C-95FB8DACDBE2}" type="presParOf" srcId="{F3993E8C-F269-4ABB-BE79-589D944A798F}" destId="{D28DE11B-1513-4D45-B2C4-EF1835FE1EDE}" srcOrd="1" destOrd="0" presId="urn:microsoft.com/office/officeart/2008/layout/SquareAccentList"/>
    <dgm:cxn modelId="{D6385671-05CB-47AB-ABE9-363412FCABDD}" type="presParOf" srcId="{82DC5B52-F1AE-441E-8963-07B179B7B85B}" destId="{5A3A7F51-096A-4970-B80C-42CB5EAC69BD}" srcOrd="2" destOrd="0" presId="urn:microsoft.com/office/officeart/2008/layout/SquareAccentList"/>
    <dgm:cxn modelId="{07B8CFEA-4B69-4AD2-BE94-08B134BCC3BC}" type="presParOf" srcId="{5A3A7F51-096A-4970-B80C-42CB5EAC69BD}" destId="{7A255E95-85DB-4B78-978B-B357280BC5FE}" srcOrd="0" destOrd="0" presId="urn:microsoft.com/office/officeart/2008/layout/SquareAccentList"/>
    <dgm:cxn modelId="{BEC8C06F-BE01-4FC1-B2B7-55023D0C9396}" type="presParOf" srcId="{5A3A7F51-096A-4970-B80C-42CB5EAC69BD}" destId="{92DD97DB-4931-4152-B956-0BBD33789811}" srcOrd="1" destOrd="0" presId="urn:microsoft.com/office/officeart/2008/layout/SquareAccen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D4F9C5-DEC9-4067-B527-701F0625EC1C}"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fr-FR"/>
        </a:p>
      </dgm:t>
    </dgm:pt>
    <dgm:pt modelId="{078664E4-C782-46C6-8E0B-DF000D8FD7AE}">
      <dgm:prSet phldrT="[Texte]"/>
      <dgm:spPr/>
      <dgm:t>
        <a:bodyPr/>
        <a:lstStyle/>
        <a:p>
          <a:r>
            <a:rPr lang="fr-FR" dirty="0"/>
            <a:t>Référentiel de compétences</a:t>
          </a:r>
        </a:p>
      </dgm:t>
    </dgm:pt>
    <dgm:pt modelId="{8ADB538C-B89E-49D8-B667-F6DE7E8E16DC}" type="parTrans" cxnId="{0F8F50CB-E8BC-406F-BFDE-1AAD9F8475FE}">
      <dgm:prSet/>
      <dgm:spPr/>
      <dgm:t>
        <a:bodyPr/>
        <a:lstStyle/>
        <a:p>
          <a:endParaRPr lang="fr-FR"/>
        </a:p>
      </dgm:t>
    </dgm:pt>
    <dgm:pt modelId="{90ACC66E-F490-4A6B-AD37-9B8C7F69920A}" type="sibTrans" cxnId="{0F8F50CB-E8BC-406F-BFDE-1AAD9F8475FE}">
      <dgm:prSet/>
      <dgm:spPr/>
      <dgm:t>
        <a:bodyPr/>
        <a:lstStyle/>
        <a:p>
          <a:endParaRPr lang="fr-FR"/>
        </a:p>
      </dgm:t>
    </dgm:pt>
    <dgm:pt modelId="{AB5681DE-38A4-439C-87FE-6BEC7C59CADA}">
      <dgm:prSet phldrT="[Texte]"/>
      <dgm:spPr/>
      <dgm:t>
        <a:bodyPr/>
        <a:lstStyle/>
        <a:p>
          <a:r>
            <a:rPr lang="fr-FR" dirty="0"/>
            <a:t>Référentiel de formation</a:t>
          </a:r>
        </a:p>
      </dgm:t>
    </dgm:pt>
    <dgm:pt modelId="{7B9BAC6F-7BE4-4991-B31A-93A713482D1F}" type="parTrans" cxnId="{52B31E7B-4D40-419D-A02B-AD3318FEB672}">
      <dgm:prSet/>
      <dgm:spPr/>
      <dgm:t>
        <a:bodyPr/>
        <a:lstStyle/>
        <a:p>
          <a:endParaRPr lang="fr-FR"/>
        </a:p>
      </dgm:t>
    </dgm:pt>
    <dgm:pt modelId="{3D2BD7B5-872A-47CE-BCD8-463EB4101146}" type="sibTrans" cxnId="{52B31E7B-4D40-419D-A02B-AD3318FEB672}">
      <dgm:prSet/>
      <dgm:spPr/>
      <dgm:t>
        <a:bodyPr/>
        <a:lstStyle/>
        <a:p>
          <a:endParaRPr lang="fr-FR"/>
        </a:p>
      </dgm:t>
    </dgm:pt>
    <dgm:pt modelId="{67D91497-C831-411C-9AAF-9C1AAED50D06}">
      <dgm:prSet phldrT="[Texte]"/>
      <dgm:spPr/>
      <dgm:t>
        <a:bodyPr/>
        <a:lstStyle/>
        <a:p>
          <a:r>
            <a:rPr lang="fr-FR" dirty="0"/>
            <a:t>Plan de formation</a:t>
          </a:r>
        </a:p>
      </dgm:t>
    </dgm:pt>
    <dgm:pt modelId="{9E5B2044-A342-4C87-B401-C27DD1A4459F}" type="parTrans" cxnId="{D0C624DC-5CD7-410F-9539-073542342D47}">
      <dgm:prSet/>
      <dgm:spPr/>
      <dgm:t>
        <a:bodyPr/>
        <a:lstStyle/>
        <a:p>
          <a:endParaRPr lang="fr-FR"/>
        </a:p>
      </dgm:t>
    </dgm:pt>
    <dgm:pt modelId="{4C2C5FDD-EE28-4A0B-B8C5-C093F3FF76FF}" type="sibTrans" cxnId="{D0C624DC-5CD7-410F-9539-073542342D47}">
      <dgm:prSet/>
      <dgm:spPr/>
      <dgm:t>
        <a:bodyPr/>
        <a:lstStyle/>
        <a:p>
          <a:endParaRPr lang="fr-FR"/>
        </a:p>
      </dgm:t>
    </dgm:pt>
    <dgm:pt modelId="{7C613B34-684E-44CB-8081-4A0BF412C193}" type="pres">
      <dgm:prSet presAssocID="{9FD4F9C5-DEC9-4067-B527-701F0625EC1C}" presName="rootnode" presStyleCnt="0">
        <dgm:presLayoutVars>
          <dgm:chMax/>
          <dgm:chPref/>
          <dgm:dir/>
          <dgm:animLvl val="lvl"/>
        </dgm:presLayoutVars>
      </dgm:prSet>
      <dgm:spPr/>
    </dgm:pt>
    <dgm:pt modelId="{3B009828-7137-46EE-BB73-E12EC1623880}" type="pres">
      <dgm:prSet presAssocID="{078664E4-C782-46C6-8E0B-DF000D8FD7AE}" presName="composite" presStyleCnt="0"/>
      <dgm:spPr/>
    </dgm:pt>
    <dgm:pt modelId="{CA1235E0-FB94-42CB-A8C6-4FDB2C1CBBD5}" type="pres">
      <dgm:prSet presAssocID="{078664E4-C782-46C6-8E0B-DF000D8FD7AE}" presName="bentUpArrow1" presStyleLbl="alignImgPlace1" presStyleIdx="0" presStyleCnt="2" custLinFactNeighborX="-44864" custLinFactNeighborY="-2217"/>
      <dgm:spPr/>
    </dgm:pt>
    <dgm:pt modelId="{66FEE274-4CD5-47BF-A5E6-2E5D1D4A4B52}" type="pres">
      <dgm:prSet presAssocID="{078664E4-C782-46C6-8E0B-DF000D8FD7AE}" presName="ParentText" presStyleLbl="node1" presStyleIdx="0" presStyleCnt="3" custLinFactNeighborX="-30340" custLinFactNeighborY="-1882">
        <dgm:presLayoutVars>
          <dgm:chMax val="1"/>
          <dgm:chPref val="1"/>
          <dgm:bulletEnabled val="1"/>
        </dgm:presLayoutVars>
      </dgm:prSet>
      <dgm:spPr/>
    </dgm:pt>
    <dgm:pt modelId="{BE5076DE-29B8-49BB-9BF5-8E79075CECCC}" type="pres">
      <dgm:prSet presAssocID="{078664E4-C782-46C6-8E0B-DF000D8FD7AE}" presName="ChildText" presStyleLbl="revTx" presStyleIdx="0" presStyleCnt="2">
        <dgm:presLayoutVars>
          <dgm:chMax val="0"/>
          <dgm:chPref val="0"/>
          <dgm:bulletEnabled val="1"/>
        </dgm:presLayoutVars>
      </dgm:prSet>
      <dgm:spPr/>
    </dgm:pt>
    <dgm:pt modelId="{C29A7FB3-6DF1-46C1-953E-C39295CDC505}" type="pres">
      <dgm:prSet presAssocID="{90ACC66E-F490-4A6B-AD37-9B8C7F69920A}" presName="sibTrans" presStyleCnt="0"/>
      <dgm:spPr/>
    </dgm:pt>
    <dgm:pt modelId="{934565D5-BBA2-49D0-85E4-7AAEA34E75ED}" type="pres">
      <dgm:prSet presAssocID="{AB5681DE-38A4-439C-87FE-6BEC7C59CADA}" presName="composite" presStyleCnt="0"/>
      <dgm:spPr/>
    </dgm:pt>
    <dgm:pt modelId="{980E309A-FB16-452A-807E-002EA93853D8}" type="pres">
      <dgm:prSet presAssocID="{AB5681DE-38A4-439C-87FE-6BEC7C59CADA}" presName="bentUpArrow1" presStyleLbl="alignImgPlace1" presStyleIdx="1" presStyleCnt="2" custLinFactNeighborX="-44864" custLinFactNeighborY="-2217"/>
      <dgm:spPr/>
    </dgm:pt>
    <dgm:pt modelId="{4E6D80F8-F25E-4C16-9996-EB42EFEC4EF3}" type="pres">
      <dgm:prSet presAssocID="{AB5681DE-38A4-439C-87FE-6BEC7C59CADA}" presName="ParentText" presStyleLbl="node1" presStyleIdx="1" presStyleCnt="3" custLinFactNeighborX="-30340" custLinFactNeighborY="-1882">
        <dgm:presLayoutVars>
          <dgm:chMax val="1"/>
          <dgm:chPref val="1"/>
          <dgm:bulletEnabled val="1"/>
        </dgm:presLayoutVars>
      </dgm:prSet>
      <dgm:spPr/>
    </dgm:pt>
    <dgm:pt modelId="{0B6EB053-40CD-4F7F-9615-7772F5C4BEBE}" type="pres">
      <dgm:prSet presAssocID="{AB5681DE-38A4-439C-87FE-6BEC7C59CADA}" presName="ChildText" presStyleLbl="revTx" presStyleIdx="1" presStyleCnt="2">
        <dgm:presLayoutVars>
          <dgm:chMax val="0"/>
          <dgm:chPref val="0"/>
          <dgm:bulletEnabled val="1"/>
        </dgm:presLayoutVars>
      </dgm:prSet>
      <dgm:spPr/>
    </dgm:pt>
    <dgm:pt modelId="{F3083421-B9DC-405C-88FE-037203320CDA}" type="pres">
      <dgm:prSet presAssocID="{3D2BD7B5-872A-47CE-BCD8-463EB4101146}" presName="sibTrans" presStyleCnt="0"/>
      <dgm:spPr/>
    </dgm:pt>
    <dgm:pt modelId="{7DD140F8-572C-4038-A741-AB888FAD72DE}" type="pres">
      <dgm:prSet presAssocID="{67D91497-C831-411C-9AAF-9C1AAED50D06}" presName="composite" presStyleCnt="0"/>
      <dgm:spPr/>
    </dgm:pt>
    <dgm:pt modelId="{BC233D7F-CC1B-4420-9860-94420DD42D10}" type="pres">
      <dgm:prSet presAssocID="{67D91497-C831-411C-9AAF-9C1AAED50D06}" presName="ParentText" presStyleLbl="node1" presStyleIdx="2" presStyleCnt="3" custLinFactNeighborX="-30340" custLinFactNeighborY="-1882">
        <dgm:presLayoutVars>
          <dgm:chMax val="1"/>
          <dgm:chPref val="1"/>
          <dgm:bulletEnabled val="1"/>
        </dgm:presLayoutVars>
      </dgm:prSet>
      <dgm:spPr/>
    </dgm:pt>
  </dgm:ptLst>
  <dgm:cxnLst>
    <dgm:cxn modelId="{52B31E7B-4D40-419D-A02B-AD3318FEB672}" srcId="{9FD4F9C5-DEC9-4067-B527-701F0625EC1C}" destId="{AB5681DE-38A4-439C-87FE-6BEC7C59CADA}" srcOrd="1" destOrd="0" parTransId="{7B9BAC6F-7BE4-4991-B31A-93A713482D1F}" sibTransId="{3D2BD7B5-872A-47CE-BCD8-463EB4101146}"/>
    <dgm:cxn modelId="{6F2027BE-E793-4974-9F81-5984436FC593}" type="presOf" srcId="{9FD4F9C5-DEC9-4067-B527-701F0625EC1C}" destId="{7C613B34-684E-44CB-8081-4A0BF412C193}" srcOrd="0" destOrd="0" presId="urn:microsoft.com/office/officeart/2005/8/layout/StepDownProcess"/>
    <dgm:cxn modelId="{107A47C1-6C60-4D7B-90F3-931E2EFE2892}" type="presOf" srcId="{AB5681DE-38A4-439C-87FE-6BEC7C59CADA}" destId="{4E6D80F8-F25E-4C16-9996-EB42EFEC4EF3}" srcOrd="0" destOrd="0" presId="urn:microsoft.com/office/officeart/2005/8/layout/StepDownProcess"/>
    <dgm:cxn modelId="{0F8F50CB-E8BC-406F-BFDE-1AAD9F8475FE}" srcId="{9FD4F9C5-DEC9-4067-B527-701F0625EC1C}" destId="{078664E4-C782-46C6-8E0B-DF000D8FD7AE}" srcOrd="0" destOrd="0" parTransId="{8ADB538C-B89E-49D8-B667-F6DE7E8E16DC}" sibTransId="{90ACC66E-F490-4A6B-AD37-9B8C7F69920A}"/>
    <dgm:cxn modelId="{D0C624DC-5CD7-410F-9539-073542342D47}" srcId="{9FD4F9C5-DEC9-4067-B527-701F0625EC1C}" destId="{67D91497-C831-411C-9AAF-9C1AAED50D06}" srcOrd="2" destOrd="0" parTransId="{9E5B2044-A342-4C87-B401-C27DD1A4459F}" sibTransId="{4C2C5FDD-EE28-4A0B-B8C5-C093F3FF76FF}"/>
    <dgm:cxn modelId="{574F16F2-F3F7-4E2A-854E-B198281FD3C4}" type="presOf" srcId="{67D91497-C831-411C-9AAF-9C1AAED50D06}" destId="{BC233D7F-CC1B-4420-9860-94420DD42D10}" srcOrd="0" destOrd="0" presId="urn:microsoft.com/office/officeart/2005/8/layout/StepDownProcess"/>
    <dgm:cxn modelId="{070D33FB-3A5A-461A-B425-6243CB29CD5C}" type="presOf" srcId="{078664E4-C782-46C6-8E0B-DF000D8FD7AE}" destId="{66FEE274-4CD5-47BF-A5E6-2E5D1D4A4B52}" srcOrd="0" destOrd="0" presId="urn:microsoft.com/office/officeart/2005/8/layout/StepDownProcess"/>
    <dgm:cxn modelId="{B0E62512-82B5-4CFF-9817-EECA6489306F}" type="presParOf" srcId="{7C613B34-684E-44CB-8081-4A0BF412C193}" destId="{3B009828-7137-46EE-BB73-E12EC1623880}" srcOrd="0" destOrd="0" presId="urn:microsoft.com/office/officeart/2005/8/layout/StepDownProcess"/>
    <dgm:cxn modelId="{DA12212E-C0C7-47D8-9C18-DCE31B784164}" type="presParOf" srcId="{3B009828-7137-46EE-BB73-E12EC1623880}" destId="{CA1235E0-FB94-42CB-A8C6-4FDB2C1CBBD5}" srcOrd="0" destOrd="0" presId="urn:microsoft.com/office/officeart/2005/8/layout/StepDownProcess"/>
    <dgm:cxn modelId="{7AE065ED-42D7-46CF-BA52-2F3A5B75DA04}" type="presParOf" srcId="{3B009828-7137-46EE-BB73-E12EC1623880}" destId="{66FEE274-4CD5-47BF-A5E6-2E5D1D4A4B52}" srcOrd="1" destOrd="0" presId="urn:microsoft.com/office/officeart/2005/8/layout/StepDownProcess"/>
    <dgm:cxn modelId="{96C4C6DD-81BD-465C-A892-C4C5D8920B9D}" type="presParOf" srcId="{3B009828-7137-46EE-BB73-E12EC1623880}" destId="{BE5076DE-29B8-49BB-9BF5-8E79075CECCC}" srcOrd="2" destOrd="0" presId="urn:microsoft.com/office/officeart/2005/8/layout/StepDownProcess"/>
    <dgm:cxn modelId="{02D30BDD-043F-41B2-9A8E-646DCDA30432}" type="presParOf" srcId="{7C613B34-684E-44CB-8081-4A0BF412C193}" destId="{C29A7FB3-6DF1-46C1-953E-C39295CDC505}" srcOrd="1" destOrd="0" presId="urn:microsoft.com/office/officeart/2005/8/layout/StepDownProcess"/>
    <dgm:cxn modelId="{FEEE127E-2C57-4644-B398-097CC9D71C27}" type="presParOf" srcId="{7C613B34-684E-44CB-8081-4A0BF412C193}" destId="{934565D5-BBA2-49D0-85E4-7AAEA34E75ED}" srcOrd="2" destOrd="0" presId="urn:microsoft.com/office/officeart/2005/8/layout/StepDownProcess"/>
    <dgm:cxn modelId="{1493C2F6-6F90-4E17-887A-FDE96FC91733}" type="presParOf" srcId="{934565D5-BBA2-49D0-85E4-7AAEA34E75ED}" destId="{980E309A-FB16-452A-807E-002EA93853D8}" srcOrd="0" destOrd="0" presId="urn:microsoft.com/office/officeart/2005/8/layout/StepDownProcess"/>
    <dgm:cxn modelId="{FB7AFE73-9891-4336-90BD-AFB61973B695}" type="presParOf" srcId="{934565D5-BBA2-49D0-85E4-7AAEA34E75ED}" destId="{4E6D80F8-F25E-4C16-9996-EB42EFEC4EF3}" srcOrd="1" destOrd="0" presId="urn:microsoft.com/office/officeart/2005/8/layout/StepDownProcess"/>
    <dgm:cxn modelId="{C6A24E11-8C89-4EF3-9F64-A766AFC643C5}" type="presParOf" srcId="{934565D5-BBA2-49D0-85E4-7AAEA34E75ED}" destId="{0B6EB053-40CD-4F7F-9615-7772F5C4BEBE}" srcOrd="2" destOrd="0" presId="urn:microsoft.com/office/officeart/2005/8/layout/StepDownProcess"/>
    <dgm:cxn modelId="{78007837-87D8-4BA6-9A6A-2093F9FA536D}" type="presParOf" srcId="{7C613B34-684E-44CB-8081-4A0BF412C193}" destId="{F3083421-B9DC-405C-88FE-037203320CDA}" srcOrd="3" destOrd="0" presId="urn:microsoft.com/office/officeart/2005/8/layout/StepDownProcess"/>
    <dgm:cxn modelId="{549D0339-B1BF-483F-8416-7795C7DF2528}" type="presParOf" srcId="{7C613B34-684E-44CB-8081-4A0BF412C193}" destId="{7DD140F8-572C-4038-A741-AB888FAD72DE}" srcOrd="4" destOrd="0" presId="urn:microsoft.com/office/officeart/2005/8/layout/StepDownProcess"/>
    <dgm:cxn modelId="{97D65B29-D942-4998-93DD-F10A94699DFF}" type="presParOf" srcId="{7DD140F8-572C-4038-A741-AB888FAD72DE}" destId="{BC233D7F-CC1B-4420-9860-94420DD42D10}" srcOrd="0" destOrd="0" presId="urn:microsoft.com/office/officeart/2005/8/layout/StepDow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EC236F5-D8AA-4FAF-8D84-BB1101B3F0C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fr-FR"/>
        </a:p>
      </dgm:t>
    </dgm:pt>
    <dgm:pt modelId="{6A9ED86B-66C5-4E05-A1D6-E9E59657F9B8}">
      <dgm:prSet phldrT="[Texte]" custT="1"/>
      <dgm:spPr/>
      <dgm:t>
        <a:bodyPr/>
        <a:lstStyle/>
        <a:p>
          <a:r>
            <a:rPr lang="fr-FR" sz="2800" dirty="0"/>
            <a:t>Privilégier la pertinence des activités pédagogiques proposées</a:t>
          </a:r>
        </a:p>
      </dgm:t>
    </dgm:pt>
    <dgm:pt modelId="{948DD907-1FFC-4804-A319-22B9C700B340}" type="parTrans" cxnId="{7EBF4499-0880-4D3B-89B9-6D0DBEEE8613}">
      <dgm:prSet/>
      <dgm:spPr/>
      <dgm:t>
        <a:bodyPr/>
        <a:lstStyle/>
        <a:p>
          <a:endParaRPr lang="fr-FR"/>
        </a:p>
      </dgm:t>
    </dgm:pt>
    <dgm:pt modelId="{383D9489-7645-4E13-9E66-00DD6B880AE8}" type="sibTrans" cxnId="{7EBF4499-0880-4D3B-89B9-6D0DBEEE8613}">
      <dgm:prSet/>
      <dgm:spPr/>
      <dgm:t>
        <a:bodyPr/>
        <a:lstStyle/>
        <a:p>
          <a:endParaRPr lang="fr-FR"/>
        </a:p>
      </dgm:t>
    </dgm:pt>
    <dgm:pt modelId="{239BF1CF-3717-4FF5-A20B-6170428B1D1E}">
      <dgm:prSet phldrT="[Texte]" custT="1"/>
      <dgm:spPr/>
      <dgm:t>
        <a:bodyPr/>
        <a:lstStyle/>
        <a:p>
          <a:r>
            <a:rPr lang="fr-FR" sz="2800" dirty="0"/>
            <a:t>Plutôt que l’exhaustivité des savoirs</a:t>
          </a:r>
        </a:p>
      </dgm:t>
    </dgm:pt>
    <dgm:pt modelId="{7B92CC10-3402-4E93-9211-07BE16A64052}" type="parTrans" cxnId="{C5E9FDDC-B0C1-4155-86E4-83EBA8CF3D5E}">
      <dgm:prSet/>
      <dgm:spPr/>
      <dgm:t>
        <a:bodyPr/>
        <a:lstStyle/>
        <a:p>
          <a:endParaRPr lang="fr-FR"/>
        </a:p>
      </dgm:t>
    </dgm:pt>
    <dgm:pt modelId="{35F0848D-7C1D-4E92-B382-3B820A6F1D60}" type="sibTrans" cxnId="{C5E9FDDC-B0C1-4155-86E4-83EBA8CF3D5E}">
      <dgm:prSet/>
      <dgm:spPr/>
      <dgm:t>
        <a:bodyPr/>
        <a:lstStyle/>
        <a:p>
          <a:endParaRPr lang="fr-FR"/>
        </a:p>
      </dgm:t>
    </dgm:pt>
    <dgm:pt modelId="{D4F29103-672B-48C2-A7A1-4F34CFD5BEE8}">
      <dgm:prSet phldrT="[Texte]" custT="1"/>
      <dgm:spPr/>
      <dgm:t>
        <a:bodyPr/>
        <a:lstStyle/>
        <a:p>
          <a:r>
            <a:rPr lang="fr-FR" sz="2800" dirty="0"/>
            <a:t>Repenser les modalités d’évaluation de manière à valider l’acquisition de compétences</a:t>
          </a:r>
        </a:p>
      </dgm:t>
    </dgm:pt>
    <dgm:pt modelId="{F75F9292-AA46-472C-9D72-73EDEB8BBCB6}" type="parTrans" cxnId="{155954E7-BEA5-42E2-A67F-340E128C6045}">
      <dgm:prSet/>
      <dgm:spPr/>
      <dgm:t>
        <a:bodyPr/>
        <a:lstStyle/>
        <a:p>
          <a:endParaRPr lang="fr-FR"/>
        </a:p>
      </dgm:t>
    </dgm:pt>
    <dgm:pt modelId="{DAE237CB-8470-4BC1-A482-B1049336F236}" type="sibTrans" cxnId="{155954E7-BEA5-42E2-A67F-340E128C6045}">
      <dgm:prSet/>
      <dgm:spPr/>
      <dgm:t>
        <a:bodyPr/>
        <a:lstStyle/>
        <a:p>
          <a:endParaRPr lang="fr-FR"/>
        </a:p>
      </dgm:t>
    </dgm:pt>
    <dgm:pt modelId="{74C36AEB-FCCD-40AE-BE1C-90620480FC3C}">
      <dgm:prSet phldrT="[Texte]" custT="1"/>
      <dgm:spPr/>
      <dgm:t>
        <a:bodyPr/>
        <a:lstStyle/>
        <a:p>
          <a:r>
            <a:rPr lang="fr-FR" sz="2800" dirty="0"/>
            <a:t>Plutôt que de contrôler le niveau de connaissances</a:t>
          </a:r>
        </a:p>
      </dgm:t>
    </dgm:pt>
    <dgm:pt modelId="{EC3C3CED-9814-4B77-8F8E-8F7AEBC5BBD9}" type="parTrans" cxnId="{D64190FB-8477-445A-82E0-2E6832A5279A}">
      <dgm:prSet/>
      <dgm:spPr/>
      <dgm:t>
        <a:bodyPr/>
        <a:lstStyle/>
        <a:p>
          <a:endParaRPr lang="fr-FR"/>
        </a:p>
      </dgm:t>
    </dgm:pt>
    <dgm:pt modelId="{4CDFC960-2029-47D2-BAFC-7D2C37B975E0}" type="sibTrans" cxnId="{D64190FB-8477-445A-82E0-2E6832A5279A}">
      <dgm:prSet/>
      <dgm:spPr/>
      <dgm:t>
        <a:bodyPr/>
        <a:lstStyle/>
        <a:p>
          <a:endParaRPr lang="fr-FR"/>
        </a:p>
      </dgm:t>
    </dgm:pt>
    <dgm:pt modelId="{96DA638D-5406-4B20-A4DC-107F0B6444FE}">
      <dgm:prSet phldrT="[Texte]" custT="1"/>
      <dgm:spPr/>
      <dgm:t>
        <a:bodyPr/>
        <a:lstStyle/>
        <a:p>
          <a:endParaRPr lang="fr-FR" sz="2800" dirty="0"/>
        </a:p>
      </dgm:t>
    </dgm:pt>
    <dgm:pt modelId="{F40AE4DD-B2DD-4D96-AECE-BB29FEFB3FF6}" type="parTrans" cxnId="{1E20F5A2-1726-41B2-8B68-DE7916C5D997}">
      <dgm:prSet/>
      <dgm:spPr/>
      <dgm:t>
        <a:bodyPr/>
        <a:lstStyle/>
        <a:p>
          <a:endParaRPr lang="fr-FR"/>
        </a:p>
      </dgm:t>
    </dgm:pt>
    <dgm:pt modelId="{F4730B9B-749B-4E80-8ED1-40D2A73E6512}" type="sibTrans" cxnId="{1E20F5A2-1726-41B2-8B68-DE7916C5D997}">
      <dgm:prSet/>
      <dgm:spPr/>
      <dgm:t>
        <a:bodyPr/>
        <a:lstStyle/>
        <a:p>
          <a:endParaRPr lang="fr-FR"/>
        </a:p>
      </dgm:t>
    </dgm:pt>
    <dgm:pt modelId="{E031494B-0A39-4337-965A-D9961B9AADAC}" type="pres">
      <dgm:prSet presAssocID="{3EC236F5-D8AA-4FAF-8D84-BB1101B3F0C6}" presName="linear" presStyleCnt="0">
        <dgm:presLayoutVars>
          <dgm:animLvl val="lvl"/>
          <dgm:resizeHandles val="exact"/>
        </dgm:presLayoutVars>
      </dgm:prSet>
      <dgm:spPr/>
    </dgm:pt>
    <dgm:pt modelId="{D1508224-BB6F-47DB-A7E6-5192994A17FA}" type="pres">
      <dgm:prSet presAssocID="{6A9ED86B-66C5-4E05-A1D6-E9E59657F9B8}" presName="parentText" presStyleLbl="node1" presStyleIdx="0" presStyleCnt="2">
        <dgm:presLayoutVars>
          <dgm:chMax val="0"/>
          <dgm:bulletEnabled val="1"/>
        </dgm:presLayoutVars>
      </dgm:prSet>
      <dgm:spPr/>
    </dgm:pt>
    <dgm:pt modelId="{F6F3777D-CEE8-4482-8920-684BC53CE9DE}" type="pres">
      <dgm:prSet presAssocID="{6A9ED86B-66C5-4E05-A1D6-E9E59657F9B8}" presName="childText" presStyleLbl="revTx" presStyleIdx="0" presStyleCnt="2">
        <dgm:presLayoutVars>
          <dgm:bulletEnabled val="1"/>
        </dgm:presLayoutVars>
      </dgm:prSet>
      <dgm:spPr/>
    </dgm:pt>
    <dgm:pt modelId="{66EB4CF7-8679-491B-B133-CDA50D925D6A}" type="pres">
      <dgm:prSet presAssocID="{D4F29103-672B-48C2-A7A1-4F34CFD5BEE8}" presName="parentText" presStyleLbl="node1" presStyleIdx="1" presStyleCnt="2">
        <dgm:presLayoutVars>
          <dgm:chMax val="0"/>
          <dgm:bulletEnabled val="1"/>
        </dgm:presLayoutVars>
      </dgm:prSet>
      <dgm:spPr/>
    </dgm:pt>
    <dgm:pt modelId="{69B8AEDE-EC40-4A2B-908B-BE923C16294F}" type="pres">
      <dgm:prSet presAssocID="{D4F29103-672B-48C2-A7A1-4F34CFD5BEE8}" presName="childText" presStyleLbl="revTx" presStyleIdx="1" presStyleCnt="2">
        <dgm:presLayoutVars>
          <dgm:bulletEnabled val="1"/>
        </dgm:presLayoutVars>
      </dgm:prSet>
      <dgm:spPr/>
    </dgm:pt>
  </dgm:ptLst>
  <dgm:cxnLst>
    <dgm:cxn modelId="{7D24DC14-5163-4E09-ACDF-D60FFBF12000}" type="presOf" srcId="{D4F29103-672B-48C2-A7A1-4F34CFD5BEE8}" destId="{66EB4CF7-8679-491B-B133-CDA50D925D6A}" srcOrd="0" destOrd="0" presId="urn:microsoft.com/office/officeart/2005/8/layout/vList2"/>
    <dgm:cxn modelId="{97E9A55D-428A-4D1C-A59B-AA6EFB0CB517}" type="presOf" srcId="{96DA638D-5406-4B20-A4DC-107F0B6444FE}" destId="{F6F3777D-CEE8-4482-8920-684BC53CE9DE}" srcOrd="0" destOrd="1" presId="urn:microsoft.com/office/officeart/2005/8/layout/vList2"/>
    <dgm:cxn modelId="{7EBF4499-0880-4D3B-89B9-6D0DBEEE8613}" srcId="{3EC236F5-D8AA-4FAF-8D84-BB1101B3F0C6}" destId="{6A9ED86B-66C5-4E05-A1D6-E9E59657F9B8}" srcOrd="0" destOrd="0" parTransId="{948DD907-1FFC-4804-A319-22B9C700B340}" sibTransId="{383D9489-7645-4E13-9E66-00DD6B880AE8}"/>
    <dgm:cxn modelId="{1E20F5A2-1726-41B2-8B68-DE7916C5D997}" srcId="{6A9ED86B-66C5-4E05-A1D6-E9E59657F9B8}" destId="{96DA638D-5406-4B20-A4DC-107F0B6444FE}" srcOrd="1" destOrd="0" parTransId="{F40AE4DD-B2DD-4D96-AECE-BB29FEFB3FF6}" sibTransId="{F4730B9B-749B-4E80-8ED1-40D2A73E6512}"/>
    <dgm:cxn modelId="{240AF7BA-FD71-43B5-8DBD-928FE659E98B}" type="presOf" srcId="{6A9ED86B-66C5-4E05-A1D6-E9E59657F9B8}" destId="{D1508224-BB6F-47DB-A7E6-5192994A17FA}" srcOrd="0" destOrd="0" presId="urn:microsoft.com/office/officeart/2005/8/layout/vList2"/>
    <dgm:cxn modelId="{4AF9D7C4-10B6-4E3D-9581-8952447744DD}" type="presOf" srcId="{3EC236F5-D8AA-4FAF-8D84-BB1101B3F0C6}" destId="{E031494B-0A39-4337-965A-D9961B9AADAC}" srcOrd="0" destOrd="0" presId="urn:microsoft.com/office/officeart/2005/8/layout/vList2"/>
    <dgm:cxn modelId="{876FECCA-915A-44ED-95F8-8487F33D1687}" type="presOf" srcId="{74C36AEB-FCCD-40AE-BE1C-90620480FC3C}" destId="{69B8AEDE-EC40-4A2B-908B-BE923C16294F}" srcOrd="0" destOrd="0" presId="urn:microsoft.com/office/officeart/2005/8/layout/vList2"/>
    <dgm:cxn modelId="{C5E9FDDC-B0C1-4155-86E4-83EBA8CF3D5E}" srcId="{6A9ED86B-66C5-4E05-A1D6-E9E59657F9B8}" destId="{239BF1CF-3717-4FF5-A20B-6170428B1D1E}" srcOrd="0" destOrd="0" parTransId="{7B92CC10-3402-4E93-9211-07BE16A64052}" sibTransId="{35F0848D-7C1D-4E92-B382-3B820A6F1D60}"/>
    <dgm:cxn modelId="{B0ED13E6-EA8F-4E7B-962F-F4D6220C1A39}" type="presOf" srcId="{239BF1CF-3717-4FF5-A20B-6170428B1D1E}" destId="{F6F3777D-CEE8-4482-8920-684BC53CE9DE}" srcOrd="0" destOrd="0" presId="urn:microsoft.com/office/officeart/2005/8/layout/vList2"/>
    <dgm:cxn modelId="{155954E7-BEA5-42E2-A67F-340E128C6045}" srcId="{3EC236F5-D8AA-4FAF-8D84-BB1101B3F0C6}" destId="{D4F29103-672B-48C2-A7A1-4F34CFD5BEE8}" srcOrd="1" destOrd="0" parTransId="{F75F9292-AA46-472C-9D72-73EDEB8BBCB6}" sibTransId="{DAE237CB-8470-4BC1-A482-B1049336F236}"/>
    <dgm:cxn modelId="{D64190FB-8477-445A-82E0-2E6832A5279A}" srcId="{D4F29103-672B-48C2-A7A1-4F34CFD5BEE8}" destId="{74C36AEB-FCCD-40AE-BE1C-90620480FC3C}" srcOrd="0" destOrd="0" parTransId="{EC3C3CED-9814-4B77-8F8E-8F7AEBC5BBD9}" sibTransId="{4CDFC960-2029-47D2-BAFC-7D2C37B975E0}"/>
    <dgm:cxn modelId="{1031B84B-A979-424E-8EE2-4486FCC4780A}" type="presParOf" srcId="{E031494B-0A39-4337-965A-D9961B9AADAC}" destId="{D1508224-BB6F-47DB-A7E6-5192994A17FA}" srcOrd="0" destOrd="0" presId="urn:microsoft.com/office/officeart/2005/8/layout/vList2"/>
    <dgm:cxn modelId="{3DF4185F-E4C6-47E8-BE2A-421DCE02DE88}" type="presParOf" srcId="{E031494B-0A39-4337-965A-D9961B9AADAC}" destId="{F6F3777D-CEE8-4482-8920-684BC53CE9DE}" srcOrd="1" destOrd="0" presId="urn:microsoft.com/office/officeart/2005/8/layout/vList2"/>
    <dgm:cxn modelId="{7C4BA719-E31D-4558-B2F3-D0C27C128AFE}" type="presParOf" srcId="{E031494B-0A39-4337-965A-D9961B9AADAC}" destId="{66EB4CF7-8679-491B-B133-CDA50D925D6A}" srcOrd="2" destOrd="0" presId="urn:microsoft.com/office/officeart/2005/8/layout/vList2"/>
    <dgm:cxn modelId="{71C999D7-B4BC-4DC6-B636-1445A21FF4A6}" type="presParOf" srcId="{E031494B-0A39-4337-965A-D9961B9AADAC}" destId="{69B8AEDE-EC40-4A2B-908B-BE923C16294F}"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E7DD130-3B51-4991-A010-935CE8EFBC35}"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fr-FR"/>
        </a:p>
      </dgm:t>
    </dgm:pt>
    <dgm:pt modelId="{590300FE-D0C2-4C54-BA00-D7874B77D285}">
      <dgm:prSet phldrT="[Texte]" custT="1"/>
      <dgm:spPr/>
      <dgm:t>
        <a:bodyPr/>
        <a:lstStyle/>
        <a:p>
          <a:r>
            <a:rPr lang="fr-FR" sz="4000" dirty="0"/>
            <a:t>BC1</a:t>
          </a:r>
        </a:p>
      </dgm:t>
    </dgm:pt>
    <dgm:pt modelId="{BCD371D5-CFDD-403C-970C-E5CBA2229586}" type="parTrans" cxnId="{690B3480-DD7F-4D81-9D86-2A532EFC3D7C}">
      <dgm:prSet/>
      <dgm:spPr/>
      <dgm:t>
        <a:bodyPr/>
        <a:lstStyle/>
        <a:p>
          <a:endParaRPr lang="fr-FR"/>
        </a:p>
      </dgm:t>
    </dgm:pt>
    <dgm:pt modelId="{FCAC5997-52A1-4ABC-93A5-BEB56C7F6B64}" type="sibTrans" cxnId="{690B3480-DD7F-4D81-9D86-2A532EFC3D7C}">
      <dgm:prSet/>
      <dgm:spPr/>
      <dgm:t>
        <a:bodyPr/>
        <a:lstStyle/>
        <a:p>
          <a:endParaRPr lang="fr-FR"/>
        </a:p>
      </dgm:t>
    </dgm:pt>
    <dgm:pt modelId="{1858500F-D2CB-4E03-8C1E-979890106C83}">
      <dgm:prSet phldrT="[Texte]"/>
      <dgm:spPr/>
      <dgm:t>
        <a:bodyPr/>
        <a:lstStyle/>
        <a:p>
          <a:r>
            <a:rPr lang="fr-FR" dirty="0"/>
            <a:t>SAH</a:t>
          </a:r>
        </a:p>
        <a:p>
          <a:r>
            <a:rPr lang="fr-FR" dirty="0"/>
            <a:t>HLE</a:t>
          </a:r>
        </a:p>
        <a:p>
          <a:r>
            <a:rPr lang="fr-FR" dirty="0"/>
            <a:t>SPCA</a:t>
          </a:r>
        </a:p>
        <a:p>
          <a:r>
            <a:rPr lang="fr-FR" dirty="0"/>
            <a:t>EC</a:t>
          </a:r>
        </a:p>
        <a:p>
          <a:r>
            <a:rPr lang="fr-FR" dirty="0"/>
            <a:t>NVQ</a:t>
          </a:r>
        </a:p>
      </dgm:t>
    </dgm:pt>
    <dgm:pt modelId="{2196B0FF-861E-40F1-98CD-36BA0C8C4722}" type="parTrans" cxnId="{15EF8B58-990C-4625-A6F0-CE1EEF28CAFF}">
      <dgm:prSet/>
      <dgm:spPr/>
      <dgm:t>
        <a:bodyPr/>
        <a:lstStyle/>
        <a:p>
          <a:endParaRPr lang="fr-FR"/>
        </a:p>
      </dgm:t>
    </dgm:pt>
    <dgm:pt modelId="{8180743F-5C5A-472B-AD28-EB83B2303416}" type="sibTrans" cxnId="{15EF8B58-990C-4625-A6F0-CE1EEF28CAFF}">
      <dgm:prSet/>
      <dgm:spPr/>
      <dgm:t>
        <a:bodyPr/>
        <a:lstStyle/>
        <a:p>
          <a:endParaRPr lang="fr-FR"/>
        </a:p>
      </dgm:t>
    </dgm:pt>
    <dgm:pt modelId="{2FB47DDF-0A0A-4EBA-A621-3E60F8C92A92}">
      <dgm:prSet phldrT="[Texte]"/>
      <dgm:spPr/>
      <dgm:t>
        <a:bodyPr/>
        <a:lstStyle/>
        <a:p>
          <a:r>
            <a:rPr lang="fr-FR" dirty="0"/>
            <a:t>Contexte (s) professionnel(s))</a:t>
          </a:r>
        </a:p>
      </dgm:t>
    </dgm:pt>
    <dgm:pt modelId="{AFC4E1CF-A0E2-4643-8EE2-370460955EEC}" type="parTrans" cxnId="{88DE7166-1E3C-4714-AF38-952D3661CC3D}">
      <dgm:prSet/>
      <dgm:spPr/>
      <dgm:t>
        <a:bodyPr/>
        <a:lstStyle/>
        <a:p>
          <a:endParaRPr lang="fr-FR"/>
        </a:p>
      </dgm:t>
    </dgm:pt>
    <dgm:pt modelId="{6CF70658-B8A7-4676-B520-2E18193BD311}" type="sibTrans" cxnId="{88DE7166-1E3C-4714-AF38-952D3661CC3D}">
      <dgm:prSet/>
      <dgm:spPr/>
      <dgm:t>
        <a:bodyPr/>
        <a:lstStyle/>
        <a:p>
          <a:endParaRPr lang="fr-FR"/>
        </a:p>
      </dgm:t>
    </dgm:pt>
    <dgm:pt modelId="{385282C9-161E-40FD-A762-A5C47B11685B}">
      <dgm:prSet phldrT="[Texte]" custT="1"/>
      <dgm:spPr/>
      <dgm:t>
        <a:bodyPr/>
        <a:lstStyle/>
        <a:p>
          <a:r>
            <a:rPr lang="fr-FR" sz="4000" dirty="0"/>
            <a:t>BC2</a:t>
          </a:r>
        </a:p>
      </dgm:t>
    </dgm:pt>
    <dgm:pt modelId="{842E5C0B-3471-40D6-891B-F61305156DFF}" type="parTrans" cxnId="{C6EA5A97-6064-49DC-9E0B-039539B847F4}">
      <dgm:prSet/>
      <dgm:spPr/>
      <dgm:t>
        <a:bodyPr/>
        <a:lstStyle/>
        <a:p>
          <a:endParaRPr lang="fr-FR"/>
        </a:p>
      </dgm:t>
    </dgm:pt>
    <dgm:pt modelId="{EDA145FC-3EED-4084-923D-204CED6305BE}" type="sibTrans" cxnId="{C6EA5A97-6064-49DC-9E0B-039539B847F4}">
      <dgm:prSet/>
      <dgm:spPr/>
      <dgm:t>
        <a:bodyPr/>
        <a:lstStyle/>
        <a:p>
          <a:endParaRPr lang="fr-FR"/>
        </a:p>
      </dgm:t>
    </dgm:pt>
    <dgm:pt modelId="{3D71A0C9-0D12-4C72-85BB-4241AC2EC190}">
      <dgm:prSet phldrT="[Texte]"/>
      <dgm:spPr/>
      <dgm:t>
        <a:bodyPr/>
        <a:lstStyle/>
        <a:p>
          <a:r>
            <a:rPr lang="fr-FR" dirty="0"/>
            <a:t>SAH</a:t>
          </a:r>
        </a:p>
        <a:p>
          <a:r>
            <a:rPr lang="fr-FR" dirty="0"/>
            <a:t>HLGA</a:t>
          </a:r>
        </a:p>
        <a:p>
          <a:r>
            <a:rPr lang="fr-FR" dirty="0"/>
            <a:t>SPCA</a:t>
          </a:r>
        </a:p>
        <a:p>
          <a:r>
            <a:rPr lang="fr-FR" dirty="0"/>
            <a:t>Design d’espace - de produit</a:t>
          </a:r>
        </a:p>
        <a:p>
          <a:r>
            <a:rPr lang="fr-FR" dirty="0"/>
            <a:t>GB A GS</a:t>
          </a:r>
        </a:p>
      </dgm:t>
    </dgm:pt>
    <dgm:pt modelId="{F836CD75-BE38-427C-9418-247F99C64839}" type="parTrans" cxnId="{6C6B31ED-F7E9-4397-9B1B-03D933BB788A}">
      <dgm:prSet/>
      <dgm:spPr/>
      <dgm:t>
        <a:bodyPr/>
        <a:lstStyle/>
        <a:p>
          <a:endParaRPr lang="fr-FR"/>
        </a:p>
      </dgm:t>
    </dgm:pt>
    <dgm:pt modelId="{8055CEB8-83AF-4F9E-AD5B-0BF846ECF4B9}" type="sibTrans" cxnId="{6C6B31ED-F7E9-4397-9B1B-03D933BB788A}">
      <dgm:prSet/>
      <dgm:spPr/>
      <dgm:t>
        <a:bodyPr/>
        <a:lstStyle/>
        <a:p>
          <a:endParaRPr lang="fr-FR"/>
        </a:p>
      </dgm:t>
    </dgm:pt>
    <dgm:pt modelId="{DD346B75-7A1A-4ED2-AF7B-444B681527C8}">
      <dgm:prSet phldrT="[Texte]"/>
      <dgm:spPr/>
      <dgm:t>
        <a:bodyPr/>
        <a:lstStyle/>
        <a:p>
          <a:r>
            <a:rPr lang="fr-FR" dirty="0"/>
            <a:t>Contexte (s) professionnel(s)</a:t>
          </a:r>
        </a:p>
      </dgm:t>
    </dgm:pt>
    <dgm:pt modelId="{BEC8EFB2-2D62-4939-B237-BE625FF057D1}" type="parTrans" cxnId="{480DE3AF-F121-4242-9E00-583AF14D33DB}">
      <dgm:prSet/>
      <dgm:spPr/>
      <dgm:t>
        <a:bodyPr/>
        <a:lstStyle/>
        <a:p>
          <a:endParaRPr lang="fr-FR"/>
        </a:p>
      </dgm:t>
    </dgm:pt>
    <dgm:pt modelId="{A0B1E0F4-3AB9-4287-8392-52BC1A0C6F8E}" type="sibTrans" cxnId="{480DE3AF-F121-4242-9E00-583AF14D33DB}">
      <dgm:prSet/>
      <dgm:spPr/>
      <dgm:t>
        <a:bodyPr/>
        <a:lstStyle/>
        <a:p>
          <a:endParaRPr lang="fr-FR"/>
        </a:p>
      </dgm:t>
    </dgm:pt>
    <dgm:pt modelId="{50558E91-BA55-4A8B-8C06-18540AD6664E}">
      <dgm:prSet phldrT="[Texte]" custT="1"/>
      <dgm:spPr/>
      <dgm:t>
        <a:bodyPr/>
        <a:lstStyle/>
        <a:p>
          <a:r>
            <a:rPr lang="fr-FR" sz="4000" dirty="0"/>
            <a:t>BC3</a:t>
          </a:r>
        </a:p>
      </dgm:t>
    </dgm:pt>
    <dgm:pt modelId="{3F0E7DB2-210B-412E-8084-8E7C0842221C}" type="parTrans" cxnId="{D7D43C14-1561-4DF4-9952-9005569AFEBD}">
      <dgm:prSet/>
      <dgm:spPr/>
      <dgm:t>
        <a:bodyPr/>
        <a:lstStyle/>
        <a:p>
          <a:endParaRPr lang="fr-FR"/>
        </a:p>
      </dgm:t>
    </dgm:pt>
    <dgm:pt modelId="{A5EF701B-2A26-4500-A034-B6242EFBAD24}" type="sibTrans" cxnId="{D7D43C14-1561-4DF4-9952-9005569AFEBD}">
      <dgm:prSet/>
      <dgm:spPr/>
      <dgm:t>
        <a:bodyPr/>
        <a:lstStyle/>
        <a:p>
          <a:endParaRPr lang="fr-FR"/>
        </a:p>
      </dgm:t>
    </dgm:pt>
    <dgm:pt modelId="{E23B0B76-A566-4FAE-BE67-A2E122E5367F}">
      <dgm:prSet phldrT="[Texte]"/>
      <dgm:spPr/>
      <dgm:t>
        <a:bodyPr/>
        <a:lstStyle/>
        <a:p>
          <a:r>
            <a:rPr lang="fr-FR" dirty="0"/>
            <a:t>AFVQ</a:t>
          </a:r>
        </a:p>
        <a:p>
          <a:r>
            <a:rPr lang="fr-FR" dirty="0"/>
            <a:t>Connaissance des publics</a:t>
          </a:r>
        </a:p>
        <a:p>
          <a:r>
            <a:rPr lang="fr-FR" dirty="0"/>
            <a:t>Méthodologie de projet</a:t>
          </a:r>
        </a:p>
        <a:p>
          <a:r>
            <a:rPr lang="fr-FR" dirty="0"/>
            <a:t>Design de com. Vis.</a:t>
          </a:r>
        </a:p>
        <a:p>
          <a:r>
            <a:rPr lang="fr-FR" dirty="0"/>
            <a:t>Gestion d’une action</a:t>
          </a:r>
        </a:p>
      </dgm:t>
    </dgm:pt>
    <dgm:pt modelId="{7269A6A4-829C-4E48-A976-84242A6442BC}" type="parTrans" cxnId="{0E84ECE1-4D6F-4BBA-B4E8-C2F0DE8D7E1F}">
      <dgm:prSet/>
      <dgm:spPr/>
      <dgm:t>
        <a:bodyPr/>
        <a:lstStyle/>
        <a:p>
          <a:endParaRPr lang="fr-FR"/>
        </a:p>
      </dgm:t>
    </dgm:pt>
    <dgm:pt modelId="{63F0B1BD-AAA0-4830-BC78-D85EFA7941FB}" type="sibTrans" cxnId="{0E84ECE1-4D6F-4BBA-B4E8-C2F0DE8D7E1F}">
      <dgm:prSet/>
      <dgm:spPr/>
      <dgm:t>
        <a:bodyPr/>
        <a:lstStyle/>
        <a:p>
          <a:endParaRPr lang="fr-FR"/>
        </a:p>
      </dgm:t>
    </dgm:pt>
    <dgm:pt modelId="{1B81EAB9-5190-4067-A218-C536F85659D1}">
      <dgm:prSet phldrT="[Texte]"/>
      <dgm:spPr/>
      <dgm:t>
        <a:bodyPr/>
        <a:lstStyle/>
        <a:p>
          <a:r>
            <a:rPr lang="fr-FR" dirty="0"/>
            <a:t>Contexte (s) professionnel(s))</a:t>
          </a:r>
        </a:p>
      </dgm:t>
    </dgm:pt>
    <dgm:pt modelId="{DC01EEA8-D015-4042-94A1-7A28D3369851}" type="parTrans" cxnId="{C696A2CE-97BC-438F-9EFE-DFFB95D6C20B}">
      <dgm:prSet/>
      <dgm:spPr/>
      <dgm:t>
        <a:bodyPr/>
        <a:lstStyle/>
        <a:p>
          <a:endParaRPr lang="fr-FR"/>
        </a:p>
      </dgm:t>
    </dgm:pt>
    <dgm:pt modelId="{B92CB944-3C6D-4ACE-A6D0-5467ED2E4481}" type="sibTrans" cxnId="{C696A2CE-97BC-438F-9EFE-DFFB95D6C20B}">
      <dgm:prSet/>
      <dgm:spPr/>
      <dgm:t>
        <a:bodyPr/>
        <a:lstStyle/>
        <a:p>
          <a:endParaRPr lang="fr-FR"/>
        </a:p>
      </dgm:t>
    </dgm:pt>
    <dgm:pt modelId="{9462071A-790B-4824-8645-57E859E73C30}">
      <dgm:prSet phldrT="[Texte]" custT="1"/>
      <dgm:spPr/>
      <dgm:t>
        <a:bodyPr/>
        <a:lstStyle/>
        <a:p>
          <a:r>
            <a:rPr lang="fr-FR" sz="4000" dirty="0"/>
            <a:t>BC4</a:t>
          </a:r>
        </a:p>
      </dgm:t>
    </dgm:pt>
    <dgm:pt modelId="{1F4C8514-0005-4FB4-8893-CCEBE7FDBF15}" type="parTrans" cxnId="{AC76AC6C-4F45-463B-B413-E3CEF26DCC79}">
      <dgm:prSet/>
      <dgm:spPr/>
      <dgm:t>
        <a:bodyPr/>
        <a:lstStyle/>
        <a:p>
          <a:endParaRPr lang="fr-FR"/>
        </a:p>
      </dgm:t>
    </dgm:pt>
    <dgm:pt modelId="{9F96D03C-A16D-4E50-B5B7-E8F3F09ABED5}" type="sibTrans" cxnId="{AC76AC6C-4F45-463B-B413-E3CEF26DCC79}">
      <dgm:prSet/>
      <dgm:spPr/>
      <dgm:t>
        <a:bodyPr/>
        <a:lstStyle/>
        <a:p>
          <a:endParaRPr lang="fr-FR"/>
        </a:p>
      </dgm:t>
    </dgm:pt>
    <dgm:pt modelId="{5D8509F9-EB1B-436A-9345-8A9B0E3C82DF}">
      <dgm:prSet phldrT="[Texte]"/>
      <dgm:spPr/>
      <dgm:t>
        <a:bodyPr/>
        <a:lstStyle/>
        <a:p>
          <a:r>
            <a:rPr lang="fr-FR" dirty="0" err="1"/>
            <a:t>Comm</a:t>
          </a:r>
          <a:r>
            <a:rPr lang="fr-FR" dirty="0"/>
            <a:t>. écrite orale</a:t>
          </a:r>
        </a:p>
        <a:p>
          <a:r>
            <a:rPr lang="fr-FR" dirty="0"/>
            <a:t>L’équipe, RH</a:t>
          </a:r>
        </a:p>
      </dgm:t>
    </dgm:pt>
    <dgm:pt modelId="{B02D2C5A-638B-4D5C-91C7-DAF022E2B8EC}" type="parTrans" cxnId="{E2A3CF0A-5AC4-46AE-A555-9C2B34B04CA6}">
      <dgm:prSet/>
      <dgm:spPr/>
      <dgm:t>
        <a:bodyPr/>
        <a:lstStyle/>
        <a:p>
          <a:endParaRPr lang="fr-FR"/>
        </a:p>
      </dgm:t>
    </dgm:pt>
    <dgm:pt modelId="{43CC7630-5D92-4B41-9354-3DE6385D34ED}" type="sibTrans" cxnId="{E2A3CF0A-5AC4-46AE-A555-9C2B34B04CA6}">
      <dgm:prSet/>
      <dgm:spPr/>
      <dgm:t>
        <a:bodyPr/>
        <a:lstStyle/>
        <a:p>
          <a:endParaRPr lang="fr-FR"/>
        </a:p>
      </dgm:t>
    </dgm:pt>
    <dgm:pt modelId="{36C69D7E-B5AA-4A9D-9A84-F5DF49562EB4}">
      <dgm:prSet phldrT="[Texte]"/>
      <dgm:spPr/>
      <dgm:t>
        <a:bodyPr/>
        <a:lstStyle/>
        <a:p>
          <a:r>
            <a:rPr lang="fr-FR" dirty="0"/>
            <a:t>Contexte (s) professionnel(s))</a:t>
          </a:r>
        </a:p>
      </dgm:t>
    </dgm:pt>
    <dgm:pt modelId="{63179BA8-8217-4FCA-A11B-28DE6273E734}" type="parTrans" cxnId="{D8FCA13E-1AA8-42FA-85AF-2A2D899CECA7}">
      <dgm:prSet/>
      <dgm:spPr/>
      <dgm:t>
        <a:bodyPr/>
        <a:lstStyle/>
        <a:p>
          <a:endParaRPr lang="fr-FR"/>
        </a:p>
      </dgm:t>
    </dgm:pt>
    <dgm:pt modelId="{5FC1B126-4D5E-47E2-A8B4-C82C5C9B4AB8}" type="sibTrans" cxnId="{D8FCA13E-1AA8-42FA-85AF-2A2D899CECA7}">
      <dgm:prSet/>
      <dgm:spPr/>
      <dgm:t>
        <a:bodyPr/>
        <a:lstStyle/>
        <a:p>
          <a:endParaRPr lang="fr-FR"/>
        </a:p>
      </dgm:t>
    </dgm:pt>
    <dgm:pt modelId="{BCE68DEE-B5C6-45F2-A41F-76DEAE30E6AB}">
      <dgm:prSet phldrT="[Texte]" custT="1"/>
      <dgm:spPr/>
      <dgm:t>
        <a:bodyPr/>
        <a:lstStyle/>
        <a:p>
          <a:r>
            <a:rPr lang="fr-FR" sz="4000" dirty="0"/>
            <a:t>BC5</a:t>
          </a:r>
        </a:p>
      </dgm:t>
    </dgm:pt>
    <dgm:pt modelId="{E7C5F1A4-AFA9-4385-8623-77C0FBECFCB6}" type="parTrans" cxnId="{A8BC25F5-91F7-43A2-BF27-785F9C4FC55A}">
      <dgm:prSet/>
      <dgm:spPr/>
      <dgm:t>
        <a:bodyPr/>
        <a:lstStyle/>
        <a:p>
          <a:endParaRPr lang="fr-FR"/>
        </a:p>
      </dgm:t>
    </dgm:pt>
    <dgm:pt modelId="{A66BF563-A751-4352-A6E2-26A78ADBED3A}" type="sibTrans" cxnId="{A8BC25F5-91F7-43A2-BF27-785F9C4FC55A}">
      <dgm:prSet/>
      <dgm:spPr/>
      <dgm:t>
        <a:bodyPr/>
        <a:lstStyle/>
        <a:p>
          <a:endParaRPr lang="fr-FR"/>
        </a:p>
      </dgm:t>
    </dgm:pt>
    <dgm:pt modelId="{0BA56286-C4D5-49BE-9F4F-EFDDBDE6E95E}">
      <dgm:prSet phldrT="[Texte]"/>
      <dgm:spPr/>
      <dgm:t>
        <a:bodyPr/>
        <a:lstStyle/>
        <a:p>
          <a:r>
            <a:rPr lang="fr-FR" dirty="0"/>
            <a:t>Connaissance des politiques, des dispositifs et des </a:t>
          </a:r>
          <a:r>
            <a:rPr lang="fr-FR" dirty="0" err="1"/>
            <a:t>institutione</a:t>
          </a:r>
          <a:endParaRPr lang="fr-FR" dirty="0"/>
        </a:p>
      </dgm:t>
    </dgm:pt>
    <dgm:pt modelId="{2692429E-E0F5-43EB-A07B-7C35A39049A1}" type="parTrans" cxnId="{092EACBD-507E-4CD8-B238-4BBD952205F6}">
      <dgm:prSet/>
      <dgm:spPr/>
      <dgm:t>
        <a:bodyPr/>
        <a:lstStyle/>
        <a:p>
          <a:endParaRPr lang="fr-FR"/>
        </a:p>
      </dgm:t>
    </dgm:pt>
    <dgm:pt modelId="{868A1286-3946-4F23-B340-EF398B433747}" type="sibTrans" cxnId="{092EACBD-507E-4CD8-B238-4BBD952205F6}">
      <dgm:prSet/>
      <dgm:spPr/>
      <dgm:t>
        <a:bodyPr/>
        <a:lstStyle/>
        <a:p>
          <a:endParaRPr lang="fr-FR"/>
        </a:p>
      </dgm:t>
    </dgm:pt>
    <dgm:pt modelId="{7E83AF3D-F7B7-4B1C-BE28-9D9E7A9211D1}">
      <dgm:prSet phldrT="[Texte]"/>
      <dgm:spPr/>
      <dgm:t>
        <a:bodyPr/>
        <a:lstStyle/>
        <a:p>
          <a:r>
            <a:rPr lang="fr-FR" dirty="0"/>
            <a:t>Contexte (s) professionnel(s))</a:t>
          </a:r>
        </a:p>
      </dgm:t>
    </dgm:pt>
    <dgm:pt modelId="{95AE0462-77F8-41F8-ABE4-078F9854B48E}" type="parTrans" cxnId="{29F2C17A-8F39-4A22-831C-6F63F5F5EDB8}">
      <dgm:prSet/>
      <dgm:spPr/>
      <dgm:t>
        <a:bodyPr/>
        <a:lstStyle/>
        <a:p>
          <a:endParaRPr lang="fr-FR"/>
        </a:p>
      </dgm:t>
    </dgm:pt>
    <dgm:pt modelId="{C43B3828-9A12-42FB-B0AB-7B3C5DE7F3EB}" type="sibTrans" cxnId="{29F2C17A-8F39-4A22-831C-6F63F5F5EDB8}">
      <dgm:prSet/>
      <dgm:spPr/>
      <dgm:t>
        <a:bodyPr/>
        <a:lstStyle/>
        <a:p>
          <a:endParaRPr lang="fr-FR"/>
        </a:p>
      </dgm:t>
    </dgm:pt>
    <dgm:pt modelId="{FDAF60B6-A631-4786-9FA6-B10D718A28FB}" type="pres">
      <dgm:prSet presAssocID="{0E7DD130-3B51-4991-A010-935CE8EFBC35}" presName="theList" presStyleCnt="0">
        <dgm:presLayoutVars>
          <dgm:dir/>
          <dgm:animLvl val="lvl"/>
          <dgm:resizeHandles val="exact"/>
        </dgm:presLayoutVars>
      </dgm:prSet>
      <dgm:spPr/>
    </dgm:pt>
    <dgm:pt modelId="{D3255424-2461-48F8-B9C4-0159975DE663}" type="pres">
      <dgm:prSet presAssocID="{590300FE-D0C2-4C54-BA00-D7874B77D285}" presName="compNode" presStyleCnt="0"/>
      <dgm:spPr/>
    </dgm:pt>
    <dgm:pt modelId="{84D4A66B-F865-4681-83C7-5E13B5E2C423}" type="pres">
      <dgm:prSet presAssocID="{590300FE-D0C2-4C54-BA00-D7874B77D285}" presName="aNode" presStyleLbl="bgShp" presStyleIdx="0" presStyleCnt="5" custLinFactNeighborX="-285" custLinFactNeighborY="1657"/>
      <dgm:spPr/>
    </dgm:pt>
    <dgm:pt modelId="{5CB9D1BE-AFD1-4E8E-B40D-EBDEBEF321F0}" type="pres">
      <dgm:prSet presAssocID="{590300FE-D0C2-4C54-BA00-D7874B77D285}" presName="textNode" presStyleLbl="bgShp" presStyleIdx="0" presStyleCnt="5"/>
      <dgm:spPr/>
    </dgm:pt>
    <dgm:pt modelId="{1690A2CE-70DF-4FA4-A43C-A22E7D4CA525}" type="pres">
      <dgm:prSet presAssocID="{590300FE-D0C2-4C54-BA00-D7874B77D285}" presName="compChildNode" presStyleCnt="0"/>
      <dgm:spPr/>
    </dgm:pt>
    <dgm:pt modelId="{14C463BD-979B-4D1F-BC14-C8AC371DE428}" type="pres">
      <dgm:prSet presAssocID="{590300FE-D0C2-4C54-BA00-D7874B77D285}" presName="theInnerList" presStyleCnt="0"/>
      <dgm:spPr/>
    </dgm:pt>
    <dgm:pt modelId="{BAEB8225-E33D-4A54-B4E4-2ADFC8F6166B}" type="pres">
      <dgm:prSet presAssocID="{1858500F-D2CB-4E03-8C1E-979890106C83}" presName="childNode" presStyleLbl="node1" presStyleIdx="0" presStyleCnt="10" custScaleX="96877" custScaleY="157658">
        <dgm:presLayoutVars>
          <dgm:bulletEnabled val="1"/>
        </dgm:presLayoutVars>
      </dgm:prSet>
      <dgm:spPr/>
    </dgm:pt>
    <dgm:pt modelId="{42F78F9C-53CD-4C03-B940-0D7395EB5778}" type="pres">
      <dgm:prSet presAssocID="{1858500F-D2CB-4E03-8C1E-979890106C83}" presName="aSpace2" presStyleCnt="0"/>
      <dgm:spPr/>
    </dgm:pt>
    <dgm:pt modelId="{4EC0CD09-1866-4B34-B1CE-E6BD438B50F0}" type="pres">
      <dgm:prSet presAssocID="{2FB47DDF-0A0A-4EBA-A621-3E60F8C92A92}" presName="childNode" presStyleLbl="node1" presStyleIdx="1" presStyleCnt="10">
        <dgm:presLayoutVars>
          <dgm:bulletEnabled val="1"/>
        </dgm:presLayoutVars>
      </dgm:prSet>
      <dgm:spPr/>
    </dgm:pt>
    <dgm:pt modelId="{4C8331AF-1EA6-4DBB-A818-AF8F2E616A69}" type="pres">
      <dgm:prSet presAssocID="{590300FE-D0C2-4C54-BA00-D7874B77D285}" presName="aSpace" presStyleCnt="0"/>
      <dgm:spPr/>
    </dgm:pt>
    <dgm:pt modelId="{857913DC-DD22-4507-81EC-9F01D1521F5B}" type="pres">
      <dgm:prSet presAssocID="{385282C9-161E-40FD-A762-A5C47B11685B}" presName="compNode" presStyleCnt="0"/>
      <dgm:spPr/>
    </dgm:pt>
    <dgm:pt modelId="{D9AEDC69-6D05-40FE-9935-1435774413FE}" type="pres">
      <dgm:prSet presAssocID="{385282C9-161E-40FD-A762-A5C47B11685B}" presName="aNode" presStyleLbl="bgShp" presStyleIdx="1" presStyleCnt="5"/>
      <dgm:spPr/>
    </dgm:pt>
    <dgm:pt modelId="{CD31EDD0-E37B-4192-89CF-46145F67C734}" type="pres">
      <dgm:prSet presAssocID="{385282C9-161E-40FD-A762-A5C47B11685B}" presName="textNode" presStyleLbl="bgShp" presStyleIdx="1" presStyleCnt="5"/>
      <dgm:spPr/>
    </dgm:pt>
    <dgm:pt modelId="{CE88CE9C-7B08-4476-9212-F480D8F35F31}" type="pres">
      <dgm:prSet presAssocID="{385282C9-161E-40FD-A762-A5C47B11685B}" presName="compChildNode" presStyleCnt="0"/>
      <dgm:spPr/>
    </dgm:pt>
    <dgm:pt modelId="{A3EE04E1-FE3F-4EE8-9F29-40F86533F036}" type="pres">
      <dgm:prSet presAssocID="{385282C9-161E-40FD-A762-A5C47B11685B}" presName="theInnerList" presStyleCnt="0"/>
      <dgm:spPr/>
    </dgm:pt>
    <dgm:pt modelId="{6B020E2B-82E3-4773-997C-A9779E91DDE0}" type="pres">
      <dgm:prSet presAssocID="{3D71A0C9-0D12-4C72-85BB-4241AC2EC190}" presName="childNode" presStyleLbl="node1" presStyleIdx="2" presStyleCnt="10" custScaleY="136307">
        <dgm:presLayoutVars>
          <dgm:bulletEnabled val="1"/>
        </dgm:presLayoutVars>
      </dgm:prSet>
      <dgm:spPr/>
    </dgm:pt>
    <dgm:pt modelId="{5054E283-F282-4A54-9461-9A51EA9A622F}" type="pres">
      <dgm:prSet presAssocID="{3D71A0C9-0D12-4C72-85BB-4241AC2EC190}" presName="aSpace2" presStyleCnt="0"/>
      <dgm:spPr/>
    </dgm:pt>
    <dgm:pt modelId="{76125080-8FC0-43B5-BCE4-D3A1B6AD91D9}" type="pres">
      <dgm:prSet presAssocID="{DD346B75-7A1A-4ED2-AF7B-444B681527C8}" presName="childNode" presStyleLbl="node1" presStyleIdx="3" presStyleCnt="10" custScaleX="101303" custScaleY="86275">
        <dgm:presLayoutVars>
          <dgm:bulletEnabled val="1"/>
        </dgm:presLayoutVars>
      </dgm:prSet>
      <dgm:spPr/>
    </dgm:pt>
    <dgm:pt modelId="{092DDA4C-D514-46DE-9FF4-6DD49A9B7DF6}" type="pres">
      <dgm:prSet presAssocID="{385282C9-161E-40FD-A762-A5C47B11685B}" presName="aSpace" presStyleCnt="0"/>
      <dgm:spPr/>
    </dgm:pt>
    <dgm:pt modelId="{4A19A206-F825-423E-8D3E-92331B28D639}" type="pres">
      <dgm:prSet presAssocID="{50558E91-BA55-4A8B-8C06-18540AD6664E}" presName="compNode" presStyleCnt="0"/>
      <dgm:spPr/>
    </dgm:pt>
    <dgm:pt modelId="{D92D8C2F-1E18-41C9-A7EE-18C1FA1780AF}" type="pres">
      <dgm:prSet presAssocID="{50558E91-BA55-4A8B-8C06-18540AD6664E}" presName="aNode" presStyleLbl="bgShp" presStyleIdx="2" presStyleCnt="5"/>
      <dgm:spPr/>
    </dgm:pt>
    <dgm:pt modelId="{26752B8F-C3B6-4F7A-AC06-59462A24EC79}" type="pres">
      <dgm:prSet presAssocID="{50558E91-BA55-4A8B-8C06-18540AD6664E}" presName="textNode" presStyleLbl="bgShp" presStyleIdx="2" presStyleCnt="5"/>
      <dgm:spPr/>
    </dgm:pt>
    <dgm:pt modelId="{ED5290A2-0EBC-45B6-A233-D226F34E6DC7}" type="pres">
      <dgm:prSet presAssocID="{50558E91-BA55-4A8B-8C06-18540AD6664E}" presName="compChildNode" presStyleCnt="0"/>
      <dgm:spPr/>
    </dgm:pt>
    <dgm:pt modelId="{CA2929AD-C02F-4D13-B043-BA078A82DB50}" type="pres">
      <dgm:prSet presAssocID="{50558E91-BA55-4A8B-8C06-18540AD6664E}" presName="theInnerList" presStyleCnt="0"/>
      <dgm:spPr/>
    </dgm:pt>
    <dgm:pt modelId="{735DD17F-0660-477E-AD5D-4C65C918C9E8}" type="pres">
      <dgm:prSet presAssocID="{E23B0B76-A566-4FAE-BE67-A2E122E5367F}" presName="childNode" presStyleLbl="node1" presStyleIdx="4" presStyleCnt="10" custScaleY="159865">
        <dgm:presLayoutVars>
          <dgm:bulletEnabled val="1"/>
        </dgm:presLayoutVars>
      </dgm:prSet>
      <dgm:spPr/>
    </dgm:pt>
    <dgm:pt modelId="{0DB88EF1-9035-42BB-A466-B312E130289C}" type="pres">
      <dgm:prSet presAssocID="{E23B0B76-A566-4FAE-BE67-A2E122E5367F}" presName="aSpace2" presStyleCnt="0"/>
      <dgm:spPr/>
    </dgm:pt>
    <dgm:pt modelId="{58CA2217-7924-46B4-8F88-9D027E21759F}" type="pres">
      <dgm:prSet presAssocID="{1B81EAB9-5190-4067-A218-C536F85659D1}" presName="childNode" presStyleLbl="node1" presStyleIdx="5" presStyleCnt="10">
        <dgm:presLayoutVars>
          <dgm:bulletEnabled val="1"/>
        </dgm:presLayoutVars>
      </dgm:prSet>
      <dgm:spPr/>
    </dgm:pt>
    <dgm:pt modelId="{53F9D929-D84C-49E3-8ACA-E013385B4891}" type="pres">
      <dgm:prSet presAssocID="{50558E91-BA55-4A8B-8C06-18540AD6664E}" presName="aSpace" presStyleCnt="0"/>
      <dgm:spPr/>
    </dgm:pt>
    <dgm:pt modelId="{277EDB20-5297-42C1-921F-70DD248B4BA9}" type="pres">
      <dgm:prSet presAssocID="{9462071A-790B-4824-8645-57E859E73C30}" presName="compNode" presStyleCnt="0"/>
      <dgm:spPr/>
    </dgm:pt>
    <dgm:pt modelId="{F19FCA18-700C-4A51-B83B-F04B2DEC173F}" type="pres">
      <dgm:prSet presAssocID="{9462071A-790B-4824-8645-57E859E73C30}" presName="aNode" presStyleLbl="bgShp" presStyleIdx="3" presStyleCnt="5"/>
      <dgm:spPr/>
    </dgm:pt>
    <dgm:pt modelId="{0B12A134-BDE4-49A2-8924-27C2F10F736A}" type="pres">
      <dgm:prSet presAssocID="{9462071A-790B-4824-8645-57E859E73C30}" presName="textNode" presStyleLbl="bgShp" presStyleIdx="3" presStyleCnt="5"/>
      <dgm:spPr/>
    </dgm:pt>
    <dgm:pt modelId="{EC400DBF-7EB9-4553-9226-1BF48672B691}" type="pres">
      <dgm:prSet presAssocID="{9462071A-790B-4824-8645-57E859E73C30}" presName="compChildNode" presStyleCnt="0"/>
      <dgm:spPr/>
    </dgm:pt>
    <dgm:pt modelId="{D2334A02-8082-40FD-97FB-57A8E8B826F4}" type="pres">
      <dgm:prSet presAssocID="{9462071A-790B-4824-8645-57E859E73C30}" presName="theInnerList" presStyleCnt="0"/>
      <dgm:spPr/>
    </dgm:pt>
    <dgm:pt modelId="{3C49B79C-3CE9-4D3D-BC80-2ED884D059D3}" type="pres">
      <dgm:prSet presAssocID="{5D8509F9-EB1B-436A-9345-8A9B0E3C82DF}" presName="childNode" presStyleLbl="node1" presStyleIdx="6" presStyleCnt="10" custScaleY="193414">
        <dgm:presLayoutVars>
          <dgm:bulletEnabled val="1"/>
        </dgm:presLayoutVars>
      </dgm:prSet>
      <dgm:spPr/>
    </dgm:pt>
    <dgm:pt modelId="{3F246C22-87C9-469F-B7D7-91490A59FF3D}" type="pres">
      <dgm:prSet presAssocID="{5D8509F9-EB1B-436A-9345-8A9B0E3C82DF}" presName="aSpace2" presStyleCnt="0"/>
      <dgm:spPr/>
    </dgm:pt>
    <dgm:pt modelId="{17B923B4-5563-4C9D-9B3A-EB600DF2ABAF}" type="pres">
      <dgm:prSet presAssocID="{36C69D7E-B5AA-4A9D-9A84-F5DF49562EB4}" presName="childNode" presStyleLbl="node1" presStyleIdx="7" presStyleCnt="10">
        <dgm:presLayoutVars>
          <dgm:bulletEnabled val="1"/>
        </dgm:presLayoutVars>
      </dgm:prSet>
      <dgm:spPr/>
    </dgm:pt>
    <dgm:pt modelId="{AF7A0002-CF97-4D98-80F4-1FD557419263}" type="pres">
      <dgm:prSet presAssocID="{9462071A-790B-4824-8645-57E859E73C30}" presName="aSpace" presStyleCnt="0"/>
      <dgm:spPr/>
    </dgm:pt>
    <dgm:pt modelId="{29AEF4B9-B358-4C75-A025-3503AD914A66}" type="pres">
      <dgm:prSet presAssocID="{BCE68DEE-B5C6-45F2-A41F-76DEAE30E6AB}" presName="compNode" presStyleCnt="0"/>
      <dgm:spPr/>
    </dgm:pt>
    <dgm:pt modelId="{F1D438A4-AA7A-46D3-B3A8-E253065E0288}" type="pres">
      <dgm:prSet presAssocID="{BCE68DEE-B5C6-45F2-A41F-76DEAE30E6AB}" presName="aNode" presStyleLbl="bgShp" presStyleIdx="4" presStyleCnt="5"/>
      <dgm:spPr/>
    </dgm:pt>
    <dgm:pt modelId="{DC9D2B0B-4171-4F86-8C6C-374E10C1E813}" type="pres">
      <dgm:prSet presAssocID="{BCE68DEE-B5C6-45F2-A41F-76DEAE30E6AB}" presName="textNode" presStyleLbl="bgShp" presStyleIdx="4" presStyleCnt="5"/>
      <dgm:spPr/>
    </dgm:pt>
    <dgm:pt modelId="{D8AD97FB-5E18-4F1D-B29D-583262C6CE70}" type="pres">
      <dgm:prSet presAssocID="{BCE68DEE-B5C6-45F2-A41F-76DEAE30E6AB}" presName="compChildNode" presStyleCnt="0"/>
      <dgm:spPr/>
    </dgm:pt>
    <dgm:pt modelId="{C693FFF6-4355-4F30-8BF7-144BD5FAEB58}" type="pres">
      <dgm:prSet presAssocID="{BCE68DEE-B5C6-45F2-A41F-76DEAE30E6AB}" presName="theInnerList" presStyleCnt="0"/>
      <dgm:spPr/>
    </dgm:pt>
    <dgm:pt modelId="{37A9F976-93A8-4CDF-BA51-67BB3A50A724}" type="pres">
      <dgm:prSet presAssocID="{0BA56286-C4D5-49BE-9F4F-EFDDBDE6E95E}" presName="childNode" presStyleLbl="node1" presStyleIdx="8" presStyleCnt="10" custScaleY="172552">
        <dgm:presLayoutVars>
          <dgm:bulletEnabled val="1"/>
        </dgm:presLayoutVars>
      </dgm:prSet>
      <dgm:spPr/>
    </dgm:pt>
    <dgm:pt modelId="{C1DBBA4B-CE7E-42B3-A331-A6794A834B58}" type="pres">
      <dgm:prSet presAssocID="{0BA56286-C4D5-49BE-9F4F-EFDDBDE6E95E}" presName="aSpace2" presStyleCnt="0"/>
      <dgm:spPr/>
    </dgm:pt>
    <dgm:pt modelId="{4188C704-6898-4AF5-A2D5-C41B4F226FFA}" type="pres">
      <dgm:prSet presAssocID="{7E83AF3D-F7B7-4B1C-BE28-9D9E7A9211D1}" presName="childNode" presStyleLbl="node1" presStyleIdx="9" presStyleCnt="10">
        <dgm:presLayoutVars>
          <dgm:bulletEnabled val="1"/>
        </dgm:presLayoutVars>
      </dgm:prSet>
      <dgm:spPr/>
    </dgm:pt>
  </dgm:ptLst>
  <dgm:cxnLst>
    <dgm:cxn modelId="{064E6B02-F2EE-4AC5-A2A3-E15FFDB3FAF1}" type="presOf" srcId="{36C69D7E-B5AA-4A9D-9A84-F5DF49562EB4}" destId="{17B923B4-5563-4C9D-9B3A-EB600DF2ABAF}" srcOrd="0" destOrd="0" presId="urn:microsoft.com/office/officeart/2005/8/layout/lProcess2"/>
    <dgm:cxn modelId="{E2A3CF0A-5AC4-46AE-A555-9C2B34B04CA6}" srcId="{9462071A-790B-4824-8645-57E859E73C30}" destId="{5D8509F9-EB1B-436A-9345-8A9B0E3C82DF}" srcOrd="0" destOrd="0" parTransId="{B02D2C5A-638B-4D5C-91C7-DAF022E2B8EC}" sibTransId="{43CC7630-5D92-4B41-9354-3DE6385D34ED}"/>
    <dgm:cxn modelId="{2AE1000E-0707-4E00-9D9A-538F2CE4835A}" type="presOf" srcId="{385282C9-161E-40FD-A762-A5C47B11685B}" destId="{D9AEDC69-6D05-40FE-9935-1435774413FE}" srcOrd="0" destOrd="0" presId="urn:microsoft.com/office/officeart/2005/8/layout/lProcess2"/>
    <dgm:cxn modelId="{D7D43C14-1561-4DF4-9952-9005569AFEBD}" srcId="{0E7DD130-3B51-4991-A010-935CE8EFBC35}" destId="{50558E91-BA55-4A8B-8C06-18540AD6664E}" srcOrd="2" destOrd="0" parTransId="{3F0E7DB2-210B-412E-8084-8E7C0842221C}" sibTransId="{A5EF701B-2A26-4500-A034-B6242EFBAD24}"/>
    <dgm:cxn modelId="{6DD2E915-4271-45BA-AE2E-4CCA43666513}" type="presOf" srcId="{7E83AF3D-F7B7-4B1C-BE28-9D9E7A9211D1}" destId="{4188C704-6898-4AF5-A2D5-C41B4F226FFA}" srcOrd="0" destOrd="0" presId="urn:microsoft.com/office/officeart/2005/8/layout/lProcess2"/>
    <dgm:cxn modelId="{84644C27-DA13-49A0-988F-302385583F19}" type="presOf" srcId="{BCE68DEE-B5C6-45F2-A41F-76DEAE30E6AB}" destId="{F1D438A4-AA7A-46D3-B3A8-E253065E0288}" srcOrd="0" destOrd="0" presId="urn:microsoft.com/office/officeart/2005/8/layout/lProcess2"/>
    <dgm:cxn modelId="{156DA927-A6C7-4922-A5EC-26CD982FF8AB}" type="presOf" srcId="{590300FE-D0C2-4C54-BA00-D7874B77D285}" destId="{84D4A66B-F865-4681-83C7-5E13B5E2C423}" srcOrd="0" destOrd="0" presId="urn:microsoft.com/office/officeart/2005/8/layout/lProcess2"/>
    <dgm:cxn modelId="{D5A8A62C-DFCF-4A79-AA7F-8BAF266182E4}" type="presOf" srcId="{0E7DD130-3B51-4991-A010-935CE8EFBC35}" destId="{FDAF60B6-A631-4786-9FA6-B10D718A28FB}" srcOrd="0" destOrd="0" presId="urn:microsoft.com/office/officeart/2005/8/layout/lProcess2"/>
    <dgm:cxn modelId="{7F28DA3A-F098-4B4C-87C6-A7B63E6ED23A}" type="presOf" srcId="{50558E91-BA55-4A8B-8C06-18540AD6664E}" destId="{D92D8C2F-1E18-41C9-A7EE-18C1FA1780AF}" srcOrd="0" destOrd="0" presId="urn:microsoft.com/office/officeart/2005/8/layout/lProcess2"/>
    <dgm:cxn modelId="{D8FCA13E-1AA8-42FA-85AF-2A2D899CECA7}" srcId="{9462071A-790B-4824-8645-57E859E73C30}" destId="{36C69D7E-B5AA-4A9D-9A84-F5DF49562EB4}" srcOrd="1" destOrd="0" parTransId="{63179BA8-8217-4FCA-A11B-28DE6273E734}" sibTransId="{5FC1B126-4D5E-47E2-A8B4-C82C5C9B4AB8}"/>
    <dgm:cxn modelId="{88DE7166-1E3C-4714-AF38-952D3661CC3D}" srcId="{590300FE-D0C2-4C54-BA00-D7874B77D285}" destId="{2FB47DDF-0A0A-4EBA-A621-3E60F8C92A92}" srcOrd="1" destOrd="0" parTransId="{AFC4E1CF-A0E2-4643-8EE2-370460955EEC}" sibTransId="{6CF70658-B8A7-4676-B520-2E18193BD311}"/>
    <dgm:cxn modelId="{3E87A968-C9F6-43F1-81D9-7EB3BD750394}" type="presOf" srcId="{3D71A0C9-0D12-4C72-85BB-4241AC2EC190}" destId="{6B020E2B-82E3-4773-997C-A9779E91DDE0}" srcOrd="0" destOrd="0" presId="urn:microsoft.com/office/officeart/2005/8/layout/lProcess2"/>
    <dgm:cxn modelId="{AC76AC6C-4F45-463B-B413-E3CEF26DCC79}" srcId="{0E7DD130-3B51-4991-A010-935CE8EFBC35}" destId="{9462071A-790B-4824-8645-57E859E73C30}" srcOrd="3" destOrd="0" parTransId="{1F4C8514-0005-4FB4-8893-CCEBE7FDBF15}" sibTransId="{9F96D03C-A16D-4E50-B5B7-E8F3F09ABED5}"/>
    <dgm:cxn modelId="{42DC7555-A055-47A6-AACE-67DB41ABF66A}" type="presOf" srcId="{BCE68DEE-B5C6-45F2-A41F-76DEAE30E6AB}" destId="{DC9D2B0B-4171-4F86-8C6C-374E10C1E813}" srcOrd="1" destOrd="0" presId="urn:microsoft.com/office/officeart/2005/8/layout/lProcess2"/>
    <dgm:cxn modelId="{15EF8B58-990C-4625-A6F0-CE1EEF28CAFF}" srcId="{590300FE-D0C2-4C54-BA00-D7874B77D285}" destId="{1858500F-D2CB-4E03-8C1E-979890106C83}" srcOrd="0" destOrd="0" parTransId="{2196B0FF-861E-40F1-98CD-36BA0C8C4722}" sibTransId="{8180743F-5C5A-472B-AD28-EB83B2303416}"/>
    <dgm:cxn modelId="{B4ACC978-07AE-4AEE-BAA3-614B2A2E4984}" type="presOf" srcId="{5D8509F9-EB1B-436A-9345-8A9B0E3C82DF}" destId="{3C49B79C-3CE9-4D3D-BC80-2ED884D059D3}" srcOrd="0" destOrd="0" presId="urn:microsoft.com/office/officeart/2005/8/layout/lProcess2"/>
    <dgm:cxn modelId="{202A1779-93D4-41B3-BA1E-D3F15BE37666}" type="presOf" srcId="{1858500F-D2CB-4E03-8C1E-979890106C83}" destId="{BAEB8225-E33D-4A54-B4E4-2ADFC8F6166B}" srcOrd="0" destOrd="0" presId="urn:microsoft.com/office/officeart/2005/8/layout/lProcess2"/>
    <dgm:cxn modelId="{29F2C17A-8F39-4A22-831C-6F63F5F5EDB8}" srcId="{BCE68DEE-B5C6-45F2-A41F-76DEAE30E6AB}" destId="{7E83AF3D-F7B7-4B1C-BE28-9D9E7A9211D1}" srcOrd="1" destOrd="0" parTransId="{95AE0462-77F8-41F8-ABE4-078F9854B48E}" sibTransId="{C43B3828-9A12-42FB-B0AB-7B3C5DE7F3EB}"/>
    <dgm:cxn modelId="{690B3480-DD7F-4D81-9D86-2A532EFC3D7C}" srcId="{0E7DD130-3B51-4991-A010-935CE8EFBC35}" destId="{590300FE-D0C2-4C54-BA00-D7874B77D285}" srcOrd="0" destOrd="0" parTransId="{BCD371D5-CFDD-403C-970C-E5CBA2229586}" sibTransId="{FCAC5997-52A1-4ABC-93A5-BEB56C7F6B64}"/>
    <dgm:cxn modelId="{DECD7D83-6384-4525-8D72-29216101D908}" type="presOf" srcId="{E23B0B76-A566-4FAE-BE67-A2E122E5367F}" destId="{735DD17F-0660-477E-AD5D-4C65C918C9E8}" srcOrd="0" destOrd="0" presId="urn:microsoft.com/office/officeart/2005/8/layout/lProcess2"/>
    <dgm:cxn modelId="{7ACDE384-1210-41FA-924C-D1BDE933C89F}" type="presOf" srcId="{DD346B75-7A1A-4ED2-AF7B-444B681527C8}" destId="{76125080-8FC0-43B5-BCE4-D3A1B6AD91D9}" srcOrd="0" destOrd="0" presId="urn:microsoft.com/office/officeart/2005/8/layout/lProcess2"/>
    <dgm:cxn modelId="{0EEF5092-EABD-47C9-8D5C-A9FFF4813682}" type="presOf" srcId="{0BA56286-C4D5-49BE-9F4F-EFDDBDE6E95E}" destId="{37A9F976-93A8-4CDF-BA51-67BB3A50A724}" srcOrd="0" destOrd="0" presId="urn:microsoft.com/office/officeart/2005/8/layout/lProcess2"/>
    <dgm:cxn modelId="{47C66E95-7578-4201-9243-DDF3E67E7FFB}" type="presOf" srcId="{9462071A-790B-4824-8645-57E859E73C30}" destId="{0B12A134-BDE4-49A2-8924-27C2F10F736A}" srcOrd="1" destOrd="0" presId="urn:microsoft.com/office/officeart/2005/8/layout/lProcess2"/>
    <dgm:cxn modelId="{C6EA5A97-6064-49DC-9E0B-039539B847F4}" srcId="{0E7DD130-3B51-4991-A010-935CE8EFBC35}" destId="{385282C9-161E-40FD-A762-A5C47B11685B}" srcOrd="1" destOrd="0" parTransId="{842E5C0B-3471-40D6-891B-F61305156DFF}" sibTransId="{EDA145FC-3EED-4084-923D-204CED6305BE}"/>
    <dgm:cxn modelId="{69F400AC-A2F0-43BA-99B6-593FD458BDAF}" type="presOf" srcId="{385282C9-161E-40FD-A762-A5C47B11685B}" destId="{CD31EDD0-E37B-4192-89CF-46145F67C734}" srcOrd="1" destOrd="0" presId="urn:microsoft.com/office/officeart/2005/8/layout/lProcess2"/>
    <dgm:cxn modelId="{57C4A1AD-60F9-4B85-9722-5FAB44A0B1D0}" type="presOf" srcId="{1B81EAB9-5190-4067-A218-C536F85659D1}" destId="{58CA2217-7924-46B4-8F88-9D027E21759F}" srcOrd="0" destOrd="0" presId="urn:microsoft.com/office/officeart/2005/8/layout/lProcess2"/>
    <dgm:cxn modelId="{480DE3AF-F121-4242-9E00-583AF14D33DB}" srcId="{385282C9-161E-40FD-A762-A5C47B11685B}" destId="{DD346B75-7A1A-4ED2-AF7B-444B681527C8}" srcOrd="1" destOrd="0" parTransId="{BEC8EFB2-2D62-4939-B237-BE625FF057D1}" sibTransId="{A0B1E0F4-3AB9-4287-8392-52BC1A0C6F8E}"/>
    <dgm:cxn modelId="{DEC42BB0-2524-4E73-ABA5-9B583B8D217D}" type="presOf" srcId="{590300FE-D0C2-4C54-BA00-D7874B77D285}" destId="{5CB9D1BE-AFD1-4E8E-B40D-EBDEBEF321F0}" srcOrd="1" destOrd="0" presId="urn:microsoft.com/office/officeart/2005/8/layout/lProcess2"/>
    <dgm:cxn modelId="{09F068B6-61CE-4732-8E78-9F78BD7E3E2B}" type="presOf" srcId="{2FB47DDF-0A0A-4EBA-A621-3E60F8C92A92}" destId="{4EC0CD09-1866-4B34-B1CE-E6BD438B50F0}" srcOrd="0" destOrd="0" presId="urn:microsoft.com/office/officeart/2005/8/layout/lProcess2"/>
    <dgm:cxn modelId="{092EACBD-507E-4CD8-B238-4BBD952205F6}" srcId="{BCE68DEE-B5C6-45F2-A41F-76DEAE30E6AB}" destId="{0BA56286-C4D5-49BE-9F4F-EFDDBDE6E95E}" srcOrd="0" destOrd="0" parTransId="{2692429E-E0F5-43EB-A07B-7C35A39049A1}" sibTransId="{868A1286-3946-4F23-B340-EF398B433747}"/>
    <dgm:cxn modelId="{C696A2CE-97BC-438F-9EFE-DFFB95D6C20B}" srcId="{50558E91-BA55-4A8B-8C06-18540AD6664E}" destId="{1B81EAB9-5190-4067-A218-C536F85659D1}" srcOrd="1" destOrd="0" parTransId="{DC01EEA8-D015-4042-94A1-7A28D3369851}" sibTransId="{B92CB944-3C6D-4ACE-A6D0-5467ED2E4481}"/>
    <dgm:cxn modelId="{0E84ECE1-4D6F-4BBA-B4E8-C2F0DE8D7E1F}" srcId="{50558E91-BA55-4A8B-8C06-18540AD6664E}" destId="{E23B0B76-A566-4FAE-BE67-A2E122E5367F}" srcOrd="0" destOrd="0" parTransId="{7269A6A4-829C-4E48-A976-84242A6442BC}" sibTransId="{63F0B1BD-AAA0-4830-BC78-D85EFA7941FB}"/>
    <dgm:cxn modelId="{80DCFEE3-69EB-46E3-9916-5D1C6165096A}" type="presOf" srcId="{50558E91-BA55-4A8B-8C06-18540AD6664E}" destId="{26752B8F-C3B6-4F7A-AC06-59462A24EC79}" srcOrd="1" destOrd="0" presId="urn:microsoft.com/office/officeart/2005/8/layout/lProcess2"/>
    <dgm:cxn modelId="{6C6B31ED-F7E9-4397-9B1B-03D933BB788A}" srcId="{385282C9-161E-40FD-A762-A5C47B11685B}" destId="{3D71A0C9-0D12-4C72-85BB-4241AC2EC190}" srcOrd="0" destOrd="0" parTransId="{F836CD75-BE38-427C-9418-247F99C64839}" sibTransId="{8055CEB8-83AF-4F9E-AD5B-0BF846ECF4B9}"/>
    <dgm:cxn modelId="{8D64EDF0-2654-41AB-8EAC-B162FC72B997}" type="presOf" srcId="{9462071A-790B-4824-8645-57E859E73C30}" destId="{F19FCA18-700C-4A51-B83B-F04B2DEC173F}" srcOrd="0" destOrd="0" presId="urn:microsoft.com/office/officeart/2005/8/layout/lProcess2"/>
    <dgm:cxn modelId="{A8BC25F5-91F7-43A2-BF27-785F9C4FC55A}" srcId="{0E7DD130-3B51-4991-A010-935CE8EFBC35}" destId="{BCE68DEE-B5C6-45F2-A41F-76DEAE30E6AB}" srcOrd="4" destOrd="0" parTransId="{E7C5F1A4-AFA9-4385-8623-77C0FBECFCB6}" sibTransId="{A66BF563-A751-4352-A6E2-26A78ADBED3A}"/>
    <dgm:cxn modelId="{4C954F8A-D005-4843-A5ED-631FB6F1FE6F}" type="presParOf" srcId="{FDAF60B6-A631-4786-9FA6-B10D718A28FB}" destId="{D3255424-2461-48F8-B9C4-0159975DE663}" srcOrd="0" destOrd="0" presId="urn:microsoft.com/office/officeart/2005/8/layout/lProcess2"/>
    <dgm:cxn modelId="{A51444F6-C3EC-4089-B4E6-676CDDBB367D}" type="presParOf" srcId="{D3255424-2461-48F8-B9C4-0159975DE663}" destId="{84D4A66B-F865-4681-83C7-5E13B5E2C423}" srcOrd="0" destOrd="0" presId="urn:microsoft.com/office/officeart/2005/8/layout/lProcess2"/>
    <dgm:cxn modelId="{F140223A-E0FA-40B4-AD76-72A769EDCE2F}" type="presParOf" srcId="{D3255424-2461-48F8-B9C4-0159975DE663}" destId="{5CB9D1BE-AFD1-4E8E-B40D-EBDEBEF321F0}" srcOrd="1" destOrd="0" presId="urn:microsoft.com/office/officeart/2005/8/layout/lProcess2"/>
    <dgm:cxn modelId="{9387C612-CCC1-422C-8075-A74FBE22E5C1}" type="presParOf" srcId="{D3255424-2461-48F8-B9C4-0159975DE663}" destId="{1690A2CE-70DF-4FA4-A43C-A22E7D4CA525}" srcOrd="2" destOrd="0" presId="urn:microsoft.com/office/officeart/2005/8/layout/lProcess2"/>
    <dgm:cxn modelId="{7DC0B8D7-5720-40F8-BB2F-C239B8BE1A11}" type="presParOf" srcId="{1690A2CE-70DF-4FA4-A43C-A22E7D4CA525}" destId="{14C463BD-979B-4D1F-BC14-C8AC371DE428}" srcOrd="0" destOrd="0" presId="urn:microsoft.com/office/officeart/2005/8/layout/lProcess2"/>
    <dgm:cxn modelId="{D1ABEE34-C219-482E-908E-43B13CD03C82}" type="presParOf" srcId="{14C463BD-979B-4D1F-BC14-C8AC371DE428}" destId="{BAEB8225-E33D-4A54-B4E4-2ADFC8F6166B}" srcOrd="0" destOrd="0" presId="urn:microsoft.com/office/officeart/2005/8/layout/lProcess2"/>
    <dgm:cxn modelId="{E6E534D8-6739-4846-B77F-FB7E9660BA31}" type="presParOf" srcId="{14C463BD-979B-4D1F-BC14-C8AC371DE428}" destId="{42F78F9C-53CD-4C03-B940-0D7395EB5778}" srcOrd="1" destOrd="0" presId="urn:microsoft.com/office/officeart/2005/8/layout/lProcess2"/>
    <dgm:cxn modelId="{6297E848-139C-47E0-99FC-FF4A8948D10A}" type="presParOf" srcId="{14C463BD-979B-4D1F-BC14-C8AC371DE428}" destId="{4EC0CD09-1866-4B34-B1CE-E6BD438B50F0}" srcOrd="2" destOrd="0" presId="urn:microsoft.com/office/officeart/2005/8/layout/lProcess2"/>
    <dgm:cxn modelId="{81EF2748-23BE-4468-A66B-24AB18B877F0}" type="presParOf" srcId="{FDAF60B6-A631-4786-9FA6-B10D718A28FB}" destId="{4C8331AF-1EA6-4DBB-A818-AF8F2E616A69}" srcOrd="1" destOrd="0" presId="urn:microsoft.com/office/officeart/2005/8/layout/lProcess2"/>
    <dgm:cxn modelId="{AAA92365-1194-439A-81DC-804323200128}" type="presParOf" srcId="{FDAF60B6-A631-4786-9FA6-B10D718A28FB}" destId="{857913DC-DD22-4507-81EC-9F01D1521F5B}" srcOrd="2" destOrd="0" presId="urn:microsoft.com/office/officeart/2005/8/layout/lProcess2"/>
    <dgm:cxn modelId="{DFB2660D-8564-4C06-B0A3-9D349E0F57CD}" type="presParOf" srcId="{857913DC-DD22-4507-81EC-9F01D1521F5B}" destId="{D9AEDC69-6D05-40FE-9935-1435774413FE}" srcOrd="0" destOrd="0" presId="urn:microsoft.com/office/officeart/2005/8/layout/lProcess2"/>
    <dgm:cxn modelId="{5B92ACB3-F81A-4A1B-A4BE-6F1CE22D873C}" type="presParOf" srcId="{857913DC-DD22-4507-81EC-9F01D1521F5B}" destId="{CD31EDD0-E37B-4192-89CF-46145F67C734}" srcOrd="1" destOrd="0" presId="urn:microsoft.com/office/officeart/2005/8/layout/lProcess2"/>
    <dgm:cxn modelId="{21D83F68-A511-49E9-959D-3C998A864A84}" type="presParOf" srcId="{857913DC-DD22-4507-81EC-9F01D1521F5B}" destId="{CE88CE9C-7B08-4476-9212-F480D8F35F31}" srcOrd="2" destOrd="0" presId="urn:microsoft.com/office/officeart/2005/8/layout/lProcess2"/>
    <dgm:cxn modelId="{3D9C1BAE-CE74-4AB6-BC04-5290B2F18DA2}" type="presParOf" srcId="{CE88CE9C-7B08-4476-9212-F480D8F35F31}" destId="{A3EE04E1-FE3F-4EE8-9F29-40F86533F036}" srcOrd="0" destOrd="0" presId="urn:microsoft.com/office/officeart/2005/8/layout/lProcess2"/>
    <dgm:cxn modelId="{DA178BA8-72F9-4534-BF39-80BBB0637F04}" type="presParOf" srcId="{A3EE04E1-FE3F-4EE8-9F29-40F86533F036}" destId="{6B020E2B-82E3-4773-997C-A9779E91DDE0}" srcOrd="0" destOrd="0" presId="urn:microsoft.com/office/officeart/2005/8/layout/lProcess2"/>
    <dgm:cxn modelId="{A84A5A81-1955-48EA-8EC9-F08E9D4502CC}" type="presParOf" srcId="{A3EE04E1-FE3F-4EE8-9F29-40F86533F036}" destId="{5054E283-F282-4A54-9461-9A51EA9A622F}" srcOrd="1" destOrd="0" presId="urn:microsoft.com/office/officeart/2005/8/layout/lProcess2"/>
    <dgm:cxn modelId="{E6306810-A432-493C-B53E-F36C92CF9CE8}" type="presParOf" srcId="{A3EE04E1-FE3F-4EE8-9F29-40F86533F036}" destId="{76125080-8FC0-43B5-BCE4-D3A1B6AD91D9}" srcOrd="2" destOrd="0" presId="urn:microsoft.com/office/officeart/2005/8/layout/lProcess2"/>
    <dgm:cxn modelId="{95A6BB7A-A54A-486B-82D6-19A8E516864E}" type="presParOf" srcId="{FDAF60B6-A631-4786-9FA6-B10D718A28FB}" destId="{092DDA4C-D514-46DE-9FF4-6DD49A9B7DF6}" srcOrd="3" destOrd="0" presId="urn:microsoft.com/office/officeart/2005/8/layout/lProcess2"/>
    <dgm:cxn modelId="{B31F3A2D-CE3F-4664-9755-58A1335001BF}" type="presParOf" srcId="{FDAF60B6-A631-4786-9FA6-B10D718A28FB}" destId="{4A19A206-F825-423E-8D3E-92331B28D639}" srcOrd="4" destOrd="0" presId="urn:microsoft.com/office/officeart/2005/8/layout/lProcess2"/>
    <dgm:cxn modelId="{686600E1-AFF3-4BCF-A17E-49D2E0C7DDDC}" type="presParOf" srcId="{4A19A206-F825-423E-8D3E-92331B28D639}" destId="{D92D8C2F-1E18-41C9-A7EE-18C1FA1780AF}" srcOrd="0" destOrd="0" presId="urn:microsoft.com/office/officeart/2005/8/layout/lProcess2"/>
    <dgm:cxn modelId="{099F3DDD-83AC-47A9-956B-827FEA9B9B58}" type="presParOf" srcId="{4A19A206-F825-423E-8D3E-92331B28D639}" destId="{26752B8F-C3B6-4F7A-AC06-59462A24EC79}" srcOrd="1" destOrd="0" presId="urn:microsoft.com/office/officeart/2005/8/layout/lProcess2"/>
    <dgm:cxn modelId="{20894B10-D62C-446E-9C4D-9A92F9396166}" type="presParOf" srcId="{4A19A206-F825-423E-8D3E-92331B28D639}" destId="{ED5290A2-0EBC-45B6-A233-D226F34E6DC7}" srcOrd="2" destOrd="0" presId="urn:microsoft.com/office/officeart/2005/8/layout/lProcess2"/>
    <dgm:cxn modelId="{69BD4052-12AB-4A99-8E08-CA53FADE847C}" type="presParOf" srcId="{ED5290A2-0EBC-45B6-A233-D226F34E6DC7}" destId="{CA2929AD-C02F-4D13-B043-BA078A82DB50}" srcOrd="0" destOrd="0" presId="urn:microsoft.com/office/officeart/2005/8/layout/lProcess2"/>
    <dgm:cxn modelId="{21E201E0-B24B-43AA-9642-EC36A4789BE5}" type="presParOf" srcId="{CA2929AD-C02F-4D13-B043-BA078A82DB50}" destId="{735DD17F-0660-477E-AD5D-4C65C918C9E8}" srcOrd="0" destOrd="0" presId="urn:microsoft.com/office/officeart/2005/8/layout/lProcess2"/>
    <dgm:cxn modelId="{A63EDF42-EF2A-4193-AA2E-78F3372BF523}" type="presParOf" srcId="{CA2929AD-C02F-4D13-B043-BA078A82DB50}" destId="{0DB88EF1-9035-42BB-A466-B312E130289C}" srcOrd="1" destOrd="0" presId="urn:microsoft.com/office/officeart/2005/8/layout/lProcess2"/>
    <dgm:cxn modelId="{C2C80467-5D59-49BD-ACD1-D8F723B57FC4}" type="presParOf" srcId="{CA2929AD-C02F-4D13-B043-BA078A82DB50}" destId="{58CA2217-7924-46B4-8F88-9D027E21759F}" srcOrd="2" destOrd="0" presId="urn:microsoft.com/office/officeart/2005/8/layout/lProcess2"/>
    <dgm:cxn modelId="{A6FA2E95-B5FA-443D-8FBF-9E21971D047B}" type="presParOf" srcId="{FDAF60B6-A631-4786-9FA6-B10D718A28FB}" destId="{53F9D929-D84C-49E3-8ACA-E013385B4891}" srcOrd="5" destOrd="0" presId="urn:microsoft.com/office/officeart/2005/8/layout/lProcess2"/>
    <dgm:cxn modelId="{F26FDC37-CFD5-4C45-9538-24997C4AA149}" type="presParOf" srcId="{FDAF60B6-A631-4786-9FA6-B10D718A28FB}" destId="{277EDB20-5297-42C1-921F-70DD248B4BA9}" srcOrd="6" destOrd="0" presId="urn:microsoft.com/office/officeart/2005/8/layout/lProcess2"/>
    <dgm:cxn modelId="{CF713000-025F-4681-A945-FDBABC907467}" type="presParOf" srcId="{277EDB20-5297-42C1-921F-70DD248B4BA9}" destId="{F19FCA18-700C-4A51-B83B-F04B2DEC173F}" srcOrd="0" destOrd="0" presId="urn:microsoft.com/office/officeart/2005/8/layout/lProcess2"/>
    <dgm:cxn modelId="{3C9ADBBE-B20A-4C23-BEA6-9FEA5C50BC2E}" type="presParOf" srcId="{277EDB20-5297-42C1-921F-70DD248B4BA9}" destId="{0B12A134-BDE4-49A2-8924-27C2F10F736A}" srcOrd="1" destOrd="0" presId="urn:microsoft.com/office/officeart/2005/8/layout/lProcess2"/>
    <dgm:cxn modelId="{9AAF91D6-7C17-4BD6-8F4B-08FD6BB846BB}" type="presParOf" srcId="{277EDB20-5297-42C1-921F-70DD248B4BA9}" destId="{EC400DBF-7EB9-4553-9226-1BF48672B691}" srcOrd="2" destOrd="0" presId="urn:microsoft.com/office/officeart/2005/8/layout/lProcess2"/>
    <dgm:cxn modelId="{F5369450-B3C8-4DE5-A844-2355D2CA1DAE}" type="presParOf" srcId="{EC400DBF-7EB9-4553-9226-1BF48672B691}" destId="{D2334A02-8082-40FD-97FB-57A8E8B826F4}" srcOrd="0" destOrd="0" presId="urn:microsoft.com/office/officeart/2005/8/layout/lProcess2"/>
    <dgm:cxn modelId="{7C125C8A-C95A-4C69-97A7-D064BC7E118C}" type="presParOf" srcId="{D2334A02-8082-40FD-97FB-57A8E8B826F4}" destId="{3C49B79C-3CE9-4D3D-BC80-2ED884D059D3}" srcOrd="0" destOrd="0" presId="urn:microsoft.com/office/officeart/2005/8/layout/lProcess2"/>
    <dgm:cxn modelId="{76B00CB6-333E-47F7-9055-7B9F6233D1FB}" type="presParOf" srcId="{D2334A02-8082-40FD-97FB-57A8E8B826F4}" destId="{3F246C22-87C9-469F-B7D7-91490A59FF3D}" srcOrd="1" destOrd="0" presId="urn:microsoft.com/office/officeart/2005/8/layout/lProcess2"/>
    <dgm:cxn modelId="{26947FC2-79B1-4B61-AA67-AE04667658D9}" type="presParOf" srcId="{D2334A02-8082-40FD-97FB-57A8E8B826F4}" destId="{17B923B4-5563-4C9D-9B3A-EB600DF2ABAF}" srcOrd="2" destOrd="0" presId="urn:microsoft.com/office/officeart/2005/8/layout/lProcess2"/>
    <dgm:cxn modelId="{1F210FFD-8967-4536-8E56-95CB490F0DD1}" type="presParOf" srcId="{FDAF60B6-A631-4786-9FA6-B10D718A28FB}" destId="{AF7A0002-CF97-4D98-80F4-1FD557419263}" srcOrd="7" destOrd="0" presId="urn:microsoft.com/office/officeart/2005/8/layout/lProcess2"/>
    <dgm:cxn modelId="{41245DD5-9B3C-43D9-9ED5-59A579849E68}" type="presParOf" srcId="{FDAF60B6-A631-4786-9FA6-B10D718A28FB}" destId="{29AEF4B9-B358-4C75-A025-3503AD914A66}" srcOrd="8" destOrd="0" presId="urn:microsoft.com/office/officeart/2005/8/layout/lProcess2"/>
    <dgm:cxn modelId="{25D4448F-1029-46F5-AA16-777978D55845}" type="presParOf" srcId="{29AEF4B9-B358-4C75-A025-3503AD914A66}" destId="{F1D438A4-AA7A-46D3-B3A8-E253065E0288}" srcOrd="0" destOrd="0" presId="urn:microsoft.com/office/officeart/2005/8/layout/lProcess2"/>
    <dgm:cxn modelId="{35543FC0-9D7B-4F6B-88CA-ED87C8CD07AB}" type="presParOf" srcId="{29AEF4B9-B358-4C75-A025-3503AD914A66}" destId="{DC9D2B0B-4171-4F86-8C6C-374E10C1E813}" srcOrd="1" destOrd="0" presId="urn:microsoft.com/office/officeart/2005/8/layout/lProcess2"/>
    <dgm:cxn modelId="{B0B1702F-2D3A-4BB1-9068-6E386D6F75CA}" type="presParOf" srcId="{29AEF4B9-B358-4C75-A025-3503AD914A66}" destId="{D8AD97FB-5E18-4F1D-B29D-583262C6CE70}" srcOrd="2" destOrd="0" presId="urn:microsoft.com/office/officeart/2005/8/layout/lProcess2"/>
    <dgm:cxn modelId="{ABDCA107-AFFF-4951-B6D0-C0CBDB33F6BC}" type="presParOf" srcId="{D8AD97FB-5E18-4F1D-B29D-583262C6CE70}" destId="{C693FFF6-4355-4F30-8BF7-144BD5FAEB58}" srcOrd="0" destOrd="0" presId="urn:microsoft.com/office/officeart/2005/8/layout/lProcess2"/>
    <dgm:cxn modelId="{20E4D4C6-E131-4666-ADD2-3857A1938847}" type="presParOf" srcId="{C693FFF6-4355-4F30-8BF7-144BD5FAEB58}" destId="{37A9F976-93A8-4CDF-BA51-67BB3A50A724}" srcOrd="0" destOrd="0" presId="urn:microsoft.com/office/officeart/2005/8/layout/lProcess2"/>
    <dgm:cxn modelId="{9A43D6E3-B4BE-4F30-957A-061CF766B20F}" type="presParOf" srcId="{C693FFF6-4355-4F30-8BF7-144BD5FAEB58}" destId="{C1DBBA4B-CE7E-42B3-A331-A6794A834B58}" srcOrd="1" destOrd="0" presId="urn:microsoft.com/office/officeart/2005/8/layout/lProcess2"/>
    <dgm:cxn modelId="{B6553BCC-F27B-449F-8D56-C6ADB896972F}" type="presParOf" srcId="{C693FFF6-4355-4F30-8BF7-144BD5FAEB58}" destId="{4188C704-6898-4AF5-A2D5-C41B4F226FFA}" srcOrd="2"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804B4EB-E9D9-403D-A343-B7DCE4DD740D}" type="doc">
      <dgm:prSet loTypeId="urn:microsoft.com/office/officeart/2005/8/layout/hProcess9" loCatId="process" qsTypeId="urn:microsoft.com/office/officeart/2005/8/quickstyle/simple1" qsCatId="simple" csTypeId="urn:microsoft.com/office/officeart/2005/8/colors/accent1_2" csCatId="accent1" phldr="1"/>
      <dgm:spPr/>
    </dgm:pt>
    <dgm:pt modelId="{948136F3-F351-47A6-AF30-AD362F7B8287}">
      <dgm:prSet phldrT="[Texte]" custT="1"/>
      <dgm:spPr>
        <a:solidFill>
          <a:srgbClr val="FFC000"/>
        </a:solidFill>
      </dgm:spPr>
      <dgm:t>
        <a:bodyPr/>
        <a:lstStyle/>
        <a:p>
          <a:r>
            <a:rPr lang="fr-FR" sz="2000" b="1" dirty="0">
              <a:solidFill>
                <a:schemeClr val="tx1"/>
              </a:solidFill>
            </a:rPr>
            <a:t>Sens de la formation</a:t>
          </a:r>
        </a:p>
      </dgm:t>
    </dgm:pt>
    <dgm:pt modelId="{0AD5D4E6-45C0-4891-B968-FFD8F27E90F6}" type="parTrans" cxnId="{54950789-C6E5-466C-BE4A-158445778FB7}">
      <dgm:prSet/>
      <dgm:spPr/>
      <dgm:t>
        <a:bodyPr/>
        <a:lstStyle/>
        <a:p>
          <a:endParaRPr lang="fr-FR" sz="2000"/>
        </a:p>
      </dgm:t>
    </dgm:pt>
    <dgm:pt modelId="{D83295DA-BA06-4A5A-AFB5-5D469E308A07}" type="sibTrans" cxnId="{54950789-C6E5-466C-BE4A-158445778FB7}">
      <dgm:prSet/>
      <dgm:spPr/>
      <dgm:t>
        <a:bodyPr/>
        <a:lstStyle/>
        <a:p>
          <a:endParaRPr lang="fr-FR" sz="2000"/>
        </a:p>
      </dgm:t>
    </dgm:pt>
    <dgm:pt modelId="{FFE14134-E412-4651-9453-4C7B206B82FE}">
      <dgm:prSet custT="1"/>
      <dgm:spPr>
        <a:solidFill>
          <a:srgbClr val="33CC33"/>
        </a:solidFill>
      </dgm:spPr>
      <dgm:t>
        <a:bodyPr/>
        <a:lstStyle/>
        <a:p>
          <a:r>
            <a:rPr lang="fr-FR" altLang="fr-FR" sz="2000" i="1" dirty="0">
              <a:solidFill>
                <a:schemeClr val="tx1"/>
              </a:solidFill>
              <a:latin typeface="Tw Cen MT" charset="0"/>
            </a:rPr>
            <a:t>Permettre la construction des </a:t>
          </a:r>
          <a:r>
            <a:rPr lang="fr-FR" altLang="fr-FR" sz="2000" b="1" i="1" cap="small" baseline="0" dirty="0">
              <a:solidFill>
                <a:schemeClr val="tx1"/>
              </a:solidFill>
              <a:latin typeface="Tw Cen MT" charset="0"/>
            </a:rPr>
            <a:t>compétences </a:t>
          </a:r>
          <a:r>
            <a:rPr lang="fr-FR" altLang="fr-FR" sz="2000" i="1" dirty="0">
              <a:solidFill>
                <a:schemeClr val="tx1"/>
              </a:solidFill>
              <a:latin typeface="Tw Cen MT" charset="0"/>
            </a:rPr>
            <a:t>nécessaires pour assurer les activités du </a:t>
          </a:r>
          <a:r>
            <a:rPr lang="fr-FR" altLang="fr-FR" sz="2000" b="1" i="1" cap="small" baseline="0" dirty="0">
              <a:solidFill>
                <a:schemeClr val="tx1"/>
              </a:solidFill>
              <a:latin typeface="Tw Cen MT" charset="0"/>
            </a:rPr>
            <a:t>référentiel d’activités professionnelles</a:t>
          </a:r>
        </a:p>
      </dgm:t>
    </dgm:pt>
    <dgm:pt modelId="{752B6E45-FE48-4CF1-AB69-71A566C2E36C}" type="parTrans" cxnId="{AC920155-5B1A-4907-BB5F-A2317A2C0BEA}">
      <dgm:prSet/>
      <dgm:spPr/>
      <dgm:t>
        <a:bodyPr/>
        <a:lstStyle/>
        <a:p>
          <a:endParaRPr lang="fr-FR" sz="2000"/>
        </a:p>
      </dgm:t>
    </dgm:pt>
    <dgm:pt modelId="{7B82F567-D0F8-4FCC-AB15-20016E64767A}" type="sibTrans" cxnId="{AC920155-5B1A-4907-BB5F-A2317A2C0BEA}">
      <dgm:prSet/>
      <dgm:spPr/>
      <dgm:t>
        <a:bodyPr/>
        <a:lstStyle/>
        <a:p>
          <a:endParaRPr lang="fr-FR" sz="2000"/>
        </a:p>
      </dgm:t>
    </dgm:pt>
    <dgm:pt modelId="{BCF812F4-BFB5-47D9-A81B-1385AC09F491}">
      <dgm:prSet custT="1"/>
      <dgm:spPr>
        <a:solidFill>
          <a:srgbClr val="0070C0"/>
        </a:solidFill>
      </dgm:spPr>
      <dgm:t>
        <a:bodyPr/>
        <a:lstStyle/>
        <a:p>
          <a:r>
            <a:rPr lang="fr-FR" altLang="fr-FR" sz="2000" b="1" i="1" cap="small" baseline="0" dirty="0">
              <a:solidFill>
                <a:schemeClr val="bg1"/>
              </a:solidFill>
              <a:latin typeface="Tw Cen MT" charset="0"/>
            </a:rPr>
            <a:t>Comment chaque « savoirs associés » contribue-t-il a la construction des compétences?</a:t>
          </a:r>
        </a:p>
      </dgm:t>
    </dgm:pt>
    <dgm:pt modelId="{F5FA8D60-8698-449C-BAD4-AE7B5CCA1B66}" type="parTrans" cxnId="{3EC566C6-9450-4DC8-B610-EC2DDD64F26D}">
      <dgm:prSet/>
      <dgm:spPr/>
      <dgm:t>
        <a:bodyPr/>
        <a:lstStyle/>
        <a:p>
          <a:endParaRPr lang="fr-FR" sz="2000"/>
        </a:p>
      </dgm:t>
    </dgm:pt>
    <dgm:pt modelId="{7120B36E-4EB9-49DB-B516-70405E40A39A}" type="sibTrans" cxnId="{3EC566C6-9450-4DC8-B610-EC2DDD64F26D}">
      <dgm:prSet/>
      <dgm:spPr/>
      <dgm:t>
        <a:bodyPr/>
        <a:lstStyle/>
        <a:p>
          <a:endParaRPr lang="fr-FR" sz="2000"/>
        </a:p>
      </dgm:t>
    </dgm:pt>
    <dgm:pt modelId="{9620C251-6225-42DA-9307-8BB22F6EB936}" type="pres">
      <dgm:prSet presAssocID="{E804B4EB-E9D9-403D-A343-B7DCE4DD740D}" presName="CompostProcess" presStyleCnt="0">
        <dgm:presLayoutVars>
          <dgm:dir/>
          <dgm:resizeHandles val="exact"/>
        </dgm:presLayoutVars>
      </dgm:prSet>
      <dgm:spPr/>
    </dgm:pt>
    <dgm:pt modelId="{B5E7231B-415D-4CC0-92C9-CD794CB76C47}" type="pres">
      <dgm:prSet presAssocID="{E804B4EB-E9D9-403D-A343-B7DCE4DD740D}" presName="arrow" presStyleLbl="bgShp" presStyleIdx="0" presStyleCnt="1" custScaleX="117647" custLinFactNeighborX="-2270" custLinFactNeighborY="13763"/>
      <dgm:spPr/>
    </dgm:pt>
    <dgm:pt modelId="{AB3E4A86-993E-4E58-ABCB-4BE56E479972}" type="pres">
      <dgm:prSet presAssocID="{E804B4EB-E9D9-403D-A343-B7DCE4DD740D}" presName="linearProcess" presStyleCnt="0"/>
      <dgm:spPr/>
    </dgm:pt>
    <dgm:pt modelId="{B76A1CA2-7D0B-409C-960F-FDD93809026D}" type="pres">
      <dgm:prSet presAssocID="{948136F3-F351-47A6-AF30-AD362F7B8287}" presName="textNode" presStyleLbl="node1" presStyleIdx="0" presStyleCnt="3" custScaleX="63029" custScaleY="48004">
        <dgm:presLayoutVars>
          <dgm:bulletEnabled val="1"/>
        </dgm:presLayoutVars>
      </dgm:prSet>
      <dgm:spPr/>
    </dgm:pt>
    <dgm:pt modelId="{1380406F-71FC-4B3A-923B-CAEF69A3A33C}" type="pres">
      <dgm:prSet presAssocID="{D83295DA-BA06-4A5A-AFB5-5D469E308A07}" presName="sibTrans" presStyleCnt="0"/>
      <dgm:spPr/>
    </dgm:pt>
    <dgm:pt modelId="{0BB8BB97-8838-414C-B78F-1572D9EBE639}" type="pres">
      <dgm:prSet presAssocID="{FFE14134-E412-4651-9453-4C7B206B82FE}" presName="textNode" presStyleLbl="node1" presStyleIdx="1" presStyleCnt="3" custScaleX="83403" custLinFactNeighborX="-56836" custLinFactNeighborY="3044">
        <dgm:presLayoutVars>
          <dgm:bulletEnabled val="1"/>
        </dgm:presLayoutVars>
      </dgm:prSet>
      <dgm:spPr/>
    </dgm:pt>
    <dgm:pt modelId="{443F740D-BB44-4087-9FB3-C8FC7BD0A835}" type="pres">
      <dgm:prSet presAssocID="{7B82F567-D0F8-4FCC-AB15-20016E64767A}" presName="sibTrans" presStyleCnt="0"/>
      <dgm:spPr/>
    </dgm:pt>
    <dgm:pt modelId="{62E9BA7C-2CCF-4152-8D79-97AB93B8EB6E}" type="pres">
      <dgm:prSet presAssocID="{BCF812F4-BFB5-47D9-A81B-1385AC09F491}" presName="textNode" presStyleLbl="node1" presStyleIdx="2" presStyleCnt="3" custScaleX="79213" custLinFactX="-3833" custLinFactNeighborX="-100000" custLinFactNeighborY="3044">
        <dgm:presLayoutVars>
          <dgm:bulletEnabled val="1"/>
        </dgm:presLayoutVars>
      </dgm:prSet>
      <dgm:spPr/>
    </dgm:pt>
  </dgm:ptLst>
  <dgm:cxnLst>
    <dgm:cxn modelId="{326DB902-F3AE-4B8B-BA73-19284FFF05C1}" type="presOf" srcId="{E804B4EB-E9D9-403D-A343-B7DCE4DD740D}" destId="{9620C251-6225-42DA-9307-8BB22F6EB936}" srcOrd="0" destOrd="0" presId="urn:microsoft.com/office/officeart/2005/8/layout/hProcess9"/>
    <dgm:cxn modelId="{1A71E86E-0319-462F-85A5-55D41E4EF33E}" type="presOf" srcId="{FFE14134-E412-4651-9453-4C7B206B82FE}" destId="{0BB8BB97-8838-414C-B78F-1572D9EBE639}" srcOrd="0" destOrd="0" presId="urn:microsoft.com/office/officeart/2005/8/layout/hProcess9"/>
    <dgm:cxn modelId="{AC920155-5B1A-4907-BB5F-A2317A2C0BEA}" srcId="{E804B4EB-E9D9-403D-A343-B7DCE4DD740D}" destId="{FFE14134-E412-4651-9453-4C7B206B82FE}" srcOrd="1" destOrd="0" parTransId="{752B6E45-FE48-4CF1-AB69-71A566C2E36C}" sibTransId="{7B82F567-D0F8-4FCC-AB15-20016E64767A}"/>
    <dgm:cxn modelId="{8728CB59-5CEA-4B22-99F3-2E493993B2CA}" type="presOf" srcId="{948136F3-F351-47A6-AF30-AD362F7B8287}" destId="{B76A1CA2-7D0B-409C-960F-FDD93809026D}" srcOrd="0" destOrd="0" presId="urn:microsoft.com/office/officeart/2005/8/layout/hProcess9"/>
    <dgm:cxn modelId="{54950789-C6E5-466C-BE4A-158445778FB7}" srcId="{E804B4EB-E9D9-403D-A343-B7DCE4DD740D}" destId="{948136F3-F351-47A6-AF30-AD362F7B8287}" srcOrd="0" destOrd="0" parTransId="{0AD5D4E6-45C0-4891-B968-FFD8F27E90F6}" sibTransId="{D83295DA-BA06-4A5A-AFB5-5D469E308A07}"/>
    <dgm:cxn modelId="{4D090B9E-0E15-4D02-9BB4-9ECC47A4B35D}" type="presOf" srcId="{BCF812F4-BFB5-47D9-A81B-1385AC09F491}" destId="{62E9BA7C-2CCF-4152-8D79-97AB93B8EB6E}" srcOrd="0" destOrd="0" presId="urn:microsoft.com/office/officeart/2005/8/layout/hProcess9"/>
    <dgm:cxn modelId="{3EC566C6-9450-4DC8-B610-EC2DDD64F26D}" srcId="{E804B4EB-E9D9-403D-A343-B7DCE4DD740D}" destId="{BCF812F4-BFB5-47D9-A81B-1385AC09F491}" srcOrd="2" destOrd="0" parTransId="{F5FA8D60-8698-449C-BAD4-AE7B5CCA1B66}" sibTransId="{7120B36E-4EB9-49DB-B516-70405E40A39A}"/>
    <dgm:cxn modelId="{984CC054-95F6-4755-B237-020D54D6B88D}" type="presParOf" srcId="{9620C251-6225-42DA-9307-8BB22F6EB936}" destId="{B5E7231B-415D-4CC0-92C9-CD794CB76C47}" srcOrd="0" destOrd="0" presId="urn:microsoft.com/office/officeart/2005/8/layout/hProcess9"/>
    <dgm:cxn modelId="{50A5CFD8-D3B8-4A39-9701-222F74883EEE}" type="presParOf" srcId="{9620C251-6225-42DA-9307-8BB22F6EB936}" destId="{AB3E4A86-993E-4E58-ABCB-4BE56E479972}" srcOrd="1" destOrd="0" presId="urn:microsoft.com/office/officeart/2005/8/layout/hProcess9"/>
    <dgm:cxn modelId="{8FDB7FB5-6949-47A6-B9E9-79804F2F8CAF}" type="presParOf" srcId="{AB3E4A86-993E-4E58-ABCB-4BE56E479972}" destId="{B76A1CA2-7D0B-409C-960F-FDD93809026D}" srcOrd="0" destOrd="0" presId="urn:microsoft.com/office/officeart/2005/8/layout/hProcess9"/>
    <dgm:cxn modelId="{AA55F971-4FCD-4A74-A93F-CA259B287684}" type="presParOf" srcId="{AB3E4A86-993E-4E58-ABCB-4BE56E479972}" destId="{1380406F-71FC-4B3A-923B-CAEF69A3A33C}" srcOrd="1" destOrd="0" presId="urn:microsoft.com/office/officeart/2005/8/layout/hProcess9"/>
    <dgm:cxn modelId="{1DC4AD5C-55CB-481A-B0C6-DF3F175A8899}" type="presParOf" srcId="{AB3E4A86-993E-4E58-ABCB-4BE56E479972}" destId="{0BB8BB97-8838-414C-B78F-1572D9EBE639}" srcOrd="2" destOrd="0" presId="urn:microsoft.com/office/officeart/2005/8/layout/hProcess9"/>
    <dgm:cxn modelId="{8483B4DA-3555-464F-A502-478896896077}" type="presParOf" srcId="{AB3E4A86-993E-4E58-ABCB-4BE56E479972}" destId="{443F740D-BB44-4087-9FB3-C8FC7BD0A835}" srcOrd="3" destOrd="0" presId="urn:microsoft.com/office/officeart/2005/8/layout/hProcess9"/>
    <dgm:cxn modelId="{F8A05057-8D41-4C40-A9C7-DDB981B3D083}" type="presParOf" srcId="{AB3E4A86-993E-4E58-ABCB-4BE56E479972}" destId="{62E9BA7C-2CCF-4152-8D79-97AB93B8EB6E}"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55593D-CCBC-4656-8B9B-9BFE3E7180AA}">
      <dsp:nvSpPr>
        <dsp:cNvPr id="0" name=""/>
        <dsp:cNvSpPr/>
      </dsp:nvSpPr>
      <dsp:spPr>
        <a:xfrm>
          <a:off x="259985" y="1030493"/>
          <a:ext cx="4875916" cy="57363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2A36585-1F46-49B1-AD80-BF9E447A6185}">
      <dsp:nvSpPr>
        <dsp:cNvPr id="0" name=""/>
        <dsp:cNvSpPr/>
      </dsp:nvSpPr>
      <dsp:spPr>
        <a:xfrm>
          <a:off x="259985" y="1245928"/>
          <a:ext cx="358202" cy="358202"/>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2CD4F14-B88D-4783-A3B8-1E2CFFB21EDE}">
      <dsp:nvSpPr>
        <dsp:cNvPr id="0" name=""/>
        <dsp:cNvSpPr/>
      </dsp:nvSpPr>
      <dsp:spPr>
        <a:xfrm>
          <a:off x="259985" y="0"/>
          <a:ext cx="4875916" cy="10304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45720" rIns="68580" bIns="45720" numCol="1" spcCol="1270" anchor="ctr" anchorCtr="0">
          <a:noAutofit/>
        </a:bodyPr>
        <a:lstStyle/>
        <a:p>
          <a:pPr marL="0" lvl="0" indent="0" algn="l" defTabSz="1600200">
            <a:lnSpc>
              <a:spcPct val="90000"/>
            </a:lnSpc>
            <a:spcBef>
              <a:spcPct val="0"/>
            </a:spcBef>
            <a:spcAft>
              <a:spcPct val="35000"/>
            </a:spcAft>
            <a:buNone/>
          </a:pPr>
          <a:r>
            <a:rPr lang="fr-FR" sz="3600" kern="1200" dirty="0"/>
            <a:t>Référentiel de 2009</a:t>
          </a:r>
        </a:p>
      </dsp:txBody>
      <dsp:txXfrm>
        <a:off x="259985" y="0"/>
        <a:ext cx="4875916" cy="1030493"/>
      </dsp:txXfrm>
    </dsp:sp>
    <dsp:sp modelId="{A815ED30-4B5A-4F26-B965-B10ABD133B24}">
      <dsp:nvSpPr>
        <dsp:cNvPr id="0" name=""/>
        <dsp:cNvSpPr/>
      </dsp:nvSpPr>
      <dsp:spPr>
        <a:xfrm>
          <a:off x="259985" y="2080887"/>
          <a:ext cx="358193" cy="358193"/>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98D1BA0-97A9-4903-8A4B-0A568C774FA0}">
      <dsp:nvSpPr>
        <dsp:cNvPr id="0" name=""/>
        <dsp:cNvSpPr/>
      </dsp:nvSpPr>
      <dsp:spPr>
        <a:xfrm>
          <a:off x="601299" y="1842509"/>
          <a:ext cx="4534602" cy="834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ctr" anchorCtr="0">
          <a:noAutofit/>
        </a:bodyPr>
        <a:lstStyle/>
        <a:p>
          <a:pPr marL="0" lvl="0" indent="0" algn="l" defTabSz="844550">
            <a:lnSpc>
              <a:spcPct val="90000"/>
            </a:lnSpc>
            <a:spcBef>
              <a:spcPct val="0"/>
            </a:spcBef>
            <a:spcAft>
              <a:spcPct val="35000"/>
            </a:spcAft>
            <a:buNone/>
          </a:pPr>
          <a:r>
            <a:rPr lang="fr-FR" sz="1900" b="0" kern="1200" dirty="0"/>
            <a:t>Entrée par les savoirs </a:t>
          </a:r>
        </a:p>
      </dsp:txBody>
      <dsp:txXfrm>
        <a:off x="601299" y="1842509"/>
        <a:ext cx="4534602" cy="834950"/>
      </dsp:txXfrm>
    </dsp:sp>
    <dsp:sp modelId="{9FE46EF7-9FF3-47D2-9A9D-674369AA6301}">
      <dsp:nvSpPr>
        <dsp:cNvPr id="0" name=""/>
        <dsp:cNvSpPr/>
      </dsp:nvSpPr>
      <dsp:spPr>
        <a:xfrm>
          <a:off x="259985" y="2915837"/>
          <a:ext cx="358193" cy="358193"/>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3FFEEEC-45BA-4629-9717-903C0F72C672}">
      <dsp:nvSpPr>
        <dsp:cNvPr id="0" name=""/>
        <dsp:cNvSpPr/>
      </dsp:nvSpPr>
      <dsp:spPr>
        <a:xfrm>
          <a:off x="601299" y="2677459"/>
          <a:ext cx="4534602" cy="834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ctr" anchorCtr="0">
          <a:noAutofit/>
        </a:bodyPr>
        <a:lstStyle/>
        <a:p>
          <a:pPr marL="0" lvl="0" indent="0" algn="l" defTabSz="844550">
            <a:lnSpc>
              <a:spcPct val="90000"/>
            </a:lnSpc>
            <a:spcBef>
              <a:spcPct val="0"/>
            </a:spcBef>
            <a:spcAft>
              <a:spcPct val="35000"/>
            </a:spcAft>
            <a:buNone/>
          </a:pPr>
          <a:r>
            <a:rPr lang="fr-FR" sz="1900" kern="1200" dirty="0"/>
            <a:t>Des compétences en lien avec les savoirs, possiblement évaluées plusieurs fois</a:t>
          </a:r>
        </a:p>
      </dsp:txBody>
      <dsp:txXfrm>
        <a:off x="601299" y="2677459"/>
        <a:ext cx="4534602" cy="834950"/>
      </dsp:txXfrm>
    </dsp:sp>
    <dsp:sp modelId="{E9BED72A-13DB-46A1-B9AB-D035A959B7A1}">
      <dsp:nvSpPr>
        <dsp:cNvPr id="0" name=""/>
        <dsp:cNvSpPr/>
      </dsp:nvSpPr>
      <dsp:spPr>
        <a:xfrm>
          <a:off x="259985" y="3750787"/>
          <a:ext cx="358193" cy="358193"/>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93E7715-4750-4E73-9277-4860454C0710}">
      <dsp:nvSpPr>
        <dsp:cNvPr id="0" name=""/>
        <dsp:cNvSpPr/>
      </dsp:nvSpPr>
      <dsp:spPr>
        <a:xfrm>
          <a:off x="601299" y="3512409"/>
          <a:ext cx="4534602" cy="834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ctr" anchorCtr="0">
          <a:noAutofit/>
        </a:bodyPr>
        <a:lstStyle/>
        <a:p>
          <a:pPr marL="0" lvl="0" indent="0" algn="l" defTabSz="844550">
            <a:lnSpc>
              <a:spcPct val="90000"/>
            </a:lnSpc>
            <a:spcBef>
              <a:spcPct val="0"/>
            </a:spcBef>
            <a:spcAft>
              <a:spcPct val="35000"/>
            </a:spcAft>
            <a:buNone/>
          </a:pPr>
          <a:r>
            <a:rPr lang="fr-FR" sz="1900" kern="1200" dirty="0"/>
            <a:t>Des indicateurs de certification</a:t>
          </a:r>
        </a:p>
      </dsp:txBody>
      <dsp:txXfrm>
        <a:off x="601299" y="3512409"/>
        <a:ext cx="4534602" cy="834950"/>
      </dsp:txXfrm>
    </dsp:sp>
    <dsp:sp modelId="{78AC133A-9D63-4F2C-8E69-4A7E2CCFABE2}">
      <dsp:nvSpPr>
        <dsp:cNvPr id="0" name=""/>
        <dsp:cNvSpPr/>
      </dsp:nvSpPr>
      <dsp:spPr>
        <a:xfrm>
          <a:off x="5379697" y="1030493"/>
          <a:ext cx="4875916" cy="57363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67CB02-5954-429E-AB76-B9A0D8CDA41A}">
      <dsp:nvSpPr>
        <dsp:cNvPr id="0" name=""/>
        <dsp:cNvSpPr/>
      </dsp:nvSpPr>
      <dsp:spPr>
        <a:xfrm>
          <a:off x="5379697" y="1245928"/>
          <a:ext cx="358202" cy="358202"/>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0FD44CC-9626-4C5B-B3E7-AB7D1F75B9EF}">
      <dsp:nvSpPr>
        <dsp:cNvPr id="0" name=""/>
        <dsp:cNvSpPr/>
      </dsp:nvSpPr>
      <dsp:spPr>
        <a:xfrm>
          <a:off x="5379697" y="0"/>
          <a:ext cx="4875916" cy="10304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45720" rIns="68580" bIns="45720" numCol="1" spcCol="1270" anchor="ctr" anchorCtr="0">
          <a:noAutofit/>
        </a:bodyPr>
        <a:lstStyle/>
        <a:p>
          <a:pPr marL="0" lvl="0" indent="0" algn="l" defTabSz="1600200">
            <a:lnSpc>
              <a:spcPct val="90000"/>
            </a:lnSpc>
            <a:spcBef>
              <a:spcPct val="0"/>
            </a:spcBef>
            <a:spcAft>
              <a:spcPct val="35000"/>
            </a:spcAft>
            <a:buNone/>
          </a:pPr>
          <a:r>
            <a:rPr lang="fr-FR" sz="3600" kern="1200" dirty="0"/>
            <a:t>Référentiel de 2022</a:t>
          </a:r>
        </a:p>
      </dsp:txBody>
      <dsp:txXfrm>
        <a:off x="5379697" y="0"/>
        <a:ext cx="4875916" cy="1030493"/>
      </dsp:txXfrm>
    </dsp:sp>
    <dsp:sp modelId="{CD193018-7F44-4442-BAD7-CD8B4830EF85}">
      <dsp:nvSpPr>
        <dsp:cNvPr id="0" name=""/>
        <dsp:cNvSpPr/>
      </dsp:nvSpPr>
      <dsp:spPr>
        <a:xfrm>
          <a:off x="5379697" y="2080887"/>
          <a:ext cx="358193" cy="358193"/>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84C8572-1815-42FB-B533-6D1FE75BAEB0}">
      <dsp:nvSpPr>
        <dsp:cNvPr id="0" name=""/>
        <dsp:cNvSpPr/>
      </dsp:nvSpPr>
      <dsp:spPr>
        <a:xfrm>
          <a:off x="5721012" y="1842509"/>
          <a:ext cx="4534602" cy="834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ctr" anchorCtr="0">
          <a:noAutofit/>
        </a:bodyPr>
        <a:lstStyle/>
        <a:p>
          <a:pPr marL="0" lvl="0" indent="0" algn="l" defTabSz="844550">
            <a:lnSpc>
              <a:spcPct val="90000"/>
            </a:lnSpc>
            <a:spcBef>
              <a:spcPct val="0"/>
            </a:spcBef>
            <a:spcAft>
              <a:spcPct val="35000"/>
            </a:spcAft>
            <a:buNone/>
          </a:pPr>
          <a:r>
            <a:rPr lang="fr-FR" sz="1900" b="1" kern="1200" dirty="0"/>
            <a:t>Entrée par les compétences professionnelles</a:t>
          </a:r>
        </a:p>
      </dsp:txBody>
      <dsp:txXfrm>
        <a:off x="5721012" y="1842509"/>
        <a:ext cx="4534602" cy="834950"/>
      </dsp:txXfrm>
    </dsp:sp>
    <dsp:sp modelId="{22E69FFF-90A4-4B90-ABC6-E1E492615E32}">
      <dsp:nvSpPr>
        <dsp:cNvPr id="0" name=""/>
        <dsp:cNvSpPr/>
      </dsp:nvSpPr>
      <dsp:spPr>
        <a:xfrm>
          <a:off x="5379697" y="2915837"/>
          <a:ext cx="358193" cy="358193"/>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28DE11B-1513-4D45-B2C4-EF1835FE1EDE}">
      <dsp:nvSpPr>
        <dsp:cNvPr id="0" name=""/>
        <dsp:cNvSpPr/>
      </dsp:nvSpPr>
      <dsp:spPr>
        <a:xfrm>
          <a:off x="5721012" y="2677459"/>
          <a:ext cx="4534602" cy="834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ctr" anchorCtr="0">
          <a:noAutofit/>
        </a:bodyPr>
        <a:lstStyle/>
        <a:p>
          <a:pPr marL="0" lvl="0" indent="0" algn="l" defTabSz="844550">
            <a:lnSpc>
              <a:spcPct val="90000"/>
            </a:lnSpc>
            <a:spcBef>
              <a:spcPct val="0"/>
            </a:spcBef>
            <a:spcAft>
              <a:spcPct val="35000"/>
            </a:spcAft>
            <a:buNone/>
          </a:pPr>
          <a:r>
            <a:rPr lang="fr-FR" sz="1900" b="1" kern="1200" dirty="0"/>
            <a:t>Des blocs de compétences </a:t>
          </a:r>
        </a:p>
      </dsp:txBody>
      <dsp:txXfrm>
        <a:off x="5721012" y="2677459"/>
        <a:ext cx="4534602" cy="834950"/>
      </dsp:txXfrm>
    </dsp:sp>
    <dsp:sp modelId="{7A255E95-85DB-4B78-978B-B357280BC5FE}">
      <dsp:nvSpPr>
        <dsp:cNvPr id="0" name=""/>
        <dsp:cNvSpPr/>
      </dsp:nvSpPr>
      <dsp:spPr>
        <a:xfrm>
          <a:off x="5379697" y="3750787"/>
          <a:ext cx="358193" cy="358193"/>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2DD97DB-4931-4152-B956-0BBD33789811}">
      <dsp:nvSpPr>
        <dsp:cNvPr id="0" name=""/>
        <dsp:cNvSpPr/>
      </dsp:nvSpPr>
      <dsp:spPr>
        <a:xfrm>
          <a:off x="5721012" y="3512409"/>
          <a:ext cx="4534602" cy="834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ctr" anchorCtr="0">
          <a:noAutofit/>
        </a:bodyPr>
        <a:lstStyle/>
        <a:p>
          <a:pPr marL="0" lvl="0" indent="0" algn="l" defTabSz="844550">
            <a:lnSpc>
              <a:spcPct val="90000"/>
            </a:lnSpc>
            <a:spcBef>
              <a:spcPct val="0"/>
            </a:spcBef>
            <a:spcAft>
              <a:spcPct val="35000"/>
            </a:spcAft>
            <a:buNone/>
          </a:pPr>
          <a:r>
            <a:rPr lang="fr-FR" sz="1900" b="1" kern="1200" dirty="0"/>
            <a:t>Des indicateurs pour la construction et pour l’évaluation des compétences</a:t>
          </a:r>
        </a:p>
      </dsp:txBody>
      <dsp:txXfrm>
        <a:off x="5721012" y="3512409"/>
        <a:ext cx="4534602" cy="8349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1235E0-FB94-42CB-A8C6-4FDB2C1CBBD5}">
      <dsp:nvSpPr>
        <dsp:cNvPr id="0" name=""/>
        <dsp:cNvSpPr/>
      </dsp:nvSpPr>
      <dsp:spPr>
        <a:xfrm rot="5400000">
          <a:off x="2465681" y="1246399"/>
          <a:ext cx="1124378" cy="1280065"/>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6FEE274-4CD5-47BF-A5E6-2E5D1D4A4B52}">
      <dsp:nvSpPr>
        <dsp:cNvPr id="0" name=""/>
        <dsp:cNvSpPr/>
      </dsp:nvSpPr>
      <dsp:spPr>
        <a:xfrm>
          <a:off x="2167804" y="0"/>
          <a:ext cx="1892792" cy="1324893"/>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r-FR" sz="2300" kern="1200" dirty="0"/>
            <a:t>Référentiel de compétences</a:t>
          </a:r>
        </a:p>
      </dsp:txBody>
      <dsp:txXfrm>
        <a:off x="2232492" y="64688"/>
        <a:ext cx="1763416" cy="1195517"/>
      </dsp:txXfrm>
    </dsp:sp>
    <dsp:sp modelId="{BE5076DE-29B8-49BB-9BF5-8E79075CECCC}">
      <dsp:nvSpPr>
        <dsp:cNvPr id="0" name=""/>
        <dsp:cNvSpPr/>
      </dsp:nvSpPr>
      <dsp:spPr>
        <a:xfrm>
          <a:off x="4634870" y="151288"/>
          <a:ext cx="1376636" cy="1070837"/>
        </a:xfrm>
        <a:prstGeom prst="rect">
          <a:avLst/>
        </a:prstGeom>
        <a:noFill/>
        <a:ln>
          <a:noFill/>
        </a:ln>
        <a:effectLst/>
      </dsp:spPr>
      <dsp:style>
        <a:lnRef idx="0">
          <a:scrgbClr r="0" g="0" b="0"/>
        </a:lnRef>
        <a:fillRef idx="0">
          <a:scrgbClr r="0" g="0" b="0"/>
        </a:fillRef>
        <a:effectRef idx="0">
          <a:scrgbClr r="0" g="0" b="0"/>
        </a:effectRef>
        <a:fontRef idx="minor"/>
      </dsp:style>
    </dsp:sp>
    <dsp:sp modelId="{980E309A-FB16-452A-807E-002EA93853D8}">
      <dsp:nvSpPr>
        <dsp:cNvPr id="0" name=""/>
        <dsp:cNvSpPr/>
      </dsp:nvSpPr>
      <dsp:spPr>
        <a:xfrm rot="5400000">
          <a:off x="4035007" y="2734691"/>
          <a:ext cx="1124378" cy="1280065"/>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E6D80F8-F25E-4C16-9996-EB42EFEC4EF3}">
      <dsp:nvSpPr>
        <dsp:cNvPr id="0" name=""/>
        <dsp:cNvSpPr/>
      </dsp:nvSpPr>
      <dsp:spPr>
        <a:xfrm>
          <a:off x="3737130" y="1488287"/>
          <a:ext cx="1892792" cy="1324893"/>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r-FR" sz="2300" kern="1200" dirty="0"/>
            <a:t>Référentiel de formation</a:t>
          </a:r>
        </a:p>
      </dsp:txBody>
      <dsp:txXfrm>
        <a:off x="3801818" y="1552975"/>
        <a:ext cx="1763416" cy="1195517"/>
      </dsp:txXfrm>
    </dsp:sp>
    <dsp:sp modelId="{0B6EB053-40CD-4F7F-9615-7772F5C4BEBE}">
      <dsp:nvSpPr>
        <dsp:cNvPr id="0" name=""/>
        <dsp:cNvSpPr/>
      </dsp:nvSpPr>
      <dsp:spPr>
        <a:xfrm>
          <a:off x="6204196" y="1639581"/>
          <a:ext cx="1376636" cy="1070837"/>
        </a:xfrm>
        <a:prstGeom prst="rect">
          <a:avLst/>
        </a:prstGeom>
        <a:noFill/>
        <a:ln>
          <a:noFill/>
        </a:ln>
        <a:effectLst/>
      </dsp:spPr>
      <dsp:style>
        <a:lnRef idx="0">
          <a:scrgbClr r="0" g="0" b="0"/>
        </a:lnRef>
        <a:fillRef idx="0">
          <a:scrgbClr r="0" g="0" b="0"/>
        </a:fillRef>
        <a:effectRef idx="0">
          <a:scrgbClr r="0" g="0" b="0"/>
        </a:effectRef>
        <a:fontRef idx="minor"/>
      </dsp:style>
    </dsp:sp>
    <dsp:sp modelId="{BC233D7F-CC1B-4420-9860-94420DD42D10}">
      <dsp:nvSpPr>
        <dsp:cNvPr id="0" name=""/>
        <dsp:cNvSpPr/>
      </dsp:nvSpPr>
      <dsp:spPr>
        <a:xfrm>
          <a:off x="5306456" y="2976580"/>
          <a:ext cx="1892792" cy="1324893"/>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r-FR" sz="2300" kern="1200" dirty="0"/>
            <a:t>Plan de formation</a:t>
          </a:r>
        </a:p>
      </dsp:txBody>
      <dsp:txXfrm>
        <a:off x="5371144" y="3041268"/>
        <a:ext cx="1763416" cy="119551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508224-BB6F-47DB-A7E6-5192994A17FA}">
      <dsp:nvSpPr>
        <dsp:cNvPr id="0" name=""/>
        <dsp:cNvSpPr/>
      </dsp:nvSpPr>
      <dsp:spPr>
        <a:xfrm>
          <a:off x="0" y="2605"/>
          <a:ext cx="10515600" cy="100912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fr-FR" sz="2800" kern="1200" dirty="0"/>
            <a:t>Privilégier la pertinence des activités pédagogiques proposées</a:t>
          </a:r>
        </a:p>
      </dsp:txBody>
      <dsp:txXfrm>
        <a:off x="49261" y="51866"/>
        <a:ext cx="10417078" cy="910604"/>
      </dsp:txXfrm>
    </dsp:sp>
    <dsp:sp modelId="{F6F3777D-CEE8-4482-8920-684BC53CE9DE}">
      <dsp:nvSpPr>
        <dsp:cNvPr id="0" name=""/>
        <dsp:cNvSpPr/>
      </dsp:nvSpPr>
      <dsp:spPr>
        <a:xfrm>
          <a:off x="0" y="1011732"/>
          <a:ext cx="10515600" cy="8713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5560" rIns="199136" bIns="35560" numCol="1" spcCol="1270" anchor="t" anchorCtr="0">
          <a:noAutofit/>
        </a:bodyPr>
        <a:lstStyle/>
        <a:p>
          <a:pPr marL="285750" lvl="1" indent="-285750" algn="l" defTabSz="1244600">
            <a:lnSpc>
              <a:spcPct val="90000"/>
            </a:lnSpc>
            <a:spcBef>
              <a:spcPct val="0"/>
            </a:spcBef>
            <a:spcAft>
              <a:spcPct val="20000"/>
            </a:spcAft>
            <a:buChar char="•"/>
          </a:pPr>
          <a:r>
            <a:rPr lang="fr-FR" sz="2800" kern="1200" dirty="0"/>
            <a:t>Plutôt que l’exhaustivité des savoirs</a:t>
          </a:r>
        </a:p>
        <a:p>
          <a:pPr marL="285750" lvl="1" indent="-285750" algn="l" defTabSz="1244600">
            <a:lnSpc>
              <a:spcPct val="90000"/>
            </a:lnSpc>
            <a:spcBef>
              <a:spcPct val="0"/>
            </a:spcBef>
            <a:spcAft>
              <a:spcPct val="20000"/>
            </a:spcAft>
            <a:buChar char="•"/>
          </a:pPr>
          <a:endParaRPr lang="fr-FR" sz="2800" kern="1200" dirty="0"/>
        </a:p>
      </dsp:txBody>
      <dsp:txXfrm>
        <a:off x="0" y="1011732"/>
        <a:ext cx="10515600" cy="871378"/>
      </dsp:txXfrm>
    </dsp:sp>
    <dsp:sp modelId="{66EB4CF7-8679-491B-B133-CDA50D925D6A}">
      <dsp:nvSpPr>
        <dsp:cNvPr id="0" name=""/>
        <dsp:cNvSpPr/>
      </dsp:nvSpPr>
      <dsp:spPr>
        <a:xfrm>
          <a:off x="0" y="1883110"/>
          <a:ext cx="10515600" cy="100912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fr-FR" sz="2800" kern="1200" dirty="0"/>
            <a:t>Repenser les modalités d’évaluation de manière à valider l’acquisition de compétences</a:t>
          </a:r>
        </a:p>
      </dsp:txBody>
      <dsp:txXfrm>
        <a:off x="49261" y="1932371"/>
        <a:ext cx="10417078" cy="910604"/>
      </dsp:txXfrm>
    </dsp:sp>
    <dsp:sp modelId="{69B8AEDE-EC40-4A2B-908B-BE923C16294F}">
      <dsp:nvSpPr>
        <dsp:cNvPr id="0" name=""/>
        <dsp:cNvSpPr/>
      </dsp:nvSpPr>
      <dsp:spPr>
        <a:xfrm>
          <a:off x="0" y="2892237"/>
          <a:ext cx="10515600" cy="4262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5560" rIns="199136" bIns="35560" numCol="1" spcCol="1270" anchor="t" anchorCtr="0">
          <a:noAutofit/>
        </a:bodyPr>
        <a:lstStyle/>
        <a:p>
          <a:pPr marL="285750" lvl="1" indent="-285750" algn="l" defTabSz="1244600">
            <a:lnSpc>
              <a:spcPct val="90000"/>
            </a:lnSpc>
            <a:spcBef>
              <a:spcPct val="0"/>
            </a:spcBef>
            <a:spcAft>
              <a:spcPct val="20000"/>
            </a:spcAft>
            <a:buChar char="•"/>
          </a:pPr>
          <a:r>
            <a:rPr lang="fr-FR" sz="2800" kern="1200" dirty="0"/>
            <a:t>Plutôt que de contrôler le niveau de connaissances</a:t>
          </a:r>
        </a:p>
      </dsp:txBody>
      <dsp:txXfrm>
        <a:off x="0" y="2892237"/>
        <a:ext cx="10515600" cy="42621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D4A66B-F865-4681-83C7-5E13B5E2C423}">
      <dsp:nvSpPr>
        <dsp:cNvPr id="0" name=""/>
        <dsp:cNvSpPr/>
      </dsp:nvSpPr>
      <dsp:spPr>
        <a:xfrm>
          <a:off x="0" y="0"/>
          <a:ext cx="1981944"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fr-FR" sz="4000" kern="1200" dirty="0"/>
            <a:t>BC1</a:t>
          </a:r>
        </a:p>
      </dsp:txBody>
      <dsp:txXfrm>
        <a:off x="0" y="0"/>
        <a:ext cx="1981944" cy="1305401"/>
      </dsp:txXfrm>
    </dsp:sp>
    <dsp:sp modelId="{BAEB8225-E33D-4A54-B4E4-2ADFC8F6166B}">
      <dsp:nvSpPr>
        <dsp:cNvPr id="0" name=""/>
        <dsp:cNvSpPr/>
      </dsp:nvSpPr>
      <dsp:spPr>
        <a:xfrm>
          <a:off x="228600" y="1305525"/>
          <a:ext cx="1536038" cy="163298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kern="1200" dirty="0"/>
            <a:t>SAH</a:t>
          </a:r>
        </a:p>
        <a:p>
          <a:pPr marL="0" lvl="0" indent="0" algn="ctr" defTabSz="533400">
            <a:lnSpc>
              <a:spcPct val="90000"/>
            </a:lnSpc>
            <a:spcBef>
              <a:spcPct val="0"/>
            </a:spcBef>
            <a:spcAft>
              <a:spcPct val="35000"/>
            </a:spcAft>
            <a:buNone/>
          </a:pPr>
          <a:r>
            <a:rPr lang="fr-FR" sz="1200" kern="1200" dirty="0"/>
            <a:t>HLE</a:t>
          </a:r>
        </a:p>
        <a:p>
          <a:pPr marL="0" lvl="0" indent="0" algn="ctr" defTabSz="533400">
            <a:lnSpc>
              <a:spcPct val="90000"/>
            </a:lnSpc>
            <a:spcBef>
              <a:spcPct val="0"/>
            </a:spcBef>
            <a:spcAft>
              <a:spcPct val="35000"/>
            </a:spcAft>
            <a:buNone/>
          </a:pPr>
          <a:r>
            <a:rPr lang="fr-FR" sz="1200" kern="1200" dirty="0"/>
            <a:t>SPCA</a:t>
          </a:r>
        </a:p>
        <a:p>
          <a:pPr marL="0" lvl="0" indent="0" algn="ctr" defTabSz="533400">
            <a:lnSpc>
              <a:spcPct val="90000"/>
            </a:lnSpc>
            <a:spcBef>
              <a:spcPct val="0"/>
            </a:spcBef>
            <a:spcAft>
              <a:spcPct val="35000"/>
            </a:spcAft>
            <a:buNone/>
          </a:pPr>
          <a:r>
            <a:rPr lang="fr-FR" sz="1200" kern="1200" dirty="0"/>
            <a:t>EC</a:t>
          </a:r>
        </a:p>
        <a:p>
          <a:pPr marL="0" lvl="0" indent="0" algn="ctr" defTabSz="533400">
            <a:lnSpc>
              <a:spcPct val="90000"/>
            </a:lnSpc>
            <a:spcBef>
              <a:spcPct val="0"/>
            </a:spcBef>
            <a:spcAft>
              <a:spcPct val="35000"/>
            </a:spcAft>
            <a:buNone/>
          </a:pPr>
          <a:r>
            <a:rPr lang="fr-FR" sz="1200" kern="1200" dirty="0"/>
            <a:t>NVQ</a:t>
          </a:r>
        </a:p>
      </dsp:txBody>
      <dsp:txXfrm>
        <a:off x="273589" y="1350514"/>
        <a:ext cx="1446060" cy="1543011"/>
      </dsp:txXfrm>
    </dsp:sp>
    <dsp:sp modelId="{4EC0CD09-1866-4B34-B1CE-E6BD438B50F0}">
      <dsp:nvSpPr>
        <dsp:cNvPr id="0" name=""/>
        <dsp:cNvSpPr/>
      </dsp:nvSpPr>
      <dsp:spPr>
        <a:xfrm>
          <a:off x="203842" y="3097866"/>
          <a:ext cx="1585555" cy="103577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kern="1200" dirty="0"/>
            <a:t>Contexte (s) professionnel(s))</a:t>
          </a:r>
        </a:p>
      </dsp:txBody>
      <dsp:txXfrm>
        <a:off x="234179" y="3128203"/>
        <a:ext cx="1524881" cy="975105"/>
      </dsp:txXfrm>
    </dsp:sp>
    <dsp:sp modelId="{D9AEDC69-6D05-40FE-9935-1435774413FE}">
      <dsp:nvSpPr>
        <dsp:cNvPr id="0" name=""/>
        <dsp:cNvSpPr/>
      </dsp:nvSpPr>
      <dsp:spPr>
        <a:xfrm>
          <a:off x="2136237" y="0"/>
          <a:ext cx="1981944"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fr-FR" sz="4000" kern="1200" dirty="0"/>
            <a:t>BC2</a:t>
          </a:r>
        </a:p>
      </dsp:txBody>
      <dsp:txXfrm>
        <a:off x="2136237" y="0"/>
        <a:ext cx="1981944" cy="1305401"/>
      </dsp:txXfrm>
    </dsp:sp>
    <dsp:sp modelId="{6B020E2B-82E3-4773-997C-A9779E91DDE0}">
      <dsp:nvSpPr>
        <dsp:cNvPr id="0" name=""/>
        <dsp:cNvSpPr/>
      </dsp:nvSpPr>
      <dsp:spPr>
        <a:xfrm>
          <a:off x="2334432" y="1306428"/>
          <a:ext cx="1585555" cy="161891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kern="1200" dirty="0"/>
            <a:t>SAH</a:t>
          </a:r>
        </a:p>
        <a:p>
          <a:pPr marL="0" lvl="0" indent="0" algn="ctr" defTabSz="533400">
            <a:lnSpc>
              <a:spcPct val="90000"/>
            </a:lnSpc>
            <a:spcBef>
              <a:spcPct val="0"/>
            </a:spcBef>
            <a:spcAft>
              <a:spcPct val="35000"/>
            </a:spcAft>
            <a:buNone/>
          </a:pPr>
          <a:r>
            <a:rPr lang="fr-FR" sz="1200" kern="1200" dirty="0"/>
            <a:t>HLGA</a:t>
          </a:r>
        </a:p>
        <a:p>
          <a:pPr marL="0" lvl="0" indent="0" algn="ctr" defTabSz="533400">
            <a:lnSpc>
              <a:spcPct val="90000"/>
            </a:lnSpc>
            <a:spcBef>
              <a:spcPct val="0"/>
            </a:spcBef>
            <a:spcAft>
              <a:spcPct val="35000"/>
            </a:spcAft>
            <a:buNone/>
          </a:pPr>
          <a:r>
            <a:rPr lang="fr-FR" sz="1200" kern="1200" dirty="0"/>
            <a:t>SPCA</a:t>
          </a:r>
        </a:p>
        <a:p>
          <a:pPr marL="0" lvl="0" indent="0" algn="ctr" defTabSz="533400">
            <a:lnSpc>
              <a:spcPct val="90000"/>
            </a:lnSpc>
            <a:spcBef>
              <a:spcPct val="0"/>
            </a:spcBef>
            <a:spcAft>
              <a:spcPct val="35000"/>
            </a:spcAft>
            <a:buNone/>
          </a:pPr>
          <a:r>
            <a:rPr lang="fr-FR" sz="1200" kern="1200" dirty="0"/>
            <a:t>Design d’espace - de produit</a:t>
          </a:r>
        </a:p>
        <a:p>
          <a:pPr marL="0" lvl="0" indent="0" algn="ctr" defTabSz="533400">
            <a:lnSpc>
              <a:spcPct val="90000"/>
            </a:lnSpc>
            <a:spcBef>
              <a:spcPct val="0"/>
            </a:spcBef>
            <a:spcAft>
              <a:spcPct val="35000"/>
            </a:spcAft>
            <a:buNone/>
          </a:pPr>
          <a:r>
            <a:rPr lang="fr-FR" sz="1200" kern="1200" dirty="0"/>
            <a:t>GB A GS</a:t>
          </a:r>
        </a:p>
      </dsp:txBody>
      <dsp:txXfrm>
        <a:off x="2380871" y="1352867"/>
        <a:ext cx="1492677" cy="1526032"/>
      </dsp:txXfrm>
    </dsp:sp>
    <dsp:sp modelId="{76125080-8FC0-43B5-BCE4-D3A1B6AD91D9}">
      <dsp:nvSpPr>
        <dsp:cNvPr id="0" name=""/>
        <dsp:cNvSpPr/>
      </dsp:nvSpPr>
      <dsp:spPr>
        <a:xfrm>
          <a:off x="2324102" y="3108060"/>
          <a:ext cx="1606215" cy="102468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kern="1200" dirty="0"/>
            <a:t>Contexte (s) professionnel(s)</a:t>
          </a:r>
        </a:p>
      </dsp:txBody>
      <dsp:txXfrm>
        <a:off x="2354114" y="3138072"/>
        <a:ext cx="1546191" cy="964659"/>
      </dsp:txXfrm>
    </dsp:sp>
    <dsp:sp modelId="{D92D8C2F-1E18-41C9-A7EE-18C1FA1780AF}">
      <dsp:nvSpPr>
        <dsp:cNvPr id="0" name=""/>
        <dsp:cNvSpPr/>
      </dsp:nvSpPr>
      <dsp:spPr>
        <a:xfrm>
          <a:off x="4266827" y="0"/>
          <a:ext cx="1981944"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fr-FR" sz="4000" kern="1200" dirty="0"/>
            <a:t>BC3</a:t>
          </a:r>
        </a:p>
      </dsp:txBody>
      <dsp:txXfrm>
        <a:off x="4266827" y="0"/>
        <a:ext cx="1981944" cy="1305401"/>
      </dsp:txXfrm>
    </dsp:sp>
    <dsp:sp modelId="{735DD17F-0660-477E-AD5D-4C65C918C9E8}">
      <dsp:nvSpPr>
        <dsp:cNvPr id="0" name=""/>
        <dsp:cNvSpPr/>
      </dsp:nvSpPr>
      <dsp:spPr>
        <a:xfrm>
          <a:off x="4465022" y="1305500"/>
          <a:ext cx="1585555" cy="164260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kern="1200" dirty="0"/>
            <a:t>AFVQ</a:t>
          </a:r>
        </a:p>
        <a:p>
          <a:pPr marL="0" lvl="0" indent="0" algn="ctr" defTabSz="533400">
            <a:lnSpc>
              <a:spcPct val="90000"/>
            </a:lnSpc>
            <a:spcBef>
              <a:spcPct val="0"/>
            </a:spcBef>
            <a:spcAft>
              <a:spcPct val="35000"/>
            </a:spcAft>
            <a:buNone/>
          </a:pPr>
          <a:r>
            <a:rPr lang="fr-FR" sz="1200" kern="1200" dirty="0"/>
            <a:t>Connaissance des publics</a:t>
          </a:r>
        </a:p>
        <a:p>
          <a:pPr marL="0" lvl="0" indent="0" algn="ctr" defTabSz="533400">
            <a:lnSpc>
              <a:spcPct val="90000"/>
            </a:lnSpc>
            <a:spcBef>
              <a:spcPct val="0"/>
            </a:spcBef>
            <a:spcAft>
              <a:spcPct val="35000"/>
            </a:spcAft>
            <a:buNone/>
          </a:pPr>
          <a:r>
            <a:rPr lang="fr-FR" sz="1200" kern="1200" dirty="0"/>
            <a:t>Méthodologie de projet</a:t>
          </a:r>
        </a:p>
        <a:p>
          <a:pPr marL="0" lvl="0" indent="0" algn="ctr" defTabSz="533400">
            <a:lnSpc>
              <a:spcPct val="90000"/>
            </a:lnSpc>
            <a:spcBef>
              <a:spcPct val="0"/>
            </a:spcBef>
            <a:spcAft>
              <a:spcPct val="35000"/>
            </a:spcAft>
            <a:buNone/>
          </a:pPr>
          <a:r>
            <a:rPr lang="fr-FR" sz="1200" kern="1200" dirty="0"/>
            <a:t>Design de com. Vis.</a:t>
          </a:r>
        </a:p>
        <a:p>
          <a:pPr marL="0" lvl="0" indent="0" algn="ctr" defTabSz="533400">
            <a:lnSpc>
              <a:spcPct val="90000"/>
            </a:lnSpc>
            <a:spcBef>
              <a:spcPct val="0"/>
            </a:spcBef>
            <a:spcAft>
              <a:spcPct val="35000"/>
            </a:spcAft>
            <a:buNone/>
          </a:pPr>
          <a:r>
            <a:rPr lang="fr-FR" sz="1200" kern="1200" dirty="0"/>
            <a:t>Gestion d’une action</a:t>
          </a:r>
        </a:p>
      </dsp:txBody>
      <dsp:txXfrm>
        <a:off x="4511461" y="1351939"/>
        <a:ext cx="1492677" cy="1549724"/>
      </dsp:txXfrm>
    </dsp:sp>
    <dsp:sp modelId="{58CA2217-7924-46B4-8F88-9D027E21759F}">
      <dsp:nvSpPr>
        <dsp:cNvPr id="0" name=""/>
        <dsp:cNvSpPr/>
      </dsp:nvSpPr>
      <dsp:spPr>
        <a:xfrm>
          <a:off x="4465022" y="3106178"/>
          <a:ext cx="1585555" cy="102749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kern="1200" dirty="0"/>
            <a:t>Contexte (s) professionnel(s))</a:t>
          </a:r>
        </a:p>
      </dsp:txBody>
      <dsp:txXfrm>
        <a:off x="4495116" y="3136272"/>
        <a:ext cx="1525367" cy="967305"/>
      </dsp:txXfrm>
    </dsp:sp>
    <dsp:sp modelId="{F19FCA18-700C-4A51-B83B-F04B2DEC173F}">
      <dsp:nvSpPr>
        <dsp:cNvPr id="0" name=""/>
        <dsp:cNvSpPr/>
      </dsp:nvSpPr>
      <dsp:spPr>
        <a:xfrm>
          <a:off x="6397417" y="0"/>
          <a:ext cx="1981944"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fr-FR" sz="4000" kern="1200" dirty="0"/>
            <a:t>BC4</a:t>
          </a:r>
        </a:p>
      </dsp:txBody>
      <dsp:txXfrm>
        <a:off x="6397417" y="0"/>
        <a:ext cx="1981944" cy="1305401"/>
      </dsp:txXfrm>
    </dsp:sp>
    <dsp:sp modelId="{3C49B79C-3CE9-4D3D-BC80-2ED884D059D3}">
      <dsp:nvSpPr>
        <dsp:cNvPr id="0" name=""/>
        <dsp:cNvSpPr/>
      </dsp:nvSpPr>
      <dsp:spPr>
        <a:xfrm>
          <a:off x="6595612" y="1305860"/>
          <a:ext cx="1585555" cy="177095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kern="1200" dirty="0" err="1"/>
            <a:t>Comm</a:t>
          </a:r>
          <a:r>
            <a:rPr lang="fr-FR" sz="1200" kern="1200" dirty="0"/>
            <a:t>. écrite orale</a:t>
          </a:r>
        </a:p>
        <a:p>
          <a:pPr marL="0" lvl="0" indent="0" algn="ctr" defTabSz="533400">
            <a:lnSpc>
              <a:spcPct val="90000"/>
            </a:lnSpc>
            <a:spcBef>
              <a:spcPct val="0"/>
            </a:spcBef>
            <a:spcAft>
              <a:spcPct val="35000"/>
            </a:spcAft>
            <a:buNone/>
          </a:pPr>
          <a:r>
            <a:rPr lang="fr-FR" sz="1200" kern="1200" dirty="0"/>
            <a:t>L’équipe, RH</a:t>
          </a:r>
        </a:p>
      </dsp:txBody>
      <dsp:txXfrm>
        <a:off x="6642051" y="1352299"/>
        <a:ext cx="1492677" cy="1678077"/>
      </dsp:txXfrm>
    </dsp:sp>
    <dsp:sp modelId="{17B923B4-5563-4C9D-9B3A-EB600DF2ABAF}">
      <dsp:nvSpPr>
        <dsp:cNvPr id="0" name=""/>
        <dsp:cNvSpPr/>
      </dsp:nvSpPr>
      <dsp:spPr>
        <a:xfrm>
          <a:off x="6595612" y="3217682"/>
          <a:ext cx="1585555" cy="91562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kern="1200" dirty="0"/>
            <a:t>Contexte (s) professionnel(s))</a:t>
          </a:r>
        </a:p>
      </dsp:txBody>
      <dsp:txXfrm>
        <a:off x="6622430" y="3244500"/>
        <a:ext cx="1531919" cy="861993"/>
      </dsp:txXfrm>
    </dsp:sp>
    <dsp:sp modelId="{F1D438A4-AA7A-46D3-B3A8-E253065E0288}">
      <dsp:nvSpPr>
        <dsp:cNvPr id="0" name=""/>
        <dsp:cNvSpPr/>
      </dsp:nvSpPr>
      <dsp:spPr>
        <a:xfrm>
          <a:off x="8528007" y="0"/>
          <a:ext cx="1981944"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fr-FR" sz="4000" kern="1200" dirty="0"/>
            <a:t>BC5</a:t>
          </a:r>
        </a:p>
      </dsp:txBody>
      <dsp:txXfrm>
        <a:off x="8528007" y="0"/>
        <a:ext cx="1981944" cy="1305401"/>
      </dsp:txXfrm>
    </dsp:sp>
    <dsp:sp modelId="{37A9F976-93A8-4CDF-BA51-67BB3A50A724}">
      <dsp:nvSpPr>
        <dsp:cNvPr id="0" name=""/>
        <dsp:cNvSpPr/>
      </dsp:nvSpPr>
      <dsp:spPr>
        <a:xfrm>
          <a:off x="8726202" y="1305933"/>
          <a:ext cx="1585555" cy="16943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kern="1200" dirty="0"/>
            <a:t>Connaissance des politiques, des dispositifs et des </a:t>
          </a:r>
          <a:r>
            <a:rPr lang="fr-FR" sz="1200" kern="1200" dirty="0" err="1"/>
            <a:t>institutione</a:t>
          </a:r>
          <a:endParaRPr lang="fr-FR" sz="1200" kern="1200" dirty="0"/>
        </a:p>
      </dsp:txBody>
      <dsp:txXfrm>
        <a:off x="8772641" y="1352372"/>
        <a:ext cx="1492677" cy="1601443"/>
      </dsp:txXfrm>
    </dsp:sp>
    <dsp:sp modelId="{4188C704-6898-4AF5-A2D5-C41B4F226FFA}">
      <dsp:nvSpPr>
        <dsp:cNvPr id="0" name=""/>
        <dsp:cNvSpPr/>
      </dsp:nvSpPr>
      <dsp:spPr>
        <a:xfrm>
          <a:off x="8726202" y="3151319"/>
          <a:ext cx="1585555" cy="98191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kern="1200" dirty="0"/>
            <a:t>Contexte (s) professionnel(s))</a:t>
          </a:r>
        </a:p>
      </dsp:txBody>
      <dsp:txXfrm>
        <a:off x="8754961" y="3180078"/>
        <a:ext cx="1528037" cy="92440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E7231B-415D-4CC0-92C9-CD794CB76C47}">
      <dsp:nvSpPr>
        <dsp:cNvPr id="0" name=""/>
        <dsp:cNvSpPr/>
      </dsp:nvSpPr>
      <dsp:spPr>
        <a:xfrm>
          <a:off x="0" y="0"/>
          <a:ext cx="8987030" cy="4407723"/>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76A1CA2-7D0B-409C-960F-FDD93809026D}">
      <dsp:nvSpPr>
        <dsp:cNvPr id="0" name=""/>
        <dsp:cNvSpPr/>
      </dsp:nvSpPr>
      <dsp:spPr>
        <a:xfrm>
          <a:off x="1673" y="1780684"/>
          <a:ext cx="2278220" cy="846353"/>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sz="2000" b="1" kern="1200" dirty="0">
              <a:solidFill>
                <a:schemeClr val="tx1"/>
              </a:solidFill>
            </a:rPr>
            <a:t>Sens de la formation</a:t>
          </a:r>
        </a:p>
      </dsp:txBody>
      <dsp:txXfrm>
        <a:off x="42989" y="1822000"/>
        <a:ext cx="2195588" cy="763721"/>
      </dsp:txXfrm>
    </dsp:sp>
    <dsp:sp modelId="{0BB8BB97-8838-414C-B78F-1572D9EBE639}">
      <dsp:nvSpPr>
        <dsp:cNvPr id="0" name=""/>
        <dsp:cNvSpPr/>
      </dsp:nvSpPr>
      <dsp:spPr>
        <a:xfrm>
          <a:off x="2458510" y="1375985"/>
          <a:ext cx="3014651" cy="1763089"/>
        </a:xfrm>
        <a:prstGeom prst="roundRect">
          <a:avLst/>
        </a:prstGeom>
        <a:solidFill>
          <a:srgbClr val="33CC3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altLang="fr-FR" sz="2000" i="1" kern="1200" dirty="0">
              <a:solidFill>
                <a:schemeClr val="tx1"/>
              </a:solidFill>
              <a:latin typeface="Tw Cen MT" charset="0"/>
            </a:rPr>
            <a:t>Permettre la construction des </a:t>
          </a:r>
          <a:r>
            <a:rPr lang="fr-FR" altLang="fr-FR" sz="2000" b="1" i="1" kern="1200" cap="small" baseline="0" dirty="0">
              <a:solidFill>
                <a:schemeClr val="tx1"/>
              </a:solidFill>
              <a:latin typeface="Tw Cen MT" charset="0"/>
            </a:rPr>
            <a:t>compétences </a:t>
          </a:r>
          <a:r>
            <a:rPr lang="fr-FR" altLang="fr-FR" sz="2000" i="1" kern="1200" dirty="0">
              <a:solidFill>
                <a:schemeClr val="tx1"/>
              </a:solidFill>
              <a:latin typeface="Tw Cen MT" charset="0"/>
            </a:rPr>
            <a:t>nécessaires pour assurer les activités du </a:t>
          </a:r>
          <a:r>
            <a:rPr lang="fr-FR" altLang="fr-FR" sz="2000" b="1" i="1" kern="1200" cap="small" baseline="0" dirty="0">
              <a:solidFill>
                <a:schemeClr val="tx1"/>
              </a:solidFill>
              <a:latin typeface="Tw Cen MT" charset="0"/>
            </a:rPr>
            <a:t>référentiel d’activités professionnelles</a:t>
          </a:r>
        </a:p>
      </dsp:txBody>
      <dsp:txXfrm>
        <a:off x="2544577" y="1462052"/>
        <a:ext cx="2842517" cy="1590955"/>
      </dsp:txXfrm>
    </dsp:sp>
    <dsp:sp modelId="{62E9BA7C-2CCF-4152-8D79-97AB93B8EB6E}">
      <dsp:nvSpPr>
        <dsp:cNvPr id="0" name=""/>
        <dsp:cNvSpPr/>
      </dsp:nvSpPr>
      <dsp:spPr>
        <a:xfrm>
          <a:off x="5569806" y="1375985"/>
          <a:ext cx="2863200" cy="1763089"/>
        </a:xfrm>
        <a:prstGeom prst="roundRect">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altLang="fr-FR" sz="2000" b="1" i="1" kern="1200" cap="small" baseline="0" dirty="0">
              <a:solidFill>
                <a:schemeClr val="bg1"/>
              </a:solidFill>
              <a:latin typeface="Tw Cen MT" charset="0"/>
            </a:rPr>
            <a:t>Comment chaque « savoirs associés » contribue-t-il a la construction des compétences?</a:t>
          </a:r>
        </a:p>
      </dsp:txBody>
      <dsp:txXfrm>
        <a:off x="5655873" y="1462052"/>
        <a:ext cx="2691066" cy="1590955"/>
      </dsp:txXfrm>
    </dsp:sp>
  </dsp:spTree>
</dsp:drawing>
</file>

<file path=ppt/diagrams/layout1.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456BC0-E5BC-4F2A-B2B2-074B2968C095}" type="datetimeFigureOut">
              <a:rPr lang="fr-FR" smtClean="0"/>
              <a:t>07/02/2023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6A0AC0-2077-4463-AEB0-ACFF930E0E69}" type="slidenum">
              <a:rPr lang="fr-FR" smtClean="0"/>
              <a:t>‹N°›</a:t>
            </a:fld>
            <a:endParaRPr lang="fr-FR"/>
          </a:p>
        </p:txBody>
      </p:sp>
    </p:spTree>
    <p:extLst>
      <p:ext uri="{BB962C8B-B14F-4D97-AF65-F5344CB8AC3E}">
        <p14:creationId xmlns:p14="http://schemas.microsoft.com/office/powerpoint/2010/main" val="2534592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L’entrée dans le référentiel doit se faire par les compétences, et non plus par les savoirs associés. </a:t>
            </a:r>
          </a:p>
        </p:txBody>
      </p:sp>
      <p:sp>
        <p:nvSpPr>
          <p:cNvPr id="4" name="Espace réservé du numéro de diapositive 3"/>
          <p:cNvSpPr>
            <a:spLocks noGrp="1"/>
          </p:cNvSpPr>
          <p:nvPr>
            <p:ph type="sldNum" sz="quarter" idx="5"/>
          </p:nvPr>
        </p:nvSpPr>
        <p:spPr/>
        <p:txBody>
          <a:bodyPr/>
          <a:lstStyle/>
          <a:p>
            <a:fld id="{D36A0AC0-2077-4463-AEB0-ACFF930E0E69}" type="slidenum">
              <a:rPr lang="fr-FR" smtClean="0"/>
              <a:t>5</a:t>
            </a:fld>
            <a:endParaRPr lang="fr-FR"/>
          </a:p>
        </p:txBody>
      </p:sp>
    </p:spTree>
    <p:extLst>
      <p:ext uri="{BB962C8B-B14F-4D97-AF65-F5344CB8AC3E}">
        <p14:creationId xmlns:p14="http://schemas.microsoft.com/office/powerpoint/2010/main" val="1552015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36A0AC0-2077-4463-AEB0-ACFF930E0E69}" type="slidenum">
              <a:rPr lang="fr-FR" smtClean="0"/>
              <a:t>41</a:t>
            </a:fld>
            <a:endParaRPr lang="fr-FR"/>
          </a:p>
        </p:txBody>
      </p:sp>
    </p:spTree>
    <p:extLst>
      <p:ext uri="{BB962C8B-B14F-4D97-AF65-F5344CB8AC3E}">
        <p14:creationId xmlns:p14="http://schemas.microsoft.com/office/powerpoint/2010/main" val="30352835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36A0AC0-2077-4463-AEB0-ACFF930E0E69}" type="slidenum">
              <a:rPr lang="fr-FR" smtClean="0"/>
              <a:t>42</a:t>
            </a:fld>
            <a:endParaRPr lang="fr-FR"/>
          </a:p>
        </p:txBody>
      </p:sp>
    </p:spTree>
    <p:extLst>
      <p:ext uri="{BB962C8B-B14F-4D97-AF65-F5344CB8AC3E}">
        <p14:creationId xmlns:p14="http://schemas.microsoft.com/office/powerpoint/2010/main" val="36856238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36A0AC0-2077-4463-AEB0-ACFF930E0E69}" type="slidenum">
              <a:rPr lang="fr-FR" smtClean="0"/>
              <a:t>43</a:t>
            </a:fld>
            <a:endParaRPr lang="fr-FR"/>
          </a:p>
        </p:txBody>
      </p:sp>
    </p:spTree>
    <p:extLst>
      <p:ext uri="{BB962C8B-B14F-4D97-AF65-F5344CB8AC3E}">
        <p14:creationId xmlns:p14="http://schemas.microsoft.com/office/powerpoint/2010/main" val="3820027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36A0AC0-2077-4463-AEB0-ACFF930E0E69}" type="slidenum">
              <a:rPr lang="fr-FR" smtClean="0"/>
              <a:t>6</a:t>
            </a:fld>
            <a:endParaRPr lang="fr-FR"/>
          </a:p>
        </p:txBody>
      </p:sp>
    </p:spTree>
    <p:extLst>
      <p:ext uri="{BB962C8B-B14F-4D97-AF65-F5344CB8AC3E}">
        <p14:creationId xmlns:p14="http://schemas.microsoft.com/office/powerpoint/2010/main" val="2065856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36A0AC0-2077-4463-AEB0-ACFF930E0E69}" type="slidenum">
              <a:rPr lang="fr-FR" smtClean="0"/>
              <a:t>7</a:t>
            </a:fld>
            <a:endParaRPr lang="fr-FR"/>
          </a:p>
        </p:txBody>
      </p:sp>
    </p:spTree>
    <p:extLst>
      <p:ext uri="{BB962C8B-B14F-4D97-AF65-F5344CB8AC3E}">
        <p14:creationId xmlns:p14="http://schemas.microsoft.com/office/powerpoint/2010/main" val="1987348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i="1" dirty="0"/>
              <a:t>Jacques tardif : </a:t>
            </a:r>
            <a:r>
              <a:rPr lang="fr-FR" b="0" i="1" dirty="0"/>
              <a:t>professeur émérite de l'Université de Sherbrooke. </a:t>
            </a:r>
            <a:r>
              <a:rPr lang="fr-FR" i="1" dirty="0"/>
              <a:t>Il a accompagné de nombreuses universités, à l’international et en France, dans la conception, la mise en œuvre et l’évaluation de programmes axés sur le développement de compétences</a:t>
            </a:r>
          </a:p>
          <a:p>
            <a:r>
              <a:rPr lang="fr-FR" dirty="0"/>
              <a:t>Idée de complexité de la compétences, induisant une construction progressive et une combinaison de ressources : ressources internes de la personne (là où elle en est) et externes (ce sur quoi elle peut s’appuyer)</a:t>
            </a:r>
            <a:br>
              <a:rPr lang="fr-FR" dirty="0"/>
            </a:br>
            <a:r>
              <a:rPr lang="fr-FR" dirty="0"/>
              <a:t>A l'intérieur d’une famille de situation =&gt; renvoie à des apprenants situés, donc placés en contexte professionnel. </a:t>
            </a:r>
          </a:p>
          <a:p>
            <a:endParaRPr lang="fr-FR" b="0" dirty="0"/>
          </a:p>
          <a:p>
            <a:r>
              <a:rPr lang="fr-FR" b="0" dirty="0"/>
              <a:t>Gérard </a:t>
            </a:r>
            <a:r>
              <a:rPr lang="fr-FR" b="0" dirty="0" err="1"/>
              <a:t>Scallon</a:t>
            </a:r>
            <a:r>
              <a:rPr lang="fr-FR" b="0" dirty="0"/>
              <a:t> : </a:t>
            </a:r>
            <a:r>
              <a:rPr lang="fr-FR" dirty="0"/>
              <a:t>Titulaire d'un doctorat en théorie de l'éducation, il est professeur au département de mesure et d'évaluation de la Faculté des sciences de l'éducation de l'Université Laval.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sz="1200" dirty="0"/>
              <a:t>Ne se réduit pas à un résultat ou à un ensemble de résultats : la compétence n’est pas un objectif</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sz="1200" dirty="0"/>
              <a:t>Ne peut pas s’évaluer au travers d’un seul exercice ou d’une seule tâche : renvoie à ce que Jacques Tardif évoquait quand il parlait de « familles de situations ». Evaluée au travers de situations. Dans le cadre du BTS, il s’agit de situations professionnelles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sz="1200" dirty="0"/>
              <a:t>N’est pas une capacité abstraite isolée de tout contexte : dans le cadre du BTS, les tâches menées sont situées dans un contexte professionnel, elles sont contextualisées. Cela signifie de positionner l’étudiant en tant que professionnel (il est situé) au sein d’une structure qui a des spécificités (locales, du fait du public, des choix opérés…) : contextualisation</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sz="1200" dirty="0"/>
              <a:t>Ne se réduit pas à un corpus de savoirs ou de savoir-faire : approche globale. C’est par ex parce que l’étudiant a des savoirs et des savoir-être qu’il sait faire. Combinaison complexe.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sz="1200" dirty="0"/>
              <a:t>N’est pas l’aboutissement ultime de la formation : il s’agit d’une trajectoire de développement des compétences. Au fur et à mesure des expériences professionnelles au cours de sa carrière, la personne va développer ses compétences, dans le cadre d’une complexification des tâches menées</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fr-FR"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dirty="0"/>
          </a:p>
          <a:p>
            <a:endParaRPr lang="fr-FR" b="0" dirty="0"/>
          </a:p>
        </p:txBody>
      </p:sp>
      <p:sp>
        <p:nvSpPr>
          <p:cNvPr id="4" name="Espace réservé du numéro de diapositive 3"/>
          <p:cNvSpPr>
            <a:spLocks noGrp="1"/>
          </p:cNvSpPr>
          <p:nvPr>
            <p:ph type="sldNum" sz="quarter" idx="5"/>
          </p:nvPr>
        </p:nvSpPr>
        <p:spPr/>
        <p:txBody>
          <a:bodyPr/>
          <a:lstStyle/>
          <a:p>
            <a:fld id="{D36A0AC0-2077-4463-AEB0-ACFF930E0E69}" type="slidenum">
              <a:rPr lang="fr-FR" smtClean="0"/>
              <a:t>8</a:t>
            </a:fld>
            <a:endParaRPr lang="fr-FR"/>
          </a:p>
        </p:txBody>
      </p:sp>
    </p:spTree>
    <p:extLst>
      <p:ext uri="{BB962C8B-B14F-4D97-AF65-F5344CB8AC3E}">
        <p14:creationId xmlns:p14="http://schemas.microsoft.com/office/powerpoint/2010/main" val="247647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36A0AC0-2077-4463-AEB0-ACFF930E0E69}" type="slidenum">
              <a:rPr lang="fr-FR" smtClean="0"/>
              <a:t>11</a:t>
            </a:fld>
            <a:endParaRPr lang="fr-FR"/>
          </a:p>
        </p:txBody>
      </p:sp>
    </p:spTree>
    <p:extLst>
      <p:ext uri="{BB962C8B-B14F-4D97-AF65-F5344CB8AC3E}">
        <p14:creationId xmlns:p14="http://schemas.microsoft.com/office/powerpoint/2010/main" val="42311353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36A0AC0-2077-4463-AEB0-ACFF930E0E69}" type="slidenum">
              <a:rPr lang="fr-FR" smtClean="0"/>
              <a:t>20</a:t>
            </a:fld>
            <a:endParaRPr lang="fr-FR"/>
          </a:p>
        </p:txBody>
      </p:sp>
    </p:spTree>
    <p:extLst>
      <p:ext uri="{BB962C8B-B14F-4D97-AF65-F5344CB8AC3E}">
        <p14:creationId xmlns:p14="http://schemas.microsoft.com/office/powerpoint/2010/main" val="41245895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Pour construire le plan de formation il est ainsi</a:t>
            </a:r>
            <a:r>
              <a:rPr lang="fr-FR" baseline="0" dirty="0"/>
              <a:t> nécessaire de se poser la question de la contribution de </a:t>
            </a:r>
            <a:r>
              <a:rPr lang="fr-FR" baseline="0" dirty="0" err="1"/>
              <a:t>chq</a:t>
            </a:r>
            <a:r>
              <a:rPr lang="fr-FR" baseline="0" dirty="0"/>
              <a:t> SA à la construction des compétences</a:t>
            </a:r>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9BE37A5-8E28-4C73-BA3A-C8A1925CA224}"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148791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La contribution de chaque module à la construction d’une compétence peut être</a:t>
            </a:r>
            <a:r>
              <a:rPr lang="fr-FR" baseline="0" dirty="0"/>
              <a:t> variable, en termes de temps passé, et d’apports. Ces apports peuvent se faire sous la forme de ressources ou de savoir faire.</a:t>
            </a:r>
            <a:endParaRPr lang="fr-FR" dirty="0"/>
          </a:p>
          <a:p>
            <a:endParaRPr lang="fr-FR" dirty="0"/>
          </a:p>
          <a:p>
            <a:r>
              <a:rPr lang="fr-FR" dirty="0"/>
              <a:t>En début ou fin de séquence, le formateur peut travailler</a:t>
            </a:r>
            <a:r>
              <a:rPr lang="fr-FR" baseline="0" dirty="0"/>
              <a:t> sur une situation professionnelle qui permette la mise en œuvre de la compétence particulièrement travaillée, en établissant des liens avec les autres SA</a:t>
            </a:r>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2C6BB2B-6D1D-49B0-9E60-43CEEDBD2EA2}"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fr-FR"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505807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42FDA9E9-5EA5-4C67-9083-4CD775700730}" type="slidenum">
              <a:rPr lang="fr-FR" smtClean="0"/>
              <a:t>35</a:t>
            </a:fld>
            <a:endParaRPr lang="fr-FR"/>
          </a:p>
        </p:txBody>
      </p:sp>
    </p:spTree>
    <p:extLst>
      <p:ext uri="{BB962C8B-B14F-4D97-AF65-F5344CB8AC3E}">
        <p14:creationId xmlns:p14="http://schemas.microsoft.com/office/powerpoint/2010/main" val="36360526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87D4A0-C462-476C-BC4A-D8293CB87F3F}"/>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8AB3D40D-0F9A-4DE3-829E-4E1E30D039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F3F81FB-0ED2-4A0C-895B-FB99EE2A9F07}"/>
              </a:ext>
            </a:extLst>
          </p:cNvPr>
          <p:cNvSpPr>
            <a:spLocks noGrp="1"/>
          </p:cNvSpPr>
          <p:nvPr>
            <p:ph type="dt" sz="half" idx="10"/>
          </p:nvPr>
        </p:nvSpPr>
        <p:spPr/>
        <p:txBody>
          <a:bodyPr/>
          <a:lstStyle/>
          <a:p>
            <a:fld id="{273933BD-FDAB-47E7-94DA-CF0980083D3C}" type="datetimeFigureOut">
              <a:rPr lang="fr-FR" smtClean="0"/>
              <a:t>07/02/2023</a:t>
            </a:fld>
            <a:endParaRPr lang="fr-FR"/>
          </a:p>
        </p:txBody>
      </p:sp>
      <p:sp>
        <p:nvSpPr>
          <p:cNvPr id="5" name="Espace réservé du pied de page 4">
            <a:extLst>
              <a:ext uri="{FF2B5EF4-FFF2-40B4-BE49-F238E27FC236}">
                <a16:creationId xmlns:a16="http://schemas.microsoft.com/office/drawing/2014/main" id="{CD28B8A7-18F2-479B-BF34-82915680F3C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CC10B08-B36E-4FF1-89EA-F73605FDA6B6}"/>
              </a:ext>
            </a:extLst>
          </p:cNvPr>
          <p:cNvSpPr>
            <a:spLocks noGrp="1"/>
          </p:cNvSpPr>
          <p:nvPr>
            <p:ph type="sldNum" sz="quarter" idx="12"/>
          </p:nvPr>
        </p:nvSpPr>
        <p:spPr/>
        <p:txBody>
          <a:bodyPr/>
          <a:lstStyle/>
          <a:p>
            <a:fld id="{E165E6F8-98CF-4A6B-AF22-26437AD57400}" type="slidenum">
              <a:rPr lang="fr-FR" smtClean="0"/>
              <a:t>‹N°›</a:t>
            </a:fld>
            <a:endParaRPr lang="fr-FR"/>
          </a:p>
        </p:txBody>
      </p:sp>
    </p:spTree>
    <p:extLst>
      <p:ext uri="{BB962C8B-B14F-4D97-AF65-F5344CB8AC3E}">
        <p14:creationId xmlns:p14="http://schemas.microsoft.com/office/powerpoint/2010/main" val="2110588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F57658-485D-400D-96D9-3135640329A0}"/>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53F5D48-0294-48E6-BB40-A03AD3E9E52D}"/>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E9B1AEA-84BB-4B3F-A720-1D39B91A44BC}"/>
              </a:ext>
            </a:extLst>
          </p:cNvPr>
          <p:cNvSpPr>
            <a:spLocks noGrp="1"/>
          </p:cNvSpPr>
          <p:nvPr>
            <p:ph type="dt" sz="half" idx="10"/>
          </p:nvPr>
        </p:nvSpPr>
        <p:spPr/>
        <p:txBody>
          <a:bodyPr/>
          <a:lstStyle/>
          <a:p>
            <a:fld id="{273933BD-FDAB-47E7-94DA-CF0980083D3C}" type="datetimeFigureOut">
              <a:rPr lang="fr-FR" smtClean="0"/>
              <a:t>07/02/2023</a:t>
            </a:fld>
            <a:endParaRPr lang="fr-FR"/>
          </a:p>
        </p:txBody>
      </p:sp>
      <p:sp>
        <p:nvSpPr>
          <p:cNvPr id="5" name="Espace réservé du pied de page 4">
            <a:extLst>
              <a:ext uri="{FF2B5EF4-FFF2-40B4-BE49-F238E27FC236}">
                <a16:creationId xmlns:a16="http://schemas.microsoft.com/office/drawing/2014/main" id="{7B914861-EF40-4B45-ABA5-183F5717164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0E2D10E-D203-4E15-B547-0B10A6A339F8}"/>
              </a:ext>
            </a:extLst>
          </p:cNvPr>
          <p:cNvSpPr>
            <a:spLocks noGrp="1"/>
          </p:cNvSpPr>
          <p:nvPr>
            <p:ph type="sldNum" sz="quarter" idx="12"/>
          </p:nvPr>
        </p:nvSpPr>
        <p:spPr/>
        <p:txBody>
          <a:bodyPr/>
          <a:lstStyle/>
          <a:p>
            <a:fld id="{E165E6F8-98CF-4A6B-AF22-26437AD57400}" type="slidenum">
              <a:rPr lang="fr-FR" smtClean="0"/>
              <a:t>‹N°›</a:t>
            </a:fld>
            <a:endParaRPr lang="fr-FR"/>
          </a:p>
        </p:txBody>
      </p:sp>
    </p:spTree>
    <p:extLst>
      <p:ext uri="{BB962C8B-B14F-4D97-AF65-F5344CB8AC3E}">
        <p14:creationId xmlns:p14="http://schemas.microsoft.com/office/powerpoint/2010/main" val="1759461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DD5914E-BB6F-4BF8-A2F6-1381448E0139}"/>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342D8332-DC29-4EA4-B3CF-60774E25C957}"/>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0D41166-4E8E-42AC-8262-F74433A21C84}"/>
              </a:ext>
            </a:extLst>
          </p:cNvPr>
          <p:cNvSpPr>
            <a:spLocks noGrp="1"/>
          </p:cNvSpPr>
          <p:nvPr>
            <p:ph type="dt" sz="half" idx="10"/>
          </p:nvPr>
        </p:nvSpPr>
        <p:spPr/>
        <p:txBody>
          <a:bodyPr/>
          <a:lstStyle/>
          <a:p>
            <a:fld id="{273933BD-FDAB-47E7-94DA-CF0980083D3C}" type="datetimeFigureOut">
              <a:rPr lang="fr-FR" smtClean="0"/>
              <a:t>07/02/2023</a:t>
            </a:fld>
            <a:endParaRPr lang="fr-FR"/>
          </a:p>
        </p:txBody>
      </p:sp>
      <p:sp>
        <p:nvSpPr>
          <p:cNvPr id="5" name="Espace réservé du pied de page 4">
            <a:extLst>
              <a:ext uri="{FF2B5EF4-FFF2-40B4-BE49-F238E27FC236}">
                <a16:creationId xmlns:a16="http://schemas.microsoft.com/office/drawing/2014/main" id="{02876899-C136-4615-BBB6-D1E1D340911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A64C121-B834-43FB-A21B-EAE1BA7E3985}"/>
              </a:ext>
            </a:extLst>
          </p:cNvPr>
          <p:cNvSpPr>
            <a:spLocks noGrp="1"/>
          </p:cNvSpPr>
          <p:nvPr>
            <p:ph type="sldNum" sz="quarter" idx="12"/>
          </p:nvPr>
        </p:nvSpPr>
        <p:spPr/>
        <p:txBody>
          <a:bodyPr/>
          <a:lstStyle/>
          <a:p>
            <a:fld id="{E165E6F8-98CF-4A6B-AF22-26437AD57400}" type="slidenum">
              <a:rPr lang="fr-FR" smtClean="0"/>
              <a:t>‹N°›</a:t>
            </a:fld>
            <a:endParaRPr lang="fr-FR"/>
          </a:p>
        </p:txBody>
      </p:sp>
    </p:spTree>
    <p:extLst>
      <p:ext uri="{BB962C8B-B14F-4D97-AF65-F5344CB8AC3E}">
        <p14:creationId xmlns:p14="http://schemas.microsoft.com/office/powerpoint/2010/main" val="2570987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2D5897-0392-4B94-B048-1D07BC61F1E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8F2A256-A068-435C-975A-3AC923A173D1}"/>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66B71C2-BD5F-4D53-B189-EBF853AC9D99}"/>
              </a:ext>
            </a:extLst>
          </p:cNvPr>
          <p:cNvSpPr>
            <a:spLocks noGrp="1"/>
          </p:cNvSpPr>
          <p:nvPr>
            <p:ph type="dt" sz="half" idx="10"/>
          </p:nvPr>
        </p:nvSpPr>
        <p:spPr/>
        <p:txBody>
          <a:bodyPr/>
          <a:lstStyle/>
          <a:p>
            <a:fld id="{273933BD-FDAB-47E7-94DA-CF0980083D3C}" type="datetimeFigureOut">
              <a:rPr lang="fr-FR" smtClean="0"/>
              <a:t>07/02/2023</a:t>
            </a:fld>
            <a:endParaRPr lang="fr-FR"/>
          </a:p>
        </p:txBody>
      </p:sp>
      <p:sp>
        <p:nvSpPr>
          <p:cNvPr id="5" name="Espace réservé du pied de page 4">
            <a:extLst>
              <a:ext uri="{FF2B5EF4-FFF2-40B4-BE49-F238E27FC236}">
                <a16:creationId xmlns:a16="http://schemas.microsoft.com/office/drawing/2014/main" id="{61D8DCC8-E83B-4313-A461-EE9E22B66E6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BCFA1D4-4090-4B3E-A3B6-3EF0303F69F2}"/>
              </a:ext>
            </a:extLst>
          </p:cNvPr>
          <p:cNvSpPr>
            <a:spLocks noGrp="1"/>
          </p:cNvSpPr>
          <p:nvPr>
            <p:ph type="sldNum" sz="quarter" idx="12"/>
          </p:nvPr>
        </p:nvSpPr>
        <p:spPr/>
        <p:txBody>
          <a:bodyPr/>
          <a:lstStyle/>
          <a:p>
            <a:fld id="{E165E6F8-98CF-4A6B-AF22-26437AD57400}" type="slidenum">
              <a:rPr lang="fr-FR" smtClean="0"/>
              <a:t>‹N°›</a:t>
            </a:fld>
            <a:endParaRPr lang="fr-FR"/>
          </a:p>
        </p:txBody>
      </p:sp>
    </p:spTree>
    <p:extLst>
      <p:ext uri="{BB962C8B-B14F-4D97-AF65-F5344CB8AC3E}">
        <p14:creationId xmlns:p14="http://schemas.microsoft.com/office/powerpoint/2010/main" val="443019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13E879-DF00-45BF-921E-4DB10919717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C9A079C-00DD-4D04-BC9B-372BE31283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B0E97E51-8223-40B0-A8A5-E221BC886864}"/>
              </a:ext>
            </a:extLst>
          </p:cNvPr>
          <p:cNvSpPr>
            <a:spLocks noGrp="1"/>
          </p:cNvSpPr>
          <p:nvPr>
            <p:ph type="dt" sz="half" idx="10"/>
          </p:nvPr>
        </p:nvSpPr>
        <p:spPr/>
        <p:txBody>
          <a:bodyPr/>
          <a:lstStyle/>
          <a:p>
            <a:fld id="{273933BD-FDAB-47E7-94DA-CF0980083D3C}" type="datetimeFigureOut">
              <a:rPr lang="fr-FR" smtClean="0"/>
              <a:t>07/02/2023</a:t>
            </a:fld>
            <a:endParaRPr lang="fr-FR"/>
          </a:p>
        </p:txBody>
      </p:sp>
      <p:sp>
        <p:nvSpPr>
          <p:cNvPr id="5" name="Espace réservé du pied de page 4">
            <a:extLst>
              <a:ext uri="{FF2B5EF4-FFF2-40B4-BE49-F238E27FC236}">
                <a16:creationId xmlns:a16="http://schemas.microsoft.com/office/drawing/2014/main" id="{0A75F8B7-C74B-4212-B61D-4DE915111ED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8D56760-A76E-4AC8-B9B4-D3FECA7D1CAB}"/>
              </a:ext>
            </a:extLst>
          </p:cNvPr>
          <p:cNvSpPr>
            <a:spLocks noGrp="1"/>
          </p:cNvSpPr>
          <p:nvPr>
            <p:ph type="sldNum" sz="quarter" idx="12"/>
          </p:nvPr>
        </p:nvSpPr>
        <p:spPr/>
        <p:txBody>
          <a:bodyPr/>
          <a:lstStyle/>
          <a:p>
            <a:fld id="{E165E6F8-98CF-4A6B-AF22-26437AD57400}" type="slidenum">
              <a:rPr lang="fr-FR" smtClean="0"/>
              <a:t>‹N°›</a:t>
            </a:fld>
            <a:endParaRPr lang="fr-FR"/>
          </a:p>
        </p:txBody>
      </p:sp>
    </p:spTree>
    <p:extLst>
      <p:ext uri="{BB962C8B-B14F-4D97-AF65-F5344CB8AC3E}">
        <p14:creationId xmlns:p14="http://schemas.microsoft.com/office/powerpoint/2010/main" val="858494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335C32-51C2-4F9C-A663-00A387FEDBE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3170B66-2A0F-4BE6-9627-BDC3E027F333}"/>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DB8246E-348B-445F-9B83-68883D98BAD1}"/>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C5378EF-88C6-4C18-9EC5-8CCB14D38CDC}"/>
              </a:ext>
            </a:extLst>
          </p:cNvPr>
          <p:cNvSpPr>
            <a:spLocks noGrp="1"/>
          </p:cNvSpPr>
          <p:nvPr>
            <p:ph type="dt" sz="half" idx="10"/>
          </p:nvPr>
        </p:nvSpPr>
        <p:spPr/>
        <p:txBody>
          <a:bodyPr/>
          <a:lstStyle/>
          <a:p>
            <a:fld id="{273933BD-FDAB-47E7-94DA-CF0980083D3C}" type="datetimeFigureOut">
              <a:rPr lang="fr-FR" smtClean="0"/>
              <a:t>07/02/2023</a:t>
            </a:fld>
            <a:endParaRPr lang="fr-FR"/>
          </a:p>
        </p:txBody>
      </p:sp>
      <p:sp>
        <p:nvSpPr>
          <p:cNvPr id="6" name="Espace réservé du pied de page 5">
            <a:extLst>
              <a:ext uri="{FF2B5EF4-FFF2-40B4-BE49-F238E27FC236}">
                <a16:creationId xmlns:a16="http://schemas.microsoft.com/office/drawing/2014/main" id="{3FF49709-B2E8-40D2-B805-164365CB688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7BDD8B1-5403-4026-8798-02ADAD0A39F7}"/>
              </a:ext>
            </a:extLst>
          </p:cNvPr>
          <p:cNvSpPr>
            <a:spLocks noGrp="1"/>
          </p:cNvSpPr>
          <p:nvPr>
            <p:ph type="sldNum" sz="quarter" idx="12"/>
          </p:nvPr>
        </p:nvSpPr>
        <p:spPr/>
        <p:txBody>
          <a:bodyPr/>
          <a:lstStyle/>
          <a:p>
            <a:fld id="{E165E6F8-98CF-4A6B-AF22-26437AD57400}" type="slidenum">
              <a:rPr lang="fr-FR" smtClean="0"/>
              <a:t>‹N°›</a:t>
            </a:fld>
            <a:endParaRPr lang="fr-FR"/>
          </a:p>
        </p:txBody>
      </p:sp>
    </p:spTree>
    <p:extLst>
      <p:ext uri="{BB962C8B-B14F-4D97-AF65-F5344CB8AC3E}">
        <p14:creationId xmlns:p14="http://schemas.microsoft.com/office/powerpoint/2010/main" val="3687826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257A96-1F79-434B-8825-4B0479DC2841}"/>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58B088E-BB3B-493E-BA5B-0D19E3A343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5F9F8D88-FD28-4F51-92BA-36DBD99A3DC7}"/>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0D8A6AF3-1705-4D26-8433-758ECBE707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1AEFA5A5-353B-4AB9-A3E3-4889635B52DE}"/>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771DEF18-23BB-42BC-BB7C-31EE2112AEEF}"/>
              </a:ext>
            </a:extLst>
          </p:cNvPr>
          <p:cNvSpPr>
            <a:spLocks noGrp="1"/>
          </p:cNvSpPr>
          <p:nvPr>
            <p:ph type="dt" sz="half" idx="10"/>
          </p:nvPr>
        </p:nvSpPr>
        <p:spPr/>
        <p:txBody>
          <a:bodyPr/>
          <a:lstStyle/>
          <a:p>
            <a:fld id="{273933BD-FDAB-47E7-94DA-CF0980083D3C}" type="datetimeFigureOut">
              <a:rPr lang="fr-FR" smtClean="0"/>
              <a:t>07/02/2023</a:t>
            </a:fld>
            <a:endParaRPr lang="fr-FR"/>
          </a:p>
        </p:txBody>
      </p:sp>
      <p:sp>
        <p:nvSpPr>
          <p:cNvPr id="8" name="Espace réservé du pied de page 7">
            <a:extLst>
              <a:ext uri="{FF2B5EF4-FFF2-40B4-BE49-F238E27FC236}">
                <a16:creationId xmlns:a16="http://schemas.microsoft.com/office/drawing/2014/main" id="{886465E0-3C60-4216-8DA3-C73A0082C681}"/>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ADE786D2-B8D6-48C7-AC7E-51E54688CF37}"/>
              </a:ext>
            </a:extLst>
          </p:cNvPr>
          <p:cNvSpPr>
            <a:spLocks noGrp="1"/>
          </p:cNvSpPr>
          <p:nvPr>
            <p:ph type="sldNum" sz="quarter" idx="12"/>
          </p:nvPr>
        </p:nvSpPr>
        <p:spPr/>
        <p:txBody>
          <a:bodyPr/>
          <a:lstStyle/>
          <a:p>
            <a:fld id="{E165E6F8-98CF-4A6B-AF22-26437AD57400}" type="slidenum">
              <a:rPr lang="fr-FR" smtClean="0"/>
              <a:t>‹N°›</a:t>
            </a:fld>
            <a:endParaRPr lang="fr-FR"/>
          </a:p>
        </p:txBody>
      </p:sp>
    </p:spTree>
    <p:extLst>
      <p:ext uri="{BB962C8B-B14F-4D97-AF65-F5344CB8AC3E}">
        <p14:creationId xmlns:p14="http://schemas.microsoft.com/office/powerpoint/2010/main" val="2254915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E6C570-4CDF-4515-8B2D-1949BCC9AEB3}"/>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51688649-909B-4E02-A94E-0D711B48BD4C}"/>
              </a:ext>
            </a:extLst>
          </p:cNvPr>
          <p:cNvSpPr>
            <a:spLocks noGrp="1"/>
          </p:cNvSpPr>
          <p:nvPr>
            <p:ph type="dt" sz="half" idx="10"/>
          </p:nvPr>
        </p:nvSpPr>
        <p:spPr/>
        <p:txBody>
          <a:bodyPr/>
          <a:lstStyle/>
          <a:p>
            <a:fld id="{273933BD-FDAB-47E7-94DA-CF0980083D3C}" type="datetimeFigureOut">
              <a:rPr lang="fr-FR" smtClean="0"/>
              <a:t>07/02/2023</a:t>
            </a:fld>
            <a:endParaRPr lang="fr-FR"/>
          </a:p>
        </p:txBody>
      </p:sp>
      <p:sp>
        <p:nvSpPr>
          <p:cNvPr id="4" name="Espace réservé du pied de page 3">
            <a:extLst>
              <a:ext uri="{FF2B5EF4-FFF2-40B4-BE49-F238E27FC236}">
                <a16:creationId xmlns:a16="http://schemas.microsoft.com/office/drawing/2014/main" id="{64901CAE-6764-4BD9-9829-CC75599DAB2B}"/>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4B35C001-8C95-4B69-B29A-F4DA6780F4BA}"/>
              </a:ext>
            </a:extLst>
          </p:cNvPr>
          <p:cNvSpPr>
            <a:spLocks noGrp="1"/>
          </p:cNvSpPr>
          <p:nvPr>
            <p:ph type="sldNum" sz="quarter" idx="12"/>
          </p:nvPr>
        </p:nvSpPr>
        <p:spPr/>
        <p:txBody>
          <a:bodyPr/>
          <a:lstStyle/>
          <a:p>
            <a:fld id="{E165E6F8-98CF-4A6B-AF22-26437AD57400}" type="slidenum">
              <a:rPr lang="fr-FR" smtClean="0"/>
              <a:t>‹N°›</a:t>
            </a:fld>
            <a:endParaRPr lang="fr-FR"/>
          </a:p>
        </p:txBody>
      </p:sp>
    </p:spTree>
    <p:extLst>
      <p:ext uri="{BB962C8B-B14F-4D97-AF65-F5344CB8AC3E}">
        <p14:creationId xmlns:p14="http://schemas.microsoft.com/office/powerpoint/2010/main" val="188344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31D7658F-E7DB-4E70-83A5-F850E96E961D}"/>
              </a:ext>
            </a:extLst>
          </p:cNvPr>
          <p:cNvSpPr>
            <a:spLocks noGrp="1"/>
          </p:cNvSpPr>
          <p:nvPr>
            <p:ph type="dt" sz="half" idx="10"/>
          </p:nvPr>
        </p:nvSpPr>
        <p:spPr/>
        <p:txBody>
          <a:bodyPr/>
          <a:lstStyle/>
          <a:p>
            <a:fld id="{273933BD-FDAB-47E7-94DA-CF0980083D3C}" type="datetimeFigureOut">
              <a:rPr lang="fr-FR" smtClean="0"/>
              <a:t>07/02/2023</a:t>
            </a:fld>
            <a:endParaRPr lang="fr-FR"/>
          </a:p>
        </p:txBody>
      </p:sp>
      <p:sp>
        <p:nvSpPr>
          <p:cNvPr id="3" name="Espace réservé du pied de page 2">
            <a:extLst>
              <a:ext uri="{FF2B5EF4-FFF2-40B4-BE49-F238E27FC236}">
                <a16:creationId xmlns:a16="http://schemas.microsoft.com/office/drawing/2014/main" id="{C738797F-B951-4E09-BBE4-12AD262EFB5E}"/>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580A02B-8DF0-4804-9001-1EBA6B36D4A9}"/>
              </a:ext>
            </a:extLst>
          </p:cNvPr>
          <p:cNvSpPr>
            <a:spLocks noGrp="1"/>
          </p:cNvSpPr>
          <p:nvPr>
            <p:ph type="sldNum" sz="quarter" idx="12"/>
          </p:nvPr>
        </p:nvSpPr>
        <p:spPr/>
        <p:txBody>
          <a:bodyPr/>
          <a:lstStyle/>
          <a:p>
            <a:fld id="{E165E6F8-98CF-4A6B-AF22-26437AD57400}" type="slidenum">
              <a:rPr lang="fr-FR" smtClean="0"/>
              <a:t>‹N°›</a:t>
            </a:fld>
            <a:endParaRPr lang="fr-FR"/>
          </a:p>
        </p:txBody>
      </p:sp>
    </p:spTree>
    <p:extLst>
      <p:ext uri="{BB962C8B-B14F-4D97-AF65-F5344CB8AC3E}">
        <p14:creationId xmlns:p14="http://schemas.microsoft.com/office/powerpoint/2010/main" val="3111681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18398F-2CE8-48AC-93B5-41671313C3F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3C7C229D-134E-4AEB-A940-552C1EC518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B1EB3076-7602-4AEC-B7BE-CB6A0D02CB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3B8B3C3F-805B-411E-A229-742DA7D3EF0E}"/>
              </a:ext>
            </a:extLst>
          </p:cNvPr>
          <p:cNvSpPr>
            <a:spLocks noGrp="1"/>
          </p:cNvSpPr>
          <p:nvPr>
            <p:ph type="dt" sz="half" idx="10"/>
          </p:nvPr>
        </p:nvSpPr>
        <p:spPr/>
        <p:txBody>
          <a:bodyPr/>
          <a:lstStyle/>
          <a:p>
            <a:fld id="{273933BD-FDAB-47E7-94DA-CF0980083D3C}" type="datetimeFigureOut">
              <a:rPr lang="fr-FR" smtClean="0"/>
              <a:t>07/02/2023</a:t>
            </a:fld>
            <a:endParaRPr lang="fr-FR"/>
          </a:p>
        </p:txBody>
      </p:sp>
      <p:sp>
        <p:nvSpPr>
          <p:cNvPr id="6" name="Espace réservé du pied de page 5">
            <a:extLst>
              <a:ext uri="{FF2B5EF4-FFF2-40B4-BE49-F238E27FC236}">
                <a16:creationId xmlns:a16="http://schemas.microsoft.com/office/drawing/2014/main" id="{94389B9F-FAEA-4FD0-AD89-DB98C99EDF1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EBA4AF6-EBDE-4F4F-ACD1-3AA85EA27CFD}"/>
              </a:ext>
            </a:extLst>
          </p:cNvPr>
          <p:cNvSpPr>
            <a:spLocks noGrp="1"/>
          </p:cNvSpPr>
          <p:nvPr>
            <p:ph type="sldNum" sz="quarter" idx="12"/>
          </p:nvPr>
        </p:nvSpPr>
        <p:spPr/>
        <p:txBody>
          <a:bodyPr/>
          <a:lstStyle/>
          <a:p>
            <a:fld id="{E165E6F8-98CF-4A6B-AF22-26437AD57400}" type="slidenum">
              <a:rPr lang="fr-FR" smtClean="0"/>
              <a:t>‹N°›</a:t>
            </a:fld>
            <a:endParaRPr lang="fr-FR"/>
          </a:p>
        </p:txBody>
      </p:sp>
    </p:spTree>
    <p:extLst>
      <p:ext uri="{BB962C8B-B14F-4D97-AF65-F5344CB8AC3E}">
        <p14:creationId xmlns:p14="http://schemas.microsoft.com/office/powerpoint/2010/main" val="1475926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88F792-DD89-477B-AB5A-64AA667D305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440E583F-69B5-4AA0-B355-7A96B8EF44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93E36EF-3D49-4166-8448-5418BA47E6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73E25B76-8CE4-4E79-99E3-4D3D5688002E}"/>
              </a:ext>
            </a:extLst>
          </p:cNvPr>
          <p:cNvSpPr>
            <a:spLocks noGrp="1"/>
          </p:cNvSpPr>
          <p:nvPr>
            <p:ph type="dt" sz="half" idx="10"/>
          </p:nvPr>
        </p:nvSpPr>
        <p:spPr/>
        <p:txBody>
          <a:bodyPr/>
          <a:lstStyle/>
          <a:p>
            <a:fld id="{273933BD-FDAB-47E7-94DA-CF0980083D3C}" type="datetimeFigureOut">
              <a:rPr lang="fr-FR" smtClean="0"/>
              <a:t>07/02/2023</a:t>
            </a:fld>
            <a:endParaRPr lang="fr-FR"/>
          </a:p>
        </p:txBody>
      </p:sp>
      <p:sp>
        <p:nvSpPr>
          <p:cNvPr id="6" name="Espace réservé du pied de page 5">
            <a:extLst>
              <a:ext uri="{FF2B5EF4-FFF2-40B4-BE49-F238E27FC236}">
                <a16:creationId xmlns:a16="http://schemas.microsoft.com/office/drawing/2014/main" id="{24118D2B-1585-4D56-B80E-B579646020A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D8A0C82-6D15-4CA6-BB9D-0988A4E58092}"/>
              </a:ext>
            </a:extLst>
          </p:cNvPr>
          <p:cNvSpPr>
            <a:spLocks noGrp="1"/>
          </p:cNvSpPr>
          <p:nvPr>
            <p:ph type="sldNum" sz="quarter" idx="12"/>
          </p:nvPr>
        </p:nvSpPr>
        <p:spPr/>
        <p:txBody>
          <a:bodyPr/>
          <a:lstStyle/>
          <a:p>
            <a:fld id="{E165E6F8-98CF-4A6B-AF22-26437AD57400}" type="slidenum">
              <a:rPr lang="fr-FR" smtClean="0"/>
              <a:t>‹N°›</a:t>
            </a:fld>
            <a:endParaRPr lang="fr-FR"/>
          </a:p>
        </p:txBody>
      </p:sp>
    </p:spTree>
    <p:extLst>
      <p:ext uri="{BB962C8B-B14F-4D97-AF65-F5344CB8AC3E}">
        <p14:creationId xmlns:p14="http://schemas.microsoft.com/office/powerpoint/2010/main" val="384214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A9AEF18-C3BC-473E-9405-E7EE23E2222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6513FE4E-46D5-4DB6-AD12-056E4CB378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A2FB89C-1DE8-4488-B62B-C6C8FBD3380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3933BD-FDAB-47E7-94DA-CF0980083D3C}" type="datetimeFigureOut">
              <a:rPr lang="fr-FR" smtClean="0"/>
              <a:t>07/02/2023</a:t>
            </a:fld>
            <a:endParaRPr lang="fr-FR"/>
          </a:p>
        </p:txBody>
      </p:sp>
      <p:sp>
        <p:nvSpPr>
          <p:cNvPr id="5" name="Espace réservé du pied de page 4">
            <a:extLst>
              <a:ext uri="{FF2B5EF4-FFF2-40B4-BE49-F238E27FC236}">
                <a16:creationId xmlns:a16="http://schemas.microsoft.com/office/drawing/2014/main" id="{4DA8B074-FE0B-4B96-BFE4-F7C907125F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F6468684-CCAC-4278-9CC4-486B221496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65E6F8-98CF-4A6B-AF22-26437AD57400}" type="slidenum">
              <a:rPr lang="fr-FR" smtClean="0"/>
              <a:t>‹N°›</a:t>
            </a:fld>
            <a:endParaRPr lang="fr-FR"/>
          </a:p>
        </p:txBody>
      </p:sp>
    </p:spTree>
    <p:extLst>
      <p:ext uri="{BB962C8B-B14F-4D97-AF65-F5344CB8AC3E}">
        <p14:creationId xmlns:p14="http://schemas.microsoft.com/office/powerpoint/2010/main" val="32605643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elina.nitschelm@ac-strasbourg.f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vincent.chevreux@ac-nantes.fr" TargetMode="External"/><Relationship Id="rId2" Type="http://schemas.openxmlformats.org/officeDocument/2006/relationships/hyperlink" Target="mailto:elina.nitschelm@ac-strasbourg.fr"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1F6730-99F7-4517-BA2E-0598FFED0223}"/>
              </a:ext>
            </a:extLst>
          </p:cNvPr>
          <p:cNvSpPr>
            <a:spLocks noGrp="1"/>
          </p:cNvSpPr>
          <p:nvPr>
            <p:ph type="ctrTitle"/>
          </p:nvPr>
        </p:nvSpPr>
        <p:spPr/>
        <p:txBody>
          <a:bodyPr>
            <a:normAutofit/>
          </a:bodyPr>
          <a:lstStyle/>
          <a:p>
            <a:r>
              <a:rPr lang="fr-FR" sz="4400" b="1" dirty="0">
                <a:solidFill>
                  <a:schemeClr val="accent1"/>
                </a:solidFill>
              </a:rPr>
              <a:t>Formation sur la rénovation du BTS ESF</a:t>
            </a:r>
            <a:br>
              <a:rPr lang="fr-FR" sz="4400" b="1" dirty="0">
                <a:solidFill>
                  <a:schemeClr val="accent1"/>
                </a:solidFill>
              </a:rPr>
            </a:br>
            <a:r>
              <a:rPr lang="fr-FR" sz="3200" b="1">
                <a:solidFill>
                  <a:schemeClr val="accent1"/>
                </a:solidFill>
              </a:rPr>
              <a:t>Lundi 8 février 2023</a:t>
            </a:r>
            <a:endParaRPr lang="fr-FR" sz="4800" b="1" dirty="0">
              <a:solidFill>
                <a:schemeClr val="accent1"/>
              </a:solidFill>
            </a:endParaRPr>
          </a:p>
        </p:txBody>
      </p:sp>
      <p:sp>
        <p:nvSpPr>
          <p:cNvPr id="3" name="Sous-titre 2">
            <a:extLst>
              <a:ext uri="{FF2B5EF4-FFF2-40B4-BE49-F238E27FC236}">
                <a16:creationId xmlns:a16="http://schemas.microsoft.com/office/drawing/2014/main" id="{F982EC72-4C96-4E75-A06C-761BCA4A9D68}"/>
              </a:ext>
            </a:extLst>
          </p:cNvPr>
          <p:cNvSpPr>
            <a:spLocks noGrp="1"/>
          </p:cNvSpPr>
          <p:nvPr>
            <p:ph type="subTitle" idx="1"/>
          </p:nvPr>
        </p:nvSpPr>
        <p:spPr>
          <a:xfrm>
            <a:off x="1524000" y="3602038"/>
            <a:ext cx="9144000" cy="2387600"/>
          </a:xfrm>
        </p:spPr>
        <p:txBody>
          <a:bodyPr>
            <a:normAutofit/>
          </a:bodyPr>
          <a:lstStyle/>
          <a:p>
            <a:pPr algn="r"/>
            <a:endParaRPr lang="fr-FR" dirty="0"/>
          </a:p>
          <a:p>
            <a:pPr algn="r"/>
            <a:endParaRPr lang="fr-FR" dirty="0"/>
          </a:p>
          <a:p>
            <a:pPr algn="r"/>
            <a:r>
              <a:rPr lang="fr-FR" dirty="0"/>
              <a:t>Elina Nitschelm, IA-IPR SMS-BSE</a:t>
            </a:r>
          </a:p>
          <a:p>
            <a:pPr algn="r"/>
            <a:r>
              <a:rPr lang="fr-FR" dirty="0">
                <a:hlinkClick r:id="rId2"/>
              </a:rPr>
              <a:t>elina.nitschelm@ac-reunion.fr</a:t>
            </a:r>
          </a:p>
          <a:p>
            <a:pPr algn="r"/>
            <a:r>
              <a:rPr lang="fr-FR" dirty="0">
                <a:hlinkClick r:id="rId2"/>
              </a:rPr>
              <a:t>elina.nitschelm@ac-strasbourg.fr</a:t>
            </a:r>
            <a:endParaRPr lang="fr-FR" dirty="0"/>
          </a:p>
        </p:txBody>
      </p:sp>
      <p:pic>
        <p:nvPicPr>
          <p:cNvPr id="10" name="Image 9">
            <a:extLst>
              <a:ext uri="{FF2B5EF4-FFF2-40B4-BE49-F238E27FC236}">
                <a16:creationId xmlns:a16="http://schemas.microsoft.com/office/drawing/2014/main" id="{1EB2FF14-7ED4-4E57-9BD8-4144E0B108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9277" y="162719"/>
            <a:ext cx="3059723" cy="2275669"/>
          </a:xfrm>
          <a:prstGeom prst="rect">
            <a:avLst/>
          </a:prstGeom>
        </p:spPr>
      </p:pic>
    </p:spTree>
    <p:extLst>
      <p:ext uri="{BB962C8B-B14F-4D97-AF65-F5344CB8AC3E}">
        <p14:creationId xmlns:p14="http://schemas.microsoft.com/office/powerpoint/2010/main" val="3822390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1DFEBA-3D5B-4619-9B98-AB811C472D55}"/>
              </a:ext>
            </a:extLst>
          </p:cNvPr>
          <p:cNvSpPr>
            <a:spLocks noGrp="1"/>
          </p:cNvSpPr>
          <p:nvPr>
            <p:ph type="title"/>
          </p:nvPr>
        </p:nvSpPr>
        <p:spPr/>
        <p:txBody>
          <a:bodyPr>
            <a:normAutofit/>
          </a:bodyPr>
          <a:lstStyle/>
          <a:p>
            <a:r>
              <a:rPr lang="fr-FR" sz="3600" b="1" dirty="0">
                <a:solidFill>
                  <a:schemeClr val="accent1"/>
                </a:solidFill>
              </a:rPr>
              <a:t>L’approche par compétences </a:t>
            </a:r>
          </a:p>
        </p:txBody>
      </p:sp>
      <p:sp>
        <p:nvSpPr>
          <p:cNvPr id="4" name="ZoneTexte 3">
            <a:extLst>
              <a:ext uri="{FF2B5EF4-FFF2-40B4-BE49-F238E27FC236}">
                <a16:creationId xmlns:a16="http://schemas.microsoft.com/office/drawing/2014/main" id="{383E250F-20BD-4551-B7A3-DF9ED621B99B}"/>
              </a:ext>
            </a:extLst>
          </p:cNvPr>
          <p:cNvSpPr txBox="1"/>
          <p:nvPr/>
        </p:nvSpPr>
        <p:spPr>
          <a:xfrm>
            <a:off x="940904" y="1868557"/>
            <a:ext cx="4015409" cy="707886"/>
          </a:xfrm>
          <a:prstGeom prst="rect">
            <a:avLst/>
          </a:prstGeom>
          <a:noFill/>
        </p:spPr>
        <p:txBody>
          <a:bodyPr wrap="square" rtlCol="0">
            <a:spAutoFit/>
          </a:bodyPr>
          <a:lstStyle/>
          <a:p>
            <a:r>
              <a:rPr lang="fr-FR" sz="2000" dirty="0"/>
              <a:t>Approche pédagogique centrée sur l’étudiant, sur l’apprenant</a:t>
            </a:r>
          </a:p>
        </p:txBody>
      </p:sp>
      <p:sp>
        <p:nvSpPr>
          <p:cNvPr id="5" name="ZoneTexte 4">
            <a:extLst>
              <a:ext uri="{FF2B5EF4-FFF2-40B4-BE49-F238E27FC236}">
                <a16:creationId xmlns:a16="http://schemas.microsoft.com/office/drawing/2014/main" id="{58269322-2767-4ACE-A7DA-D2E6C46633EA}"/>
              </a:ext>
            </a:extLst>
          </p:cNvPr>
          <p:cNvSpPr txBox="1"/>
          <p:nvPr/>
        </p:nvSpPr>
        <p:spPr>
          <a:xfrm>
            <a:off x="940904" y="4532826"/>
            <a:ext cx="4121426" cy="1323439"/>
          </a:xfrm>
          <a:prstGeom prst="rect">
            <a:avLst/>
          </a:prstGeom>
          <a:noFill/>
        </p:spPr>
        <p:txBody>
          <a:bodyPr wrap="square" rtlCol="0">
            <a:spAutoFit/>
          </a:bodyPr>
          <a:lstStyle/>
          <a:p>
            <a:r>
              <a:rPr lang="fr-FR" sz="2000" dirty="0"/>
              <a:t>Approche intégrée, par compétences, par projets </a:t>
            </a:r>
            <a:r>
              <a:rPr lang="fr-FR" sz="2000" i="1" dirty="0"/>
              <a:t>(à la différence des approches fractionnées, par contenus disciplinaires</a:t>
            </a:r>
            <a:r>
              <a:rPr lang="fr-FR" i="1" dirty="0"/>
              <a:t>)</a:t>
            </a:r>
          </a:p>
        </p:txBody>
      </p:sp>
      <p:sp>
        <p:nvSpPr>
          <p:cNvPr id="6" name="Flèche : droite 5">
            <a:extLst>
              <a:ext uri="{FF2B5EF4-FFF2-40B4-BE49-F238E27FC236}">
                <a16:creationId xmlns:a16="http://schemas.microsoft.com/office/drawing/2014/main" id="{46522D32-8F4B-4F34-825D-17FE305B3391}"/>
              </a:ext>
            </a:extLst>
          </p:cNvPr>
          <p:cNvSpPr/>
          <p:nvPr/>
        </p:nvSpPr>
        <p:spPr>
          <a:xfrm>
            <a:off x="5406888" y="1941205"/>
            <a:ext cx="861390" cy="5010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a:extLst>
              <a:ext uri="{FF2B5EF4-FFF2-40B4-BE49-F238E27FC236}">
                <a16:creationId xmlns:a16="http://schemas.microsoft.com/office/drawing/2014/main" id="{C3A10815-3500-44C6-BBF6-168B4E0B000B}"/>
              </a:ext>
            </a:extLst>
          </p:cNvPr>
          <p:cNvSpPr txBox="1"/>
          <p:nvPr/>
        </p:nvSpPr>
        <p:spPr>
          <a:xfrm>
            <a:off x="6785112" y="1868557"/>
            <a:ext cx="4187687" cy="1631216"/>
          </a:xfrm>
          <a:prstGeom prst="rect">
            <a:avLst/>
          </a:prstGeom>
          <a:noFill/>
        </p:spPr>
        <p:txBody>
          <a:bodyPr wrap="square" rtlCol="0">
            <a:spAutoFit/>
          </a:bodyPr>
          <a:lstStyle/>
          <a:p>
            <a:r>
              <a:rPr lang="fr-FR" sz="2000" dirty="0"/>
              <a:t>Impliquer les étudiants, mise en activités : études de cas, résolutions de situations problème, lectures, exposés, activités permettant la réflexivité</a:t>
            </a:r>
          </a:p>
        </p:txBody>
      </p:sp>
      <p:sp>
        <p:nvSpPr>
          <p:cNvPr id="8" name="Flèche : droite 7">
            <a:extLst>
              <a:ext uri="{FF2B5EF4-FFF2-40B4-BE49-F238E27FC236}">
                <a16:creationId xmlns:a16="http://schemas.microsoft.com/office/drawing/2014/main" id="{2FAA1CC2-5606-4B71-AE38-F7E2F24EB6A2}"/>
              </a:ext>
            </a:extLst>
          </p:cNvPr>
          <p:cNvSpPr/>
          <p:nvPr/>
        </p:nvSpPr>
        <p:spPr>
          <a:xfrm>
            <a:off x="5406888" y="4532826"/>
            <a:ext cx="861390" cy="5010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a:extLst>
              <a:ext uri="{FF2B5EF4-FFF2-40B4-BE49-F238E27FC236}">
                <a16:creationId xmlns:a16="http://schemas.microsoft.com/office/drawing/2014/main" id="{846A7466-5652-484E-A9DF-8F357464CA47}"/>
              </a:ext>
            </a:extLst>
          </p:cNvPr>
          <p:cNvSpPr txBox="1"/>
          <p:nvPr/>
        </p:nvSpPr>
        <p:spPr>
          <a:xfrm>
            <a:off x="6785112" y="4460177"/>
            <a:ext cx="4121426" cy="707886"/>
          </a:xfrm>
          <a:prstGeom prst="rect">
            <a:avLst/>
          </a:prstGeom>
          <a:noFill/>
        </p:spPr>
        <p:txBody>
          <a:bodyPr wrap="square" rtlCol="0">
            <a:spAutoFit/>
          </a:bodyPr>
          <a:lstStyle/>
          <a:p>
            <a:r>
              <a:rPr lang="fr-FR" sz="2000" dirty="0"/>
              <a:t>Faire sens pour les étudiants, les apprenants</a:t>
            </a:r>
          </a:p>
        </p:txBody>
      </p:sp>
    </p:spTree>
    <p:extLst>
      <p:ext uri="{BB962C8B-B14F-4D97-AF65-F5344CB8AC3E}">
        <p14:creationId xmlns:p14="http://schemas.microsoft.com/office/powerpoint/2010/main" val="1272496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D44A5B-52BE-48BE-A7EC-F7ED5714D3F1}"/>
              </a:ext>
            </a:extLst>
          </p:cNvPr>
          <p:cNvSpPr>
            <a:spLocks noGrp="1"/>
          </p:cNvSpPr>
          <p:nvPr>
            <p:ph type="title"/>
          </p:nvPr>
        </p:nvSpPr>
        <p:spPr/>
        <p:txBody>
          <a:bodyPr>
            <a:normAutofit/>
          </a:bodyPr>
          <a:lstStyle/>
          <a:p>
            <a:r>
              <a:rPr lang="fr-FR" sz="3600" b="1" dirty="0">
                <a:solidFill>
                  <a:schemeClr val="accent1"/>
                </a:solidFill>
              </a:rPr>
              <a:t>Plusieurs outils dans le cadre de l’approche par compétences</a:t>
            </a:r>
          </a:p>
        </p:txBody>
      </p:sp>
      <p:graphicFrame>
        <p:nvGraphicFramePr>
          <p:cNvPr id="4" name="Espace réservé du contenu 3">
            <a:extLst>
              <a:ext uri="{FF2B5EF4-FFF2-40B4-BE49-F238E27FC236}">
                <a16:creationId xmlns:a16="http://schemas.microsoft.com/office/drawing/2014/main" id="{9A0CEE7C-09CB-44E4-B83C-4353F8DA5EB5}"/>
              </a:ext>
            </a:extLst>
          </p:cNvPr>
          <p:cNvGraphicFramePr>
            <a:graphicFrameLocks noGrp="1"/>
          </p:cNvGraphicFramePr>
          <p:nvPr>
            <p:ph idx="1"/>
            <p:extLst>
              <p:ext uri="{D42A27DB-BD31-4B8C-83A1-F6EECF244321}">
                <p14:modId xmlns:p14="http://schemas.microsoft.com/office/powerpoint/2010/main" val="368423495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ZoneTexte 4">
            <a:extLst>
              <a:ext uri="{FF2B5EF4-FFF2-40B4-BE49-F238E27FC236}">
                <a16:creationId xmlns:a16="http://schemas.microsoft.com/office/drawing/2014/main" id="{B15BFA73-B1E4-487C-AE87-34FD625FF75D}"/>
              </a:ext>
            </a:extLst>
          </p:cNvPr>
          <p:cNvSpPr txBox="1"/>
          <p:nvPr/>
        </p:nvSpPr>
        <p:spPr>
          <a:xfrm>
            <a:off x="5088834" y="1919150"/>
            <a:ext cx="5897217" cy="923330"/>
          </a:xfrm>
          <a:prstGeom prst="rect">
            <a:avLst/>
          </a:prstGeom>
          <a:noFill/>
        </p:spPr>
        <p:txBody>
          <a:bodyPr wrap="square" rtlCol="0">
            <a:spAutoFit/>
          </a:bodyPr>
          <a:lstStyle/>
          <a:p>
            <a:pPr marL="285750" indent="-285750">
              <a:buFont typeface="Arial" panose="020B0604020202020204" pitchFamily="34" charset="0"/>
              <a:buChar char="•"/>
            </a:pPr>
            <a:r>
              <a:rPr lang="fr-FR" dirty="0"/>
              <a:t>Description des compétences auxquelles on se réfère pour conduire une action</a:t>
            </a:r>
          </a:p>
          <a:p>
            <a:pPr marL="285750" indent="-285750">
              <a:buFont typeface="Arial" panose="020B0604020202020204" pitchFamily="34" charset="0"/>
              <a:buChar char="•"/>
            </a:pPr>
            <a:r>
              <a:rPr lang="fr-FR" dirty="0"/>
              <a:t>Outil au service d’activités déterminées</a:t>
            </a:r>
          </a:p>
        </p:txBody>
      </p:sp>
      <p:sp>
        <p:nvSpPr>
          <p:cNvPr id="6" name="ZoneTexte 5">
            <a:extLst>
              <a:ext uri="{FF2B5EF4-FFF2-40B4-BE49-F238E27FC236}">
                <a16:creationId xmlns:a16="http://schemas.microsoft.com/office/drawing/2014/main" id="{C2F4FFBB-61BF-4C11-AE5C-A1E345818EBF}"/>
              </a:ext>
            </a:extLst>
          </p:cNvPr>
          <p:cNvSpPr txBox="1"/>
          <p:nvPr/>
        </p:nvSpPr>
        <p:spPr>
          <a:xfrm>
            <a:off x="6443869" y="3429000"/>
            <a:ext cx="4909931" cy="646331"/>
          </a:xfrm>
          <a:prstGeom prst="rect">
            <a:avLst/>
          </a:prstGeom>
          <a:noFill/>
        </p:spPr>
        <p:txBody>
          <a:bodyPr wrap="square" rtlCol="0">
            <a:spAutoFit/>
          </a:bodyPr>
          <a:lstStyle/>
          <a:p>
            <a:pPr marL="285750" indent="-285750">
              <a:buFont typeface="Arial" panose="020B0604020202020204" pitchFamily="34" charset="0"/>
              <a:buChar char="•"/>
            </a:pPr>
            <a:r>
              <a:rPr lang="fr-FR" dirty="0"/>
              <a:t>Précisions sur la manière dont les situations sont à construire</a:t>
            </a:r>
          </a:p>
        </p:txBody>
      </p:sp>
      <p:sp>
        <p:nvSpPr>
          <p:cNvPr id="7" name="ZoneTexte 6">
            <a:extLst>
              <a:ext uri="{FF2B5EF4-FFF2-40B4-BE49-F238E27FC236}">
                <a16:creationId xmlns:a16="http://schemas.microsoft.com/office/drawing/2014/main" id="{57FEACDC-0CA1-4C2D-ABFE-004AC2AC0992}"/>
              </a:ext>
            </a:extLst>
          </p:cNvPr>
          <p:cNvSpPr txBox="1"/>
          <p:nvPr/>
        </p:nvSpPr>
        <p:spPr>
          <a:xfrm>
            <a:off x="8037442" y="4834572"/>
            <a:ext cx="3067880" cy="1477328"/>
          </a:xfrm>
          <a:prstGeom prst="rect">
            <a:avLst/>
          </a:prstGeom>
          <a:noFill/>
        </p:spPr>
        <p:txBody>
          <a:bodyPr wrap="square" rtlCol="0">
            <a:spAutoFit/>
          </a:bodyPr>
          <a:lstStyle/>
          <a:p>
            <a:pPr marL="285750" indent="-285750">
              <a:buFont typeface="Arial" panose="020B0604020202020204" pitchFamily="34" charset="0"/>
              <a:buChar char="•"/>
            </a:pPr>
            <a:r>
              <a:rPr lang="fr-FR" dirty="0"/>
              <a:t>Organisation concrète de la formation dans un souci de cohérence de la formation au sein de l’équipe pédagogique</a:t>
            </a:r>
          </a:p>
        </p:txBody>
      </p:sp>
      <p:sp>
        <p:nvSpPr>
          <p:cNvPr id="8" name="ZoneTexte 7">
            <a:extLst>
              <a:ext uri="{FF2B5EF4-FFF2-40B4-BE49-F238E27FC236}">
                <a16:creationId xmlns:a16="http://schemas.microsoft.com/office/drawing/2014/main" id="{6E8BEABF-07E1-42C9-AE08-64FED5BFF018}"/>
              </a:ext>
            </a:extLst>
          </p:cNvPr>
          <p:cNvSpPr txBox="1"/>
          <p:nvPr/>
        </p:nvSpPr>
        <p:spPr>
          <a:xfrm rot="16200000">
            <a:off x="-538299" y="3723353"/>
            <a:ext cx="4257123" cy="461665"/>
          </a:xfrm>
          <a:prstGeom prst="rect">
            <a:avLst/>
          </a:prstGeom>
          <a:noFill/>
        </p:spPr>
        <p:txBody>
          <a:bodyPr wrap="square" rtlCol="0">
            <a:spAutoFit/>
          </a:bodyPr>
          <a:lstStyle/>
          <a:p>
            <a:pPr algn="ctr"/>
            <a:r>
              <a:rPr lang="fr-FR" sz="2400" dirty="0">
                <a:solidFill>
                  <a:schemeClr val="accent1"/>
                </a:solidFill>
              </a:rPr>
              <a:t>Référentiel</a:t>
            </a:r>
            <a:r>
              <a:rPr lang="fr-FR" sz="2400" dirty="0"/>
              <a:t> </a:t>
            </a:r>
            <a:r>
              <a:rPr lang="fr-FR" sz="2400" dirty="0">
                <a:solidFill>
                  <a:schemeClr val="accent1"/>
                </a:solidFill>
              </a:rPr>
              <a:t>de certification</a:t>
            </a:r>
          </a:p>
        </p:txBody>
      </p:sp>
    </p:spTree>
    <p:extLst>
      <p:ext uri="{BB962C8B-B14F-4D97-AF65-F5344CB8AC3E}">
        <p14:creationId xmlns:p14="http://schemas.microsoft.com/office/powerpoint/2010/main" val="1357831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F75DA8-1A41-48C9-85BB-96E56764B99F}"/>
              </a:ext>
            </a:extLst>
          </p:cNvPr>
          <p:cNvSpPr>
            <a:spLocks noGrp="1"/>
          </p:cNvSpPr>
          <p:nvPr>
            <p:ph type="title"/>
          </p:nvPr>
        </p:nvSpPr>
        <p:spPr/>
        <p:txBody>
          <a:bodyPr>
            <a:normAutofit/>
          </a:bodyPr>
          <a:lstStyle/>
          <a:p>
            <a:r>
              <a:rPr lang="fr-FR" sz="3600" b="1" dirty="0">
                <a:solidFill>
                  <a:schemeClr val="accent1"/>
                </a:solidFill>
              </a:rPr>
              <a:t>Quelles priorités pour le professeur dans cette nouvelle approche ? </a:t>
            </a:r>
          </a:p>
        </p:txBody>
      </p:sp>
      <p:graphicFrame>
        <p:nvGraphicFramePr>
          <p:cNvPr id="4" name="Espace réservé du contenu 3">
            <a:extLst>
              <a:ext uri="{FF2B5EF4-FFF2-40B4-BE49-F238E27FC236}">
                <a16:creationId xmlns:a16="http://schemas.microsoft.com/office/drawing/2014/main" id="{9F6869F4-6410-4FA1-884C-D9A42728A103}"/>
              </a:ext>
            </a:extLst>
          </p:cNvPr>
          <p:cNvGraphicFramePr>
            <a:graphicFrameLocks noGrp="1"/>
          </p:cNvGraphicFramePr>
          <p:nvPr>
            <p:ph idx="1"/>
            <p:extLst>
              <p:ext uri="{D42A27DB-BD31-4B8C-83A1-F6EECF244321}">
                <p14:modId xmlns:p14="http://schemas.microsoft.com/office/powerpoint/2010/main" val="3381454246"/>
              </p:ext>
            </p:extLst>
          </p:nvPr>
        </p:nvGraphicFramePr>
        <p:xfrm>
          <a:off x="838200" y="2077417"/>
          <a:ext cx="10515600" cy="33210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ZoneTexte 4">
            <a:extLst>
              <a:ext uri="{FF2B5EF4-FFF2-40B4-BE49-F238E27FC236}">
                <a16:creationId xmlns:a16="http://schemas.microsoft.com/office/drawing/2014/main" id="{B5042151-76CC-4C76-BCEF-C4F931D61D15}"/>
              </a:ext>
            </a:extLst>
          </p:cNvPr>
          <p:cNvSpPr txBox="1"/>
          <p:nvPr/>
        </p:nvSpPr>
        <p:spPr>
          <a:xfrm>
            <a:off x="838200" y="5592418"/>
            <a:ext cx="10694504" cy="830997"/>
          </a:xfrm>
          <a:prstGeom prst="rect">
            <a:avLst/>
          </a:prstGeom>
          <a:noFill/>
        </p:spPr>
        <p:txBody>
          <a:bodyPr wrap="square" rtlCol="0">
            <a:spAutoFit/>
          </a:bodyPr>
          <a:lstStyle/>
          <a:p>
            <a:pPr algn="ctr"/>
            <a:r>
              <a:rPr lang="fr-FR" sz="2400" b="1" i="1" dirty="0">
                <a:solidFill>
                  <a:schemeClr val="accent1"/>
                </a:solidFill>
              </a:rPr>
              <a:t>Point de vigilance : </a:t>
            </a:r>
          </a:p>
          <a:p>
            <a:pPr algn="ctr"/>
            <a:r>
              <a:rPr lang="fr-FR" sz="2400" i="1" dirty="0"/>
              <a:t>la compétence ne peut néanmoins se construire qu’avec des connaissances  </a:t>
            </a:r>
          </a:p>
        </p:txBody>
      </p:sp>
    </p:spTree>
    <p:extLst>
      <p:ext uri="{BB962C8B-B14F-4D97-AF65-F5344CB8AC3E}">
        <p14:creationId xmlns:p14="http://schemas.microsoft.com/office/powerpoint/2010/main" val="12906402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DFFF5A-418D-44FB-AFC7-9E18E79D7B75}"/>
              </a:ext>
            </a:extLst>
          </p:cNvPr>
          <p:cNvSpPr>
            <a:spLocks noGrp="1"/>
          </p:cNvSpPr>
          <p:nvPr>
            <p:ph type="title"/>
          </p:nvPr>
        </p:nvSpPr>
        <p:spPr/>
        <p:txBody>
          <a:bodyPr>
            <a:normAutofit/>
          </a:bodyPr>
          <a:lstStyle/>
          <a:p>
            <a:r>
              <a:rPr lang="fr-FR" sz="3600" b="1" dirty="0">
                <a:solidFill>
                  <a:schemeClr val="accent1"/>
                </a:solidFill>
              </a:rPr>
              <a:t>Changement de paradigme pour le professeur</a:t>
            </a:r>
          </a:p>
        </p:txBody>
      </p:sp>
      <p:sp>
        <p:nvSpPr>
          <p:cNvPr id="4" name="ZoneTexte 3">
            <a:extLst>
              <a:ext uri="{FF2B5EF4-FFF2-40B4-BE49-F238E27FC236}">
                <a16:creationId xmlns:a16="http://schemas.microsoft.com/office/drawing/2014/main" id="{1261D77D-91BB-42A5-8BE9-2F7A5F9CFF90}"/>
              </a:ext>
            </a:extLst>
          </p:cNvPr>
          <p:cNvSpPr txBox="1"/>
          <p:nvPr/>
        </p:nvSpPr>
        <p:spPr>
          <a:xfrm>
            <a:off x="930965" y="2425147"/>
            <a:ext cx="3472070" cy="1200329"/>
          </a:xfrm>
          <a:prstGeom prst="rect">
            <a:avLst/>
          </a:prstGeom>
          <a:noFill/>
        </p:spPr>
        <p:txBody>
          <a:bodyPr wrap="square" rtlCol="0">
            <a:spAutoFit/>
          </a:bodyPr>
          <a:lstStyle/>
          <a:p>
            <a:r>
              <a:rPr lang="fr-FR" sz="2400" dirty="0"/>
              <a:t>« Mon enseignement permet-il de construire les compétences visées ? »</a:t>
            </a:r>
          </a:p>
        </p:txBody>
      </p:sp>
      <p:sp>
        <p:nvSpPr>
          <p:cNvPr id="5" name="ZoneTexte 4">
            <a:extLst>
              <a:ext uri="{FF2B5EF4-FFF2-40B4-BE49-F238E27FC236}">
                <a16:creationId xmlns:a16="http://schemas.microsoft.com/office/drawing/2014/main" id="{9F169CC8-2FDB-4F58-A437-E1815B72BDCE}"/>
              </a:ext>
            </a:extLst>
          </p:cNvPr>
          <p:cNvSpPr txBox="1"/>
          <p:nvPr/>
        </p:nvSpPr>
        <p:spPr>
          <a:xfrm>
            <a:off x="930965" y="1884595"/>
            <a:ext cx="3482009" cy="461665"/>
          </a:xfrm>
          <a:prstGeom prst="rect">
            <a:avLst/>
          </a:prstGeom>
          <a:noFill/>
        </p:spPr>
        <p:txBody>
          <a:bodyPr wrap="square" rtlCol="0">
            <a:spAutoFit/>
          </a:bodyPr>
          <a:lstStyle/>
          <a:p>
            <a:r>
              <a:rPr lang="fr-FR" sz="2400" b="1" dirty="0"/>
              <a:t>Passer de : </a:t>
            </a:r>
          </a:p>
        </p:txBody>
      </p:sp>
      <p:sp>
        <p:nvSpPr>
          <p:cNvPr id="6" name="ZoneTexte 5">
            <a:extLst>
              <a:ext uri="{FF2B5EF4-FFF2-40B4-BE49-F238E27FC236}">
                <a16:creationId xmlns:a16="http://schemas.microsoft.com/office/drawing/2014/main" id="{9DD79854-25C3-46D0-8D21-313CEF5DEE5F}"/>
              </a:ext>
            </a:extLst>
          </p:cNvPr>
          <p:cNvSpPr txBox="1"/>
          <p:nvPr/>
        </p:nvSpPr>
        <p:spPr>
          <a:xfrm>
            <a:off x="6096000" y="4998469"/>
            <a:ext cx="5284304" cy="1200329"/>
          </a:xfrm>
          <a:prstGeom prst="rect">
            <a:avLst/>
          </a:prstGeom>
          <a:noFill/>
        </p:spPr>
        <p:txBody>
          <a:bodyPr wrap="square" rtlCol="0">
            <a:spAutoFit/>
          </a:bodyPr>
          <a:lstStyle/>
          <a:p>
            <a:r>
              <a:rPr lang="fr-FR" sz="2400" dirty="0"/>
              <a:t>« Sur quels critères s’appuyer pour reconnaitre que les compétences visées ont bien été construites par l’étudiant ? »</a:t>
            </a:r>
          </a:p>
        </p:txBody>
      </p:sp>
      <p:sp>
        <p:nvSpPr>
          <p:cNvPr id="7" name="ZoneTexte 6">
            <a:extLst>
              <a:ext uri="{FF2B5EF4-FFF2-40B4-BE49-F238E27FC236}">
                <a16:creationId xmlns:a16="http://schemas.microsoft.com/office/drawing/2014/main" id="{FFA59F96-ABAA-4069-8D93-3C181E0AF336}"/>
              </a:ext>
            </a:extLst>
          </p:cNvPr>
          <p:cNvSpPr txBox="1"/>
          <p:nvPr/>
        </p:nvSpPr>
        <p:spPr>
          <a:xfrm>
            <a:off x="6409462" y="1884595"/>
            <a:ext cx="3482009" cy="461665"/>
          </a:xfrm>
          <a:prstGeom prst="rect">
            <a:avLst/>
          </a:prstGeom>
          <a:noFill/>
        </p:spPr>
        <p:txBody>
          <a:bodyPr wrap="square" rtlCol="0">
            <a:spAutoFit/>
          </a:bodyPr>
          <a:lstStyle/>
          <a:p>
            <a:r>
              <a:rPr lang="fr-FR" sz="2400" b="1" dirty="0"/>
              <a:t>À : </a:t>
            </a:r>
          </a:p>
        </p:txBody>
      </p:sp>
      <p:sp>
        <p:nvSpPr>
          <p:cNvPr id="8" name="Flèche : droite 7">
            <a:extLst>
              <a:ext uri="{FF2B5EF4-FFF2-40B4-BE49-F238E27FC236}">
                <a16:creationId xmlns:a16="http://schemas.microsoft.com/office/drawing/2014/main" id="{F93E937B-4496-400F-81F3-7AB7F3865314}"/>
              </a:ext>
            </a:extLst>
          </p:cNvPr>
          <p:cNvSpPr/>
          <p:nvPr/>
        </p:nvSpPr>
        <p:spPr>
          <a:xfrm>
            <a:off x="4802256" y="2619801"/>
            <a:ext cx="1020417" cy="6228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 bas 9">
            <a:extLst>
              <a:ext uri="{FF2B5EF4-FFF2-40B4-BE49-F238E27FC236}">
                <a16:creationId xmlns:a16="http://schemas.microsoft.com/office/drawing/2014/main" id="{4DDB3355-1232-45CA-B4F9-9C964B282C65}"/>
              </a:ext>
            </a:extLst>
          </p:cNvPr>
          <p:cNvSpPr/>
          <p:nvPr/>
        </p:nvSpPr>
        <p:spPr>
          <a:xfrm>
            <a:off x="7853570" y="4028974"/>
            <a:ext cx="808382" cy="76862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394E1639-9AFA-4CC1-971B-B32EA34DC0CE}"/>
              </a:ext>
            </a:extLst>
          </p:cNvPr>
          <p:cNvSpPr txBox="1"/>
          <p:nvPr/>
        </p:nvSpPr>
        <p:spPr>
          <a:xfrm>
            <a:off x="6096000" y="2459314"/>
            <a:ext cx="5131905" cy="1569660"/>
          </a:xfrm>
          <a:prstGeom prst="rect">
            <a:avLst/>
          </a:prstGeom>
          <a:noFill/>
        </p:spPr>
        <p:txBody>
          <a:bodyPr wrap="square" rtlCol="0">
            <a:spAutoFit/>
          </a:bodyPr>
          <a:lstStyle/>
          <a:p>
            <a:r>
              <a:rPr lang="fr-FR" sz="2400" dirty="0"/>
              <a:t>« Comment accompagner l’étudiant dans l’acquisition des compétences visées et dans la démonstration de cette acquisition ? » </a:t>
            </a:r>
          </a:p>
        </p:txBody>
      </p:sp>
    </p:spTree>
    <p:extLst>
      <p:ext uri="{BB962C8B-B14F-4D97-AF65-F5344CB8AC3E}">
        <p14:creationId xmlns:p14="http://schemas.microsoft.com/office/powerpoint/2010/main" val="3793351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5A5CEA-C11E-4E5D-89A3-05A3BB872E2F}"/>
              </a:ext>
            </a:extLst>
          </p:cNvPr>
          <p:cNvSpPr>
            <a:spLocks noGrp="1"/>
          </p:cNvSpPr>
          <p:nvPr>
            <p:ph type="title"/>
          </p:nvPr>
        </p:nvSpPr>
        <p:spPr/>
        <p:txBody>
          <a:bodyPr>
            <a:normAutofit/>
          </a:bodyPr>
          <a:lstStyle/>
          <a:p>
            <a:r>
              <a:rPr lang="fr-FR" sz="3600" b="1" dirty="0">
                <a:solidFill>
                  <a:schemeClr val="accent1"/>
                </a:solidFill>
              </a:rPr>
              <a:t>Les gestes professionnels du professeur dans une approche par compétences</a:t>
            </a:r>
          </a:p>
        </p:txBody>
      </p:sp>
      <p:sp>
        <p:nvSpPr>
          <p:cNvPr id="3" name="Espace réservé du contenu 2">
            <a:extLst>
              <a:ext uri="{FF2B5EF4-FFF2-40B4-BE49-F238E27FC236}">
                <a16:creationId xmlns:a16="http://schemas.microsoft.com/office/drawing/2014/main" id="{DB33F479-8123-4650-A983-DF5AD6F0AE4C}"/>
              </a:ext>
            </a:extLst>
          </p:cNvPr>
          <p:cNvSpPr>
            <a:spLocks noGrp="1"/>
          </p:cNvSpPr>
          <p:nvPr>
            <p:ph idx="1"/>
          </p:nvPr>
        </p:nvSpPr>
        <p:spPr>
          <a:xfrm>
            <a:off x="838200" y="1825625"/>
            <a:ext cx="10515600" cy="4351338"/>
          </a:xfrm>
        </p:spPr>
        <p:txBody>
          <a:bodyPr>
            <a:normAutofit/>
          </a:bodyPr>
          <a:lstStyle/>
          <a:p>
            <a:r>
              <a:rPr lang="fr-FR" sz="2400" dirty="0"/>
              <a:t>Fixer des objectifs pédagogiques en vue de la construction de la compétence visée</a:t>
            </a:r>
          </a:p>
          <a:p>
            <a:r>
              <a:rPr lang="fr-FR" sz="2400" dirty="0"/>
              <a:t>Déterminer des situations de formation à mettre en œuvre (nombre, niveau de complexité…)</a:t>
            </a:r>
          </a:p>
          <a:p>
            <a:r>
              <a:rPr lang="fr-FR" sz="2400" dirty="0"/>
              <a:t>Identifier les savoirs à associer à ces situations de formation</a:t>
            </a:r>
          </a:p>
          <a:p>
            <a:r>
              <a:rPr lang="fr-FR" sz="2400" dirty="0"/>
              <a:t>Construire le questionnement menant l’étudiant/l’apprenant à utiliser, mobiliser ou s’approprier des méthodes et/ou des outils pour traiter la situation-problème</a:t>
            </a:r>
          </a:p>
          <a:p>
            <a:endParaRPr lang="fr-FR" sz="2400" dirty="0"/>
          </a:p>
        </p:txBody>
      </p:sp>
      <p:sp>
        <p:nvSpPr>
          <p:cNvPr id="4" name="Accolade fermante 3">
            <a:extLst>
              <a:ext uri="{FF2B5EF4-FFF2-40B4-BE49-F238E27FC236}">
                <a16:creationId xmlns:a16="http://schemas.microsoft.com/office/drawing/2014/main" id="{94BB62CF-1B9D-436A-8457-F843C5B30EB2}"/>
              </a:ext>
            </a:extLst>
          </p:cNvPr>
          <p:cNvSpPr/>
          <p:nvPr/>
        </p:nvSpPr>
        <p:spPr>
          <a:xfrm rot="5400000">
            <a:off x="5726432" y="90615"/>
            <a:ext cx="739135" cy="963433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5" name="ZoneTexte 4">
            <a:extLst>
              <a:ext uri="{FF2B5EF4-FFF2-40B4-BE49-F238E27FC236}">
                <a16:creationId xmlns:a16="http://schemas.microsoft.com/office/drawing/2014/main" id="{0EAF64BE-5F24-4DE5-9CA2-DE78CAF3A8E9}"/>
              </a:ext>
            </a:extLst>
          </p:cNvPr>
          <p:cNvSpPr txBox="1"/>
          <p:nvPr/>
        </p:nvSpPr>
        <p:spPr>
          <a:xfrm>
            <a:off x="987288" y="5417361"/>
            <a:ext cx="9925878" cy="830997"/>
          </a:xfrm>
          <a:prstGeom prst="rect">
            <a:avLst/>
          </a:prstGeom>
          <a:noFill/>
        </p:spPr>
        <p:txBody>
          <a:bodyPr wrap="square" rtlCol="0">
            <a:spAutoFit/>
          </a:bodyPr>
          <a:lstStyle/>
          <a:p>
            <a:pPr algn="ctr"/>
            <a:r>
              <a:rPr lang="fr-FR" sz="2400" b="1" i="1" dirty="0"/>
              <a:t>Structurer les situations de formation en tant qu’aide à l’acquisition ou au développement des compétences visées par l’étudiant/l’apprenant</a:t>
            </a:r>
          </a:p>
        </p:txBody>
      </p:sp>
    </p:spTree>
    <p:extLst>
      <p:ext uri="{BB962C8B-B14F-4D97-AF65-F5344CB8AC3E}">
        <p14:creationId xmlns:p14="http://schemas.microsoft.com/office/powerpoint/2010/main" val="13911369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5680AA-482F-4CB4-BB3E-F50EDD788312}"/>
              </a:ext>
            </a:extLst>
          </p:cNvPr>
          <p:cNvSpPr>
            <a:spLocks noGrp="1"/>
          </p:cNvSpPr>
          <p:nvPr>
            <p:ph type="title"/>
          </p:nvPr>
        </p:nvSpPr>
        <p:spPr/>
        <p:txBody>
          <a:bodyPr>
            <a:normAutofit/>
          </a:bodyPr>
          <a:lstStyle/>
          <a:p>
            <a:r>
              <a:rPr lang="fr-FR" sz="3600" b="1" dirty="0">
                <a:solidFill>
                  <a:schemeClr val="accent1"/>
                </a:solidFill>
              </a:rPr>
              <a:t>La construction de la compétence</a:t>
            </a:r>
          </a:p>
        </p:txBody>
      </p:sp>
      <p:sp>
        <p:nvSpPr>
          <p:cNvPr id="3" name="Espace réservé du contenu 2">
            <a:extLst>
              <a:ext uri="{FF2B5EF4-FFF2-40B4-BE49-F238E27FC236}">
                <a16:creationId xmlns:a16="http://schemas.microsoft.com/office/drawing/2014/main" id="{652430B0-6B82-48AD-800B-43D027356541}"/>
              </a:ext>
            </a:extLst>
          </p:cNvPr>
          <p:cNvSpPr>
            <a:spLocks noGrp="1"/>
          </p:cNvSpPr>
          <p:nvPr>
            <p:ph idx="1"/>
          </p:nvPr>
        </p:nvSpPr>
        <p:spPr>
          <a:xfrm>
            <a:off x="5040748" y="1690688"/>
            <a:ext cx="6313052" cy="4825898"/>
          </a:xfrm>
        </p:spPr>
        <p:txBody>
          <a:bodyPr>
            <a:normAutofit lnSpcReduction="10000"/>
          </a:bodyPr>
          <a:lstStyle/>
          <a:p>
            <a:r>
              <a:rPr lang="fr-FR" sz="2400" dirty="0"/>
              <a:t>Construction progressive de la compétence</a:t>
            </a:r>
          </a:p>
          <a:p>
            <a:r>
              <a:rPr lang="fr-FR" sz="2400" dirty="0"/>
              <a:t>Approche spiralaire, avec une montée en complexité dans le développement de la compétence</a:t>
            </a:r>
          </a:p>
          <a:p>
            <a:r>
              <a:rPr lang="fr-FR" sz="2400" dirty="0"/>
              <a:t>Impliquant plusieurs professeurs, pluridisciplinarité</a:t>
            </a:r>
          </a:p>
          <a:p>
            <a:r>
              <a:rPr lang="fr-FR" sz="2400" dirty="0"/>
              <a:t>Utilisation d’indicateurs de réussite ou de compétence pour construire progressivement la compétence</a:t>
            </a:r>
          </a:p>
          <a:p>
            <a:r>
              <a:rPr lang="fr-FR" sz="2400" dirty="0"/>
              <a:t>Validation de l’acquisition de la compétence par l’équipe pédagogique</a:t>
            </a:r>
          </a:p>
          <a:p>
            <a:r>
              <a:rPr lang="fr-FR" sz="2400" dirty="0"/>
              <a:t>Compétence entièrement acquise à l’issue de la formation</a:t>
            </a:r>
          </a:p>
          <a:p>
            <a:pPr marL="0" indent="0">
              <a:buNone/>
            </a:pPr>
            <a:endParaRPr lang="fr-FR" sz="2400" dirty="0"/>
          </a:p>
          <a:p>
            <a:endParaRPr lang="fr-FR" sz="2400" dirty="0"/>
          </a:p>
        </p:txBody>
      </p:sp>
      <p:pic>
        <p:nvPicPr>
          <p:cNvPr id="4" name="Espace réservé du contenu 3">
            <a:extLst>
              <a:ext uri="{FF2B5EF4-FFF2-40B4-BE49-F238E27FC236}">
                <a16:creationId xmlns:a16="http://schemas.microsoft.com/office/drawing/2014/main" id="{268E9D61-71DB-41DC-804F-F7C04DED436E}"/>
              </a:ext>
            </a:extLst>
          </p:cNvPr>
          <p:cNvPicPr>
            <a:picLocks noChangeAspect="1"/>
          </p:cNvPicPr>
          <p:nvPr/>
        </p:nvPicPr>
        <p:blipFill>
          <a:blip r:embed="rId2"/>
          <a:stretch>
            <a:fillRect/>
          </a:stretch>
        </p:blipFill>
        <p:spPr>
          <a:xfrm>
            <a:off x="692426" y="2142101"/>
            <a:ext cx="4348322" cy="3198525"/>
          </a:xfrm>
          <a:prstGeom prst="rect">
            <a:avLst/>
          </a:prstGeom>
        </p:spPr>
      </p:pic>
    </p:spTree>
    <p:extLst>
      <p:ext uri="{BB962C8B-B14F-4D97-AF65-F5344CB8AC3E}">
        <p14:creationId xmlns:p14="http://schemas.microsoft.com/office/powerpoint/2010/main" val="11260191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6ED839-FA33-477B-8E58-BB217A507FA7}"/>
              </a:ext>
            </a:extLst>
          </p:cNvPr>
          <p:cNvSpPr>
            <a:spLocks noGrp="1"/>
          </p:cNvSpPr>
          <p:nvPr>
            <p:ph type="title"/>
          </p:nvPr>
        </p:nvSpPr>
        <p:spPr/>
        <p:txBody>
          <a:bodyPr>
            <a:normAutofit/>
          </a:bodyPr>
          <a:lstStyle/>
          <a:p>
            <a:r>
              <a:rPr lang="fr-FR" sz="3600" b="1" dirty="0">
                <a:solidFill>
                  <a:schemeClr val="accent1"/>
                </a:solidFill>
              </a:rPr>
              <a:t>Construction des compétences au sein de chaque bloc</a:t>
            </a:r>
          </a:p>
        </p:txBody>
      </p:sp>
      <p:graphicFrame>
        <p:nvGraphicFramePr>
          <p:cNvPr id="5" name="Espace réservé du contenu 4">
            <a:extLst>
              <a:ext uri="{FF2B5EF4-FFF2-40B4-BE49-F238E27FC236}">
                <a16:creationId xmlns:a16="http://schemas.microsoft.com/office/drawing/2014/main" id="{5F1F3D28-750F-4514-9F79-BCD3B5EC49DF}"/>
              </a:ext>
            </a:extLst>
          </p:cNvPr>
          <p:cNvGraphicFramePr>
            <a:graphicFrameLocks noGrp="1"/>
          </p:cNvGraphicFramePr>
          <p:nvPr>
            <p:ph idx="1"/>
            <p:extLst>
              <p:ext uri="{D42A27DB-BD31-4B8C-83A1-F6EECF244321}">
                <p14:modId xmlns:p14="http://schemas.microsoft.com/office/powerpoint/2010/main" val="1681470084"/>
              </p:ext>
            </p:extLst>
          </p:nvPr>
        </p:nvGraphicFramePr>
        <p:xfrm>
          <a:off x="838200" y="150177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ZoneTexte 8">
            <a:extLst>
              <a:ext uri="{FF2B5EF4-FFF2-40B4-BE49-F238E27FC236}">
                <a16:creationId xmlns:a16="http://schemas.microsoft.com/office/drawing/2014/main" id="{9D483596-2284-4D0D-8126-EFD14B7E02B3}"/>
              </a:ext>
            </a:extLst>
          </p:cNvPr>
          <p:cNvSpPr txBox="1"/>
          <p:nvPr/>
        </p:nvSpPr>
        <p:spPr>
          <a:xfrm>
            <a:off x="1085850" y="5925234"/>
            <a:ext cx="10096500" cy="646331"/>
          </a:xfrm>
          <a:prstGeom prst="rect">
            <a:avLst/>
          </a:prstGeom>
          <a:noFill/>
        </p:spPr>
        <p:txBody>
          <a:bodyPr wrap="square" rtlCol="0">
            <a:spAutoFit/>
          </a:bodyPr>
          <a:lstStyle/>
          <a:p>
            <a:pPr algn="ctr"/>
            <a:r>
              <a:rPr lang="fr-FR" dirty="0"/>
              <a:t>Si utile pour travailler la compétence ou pour projeter  l’étudiant dans une réalité de terrain, </a:t>
            </a:r>
          </a:p>
          <a:p>
            <a:pPr algn="ctr"/>
            <a:r>
              <a:rPr lang="fr-FR" dirty="0"/>
              <a:t>possibilité de prévoir des contextes communs sur plusieurs BC </a:t>
            </a:r>
            <a:r>
              <a:rPr lang="fr-FR" i="1" dirty="0"/>
              <a:t>(mais à ne pas systématiser)</a:t>
            </a:r>
          </a:p>
        </p:txBody>
      </p:sp>
    </p:spTree>
    <p:extLst>
      <p:ext uri="{BB962C8B-B14F-4D97-AF65-F5344CB8AC3E}">
        <p14:creationId xmlns:p14="http://schemas.microsoft.com/office/powerpoint/2010/main" val="16151002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CB17A7-9C9F-49B2-AE6C-1547660B0511}"/>
              </a:ext>
            </a:extLst>
          </p:cNvPr>
          <p:cNvSpPr>
            <a:spLocks noGrp="1"/>
          </p:cNvSpPr>
          <p:nvPr>
            <p:ph type="title"/>
          </p:nvPr>
        </p:nvSpPr>
        <p:spPr>
          <a:xfrm>
            <a:off x="838200" y="365125"/>
            <a:ext cx="10757452" cy="1325563"/>
          </a:xfrm>
        </p:spPr>
        <p:txBody>
          <a:bodyPr>
            <a:noAutofit/>
          </a:bodyPr>
          <a:lstStyle/>
          <a:p>
            <a:r>
              <a:rPr lang="fr-FR" sz="3600" b="1" dirty="0">
                <a:solidFill>
                  <a:schemeClr val="accent1"/>
                </a:solidFill>
              </a:rPr>
              <a:t>Importance de combiner des activités de mise en pratique avec des activités d’explicitation des compétences </a:t>
            </a:r>
          </a:p>
        </p:txBody>
      </p:sp>
      <p:sp>
        <p:nvSpPr>
          <p:cNvPr id="3" name="Espace réservé du contenu 2">
            <a:extLst>
              <a:ext uri="{FF2B5EF4-FFF2-40B4-BE49-F238E27FC236}">
                <a16:creationId xmlns:a16="http://schemas.microsoft.com/office/drawing/2014/main" id="{F548E49B-826A-4A79-A701-88B865BD7A6D}"/>
              </a:ext>
            </a:extLst>
          </p:cNvPr>
          <p:cNvSpPr>
            <a:spLocks noGrp="1"/>
          </p:cNvSpPr>
          <p:nvPr>
            <p:ph idx="1"/>
          </p:nvPr>
        </p:nvSpPr>
        <p:spPr>
          <a:xfrm>
            <a:off x="841622" y="1690688"/>
            <a:ext cx="9349514" cy="5019828"/>
          </a:xfrm>
        </p:spPr>
        <p:txBody>
          <a:bodyPr>
            <a:normAutofit/>
          </a:bodyPr>
          <a:lstStyle/>
          <a:p>
            <a:pPr marL="0" indent="0">
              <a:buNone/>
            </a:pPr>
            <a:r>
              <a:rPr lang="fr-FR" sz="2400" b="1" dirty="0"/>
              <a:t>Construction de la compétence :</a:t>
            </a:r>
          </a:p>
          <a:p>
            <a:pPr marL="0" indent="0">
              <a:buNone/>
            </a:pPr>
            <a:endParaRPr lang="fr-FR" sz="2400" b="1" dirty="0"/>
          </a:p>
          <a:p>
            <a:r>
              <a:rPr lang="fr-FR" sz="2400" dirty="0"/>
              <a:t>Par l’exercice de l’activité, au travers de tâches à réaliser</a:t>
            </a:r>
          </a:p>
          <a:p>
            <a:pPr marL="0" indent="0">
              <a:buNone/>
            </a:pPr>
            <a:endParaRPr lang="fr-FR" sz="2400" dirty="0"/>
          </a:p>
          <a:p>
            <a:r>
              <a:rPr lang="fr-FR" sz="2400" dirty="0"/>
              <a:t>Mais aussi par la capacité de l’étudiant/de l’apprenant à analyser son action, la déconstruire, en tirer des enseignements. </a:t>
            </a:r>
          </a:p>
          <a:p>
            <a:pPr lvl="1">
              <a:buFont typeface="Symbol" panose="05050102010706020507" pitchFamily="18" charset="2"/>
              <a:buChar char="Þ"/>
            </a:pPr>
            <a:r>
              <a:rPr lang="fr-FR" dirty="0"/>
              <a:t> Réflexivité, pour comprendre ce qui a été acquis, l’évolution des représentations, l’acquisition des compétences : </a:t>
            </a:r>
            <a:r>
              <a:rPr lang="fr-FR" i="1" dirty="0"/>
              <a:t>« est-ce que je ferais différemment si c’était à refaire ? » </a:t>
            </a:r>
            <a:br>
              <a:rPr lang="fr-FR" i="1" dirty="0"/>
            </a:br>
            <a:r>
              <a:rPr lang="fr-FR" dirty="0"/>
              <a:t>= « apprentissage expérientiel » </a:t>
            </a:r>
          </a:p>
          <a:p>
            <a:pPr marL="0" indent="0">
              <a:buNone/>
            </a:pPr>
            <a:endParaRPr lang="fr-FR" sz="2400" dirty="0"/>
          </a:p>
          <a:p>
            <a:endParaRPr lang="fr-FR" sz="2400" dirty="0"/>
          </a:p>
          <a:p>
            <a:endParaRPr lang="fr-FR" sz="2400" dirty="0"/>
          </a:p>
          <a:p>
            <a:pPr marL="457200" lvl="1" indent="0">
              <a:buNone/>
            </a:pPr>
            <a:endParaRPr lang="fr-FR" dirty="0"/>
          </a:p>
        </p:txBody>
      </p:sp>
      <p:sp>
        <p:nvSpPr>
          <p:cNvPr id="4" name="Bulle narrative : ronde 3">
            <a:extLst>
              <a:ext uri="{FF2B5EF4-FFF2-40B4-BE49-F238E27FC236}">
                <a16:creationId xmlns:a16="http://schemas.microsoft.com/office/drawing/2014/main" id="{707F0CFF-2F74-4CC9-B375-1D0C5686DE95}"/>
              </a:ext>
            </a:extLst>
          </p:cNvPr>
          <p:cNvSpPr/>
          <p:nvPr/>
        </p:nvSpPr>
        <p:spPr>
          <a:xfrm>
            <a:off x="9789723" y="2182967"/>
            <a:ext cx="2207342" cy="1666567"/>
          </a:xfrm>
          <a:prstGeom prst="wedgeEllipseCallout">
            <a:avLst>
              <a:gd name="adj1" fmla="val -66138"/>
              <a:gd name="adj2" fmla="val 1753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Interroge l’équipe enseignante sur ses pratiques</a:t>
            </a:r>
          </a:p>
        </p:txBody>
      </p:sp>
    </p:spTree>
    <p:extLst>
      <p:ext uri="{BB962C8B-B14F-4D97-AF65-F5344CB8AC3E}">
        <p14:creationId xmlns:p14="http://schemas.microsoft.com/office/powerpoint/2010/main" val="8920897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C13473-3786-4595-8683-2687FDBD8697}"/>
              </a:ext>
            </a:extLst>
          </p:cNvPr>
          <p:cNvSpPr>
            <a:spLocks noGrp="1"/>
          </p:cNvSpPr>
          <p:nvPr>
            <p:ph type="title"/>
          </p:nvPr>
        </p:nvSpPr>
        <p:spPr/>
        <p:txBody>
          <a:bodyPr>
            <a:normAutofit/>
          </a:bodyPr>
          <a:lstStyle/>
          <a:p>
            <a:r>
              <a:rPr lang="fr-FR" sz="3600" b="1" dirty="0">
                <a:solidFill>
                  <a:schemeClr val="accent1"/>
                </a:solidFill>
              </a:rPr>
              <a:t>Et l’évaluation ? </a:t>
            </a:r>
          </a:p>
        </p:txBody>
      </p:sp>
      <p:sp>
        <p:nvSpPr>
          <p:cNvPr id="3" name="Espace réservé du contenu 2">
            <a:extLst>
              <a:ext uri="{FF2B5EF4-FFF2-40B4-BE49-F238E27FC236}">
                <a16:creationId xmlns:a16="http://schemas.microsoft.com/office/drawing/2014/main" id="{330A254E-9BB8-46F9-8E5B-7DA08F8D5E80}"/>
              </a:ext>
            </a:extLst>
          </p:cNvPr>
          <p:cNvSpPr>
            <a:spLocks noGrp="1"/>
          </p:cNvSpPr>
          <p:nvPr>
            <p:ph idx="1"/>
          </p:nvPr>
        </p:nvSpPr>
        <p:spPr>
          <a:xfrm>
            <a:off x="838200" y="1825625"/>
            <a:ext cx="10515600" cy="957332"/>
          </a:xfrm>
        </p:spPr>
        <p:txBody>
          <a:bodyPr>
            <a:normAutofit/>
            <a:scene3d>
              <a:camera prst="orthographicFront"/>
              <a:lightRig rig="harsh" dir="t"/>
            </a:scene3d>
            <a:sp3d extrusionH="57150" prstMaterial="matte">
              <a:bevelT w="63500" h="12700" prst="angle"/>
              <a:contourClr>
                <a:schemeClr val="bg1">
                  <a:lumMod val="65000"/>
                </a:schemeClr>
              </a:contourClr>
            </a:sp3d>
          </a:bodyPr>
          <a:lstStyle/>
          <a:p>
            <a:pPr marL="0" indent="0">
              <a:buNone/>
            </a:pPr>
            <a:r>
              <a:rPr lang="fr-FR" sz="2400" dirty="0">
                <a:ln w="0"/>
              </a:rPr>
              <a:t>Passer de l’évaluation de résultats </a:t>
            </a:r>
            <a:r>
              <a:rPr lang="fr-FR" sz="2400" i="1" dirty="0">
                <a:ln w="0"/>
                <a:effectLst>
                  <a:outerShdw blurRad="38100" dist="19050" dir="2700000" algn="tl" rotWithShape="0">
                    <a:schemeClr val="dk1">
                      <a:alpha val="40000"/>
                    </a:schemeClr>
                  </a:outerShdw>
                </a:effectLst>
              </a:rPr>
              <a:t>	        à		</a:t>
            </a:r>
            <a:r>
              <a:rPr lang="fr-FR" sz="2400" dirty="0">
                <a:ln w="0"/>
              </a:rPr>
              <a:t>l’évaluation des compétences</a:t>
            </a:r>
          </a:p>
        </p:txBody>
      </p:sp>
      <p:sp>
        <p:nvSpPr>
          <p:cNvPr id="5" name="ZoneTexte 4">
            <a:extLst>
              <a:ext uri="{FF2B5EF4-FFF2-40B4-BE49-F238E27FC236}">
                <a16:creationId xmlns:a16="http://schemas.microsoft.com/office/drawing/2014/main" id="{23079FD5-9028-4F31-9C87-0565BC21F7F7}"/>
              </a:ext>
            </a:extLst>
          </p:cNvPr>
          <p:cNvSpPr txBox="1"/>
          <p:nvPr/>
        </p:nvSpPr>
        <p:spPr>
          <a:xfrm>
            <a:off x="477079" y="3330187"/>
            <a:ext cx="4744278" cy="1200329"/>
          </a:xfrm>
          <a:prstGeom prst="rect">
            <a:avLst/>
          </a:prstGeom>
          <a:noFill/>
        </p:spPr>
        <p:txBody>
          <a:bodyPr wrap="square" rtlCol="0">
            <a:spAutoFit/>
          </a:bodyPr>
          <a:lstStyle/>
          <a:p>
            <a:pPr algn="ctr"/>
            <a:r>
              <a:rPr lang="fr-FR" sz="2400" dirty="0">
                <a:ln w="0"/>
              </a:rPr>
              <a:t>= évaluer une </a:t>
            </a:r>
            <a:r>
              <a:rPr lang="fr-FR" sz="2400" b="1" dirty="0">
                <a:ln w="0"/>
              </a:rPr>
              <a:t>performance </a:t>
            </a:r>
            <a:r>
              <a:rPr lang="fr-FR" sz="2400" i="1" dirty="0">
                <a:ln w="0"/>
              </a:rPr>
              <a:t>(adéquation entre le produit réalisé et le produit normé) </a:t>
            </a:r>
          </a:p>
        </p:txBody>
      </p:sp>
      <p:sp>
        <p:nvSpPr>
          <p:cNvPr id="7" name="Flèche : bas 6">
            <a:extLst>
              <a:ext uri="{FF2B5EF4-FFF2-40B4-BE49-F238E27FC236}">
                <a16:creationId xmlns:a16="http://schemas.microsoft.com/office/drawing/2014/main" id="{891A9B89-2290-466A-91FB-B1BB90AD8B11}"/>
              </a:ext>
            </a:extLst>
          </p:cNvPr>
          <p:cNvSpPr/>
          <p:nvPr/>
        </p:nvSpPr>
        <p:spPr>
          <a:xfrm>
            <a:off x="2014330" y="2345635"/>
            <a:ext cx="331305" cy="8348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a:extLst>
              <a:ext uri="{FF2B5EF4-FFF2-40B4-BE49-F238E27FC236}">
                <a16:creationId xmlns:a16="http://schemas.microsoft.com/office/drawing/2014/main" id="{419FB25B-3F4A-4F88-BD03-DE2652F3671E}"/>
              </a:ext>
            </a:extLst>
          </p:cNvPr>
          <p:cNvSpPr txBox="1"/>
          <p:nvPr/>
        </p:nvSpPr>
        <p:spPr>
          <a:xfrm>
            <a:off x="1176131" y="4683769"/>
            <a:ext cx="3140765" cy="2031325"/>
          </a:xfrm>
          <a:prstGeom prst="rect">
            <a:avLst/>
          </a:prstGeom>
          <a:noFill/>
        </p:spPr>
        <p:txBody>
          <a:bodyPr wrap="square" rtlCol="0">
            <a:spAutoFit/>
          </a:bodyPr>
          <a:lstStyle/>
          <a:p>
            <a:r>
              <a:rPr lang="fr-FR" dirty="0"/>
              <a:t>Ex. « rédiger une lettre »</a:t>
            </a:r>
          </a:p>
          <a:p>
            <a:r>
              <a:rPr lang="fr-FR" dirty="0"/>
              <a:t>« réaliser un planning »</a:t>
            </a:r>
          </a:p>
          <a:p>
            <a:r>
              <a:rPr lang="fr-FR" dirty="0"/>
              <a:t>« construire un tableau ou un graphique »… </a:t>
            </a:r>
          </a:p>
          <a:p>
            <a:r>
              <a:rPr lang="fr-FR" dirty="0"/>
              <a:t>=&gt; Rechercher si les éléments constitutifs du document sont présents : barème précis</a:t>
            </a:r>
          </a:p>
        </p:txBody>
      </p:sp>
      <p:sp>
        <p:nvSpPr>
          <p:cNvPr id="11" name="Ellipse 10">
            <a:extLst>
              <a:ext uri="{FF2B5EF4-FFF2-40B4-BE49-F238E27FC236}">
                <a16:creationId xmlns:a16="http://schemas.microsoft.com/office/drawing/2014/main" id="{FFABF02E-D2CE-4670-8553-3359DE19FF09}"/>
              </a:ext>
            </a:extLst>
          </p:cNvPr>
          <p:cNvSpPr/>
          <p:nvPr/>
        </p:nvSpPr>
        <p:spPr>
          <a:xfrm>
            <a:off x="9006510" y="1634504"/>
            <a:ext cx="2342320" cy="9573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Ellipse 12">
            <a:extLst>
              <a:ext uri="{FF2B5EF4-FFF2-40B4-BE49-F238E27FC236}">
                <a16:creationId xmlns:a16="http://schemas.microsoft.com/office/drawing/2014/main" id="{C6253FC8-ED34-485C-89C7-1EBB4FD23D09}"/>
              </a:ext>
            </a:extLst>
          </p:cNvPr>
          <p:cNvSpPr/>
          <p:nvPr/>
        </p:nvSpPr>
        <p:spPr>
          <a:xfrm>
            <a:off x="3336237" y="1641551"/>
            <a:ext cx="2342320" cy="9573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5" name="ZoneTexte 14">
            <a:extLst>
              <a:ext uri="{FF2B5EF4-FFF2-40B4-BE49-F238E27FC236}">
                <a16:creationId xmlns:a16="http://schemas.microsoft.com/office/drawing/2014/main" id="{755AF68F-4FCF-40A2-BE97-F4C99E93D07A}"/>
              </a:ext>
            </a:extLst>
          </p:cNvPr>
          <p:cNvSpPr txBox="1"/>
          <p:nvPr/>
        </p:nvSpPr>
        <p:spPr>
          <a:xfrm>
            <a:off x="6228522" y="3404622"/>
            <a:ext cx="5120307" cy="1200329"/>
          </a:xfrm>
          <a:prstGeom prst="rect">
            <a:avLst/>
          </a:prstGeom>
          <a:noFill/>
        </p:spPr>
        <p:txBody>
          <a:bodyPr wrap="square" rtlCol="0">
            <a:spAutoFit/>
          </a:bodyPr>
          <a:lstStyle/>
          <a:p>
            <a:pPr algn="ctr"/>
            <a:r>
              <a:rPr lang="fr-FR" sz="2400" dirty="0">
                <a:ln w="0"/>
              </a:rPr>
              <a:t>= évaluer la </a:t>
            </a:r>
            <a:r>
              <a:rPr lang="fr-FR" sz="2400" b="1" dirty="0">
                <a:ln w="0"/>
              </a:rPr>
              <a:t>combinaison de savoirs, savoir-faire et/ou savoir-être, ayant généré l’activité</a:t>
            </a:r>
          </a:p>
        </p:txBody>
      </p:sp>
      <p:sp>
        <p:nvSpPr>
          <p:cNvPr id="16" name="Flèche : bas 15">
            <a:extLst>
              <a:ext uri="{FF2B5EF4-FFF2-40B4-BE49-F238E27FC236}">
                <a16:creationId xmlns:a16="http://schemas.microsoft.com/office/drawing/2014/main" id="{2B98ECBE-B0FA-4599-B65B-0E5B571E464A}"/>
              </a:ext>
            </a:extLst>
          </p:cNvPr>
          <p:cNvSpPr/>
          <p:nvPr/>
        </p:nvSpPr>
        <p:spPr>
          <a:xfrm>
            <a:off x="8448261" y="2447290"/>
            <a:ext cx="331305" cy="8348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ZoneTexte 17">
            <a:extLst>
              <a:ext uri="{FF2B5EF4-FFF2-40B4-BE49-F238E27FC236}">
                <a16:creationId xmlns:a16="http://schemas.microsoft.com/office/drawing/2014/main" id="{B73DC83D-6F9B-4857-8BE8-09CEF57B910F}"/>
              </a:ext>
            </a:extLst>
          </p:cNvPr>
          <p:cNvSpPr txBox="1"/>
          <p:nvPr/>
        </p:nvSpPr>
        <p:spPr>
          <a:xfrm>
            <a:off x="7436127" y="5172627"/>
            <a:ext cx="3140765" cy="1200329"/>
          </a:xfrm>
          <a:prstGeom prst="rect">
            <a:avLst/>
          </a:prstGeom>
          <a:noFill/>
        </p:spPr>
        <p:txBody>
          <a:bodyPr wrap="square" rtlCol="0">
            <a:spAutoFit/>
          </a:bodyPr>
          <a:lstStyle/>
          <a:p>
            <a:r>
              <a:rPr lang="fr-FR" dirty="0"/>
              <a:t>=&gt; Evaluer par degré de maitrise de la compétence. Evaluation globale, s’appuyant sur des indicateurs de réussite</a:t>
            </a:r>
          </a:p>
        </p:txBody>
      </p:sp>
    </p:spTree>
    <p:extLst>
      <p:ext uri="{BB962C8B-B14F-4D97-AF65-F5344CB8AC3E}">
        <p14:creationId xmlns:p14="http://schemas.microsoft.com/office/powerpoint/2010/main" val="10779705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F9940C-8933-4E6B-906D-ABF554332BA9}"/>
              </a:ext>
            </a:extLst>
          </p:cNvPr>
          <p:cNvSpPr>
            <a:spLocks noGrp="1"/>
          </p:cNvSpPr>
          <p:nvPr>
            <p:ph type="title"/>
          </p:nvPr>
        </p:nvSpPr>
        <p:spPr/>
        <p:txBody>
          <a:bodyPr>
            <a:normAutofit/>
          </a:bodyPr>
          <a:lstStyle/>
          <a:p>
            <a:r>
              <a:rPr lang="fr-FR" sz="3600" b="1" dirty="0">
                <a:solidFill>
                  <a:schemeClr val="accent1"/>
                </a:solidFill>
              </a:rPr>
              <a:t>Les modalités d’évaluation des compétences </a:t>
            </a:r>
          </a:p>
        </p:txBody>
      </p:sp>
      <p:sp>
        <p:nvSpPr>
          <p:cNvPr id="3" name="Espace réservé du contenu 2">
            <a:extLst>
              <a:ext uri="{FF2B5EF4-FFF2-40B4-BE49-F238E27FC236}">
                <a16:creationId xmlns:a16="http://schemas.microsoft.com/office/drawing/2014/main" id="{0A6A0B45-B863-4966-8A48-82FCC40F773A}"/>
              </a:ext>
            </a:extLst>
          </p:cNvPr>
          <p:cNvSpPr>
            <a:spLocks noGrp="1"/>
          </p:cNvSpPr>
          <p:nvPr>
            <p:ph idx="1"/>
          </p:nvPr>
        </p:nvSpPr>
        <p:spPr/>
        <p:txBody>
          <a:bodyPr>
            <a:normAutofit/>
          </a:bodyPr>
          <a:lstStyle/>
          <a:p>
            <a:r>
              <a:rPr lang="fr-FR" sz="2400" dirty="0"/>
              <a:t>Des indicateurs de réussite ou de compétence : objectivation de la mesure de l’atteinte de la compétence</a:t>
            </a:r>
          </a:p>
          <a:p>
            <a:endParaRPr lang="fr-FR" sz="2400" dirty="0"/>
          </a:p>
          <a:p>
            <a:r>
              <a:rPr lang="fr-FR" sz="2400" dirty="0"/>
              <a:t>Evaluation de la compétence en situation complexe : situation réelle, vidéo, simulations… </a:t>
            </a:r>
          </a:p>
          <a:p>
            <a:endParaRPr lang="fr-FR" sz="2400" dirty="0"/>
          </a:p>
          <a:p>
            <a:r>
              <a:rPr lang="fr-FR" sz="2400" dirty="0"/>
              <a:t>Dans l’idéal, évaluation de la compétence à plusieurs évaluateurs</a:t>
            </a:r>
          </a:p>
          <a:p>
            <a:endParaRPr lang="fr-FR" sz="2400" dirty="0"/>
          </a:p>
          <a:p>
            <a:r>
              <a:rPr lang="fr-FR" sz="2400" dirty="0"/>
              <a:t>Transparence de cette évaluation : critères et indicateurs de réussite connus, tant en termes de savoirs, savoir-faire et savoir-être (« le référent »)</a:t>
            </a:r>
          </a:p>
          <a:p>
            <a:endParaRPr lang="fr-FR" dirty="0"/>
          </a:p>
          <a:p>
            <a:endParaRPr lang="fr-FR" dirty="0"/>
          </a:p>
        </p:txBody>
      </p:sp>
    </p:spTree>
    <p:extLst>
      <p:ext uri="{BB962C8B-B14F-4D97-AF65-F5344CB8AC3E}">
        <p14:creationId xmlns:p14="http://schemas.microsoft.com/office/powerpoint/2010/main" val="1453256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3A0FBE-D8C1-424E-92F3-7A12EA759231}"/>
              </a:ext>
            </a:extLst>
          </p:cNvPr>
          <p:cNvSpPr>
            <a:spLocks noGrp="1"/>
          </p:cNvSpPr>
          <p:nvPr>
            <p:ph type="title"/>
          </p:nvPr>
        </p:nvSpPr>
        <p:spPr/>
        <p:txBody>
          <a:bodyPr>
            <a:normAutofit/>
          </a:bodyPr>
          <a:lstStyle/>
          <a:p>
            <a:r>
              <a:rPr lang="fr-FR" sz="3600" b="1" dirty="0">
                <a:solidFill>
                  <a:schemeClr val="accent1"/>
                </a:solidFill>
              </a:rPr>
              <a:t>Ordre du jour</a:t>
            </a:r>
          </a:p>
        </p:txBody>
      </p:sp>
      <p:sp>
        <p:nvSpPr>
          <p:cNvPr id="3" name="Espace réservé du contenu 2">
            <a:extLst>
              <a:ext uri="{FF2B5EF4-FFF2-40B4-BE49-F238E27FC236}">
                <a16:creationId xmlns:a16="http://schemas.microsoft.com/office/drawing/2014/main" id="{CEE65014-A050-4363-A250-A62597EEE813}"/>
              </a:ext>
            </a:extLst>
          </p:cNvPr>
          <p:cNvSpPr>
            <a:spLocks noGrp="1"/>
          </p:cNvSpPr>
          <p:nvPr>
            <p:ph idx="1"/>
          </p:nvPr>
        </p:nvSpPr>
        <p:spPr/>
        <p:txBody>
          <a:bodyPr>
            <a:normAutofit/>
          </a:bodyPr>
          <a:lstStyle/>
          <a:p>
            <a:pPr marL="514350" indent="-514350">
              <a:buAutoNum type="arabicPeriod"/>
            </a:pPr>
            <a:endParaRPr lang="fr-FR" sz="2400" dirty="0"/>
          </a:p>
          <a:p>
            <a:pPr marL="514350" indent="-514350">
              <a:buAutoNum type="arabicPeriod"/>
            </a:pPr>
            <a:r>
              <a:rPr lang="fr-FR" sz="2400" dirty="0"/>
              <a:t>La construction et la validation des compétences professionnelles</a:t>
            </a:r>
          </a:p>
          <a:p>
            <a:pPr marL="514350" indent="-514350">
              <a:buAutoNum type="arabicPeriod"/>
            </a:pPr>
            <a:endParaRPr lang="fr-FR" sz="2400" dirty="0"/>
          </a:p>
          <a:p>
            <a:pPr marL="514350" indent="-514350">
              <a:buAutoNum type="arabicPeriod"/>
            </a:pPr>
            <a:endParaRPr lang="fr-FR" sz="2400" dirty="0"/>
          </a:p>
          <a:p>
            <a:pPr marL="514350" indent="-514350">
              <a:buAutoNum type="arabicPeriod"/>
            </a:pPr>
            <a:r>
              <a:rPr lang="fr-FR" sz="2400" dirty="0"/>
              <a:t>Le plan de formation</a:t>
            </a:r>
          </a:p>
          <a:p>
            <a:pPr marL="514350" indent="-514350">
              <a:buAutoNum type="arabicPeriod"/>
            </a:pPr>
            <a:endParaRPr lang="fr-FR" sz="2400" dirty="0"/>
          </a:p>
          <a:p>
            <a:pPr marL="514350" indent="-514350">
              <a:buAutoNum type="arabicPeriod"/>
            </a:pPr>
            <a:endParaRPr lang="fr-FR" sz="2400" dirty="0"/>
          </a:p>
          <a:p>
            <a:pPr marL="514350" indent="-514350">
              <a:buAutoNum type="arabicPeriod"/>
            </a:pPr>
            <a:r>
              <a:rPr lang="fr-FR" sz="2400" dirty="0"/>
              <a:t>Principes de rédaction d’un sujet, d’une situation d’évaluation de CCF ou d’une activité pédagogique</a:t>
            </a:r>
          </a:p>
        </p:txBody>
      </p:sp>
    </p:spTree>
    <p:extLst>
      <p:ext uri="{BB962C8B-B14F-4D97-AF65-F5344CB8AC3E}">
        <p14:creationId xmlns:p14="http://schemas.microsoft.com/office/powerpoint/2010/main" val="28037654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4E5F71-DC20-4A1B-BD08-0076EC274C86}"/>
              </a:ext>
            </a:extLst>
          </p:cNvPr>
          <p:cNvSpPr>
            <a:spLocks noGrp="1"/>
          </p:cNvSpPr>
          <p:nvPr>
            <p:ph type="title"/>
          </p:nvPr>
        </p:nvSpPr>
        <p:spPr/>
        <p:txBody>
          <a:bodyPr>
            <a:normAutofit/>
          </a:bodyPr>
          <a:lstStyle/>
          <a:p>
            <a:r>
              <a:rPr lang="fr-FR" sz="3600" b="1" dirty="0">
                <a:solidFill>
                  <a:schemeClr val="accent1"/>
                </a:solidFill>
              </a:rPr>
              <a:t>BTS ESF : Comparaison des définitions d’épreuves</a:t>
            </a:r>
          </a:p>
        </p:txBody>
      </p:sp>
      <p:sp>
        <p:nvSpPr>
          <p:cNvPr id="3" name="Espace réservé du contenu 2">
            <a:extLst>
              <a:ext uri="{FF2B5EF4-FFF2-40B4-BE49-F238E27FC236}">
                <a16:creationId xmlns:a16="http://schemas.microsoft.com/office/drawing/2014/main" id="{76DDB644-5C33-4F8F-9D85-1FAE38F67FFB}"/>
              </a:ext>
            </a:extLst>
          </p:cNvPr>
          <p:cNvSpPr>
            <a:spLocks noGrp="1"/>
          </p:cNvSpPr>
          <p:nvPr>
            <p:ph idx="1"/>
          </p:nvPr>
        </p:nvSpPr>
        <p:spPr>
          <a:xfrm>
            <a:off x="838200" y="1406524"/>
            <a:ext cx="10515600" cy="4987925"/>
          </a:xfrm>
        </p:spPr>
        <p:txBody>
          <a:bodyPr>
            <a:normAutofit fontScale="92500" lnSpcReduction="10000"/>
          </a:bodyPr>
          <a:lstStyle/>
          <a:p>
            <a:r>
              <a:rPr lang="fr-FR" sz="2400" dirty="0"/>
              <a:t>E1 : « </a:t>
            </a:r>
            <a:r>
              <a:rPr lang="fr-FR" sz="2400" b="1" dirty="0"/>
              <a:t>Dans le contexte d’une situation professionnelle donnée</a:t>
            </a:r>
            <a:r>
              <a:rPr lang="fr-FR" sz="2400" dirty="0"/>
              <a:t>, l’épreuve porte sur l’analyse de la situation, les choix réalisés et leur argumentation en vue d’un conseil destiné au public en appui sur l’exploitation des résultats issues d’activité(s) pratique(s) réalisée(s) »</a:t>
            </a:r>
          </a:p>
          <a:p>
            <a:r>
              <a:rPr lang="fr-FR" sz="2400" dirty="0"/>
              <a:t>E2 : « L’épreuve écrite consiste en l’analyse d’une </a:t>
            </a:r>
            <a:r>
              <a:rPr lang="fr-FR" sz="2400" b="1" dirty="0"/>
              <a:t>situation liée à l’organisation de la vie quotidienne dans un service ou un établissement</a:t>
            </a:r>
            <a:r>
              <a:rPr lang="fr-FR" sz="2400" dirty="0"/>
              <a:t> et à la formulation de propositions adaptées aux problématiques identifiées »</a:t>
            </a:r>
          </a:p>
          <a:p>
            <a:r>
              <a:rPr lang="fr-FR" sz="2400" dirty="0"/>
              <a:t>E3 : « […] </a:t>
            </a:r>
            <a:r>
              <a:rPr lang="fr-FR" sz="2400" b="1" dirty="0"/>
              <a:t>A partir d’une situation professionnelle vécue en stage </a:t>
            </a:r>
            <a:r>
              <a:rPr lang="fr-FR" sz="2400" dirty="0"/>
              <a:t>et d’un besoin clairement identifié, il s’agit d’élaborer tout ou partie d’une démarche de projet d’animation ou de formation en vie quotidienne […] »</a:t>
            </a:r>
          </a:p>
          <a:p>
            <a:r>
              <a:rPr lang="fr-FR" sz="2400" dirty="0"/>
              <a:t>E4 : « L’épreuve est située dans un </a:t>
            </a:r>
            <a:r>
              <a:rPr lang="fr-FR" sz="2400" b="1" dirty="0"/>
              <a:t>contexte professionnel précis </a:t>
            </a:r>
            <a:r>
              <a:rPr lang="fr-FR" sz="2400" dirty="0"/>
              <a:t>[…] »</a:t>
            </a:r>
          </a:p>
          <a:p>
            <a:r>
              <a:rPr lang="fr-FR" sz="2400" dirty="0"/>
              <a:t>E5 : « L’épreuve écrite consiste en l’analyse d’une situation partenariale, et en la formulation de propositions pour faire vivre la dynamique partenariale engagée en situant les enjeux ». </a:t>
            </a:r>
            <a:br>
              <a:rPr lang="fr-FR" sz="2400" dirty="0"/>
            </a:br>
            <a:r>
              <a:rPr lang="fr-FR" sz="2400" b="1" dirty="0"/>
              <a:t>A partir d’une situation professionnelle</a:t>
            </a:r>
            <a:r>
              <a:rPr lang="fr-FR" sz="2400" dirty="0"/>
              <a:t>…</a:t>
            </a:r>
          </a:p>
        </p:txBody>
      </p:sp>
      <p:sp>
        <p:nvSpPr>
          <p:cNvPr id="4" name="Bulle narrative : ronde 3">
            <a:extLst>
              <a:ext uri="{FF2B5EF4-FFF2-40B4-BE49-F238E27FC236}">
                <a16:creationId xmlns:a16="http://schemas.microsoft.com/office/drawing/2014/main" id="{1F9F8BB0-C222-4CED-89A8-0AA0EA116CB5}"/>
              </a:ext>
            </a:extLst>
          </p:cNvPr>
          <p:cNvSpPr/>
          <p:nvPr/>
        </p:nvSpPr>
        <p:spPr>
          <a:xfrm>
            <a:off x="10020300" y="190500"/>
            <a:ext cx="1752600" cy="1181099"/>
          </a:xfrm>
          <a:prstGeom prst="wedgeEllipseCallout">
            <a:avLst>
              <a:gd name="adj1" fmla="val -50612"/>
              <a:gd name="adj2" fmla="val 5067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Quel point commun ? </a:t>
            </a:r>
          </a:p>
        </p:txBody>
      </p:sp>
      <p:sp>
        <p:nvSpPr>
          <p:cNvPr id="6" name="Bulle narrative : ronde 5">
            <a:extLst>
              <a:ext uri="{FF2B5EF4-FFF2-40B4-BE49-F238E27FC236}">
                <a16:creationId xmlns:a16="http://schemas.microsoft.com/office/drawing/2014/main" id="{80B6B289-3AAF-44A9-A464-E0B70FE63340}"/>
              </a:ext>
            </a:extLst>
          </p:cNvPr>
          <p:cNvSpPr/>
          <p:nvPr/>
        </p:nvSpPr>
        <p:spPr>
          <a:xfrm>
            <a:off x="8629650" y="5816235"/>
            <a:ext cx="3562350" cy="836611"/>
          </a:xfrm>
          <a:prstGeom prst="wedgeEllipseCallout">
            <a:avLst>
              <a:gd name="adj1" fmla="val 21941"/>
              <a:gd name="adj2" fmla="val -2029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Quelle conséquence sur les enseignements ? </a:t>
            </a:r>
          </a:p>
        </p:txBody>
      </p:sp>
    </p:spTree>
    <p:extLst>
      <p:ext uri="{BB962C8B-B14F-4D97-AF65-F5344CB8AC3E}">
        <p14:creationId xmlns:p14="http://schemas.microsoft.com/office/powerpoint/2010/main" val="17378754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0DEB74-5520-4837-B8B6-DA2D55F6A0D6}"/>
              </a:ext>
            </a:extLst>
          </p:cNvPr>
          <p:cNvSpPr>
            <a:spLocks noGrp="1"/>
          </p:cNvSpPr>
          <p:nvPr>
            <p:ph type="title"/>
          </p:nvPr>
        </p:nvSpPr>
        <p:spPr/>
        <p:txBody>
          <a:bodyPr>
            <a:normAutofit/>
          </a:bodyPr>
          <a:lstStyle/>
          <a:p>
            <a:r>
              <a:rPr lang="fr-FR" sz="3600" b="1" dirty="0">
                <a:solidFill>
                  <a:schemeClr val="accent1"/>
                </a:solidFill>
              </a:rPr>
              <a:t>Développer et évaluer des compétences, c’est placer l’apprenant en tant que futur professionnel</a:t>
            </a:r>
          </a:p>
        </p:txBody>
      </p:sp>
      <p:sp>
        <p:nvSpPr>
          <p:cNvPr id="3" name="Espace réservé du contenu 2">
            <a:extLst>
              <a:ext uri="{FF2B5EF4-FFF2-40B4-BE49-F238E27FC236}">
                <a16:creationId xmlns:a16="http://schemas.microsoft.com/office/drawing/2014/main" id="{28EC78C4-70B7-4261-8AC6-33CBEF6BE08A}"/>
              </a:ext>
            </a:extLst>
          </p:cNvPr>
          <p:cNvSpPr>
            <a:spLocks noGrp="1"/>
          </p:cNvSpPr>
          <p:nvPr>
            <p:ph idx="1"/>
          </p:nvPr>
        </p:nvSpPr>
        <p:spPr/>
        <p:txBody>
          <a:bodyPr/>
          <a:lstStyle/>
          <a:p>
            <a:pPr marL="0" indent="0">
              <a:buNone/>
            </a:pPr>
            <a:endParaRPr lang="fr-FR" b="1" dirty="0"/>
          </a:p>
          <a:p>
            <a:pPr marL="0" indent="0">
              <a:buNone/>
            </a:pPr>
            <a:r>
              <a:rPr lang="fr-FR" b="1" dirty="0"/>
              <a:t>Contextualisation au sein d’un bloc </a:t>
            </a:r>
            <a:r>
              <a:rPr lang="fr-FR" i="1" dirty="0"/>
              <a:t>(présentation de la structure, positionnement de l’étudiant en tant que professionnel), </a:t>
            </a:r>
            <a:r>
              <a:rPr lang="fr-FR" dirty="0"/>
              <a:t>pour projeter l’étudiant dans une situation la plus proche du réel, dans un souci de cohérence des apprentissages au sein du bloc et de construction concertée des compétences)</a:t>
            </a:r>
          </a:p>
          <a:p>
            <a:pPr marL="0" indent="0">
              <a:buNone/>
            </a:pPr>
            <a:endParaRPr lang="fr-FR" dirty="0"/>
          </a:p>
          <a:p>
            <a:pPr marL="0" indent="0">
              <a:buNone/>
            </a:pPr>
            <a:r>
              <a:rPr lang="fr-FR" dirty="0"/>
              <a:t>   =&gt; Nécessité du plan de formation défini par l’ensemble de l’équipe pédagogique</a:t>
            </a:r>
          </a:p>
          <a:p>
            <a:endParaRPr lang="fr-FR" dirty="0"/>
          </a:p>
        </p:txBody>
      </p:sp>
    </p:spTree>
    <p:extLst>
      <p:ext uri="{BB962C8B-B14F-4D97-AF65-F5344CB8AC3E}">
        <p14:creationId xmlns:p14="http://schemas.microsoft.com/office/powerpoint/2010/main" val="19125865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303C2F2-7C8A-4B8A-A4E1-185428FBD81F}"/>
              </a:ext>
            </a:extLst>
          </p:cNvPr>
          <p:cNvSpPr>
            <a:spLocks noGrp="1"/>
          </p:cNvSpPr>
          <p:nvPr>
            <p:ph idx="1"/>
          </p:nvPr>
        </p:nvSpPr>
        <p:spPr>
          <a:xfrm>
            <a:off x="838200" y="2920621"/>
            <a:ext cx="10515600" cy="3256341"/>
          </a:xfrm>
        </p:spPr>
        <p:txBody>
          <a:bodyPr/>
          <a:lstStyle/>
          <a:p>
            <a:endParaRPr lang="fr-FR" sz="2400" dirty="0"/>
          </a:p>
          <a:p>
            <a:r>
              <a:rPr lang="fr-FR" sz="2400" dirty="0"/>
              <a:t>Comment s’assurer que toutes les compétences d’un bloc sont bien construites ? </a:t>
            </a:r>
          </a:p>
          <a:p>
            <a:endParaRPr lang="fr-FR" sz="2400" dirty="0"/>
          </a:p>
          <a:p>
            <a:r>
              <a:rPr lang="fr-FR" sz="2400" dirty="0"/>
              <a:t>Comment valider l’acquisition des compétences et le degré de maitrise de la compétence ? </a:t>
            </a:r>
          </a:p>
          <a:p>
            <a:endParaRPr lang="fr-FR" dirty="0"/>
          </a:p>
        </p:txBody>
      </p:sp>
      <p:sp>
        <p:nvSpPr>
          <p:cNvPr id="4" name="Organigramme : Bande perforée 3">
            <a:extLst>
              <a:ext uri="{FF2B5EF4-FFF2-40B4-BE49-F238E27FC236}">
                <a16:creationId xmlns:a16="http://schemas.microsoft.com/office/drawing/2014/main" id="{FEC8A20B-1CA9-4B0C-BCE6-43B543A2D7C7}"/>
              </a:ext>
            </a:extLst>
          </p:cNvPr>
          <p:cNvSpPr/>
          <p:nvPr/>
        </p:nvSpPr>
        <p:spPr>
          <a:xfrm>
            <a:off x="5977719" y="681038"/>
            <a:ext cx="2770495" cy="1801503"/>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Réflexion pédagogique</a:t>
            </a:r>
          </a:p>
        </p:txBody>
      </p:sp>
    </p:spTree>
    <p:extLst>
      <p:ext uri="{BB962C8B-B14F-4D97-AF65-F5344CB8AC3E}">
        <p14:creationId xmlns:p14="http://schemas.microsoft.com/office/powerpoint/2010/main" val="26642563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33B8DB-E327-486D-AC22-4A0BECE83C42}"/>
              </a:ext>
            </a:extLst>
          </p:cNvPr>
          <p:cNvSpPr>
            <a:spLocks noGrp="1"/>
          </p:cNvSpPr>
          <p:nvPr>
            <p:ph type="title"/>
          </p:nvPr>
        </p:nvSpPr>
        <p:spPr/>
        <p:txBody>
          <a:bodyPr>
            <a:normAutofit/>
          </a:bodyPr>
          <a:lstStyle/>
          <a:p>
            <a:r>
              <a:rPr lang="fr-FR" sz="3600" b="1" dirty="0">
                <a:solidFill>
                  <a:schemeClr val="accent1"/>
                </a:solidFill>
              </a:rPr>
              <a:t>BTS ESF : S’assurer que toutes les compétences sont travaillées et validées</a:t>
            </a:r>
          </a:p>
        </p:txBody>
      </p:sp>
      <p:pic>
        <p:nvPicPr>
          <p:cNvPr id="7" name="Image 6">
            <a:extLst>
              <a:ext uri="{FF2B5EF4-FFF2-40B4-BE49-F238E27FC236}">
                <a16:creationId xmlns:a16="http://schemas.microsoft.com/office/drawing/2014/main" id="{D0CE7E6E-75FC-4189-9FAC-F859141F723C}"/>
              </a:ext>
            </a:extLst>
          </p:cNvPr>
          <p:cNvPicPr>
            <a:picLocks noChangeAspect="1"/>
          </p:cNvPicPr>
          <p:nvPr/>
        </p:nvPicPr>
        <p:blipFill>
          <a:blip r:embed="rId2"/>
          <a:stretch>
            <a:fillRect/>
          </a:stretch>
        </p:blipFill>
        <p:spPr>
          <a:xfrm>
            <a:off x="1543050" y="1690688"/>
            <a:ext cx="8729662" cy="4958313"/>
          </a:xfrm>
          <a:prstGeom prst="rect">
            <a:avLst/>
          </a:prstGeom>
        </p:spPr>
      </p:pic>
      <p:sp>
        <p:nvSpPr>
          <p:cNvPr id="9" name="Bulle narrative : ronde 8">
            <a:extLst>
              <a:ext uri="{FF2B5EF4-FFF2-40B4-BE49-F238E27FC236}">
                <a16:creationId xmlns:a16="http://schemas.microsoft.com/office/drawing/2014/main" id="{A4D1258D-52D3-4144-92E8-296B7070FBA5}"/>
              </a:ext>
            </a:extLst>
          </p:cNvPr>
          <p:cNvSpPr/>
          <p:nvPr/>
        </p:nvSpPr>
        <p:spPr>
          <a:xfrm>
            <a:off x="10272712" y="2266950"/>
            <a:ext cx="1919288" cy="1325563"/>
          </a:xfrm>
          <a:prstGeom prst="wedgeEllipseCallout">
            <a:avLst>
              <a:gd name="adj1" fmla="val -55572"/>
              <a:gd name="adj2" fmla="val 2800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Engage les enseignants </a:t>
            </a:r>
          </a:p>
        </p:txBody>
      </p:sp>
    </p:spTree>
    <p:extLst>
      <p:ext uri="{BB962C8B-B14F-4D97-AF65-F5344CB8AC3E}">
        <p14:creationId xmlns:p14="http://schemas.microsoft.com/office/powerpoint/2010/main" val="38775731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ED9B45-3FF4-4C3C-8E20-693098AD0E8B}"/>
              </a:ext>
            </a:extLst>
          </p:cNvPr>
          <p:cNvSpPr>
            <a:spLocks noGrp="1"/>
          </p:cNvSpPr>
          <p:nvPr>
            <p:ph type="title"/>
          </p:nvPr>
        </p:nvSpPr>
        <p:spPr>
          <a:xfrm>
            <a:off x="838200" y="2260185"/>
            <a:ext cx="10515600" cy="1325563"/>
          </a:xfrm>
        </p:spPr>
        <p:txBody>
          <a:bodyPr>
            <a:normAutofit/>
          </a:bodyPr>
          <a:lstStyle/>
          <a:p>
            <a:pPr algn="ctr"/>
            <a:r>
              <a:rPr lang="fr-FR" sz="3600" b="1" dirty="0">
                <a:solidFill>
                  <a:schemeClr val="accent1"/>
                </a:solidFill>
              </a:rPr>
              <a:t>2. Le plan de formation</a:t>
            </a:r>
          </a:p>
        </p:txBody>
      </p:sp>
    </p:spTree>
    <p:extLst>
      <p:ext uri="{BB962C8B-B14F-4D97-AF65-F5344CB8AC3E}">
        <p14:creationId xmlns:p14="http://schemas.microsoft.com/office/powerpoint/2010/main" val="1365227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5A972C6-161D-44B6-9135-54B214B0B573}"/>
              </a:ext>
            </a:extLst>
          </p:cNvPr>
          <p:cNvSpPr>
            <a:spLocks noGrp="1"/>
          </p:cNvSpPr>
          <p:nvPr>
            <p:ph idx="1"/>
          </p:nvPr>
        </p:nvSpPr>
        <p:spPr>
          <a:xfrm>
            <a:off x="838200" y="3156155"/>
            <a:ext cx="10515600" cy="3020808"/>
          </a:xfrm>
        </p:spPr>
        <p:txBody>
          <a:bodyPr>
            <a:normAutofit/>
          </a:bodyPr>
          <a:lstStyle/>
          <a:p>
            <a:endParaRPr lang="fr-FR" sz="2400" dirty="0"/>
          </a:p>
          <a:p>
            <a:endParaRPr lang="fr-FR" sz="2400" dirty="0"/>
          </a:p>
          <a:p>
            <a:pPr marL="0" indent="0">
              <a:buNone/>
            </a:pPr>
            <a:r>
              <a:rPr lang="fr-FR" sz="2400" dirty="0"/>
              <a:t>Présentation de la manière dont les équipes ont construit leurs plans de formation </a:t>
            </a:r>
          </a:p>
          <a:p>
            <a:pPr marL="0" indent="0">
              <a:buNone/>
            </a:pPr>
            <a:endParaRPr lang="fr-FR" sz="2400" dirty="0"/>
          </a:p>
          <a:p>
            <a:pPr marL="0" indent="0">
              <a:buNone/>
            </a:pPr>
            <a:r>
              <a:rPr lang="fr-FR" sz="2400" dirty="0"/>
              <a:t>Difficultés éventuelles</a:t>
            </a:r>
          </a:p>
        </p:txBody>
      </p:sp>
      <p:sp>
        <p:nvSpPr>
          <p:cNvPr id="4" name="Organigramme : Bande perforée 3">
            <a:extLst>
              <a:ext uri="{FF2B5EF4-FFF2-40B4-BE49-F238E27FC236}">
                <a16:creationId xmlns:a16="http://schemas.microsoft.com/office/drawing/2014/main" id="{1E82BDB4-BFE3-428C-954E-D8D222048B0C}"/>
              </a:ext>
            </a:extLst>
          </p:cNvPr>
          <p:cNvSpPr/>
          <p:nvPr/>
        </p:nvSpPr>
        <p:spPr>
          <a:xfrm>
            <a:off x="5977719" y="681038"/>
            <a:ext cx="2770495" cy="1801503"/>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Réflexion pédagogique</a:t>
            </a:r>
          </a:p>
        </p:txBody>
      </p:sp>
    </p:spTree>
    <p:extLst>
      <p:ext uri="{BB962C8B-B14F-4D97-AF65-F5344CB8AC3E}">
        <p14:creationId xmlns:p14="http://schemas.microsoft.com/office/powerpoint/2010/main" val="14651628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1141413" y="618518"/>
            <a:ext cx="9905998" cy="1478570"/>
          </a:xfrm>
        </p:spPr>
        <p:txBody>
          <a:bodyPr>
            <a:normAutofit/>
          </a:bodyPr>
          <a:lstStyle/>
          <a:p>
            <a:pPr marL="53975">
              <a:tabLst>
                <a:tab pos="53975" algn="l"/>
                <a:tab pos="968375" algn="l"/>
                <a:tab pos="1882775" algn="l"/>
                <a:tab pos="2797175" algn="l"/>
                <a:tab pos="3711575" algn="l"/>
                <a:tab pos="4625975" algn="l"/>
                <a:tab pos="5540375" algn="l"/>
                <a:tab pos="6454775" algn="l"/>
                <a:tab pos="7369175" algn="l"/>
                <a:tab pos="8283575" algn="l"/>
                <a:tab pos="9197975" algn="l"/>
                <a:tab pos="10112375" algn="l"/>
              </a:tabLst>
              <a:defRPr/>
            </a:pPr>
            <a:r>
              <a:rPr lang="fr-FR" dirty="0">
                <a:solidFill>
                  <a:schemeClr val="bg1"/>
                </a:solidFill>
              </a:rPr>
              <a:t>Vers le plan de formation</a:t>
            </a:r>
          </a:p>
        </p:txBody>
      </p:sp>
      <p:graphicFrame>
        <p:nvGraphicFramePr>
          <p:cNvPr id="4" name="Espace réservé du contenu 3"/>
          <p:cNvGraphicFramePr>
            <a:graphicFrameLocks noGrp="1"/>
          </p:cNvGraphicFramePr>
          <p:nvPr>
            <p:ph sz="quarter" idx="1"/>
            <p:extLst/>
          </p:nvPr>
        </p:nvGraphicFramePr>
        <p:xfrm>
          <a:off x="1600894" y="1571980"/>
          <a:ext cx="8987035" cy="44077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ZoneTexte 1">
            <a:extLst>
              <a:ext uri="{FF2B5EF4-FFF2-40B4-BE49-F238E27FC236}">
                <a16:creationId xmlns:a16="http://schemas.microsoft.com/office/drawing/2014/main" id="{D982917E-9C24-47DC-8D3C-F0ADA0E3614E}"/>
              </a:ext>
            </a:extLst>
          </p:cNvPr>
          <p:cNvSpPr txBox="1"/>
          <p:nvPr/>
        </p:nvSpPr>
        <p:spPr>
          <a:xfrm>
            <a:off x="1375811" y="878297"/>
            <a:ext cx="6105379" cy="646331"/>
          </a:xfrm>
          <a:prstGeom prst="rect">
            <a:avLst/>
          </a:prstGeom>
          <a:noFill/>
        </p:spPr>
        <p:txBody>
          <a:bodyPr wrap="square" rtlCol="0">
            <a:spAutoFit/>
          </a:bodyPr>
          <a:lstStyle/>
          <a:p>
            <a:r>
              <a:rPr lang="fr-FR" sz="3600" b="1" dirty="0">
                <a:solidFill>
                  <a:schemeClr val="accent1"/>
                </a:solidFill>
                <a:latin typeface="+mj-lt"/>
                <a:ea typeface="+mj-ea"/>
                <a:cs typeface="+mj-cs"/>
              </a:rPr>
              <a:t>Vers le plan de formation</a:t>
            </a:r>
          </a:p>
        </p:txBody>
      </p:sp>
    </p:spTree>
    <p:extLst>
      <p:ext uri="{BB962C8B-B14F-4D97-AF65-F5344CB8AC3E}">
        <p14:creationId xmlns:p14="http://schemas.microsoft.com/office/powerpoint/2010/main" val="36012537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marL="53975">
              <a:tabLst>
                <a:tab pos="53975" algn="l"/>
                <a:tab pos="968375" algn="l"/>
                <a:tab pos="1882775" algn="l"/>
                <a:tab pos="2797175" algn="l"/>
                <a:tab pos="3711575" algn="l"/>
                <a:tab pos="4625975" algn="l"/>
                <a:tab pos="5540375" algn="l"/>
                <a:tab pos="6454775" algn="l"/>
                <a:tab pos="7369175" algn="l"/>
                <a:tab pos="8283575" algn="l"/>
                <a:tab pos="9197975" algn="l"/>
                <a:tab pos="10112375" algn="l"/>
              </a:tabLst>
              <a:defRPr/>
            </a:pPr>
            <a:r>
              <a:rPr lang="fr-FR" dirty="0">
                <a:solidFill>
                  <a:schemeClr val="bg1"/>
                </a:solidFill>
              </a:rPr>
              <a:t>Le plan de formation</a:t>
            </a:r>
          </a:p>
        </p:txBody>
      </p:sp>
      <p:sp>
        <p:nvSpPr>
          <p:cNvPr id="3" name="Espace réservé du contenu 2"/>
          <p:cNvSpPr>
            <a:spLocks noGrp="1"/>
          </p:cNvSpPr>
          <p:nvPr>
            <p:ph idx="1"/>
          </p:nvPr>
        </p:nvSpPr>
        <p:spPr/>
        <p:txBody>
          <a:bodyPr>
            <a:normAutofit/>
          </a:bodyPr>
          <a:lstStyle/>
          <a:p>
            <a:pPr marL="0" indent="0">
              <a:buNone/>
            </a:pPr>
            <a:r>
              <a:rPr lang="fr-FR" sz="3100" dirty="0">
                <a:solidFill>
                  <a:schemeClr val="accent2"/>
                </a:solidFill>
              </a:rPr>
              <a:t>	</a:t>
            </a:r>
            <a:endParaRPr lang="fr-FR" dirty="0"/>
          </a:p>
        </p:txBody>
      </p:sp>
      <p:sp>
        <p:nvSpPr>
          <p:cNvPr id="5" name="Rectangle à coins arrondis 4"/>
          <p:cNvSpPr/>
          <p:nvPr/>
        </p:nvSpPr>
        <p:spPr>
          <a:xfrm>
            <a:off x="1631504" y="2494439"/>
            <a:ext cx="2592288" cy="2884411"/>
          </a:xfrm>
          <a:prstGeom prst="roundRect">
            <a:avLst/>
          </a:prstGeom>
          <a:solidFill>
            <a:srgbClr val="66CCFF"/>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prstClr val="black"/>
                </a:solidFill>
                <a:effectLst/>
                <a:uLnTx/>
                <a:uFillTx/>
                <a:latin typeface="Tw Cen MT" panose="020B0602020104020603"/>
                <a:ea typeface="+mn-ea"/>
                <a:cs typeface="+mn-cs"/>
              </a:rPr>
              <a:t>Contribution de chaque formateur à la compétence</a:t>
            </a:r>
          </a:p>
        </p:txBody>
      </p:sp>
      <p:grpSp>
        <p:nvGrpSpPr>
          <p:cNvPr id="11" name="Groupe 10"/>
          <p:cNvGrpSpPr/>
          <p:nvPr/>
        </p:nvGrpSpPr>
        <p:grpSpPr>
          <a:xfrm>
            <a:off x="4090951" y="2494439"/>
            <a:ext cx="4816565" cy="1332147"/>
            <a:chOff x="2566190" y="2494438"/>
            <a:chExt cx="2977918" cy="1332147"/>
          </a:xfrm>
          <a:solidFill>
            <a:srgbClr val="00B0F0"/>
          </a:solidFill>
        </p:grpSpPr>
        <p:sp>
          <p:nvSpPr>
            <p:cNvPr id="6" name="Flèche vers le bas 5"/>
            <p:cNvSpPr/>
            <p:nvPr/>
          </p:nvSpPr>
          <p:spPr>
            <a:xfrm rot="15305170">
              <a:off x="2678034" y="2994456"/>
              <a:ext cx="504056" cy="727743"/>
            </a:xfrm>
            <a:prstGeom prst="downArrow">
              <a:avLst/>
            </a:prstGeom>
            <a:grp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0">
                <a:ln>
                  <a:noFill/>
                </a:ln>
                <a:solidFill>
                  <a:prstClr val="black"/>
                </a:solidFill>
                <a:effectLst/>
                <a:uLnTx/>
                <a:uFillTx/>
                <a:latin typeface="Tw Cen MT" panose="020B0602020104020603"/>
                <a:ea typeface="+mn-ea"/>
                <a:cs typeface="+mn-cs"/>
              </a:endParaRPr>
            </a:p>
          </p:txBody>
        </p:sp>
        <p:sp>
          <p:nvSpPr>
            <p:cNvPr id="8" name="Rectangle à coins arrondis 7"/>
            <p:cNvSpPr/>
            <p:nvPr/>
          </p:nvSpPr>
          <p:spPr>
            <a:xfrm>
              <a:off x="3486276" y="2494438"/>
              <a:ext cx="2057832" cy="1332147"/>
            </a:xfrm>
            <a:prstGeom prst="roundRect">
              <a:avLst/>
            </a:prstGeom>
            <a:grp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prstClr val="black"/>
                  </a:solidFill>
                  <a:effectLst/>
                  <a:uLnTx/>
                  <a:uFillTx/>
                  <a:latin typeface="Tw Cen MT" panose="020B0602020104020603"/>
                  <a:ea typeface="+mn-ea"/>
                  <a:cs typeface="+mn-cs"/>
                </a:rPr>
                <a:t>Ressources (connaissances, ressources externes…) </a:t>
              </a:r>
            </a:p>
          </p:txBody>
        </p:sp>
      </p:grpSp>
      <p:grpSp>
        <p:nvGrpSpPr>
          <p:cNvPr id="12" name="Groupe 11"/>
          <p:cNvGrpSpPr/>
          <p:nvPr/>
        </p:nvGrpSpPr>
        <p:grpSpPr>
          <a:xfrm>
            <a:off x="4094316" y="4269747"/>
            <a:ext cx="4855299" cy="1109103"/>
            <a:chOff x="2570620" y="4269747"/>
            <a:chExt cx="4171930" cy="1109103"/>
          </a:xfrm>
          <a:solidFill>
            <a:srgbClr val="6699FF"/>
          </a:solidFill>
        </p:grpSpPr>
        <p:sp>
          <p:nvSpPr>
            <p:cNvPr id="9" name="Flèche vers le bas 8"/>
            <p:cNvSpPr/>
            <p:nvPr/>
          </p:nvSpPr>
          <p:spPr>
            <a:xfrm rot="16886600">
              <a:off x="2850348" y="3990019"/>
              <a:ext cx="504056" cy="1063511"/>
            </a:xfrm>
            <a:prstGeom prst="downArrow">
              <a:avLst/>
            </a:prstGeom>
            <a:grpFill/>
            <a:ln>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0">
                <a:ln>
                  <a:noFill/>
                </a:ln>
                <a:solidFill>
                  <a:prstClr val="black"/>
                </a:solidFill>
                <a:effectLst/>
                <a:uLnTx/>
                <a:uFillTx/>
                <a:latin typeface="Tw Cen MT" panose="020B0602020104020603"/>
                <a:ea typeface="+mn-ea"/>
                <a:cs typeface="+mn-cs"/>
              </a:endParaRPr>
            </a:p>
          </p:txBody>
        </p:sp>
        <p:sp>
          <p:nvSpPr>
            <p:cNvPr id="10" name="Rectangle à coins arrondis 9"/>
            <p:cNvSpPr/>
            <p:nvPr/>
          </p:nvSpPr>
          <p:spPr>
            <a:xfrm>
              <a:off x="3882618" y="4289921"/>
              <a:ext cx="2859932" cy="1088929"/>
            </a:xfrm>
            <a:prstGeom prst="roundRect">
              <a:avLst/>
            </a:prstGeom>
            <a:grpFill/>
            <a:ln>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prstClr val="black"/>
                  </a:solidFill>
                  <a:effectLst/>
                  <a:uLnTx/>
                  <a:uFillTx/>
                  <a:latin typeface="Tw Cen MT" panose="020B0602020104020603"/>
                  <a:ea typeface="+mn-ea"/>
                  <a:cs typeface="+mn-cs"/>
                </a:rPr>
                <a:t>Savoir faire (techniques…)</a:t>
              </a:r>
            </a:p>
          </p:txBody>
        </p:sp>
      </p:grpSp>
      <p:sp>
        <p:nvSpPr>
          <p:cNvPr id="13" name="ZoneTexte 12">
            <a:extLst>
              <a:ext uri="{FF2B5EF4-FFF2-40B4-BE49-F238E27FC236}">
                <a16:creationId xmlns:a16="http://schemas.microsoft.com/office/drawing/2014/main" id="{376DA0B0-CD38-43C6-967D-99CF73E7BBA0}"/>
              </a:ext>
            </a:extLst>
          </p:cNvPr>
          <p:cNvSpPr txBox="1"/>
          <p:nvPr/>
        </p:nvSpPr>
        <p:spPr>
          <a:xfrm>
            <a:off x="1323057" y="761677"/>
            <a:ext cx="6105379" cy="646331"/>
          </a:xfrm>
          <a:prstGeom prst="rect">
            <a:avLst/>
          </a:prstGeom>
          <a:noFill/>
        </p:spPr>
        <p:txBody>
          <a:bodyPr wrap="square" rtlCol="0">
            <a:spAutoFit/>
          </a:bodyPr>
          <a:lstStyle/>
          <a:p>
            <a:r>
              <a:rPr lang="fr-FR" sz="3600" b="1" dirty="0">
                <a:solidFill>
                  <a:schemeClr val="accent1"/>
                </a:solidFill>
                <a:latin typeface="+mj-lt"/>
                <a:ea typeface="+mj-ea"/>
                <a:cs typeface="+mj-cs"/>
              </a:rPr>
              <a:t>Le plan de formation</a:t>
            </a:r>
          </a:p>
        </p:txBody>
      </p:sp>
    </p:spTree>
    <p:extLst>
      <p:ext uri="{BB962C8B-B14F-4D97-AF65-F5344CB8AC3E}">
        <p14:creationId xmlns:p14="http://schemas.microsoft.com/office/powerpoint/2010/main" val="13506835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5562B7-6368-42EB-9CAB-3C505EDB6C1B}"/>
              </a:ext>
            </a:extLst>
          </p:cNvPr>
          <p:cNvSpPr>
            <a:spLocks noGrp="1"/>
          </p:cNvSpPr>
          <p:nvPr>
            <p:ph type="title"/>
          </p:nvPr>
        </p:nvSpPr>
        <p:spPr/>
        <p:txBody>
          <a:bodyPr/>
          <a:lstStyle/>
          <a:p>
            <a:r>
              <a:rPr lang="fr-FR" dirty="0">
                <a:solidFill>
                  <a:schemeClr val="bg1"/>
                </a:solidFill>
              </a:rPr>
              <a:t>Construction d’un plan de formation</a:t>
            </a:r>
          </a:p>
        </p:txBody>
      </p:sp>
      <p:sp>
        <p:nvSpPr>
          <p:cNvPr id="9" name="Forme libre : forme 8">
            <a:extLst>
              <a:ext uri="{FF2B5EF4-FFF2-40B4-BE49-F238E27FC236}">
                <a16:creationId xmlns:a16="http://schemas.microsoft.com/office/drawing/2014/main" id="{BE3B000D-8C40-4ACF-AAC3-C6B0D921818A}"/>
              </a:ext>
            </a:extLst>
          </p:cNvPr>
          <p:cNvSpPr/>
          <p:nvPr/>
        </p:nvSpPr>
        <p:spPr>
          <a:xfrm>
            <a:off x="1475916" y="3325572"/>
            <a:ext cx="387121" cy="737654"/>
          </a:xfrm>
          <a:custGeom>
            <a:avLst/>
            <a:gdLst>
              <a:gd name="connsiteX0" fmla="*/ 0 w 387121"/>
              <a:gd name="connsiteY0" fmla="*/ 737654 h 737654"/>
              <a:gd name="connsiteX1" fmla="*/ 193560 w 387121"/>
              <a:gd name="connsiteY1" fmla="*/ 737654 h 737654"/>
              <a:gd name="connsiteX2" fmla="*/ 193560 w 387121"/>
              <a:gd name="connsiteY2" fmla="*/ 0 h 737654"/>
              <a:gd name="connsiteX3" fmla="*/ 387121 w 387121"/>
              <a:gd name="connsiteY3" fmla="*/ 0 h 737654"/>
            </a:gdLst>
            <a:ahLst/>
            <a:cxnLst>
              <a:cxn ang="0">
                <a:pos x="connsiteX0" y="connsiteY0"/>
              </a:cxn>
              <a:cxn ang="0">
                <a:pos x="connsiteX1" y="connsiteY1"/>
              </a:cxn>
              <a:cxn ang="0">
                <a:pos x="connsiteX2" y="connsiteY2"/>
              </a:cxn>
              <a:cxn ang="0">
                <a:pos x="connsiteX3" y="connsiteY3"/>
              </a:cxn>
            </a:cxnLst>
            <a:rect l="l" t="t" r="r" b="b"/>
            <a:pathLst>
              <a:path w="387121" h="737654">
                <a:moveTo>
                  <a:pt x="0" y="737654"/>
                </a:moveTo>
                <a:lnTo>
                  <a:pt x="193560" y="737654"/>
                </a:lnTo>
                <a:lnTo>
                  <a:pt x="193560" y="0"/>
                </a:lnTo>
                <a:lnTo>
                  <a:pt x="387121" y="0"/>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185434" tIns="348000" rIns="185434" bIns="348001" numCol="1" spcCol="1270" anchor="ctr" anchorCtr="0">
            <a:noAutofit/>
          </a:bodyPr>
          <a:lstStyle/>
          <a:p>
            <a:pPr marL="0" marR="0" lvl="0" indent="0" algn="ctr" defTabSz="222250" rtl="0" eaLnBrk="1" fontAlgn="auto" latinLnBrk="0" hangingPunct="1">
              <a:lnSpc>
                <a:spcPct val="90000"/>
              </a:lnSpc>
              <a:spcBef>
                <a:spcPct val="0"/>
              </a:spcBef>
              <a:spcAft>
                <a:spcPct val="35000"/>
              </a:spcAft>
              <a:buClrTx/>
              <a:buSzTx/>
              <a:buFontTx/>
              <a:buNone/>
              <a:tabLst/>
              <a:defRPr/>
            </a:pPr>
            <a:endParaRPr kumimoji="0" lang="fr-FR" sz="500" b="0" i="0" u="none" strike="noStrike" kern="1200" cap="none" spc="0" normalizeH="0" baseline="0" noProof="0">
              <a:ln>
                <a:noFill/>
              </a:ln>
              <a:solidFill>
                <a:prstClr val="white">
                  <a:hueOff val="0"/>
                  <a:satOff val="0"/>
                  <a:lumOff val="0"/>
                  <a:alphaOff val="0"/>
                </a:prstClr>
              </a:solidFill>
              <a:effectLst/>
              <a:uLnTx/>
              <a:uFillTx/>
              <a:latin typeface="Tw Cen MT" panose="020B0602020104020603"/>
              <a:ea typeface="+mn-ea"/>
              <a:cs typeface="+mn-cs"/>
            </a:endParaRPr>
          </a:p>
        </p:txBody>
      </p:sp>
      <p:grpSp>
        <p:nvGrpSpPr>
          <p:cNvPr id="22" name="Groupe 21">
            <a:extLst>
              <a:ext uri="{FF2B5EF4-FFF2-40B4-BE49-F238E27FC236}">
                <a16:creationId xmlns:a16="http://schemas.microsoft.com/office/drawing/2014/main" id="{797027E7-103A-4D46-AAD7-1AC9B6A36189}"/>
              </a:ext>
            </a:extLst>
          </p:cNvPr>
          <p:cNvGrpSpPr/>
          <p:nvPr/>
        </p:nvGrpSpPr>
        <p:grpSpPr>
          <a:xfrm>
            <a:off x="885786" y="2295693"/>
            <a:ext cx="9330260" cy="3535065"/>
            <a:chOff x="885794" y="2298531"/>
            <a:chExt cx="9330260" cy="3535065"/>
          </a:xfrm>
        </p:grpSpPr>
        <p:sp>
          <p:nvSpPr>
            <p:cNvPr id="8" name="Forme libre : forme 7">
              <a:extLst>
                <a:ext uri="{FF2B5EF4-FFF2-40B4-BE49-F238E27FC236}">
                  <a16:creationId xmlns:a16="http://schemas.microsoft.com/office/drawing/2014/main" id="{11AD00AF-6113-430A-8CC4-B4A7899D3FC7}"/>
                </a:ext>
              </a:extLst>
            </p:cNvPr>
            <p:cNvSpPr/>
            <p:nvPr/>
          </p:nvSpPr>
          <p:spPr>
            <a:xfrm>
              <a:off x="1678920" y="4025698"/>
              <a:ext cx="387121" cy="91440"/>
            </a:xfrm>
            <a:custGeom>
              <a:avLst/>
              <a:gdLst>
                <a:gd name="connsiteX0" fmla="*/ 0 w 387121"/>
                <a:gd name="connsiteY0" fmla="*/ 45720 h 91440"/>
                <a:gd name="connsiteX1" fmla="*/ 387121 w 387121"/>
                <a:gd name="connsiteY1" fmla="*/ 45720 h 91440"/>
              </a:gdLst>
              <a:ahLst/>
              <a:cxnLst>
                <a:cxn ang="0">
                  <a:pos x="connsiteX0" y="connsiteY0"/>
                </a:cxn>
                <a:cxn ang="0">
                  <a:pos x="connsiteX1" y="connsiteY1"/>
                </a:cxn>
              </a:cxnLst>
              <a:rect l="l" t="t" r="r" b="b"/>
              <a:pathLst>
                <a:path w="387121" h="91440">
                  <a:moveTo>
                    <a:pt x="0" y="45720"/>
                  </a:moveTo>
                  <a:lnTo>
                    <a:pt x="387121" y="45720"/>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196582" tIns="36041" rIns="196583" bIns="36043" numCol="1" spcCol="1270" anchor="ctr" anchorCtr="0">
              <a:noAutofit/>
            </a:bodyPr>
            <a:lstStyle/>
            <a:p>
              <a:pPr marL="0" marR="0" lvl="0" indent="0" algn="ctr" defTabSz="222250" rtl="0" eaLnBrk="1" fontAlgn="auto" latinLnBrk="0" hangingPunct="1">
                <a:lnSpc>
                  <a:spcPct val="90000"/>
                </a:lnSpc>
                <a:spcBef>
                  <a:spcPct val="0"/>
                </a:spcBef>
                <a:spcAft>
                  <a:spcPct val="35000"/>
                </a:spcAft>
                <a:buClrTx/>
                <a:buSzTx/>
                <a:buFontTx/>
                <a:buNone/>
                <a:tabLst/>
                <a:defRPr/>
              </a:pPr>
              <a:endParaRPr kumimoji="0" lang="fr-FR" sz="2000" b="0" i="0" u="none" strike="noStrike" kern="1200" cap="none" spc="0" normalizeH="0" baseline="0" noProof="0">
                <a:ln>
                  <a:noFill/>
                </a:ln>
                <a:solidFill>
                  <a:prstClr val="black"/>
                </a:solidFill>
                <a:effectLst/>
                <a:uLnTx/>
                <a:uFillTx/>
                <a:latin typeface="Tw Cen MT" panose="020B0602020104020603"/>
                <a:ea typeface="+mn-ea"/>
                <a:cs typeface="+mn-cs"/>
              </a:endParaRPr>
            </a:p>
          </p:txBody>
        </p:sp>
        <p:grpSp>
          <p:nvGrpSpPr>
            <p:cNvPr id="21" name="Groupe 20">
              <a:extLst>
                <a:ext uri="{FF2B5EF4-FFF2-40B4-BE49-F238E27FC236}">
                  <a16:creationId xmlns:a16="http://schemas.microsoft.com/office/drawing/2014/main" id="{E59C20EF-6A57-464A-B345-074DD32790B5}"/>
                </a:ext>
              </a:extLst>
            </p:cNvPr>
            <p:cNvGrpSpPr/>
            <p:nvPr/>
          </p:nvGrpSpPr>
          <p:grpSpPr>
            <a:xfrm>
              <a:off x="885794" y="2298531"/>
              <a:ext cx="9330260" cy="3535065"/>
              <a:chOff x="4637987" y="2249972"/>
              <a:chExt cx="9330260" cy="3535065"/>
            </a:xfrm>
          </p:grpSpPr>
          <p:sp>
            <p:nvSpPr>
              <p:cNvPr id="12" name="Forme libre : forme 11">
                <a:extLst>
                  <a:ext uri="{FF2B5EF4-FFF2-40B4-BE49-F238E27FC236}">
                    <a16:creationId xmlns:a16="http://schemas.microsoft.com/office/drawing/2014/main" id="{02843862-22D9-434E-A50F-E9AFE7EBAFD0}"/>
                  </a:ext>
                </a:extLst>
              </p:cNvPr>
              <p:cNvSpPr/>
              <p:nvPr/>
            </p:nvSpPr>
            <p:spPr>
              <a:xfrm>
                <a:off x="5615231" y="2249972"/>
                <a:ext cx="8353015" cy="590123"/>
              </a:xfrm>
              <a:custGeom>
                <a:avLst/>
                <a:gdLst>
                  <a:gd name="connsiteX0" fmla="*/ 0 w 1935606"/>
                  <a:gd name="connsiteY0" fmla="*/ 0 h 590123"/>
                  <a:gd name="connsiteX1" fmla="*/ 1935606 w 1935606"/>
                  <a:gd name="connsiteY1" fmla="*/ 0 h 590123"/>
                  <a:gd name="connsiteX2" fmla="*/ 1935606 w 1935606"/>
                  <a:gd name="connsiteY2" fmla="*/ 590123 h 590123"/>
                  <a:gd name="connsiteX3" fmla="*/ 0 w 1935606"/>
                  <a:gd name="connsiteY3" fmla="*/ 590123 h 590123"/>
                  <a:gd name="connsiteX4" fmla="*/ 0 w 1935606"/>
                  <a:gd name="connsiteY4" fmla="*/ 0 h 590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5606" h="590123">
                    <a:moveTo>
                      <a:pt x="0" y="0"/>
                    </a:moveTo>
                    <a:lnTo>
                      <a:pt x="1935606" y="0"/>
                    </a:lnTo>
                    <a:lnTo>
                      <a:pt x="1935606" y="590123"/>
                    </a:lnTo>
                    <a:lnTo>
                      <a:pt x="0" y="590123"/>
                    </a:lnTo>
                    <a:lnTo>
                      <a:pt x="0" y="0"/>
                    </a:lnTo>
                    <a:close/>
                  </a:path>
                </a:pathLst>
              </a:custGeom>
              <a:solidFill>
                <a:srgbClr val="CCECFF"/>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7305" tIns="27305" rIns="27305" bIns="27305" numCol="1" spcCol="1270" anchor="ctr" anchorCtr="0">
                <a:noAutofit/>
              </a:bodyPr>
              <a:lstStyle/>
              <a:p>
                <a:pPr marL="0" marR="0" lvl="0" indent="0" algn="l" defTabSz="577850" rtl="0" eaLnBrk="1" fontAlgn="auto" latinLnBrk="0" hangingPunct="1">
                  <a:lnSpc>
                    <a:spcPct val="90000"/>
                  </a:lnSpc>
                  <a:spcBef>
                    <a:spcPct val="0"/>
                  </a:spcBef>
                  <a:spcAft>
                    <a:spcPct val="35000"/>
                  </a:spcAft>
                  <a:buClrTx/>
                  <a:buSzTx/>
                  <a:buFontTx/>
                  <a:buNone/>
                  <a:tabLst/>
                  <a:defRPr/>
                </a:pPr>
                <a:r>
                  <a:rPr kumimoji="0" lang="fr-FR" sz="2000" b="0" i="0" u="none" strike="noStrike" kern="1200" cap="none" spc="0" normalizeH="0" baseline="0" noProof="0" dirty="0">
                    <a:ln>
                      <a:noFill/>
                    </a:ln>
                    <a:solidFill>
                      <a:prstClr val="black"/>
                    </a:solidFill>
                    <a:effectLst/>
                    <a:uLnTx/>
                    <a:uFillTx/>
                    <a:latin typeface="Tw Cen MT" panose="020B0602020104020603"/>
                    <a:ea typeface="+mn-ea"/>
                    <a:cs typeface="+mn-cs"/>
                  </a:rPr>
                  <a:t> Identifie à quelle compétence et à quel(s) indicateur(s) de compétences chaque SA contribue (par bloc de compétences)</a:t>
                </a:r>
              </a:p>
            </p:txBody>
          </p:sp>
          <p:grpSp>
            <p:nvGrpSpPr>
              <p:cNvPr id="19" name="Groupe 18">
                <a:extLst>
                  <a:ext uri="{FF2B5EF4-FFF2-40B4-BE49-F238E27FC236}">
                    <a16:creationId xmlns:a16="http://schemas.microsoft.com/office/drawing/2014/main" id="{F2282547-500D-4B4D-8BB5-C0F138D6C503}"/>
                  </a:ext>
                </a:extLst>
              </p:cNvPr>
              <p:cNvGrpSpPr/>
              <p:nvPr/>
            </p:nvGrpSpPr>
            <p:grpSpPr>
              <a:xfrm>
                <a:off x="4637987" y="2461708"/>
                <a:ext cx="9330260" cy="3323329"/>
                <a:chOff x="4637988" y="2467385"/>
                <a:chExt cx="9330260" cy="3323329"/>
              </a:xfrm>
            </p:grpSpPr>
            <p:sp>
              <p:nvSpPr>
                <p:cNvPr id="6" name="Forme libre : forme 5">
                  <a:extLst>
                    <a:ext uri="{FF2B5EF4-FFF2-40B4-BE49-F238E27FC236}">
                      <a16:creationId xmlns:a16="http://schemas.microsoft.com/office/drawing/2014/main" id="{FC7C8524-DA44-4454-9078-AB5D5AA81DDB}"/>
                    </a:ext>
                  </a:extLst>
                </p:cNvPr>
                <p:cNvSpPr/>
                <p:nvPr/>
              </p:nvSpPr>
              <p:spPr>
                <a:xfrm>
                  <a:off x="5228111" y="4020344"/>
                  <a:ext cx="387121" cy="1475309"/>
                </a:xfrm>
                <a:custGeom>
                  <a:avLst/>
                  <a:gdLst>
                    <a:gd name="connsiteX0" fmla="*/ 0 w 387121"/>
                    <a:gd name="connsiteY0" fmla="*/ 0 h 1475309"/>
                    <a:gd name="connsiteX1" fmla="*/ 193560 w 387121"/>
                    <a:gd name="connsiteY1" fmla="*/ 0 h 1475309"/>
                    <a:gd name="connsiteX2" fmla="*/ 193560 w 387121"/>
                    <a:gd name="connsiteY2" fmla="*/ 1475309 h 1475309"/>
                    <a:gd name="connsiteX3" fmla="*/ 387121 w 387121"/>
                    <a:gd name="connsiteY3" fmla="*/ 1475309 h 1475309"/>
                  </a:gdLst>
                  <a:ahLst/>
                  <a:cxnLst>
                    <a:cxn ang="0">
                      <a:pos x="connsiteX0" y="connsiteY0"/>
                    </a:cxn>
                    <a:cxn ang="0">
                      <a:pos x="connsiteX1" y="connsiteY1"/>
                    </a:cxn>
                    <a:cxn ang="0">
                      <a:pos x="connsiteX2" y="connsiteY2"/>
                    </a:cxn>
                    <a:cxn ang="0">
                      <a:pos x="connsiteX3" y="connsiteY3"/>
                    </a:cxn>
                  </a:cxnLst>
                  <a:rect l="l" t="t" r="r" b="b"/>
                  <a:pathLst>
                    <a:path w="387121" h="1475309">
                      <a:moveTo>
                        <a:pt x="0" y="0"/>
                      </a:moveTo>
                      <a:lnTo>
                        <a:pt x="193560" y="0"/>
                      </a:lnTo>
                      <a:lnTo>
                        <a:pt x="193560" y="1475309"/>
                      </a:lnTo>
                      <a:lnTo>
                        <a:pt x="387121" y="1475309"/>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168129" tIns="699523" rIns="168130" bIns="699524" numCol="1" spcCol="1270" anchor="ctr" anchorCtr="0">
                  <a:noAutofit/>
                </a:bodyPr>
                <a:lstStyle/>
                <a:p>
                  <a:pPr marL="0" marR="0" lvl="0" indent="0" algn="ctr" defTabSz="266700" rtl="0" eaLnBrk="1" fontAlgn="auto" latinLnBrk="0" hangingPunct="1">
                    <a:lnSpc>
                      <a:spcPct val="90000"/>
                    </a:lnSpc>
                    <a:spcBef>
                      <a:spcPct val="0"/>
                    </a:spcBef>
                    <a:spcAft>
                      <a:spcPct val="35000"/>
                    </a:spcAft>
                    <a:buClrTx/>
                    <a:buSzTx/>
                    <a:buFontTx/>
                    <a:buNone/>
                    <a:tabLst/>
                    <a:defRPr/>
                  </a:pPr>
                  <a:endParaRPr kumimoji="0" lang="fr-FR" sz="2000" b="0" i="0" u="none" strike="noStrike" kern="1200" cap="none" spc="0" normalizeH="0" baseline="0" noProof="0">
                    <a:ln>
                      <a:noFill/>
                    </a:ln>
                    <a:solidFill>
                      <a:prstClr val="black"/>
                    </a:solidFill>
                    <a:effectLst/>
                    <a:uLnTx/>
                    <a:uFillTx/>
                    <a:latin typeface="Tw Cen MT" panose="020B0602020104020603"/>
                    <a:ea typeface="+mn-ea"/>
                    <a:cs typeface="+mn-cs"/>
                  </a:endParaRPr>
                </a:p>
              </p:txBody>
            </p:sp>
            <p:sp>
              <p:nvSpPr>
                <p:cNvPr id="7" name="Forme libre : forme 6">
                  <a:extLst>
                    <a:ext uri="{FF2B5EF4-FFF2-40B4-BE49-F238E27FC236}">
                      <a16:creationId xmlns:a16="http://schemas.microsoft.com/office/drawing/2014/main" id="{F664A57C-D21F-441C-A8DC-9C5A91152EF6}"/>
                    </a:ext>
                  </a:extLst>
                </p:cNvPr>
                <p:cNvSpPr/>
                <p:nvPr/>
              </p:nvSpPr>
              <p:spPr>
                <a:xfrm>
                  <a:off x="5228111" y="4020344"/>
                  <a:ext cx="387121" cy="737654"/>
                </a:xfrm>
                <a:custGeom>
                  <a:avLst/>
                  <a:gdLst>
                    <a:gd name="connsiteX0" fmla="*/ 0 w 387121"/>
                    <a:gd name="connsiteY0" fmla="*/ 0 h 737654"/>
                    <a:gd name="connsiteX1" fmla="*/ 193560 w 387121"/>
                    <a:gd name="connsiteY1" fmla="*/ 0 h 737654"/>
                    <a:gd name="connsiteX2" fmla="*/ 193560 w 387121"/>
                    <a:gd name="connsiteY2" fmla="*/ 737654 h 737654"/>
                    <a:gd name="connsiteX3" fmla="*/ 387121 w 387121"/>
                    <a:gd name="connsiteY3" fmla="*/ 737654 h 737654"/>
                  </a:gdLst>
                  <a:ahLst/>
                  <a:cxnLst>
                    <a:cxn ang="0">
                      <a:pos x="connsiteX0" y="connsiteY0"/>
                    </a:cxn>
                    <a:cxn ang="0">
                      <a:pos x="connsiteX1" y="connsiteY1"/>
                    </a:cxn>
                    <a:cxn ang="0">
                      <a:pos x="connsiteX2" y="connsiteY2"/>
                    </a:cxn>
                    <a:cxn ang="0">
                      <a:pos x="connsiteX3" y="connsiteY3"/>
                    </a:cxn>
                  </a:cxnLst>
                  <a:rect l="l" t="t" r="r" b="b"/>
                  <a:pathLst>
                    <a:path w="387121" h="737654">
                      <a:moveTo>
                        <a:pt x="0" y="0"/>
                      </a:moveTo>
                      <a:lnTo>
                        <a:pt x="193560" y="0"/>
                      </a:lnTo>
                      <a:lnTo>
                        <a:pt x="193560" y="737654"/>
                      </a:lnTo>
                      <a:lnTo>
                        <a:pt x="387121" y="737654"/>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185434" tIns="348000" rIns="185434" bIns="348001" numCol="1" spcCol="1270" anchor="ctr" anchorCtr="0">
                  <a:noAutofit/>
                </a:bodyPr>
                <a:lstStyle/>
                <a:p>
                  <a:pPr marL="0" marR="0" lvl="0" indent="0" algn="ctr" defTabSz="222250" rtl="0" eaLnBrk="1" fontAlgn="auto" latinLnBrk="0" hangingPunct="1">
                    <a:lnSpc>
                      <a:spcPct val="90000"/>
                    </a:lnSpc>
                    <a:spcBef>
                      <a:spcPct val="0"/>
                    </a:spcBef>
                    <a:spcAft>
                      <a:spcPct val="35000"/>
                    </a:spcAft>
                    <a:buClrTx/>
                    <a:buSzTx/>
                    <a:buFontTx/>
                    <a:buNone/>
                    <a:tabLst/>
                    <a:defRPr/>
                  </a:pPr>
                  <a:endParaRPr kumimoji="0" lang="fr-FR" sz="2000" b="0" i="0" u="none" strike="noStrike" kern="1200" cap="none" spc="0" normalizeH="0" baseline="0" noProof="0">
                    <a:ln>
                      <a:noFill/>
                    </a:ln>
                    <a:solidFill>
                      <a:prstClr val="black"/>
                    </a:solidFill>
                    <a:effectLst/>
                    <a:uLnTx/>
                    <a:uFillTx/>
                    <a:latin typeface="Tw Cen MT" panose="020B0602020104020603"/>
                    <a:ea typeface="+mn-ea"/>
                    <a:cs typeface="+mn-cs"/>
                  </a:endParaRPr>
                </a:p>
              </p:txBody>
            </p:sp>
            <p:sp>
              <p:nvSpPr>
                <p:cNvPr id="10" name="Forme libre : forme 9">
                  <a:extLst>
                    <a:ext uri="{FF2B5EF4-FFF2-40B4-BE49-F238E27FC236}">
                      <a16:creationId xmlns:a16="http://schemas.microsoft.com/office/drawing/2014/main" id="{F80B8328-EE2B-4D0D-9275-669384F8706E}"/>
                    </a:ext>
                  </a:extLst>
                </p:cNvPr>
                <p:cNvSpPr/>
                <p:nvPr/>
              </p:nvSpPr>
              <p:spPr>
                <a:xfrm>
                  <a:off x="5228111" y="2545034"/>
                  <a:ext cx="387121" cy="1475309"/>
                </a:xfrm>
                <a:custGeom>
                  <a:avLst/>
                  <a:gdLst>
                    <a:gd name="connsiteX0" fmla="*/ 0 w 387121"/>
                    <a:gd name="connsiteY0" fmla="*/ 1475309 h 1475309"/>
                    <a:gd name="connsiteX1" fmla="*/ 193560 w 387121"/>
                    <a:gd name="connsiteY1" fmla="*/ 1475309 h 1475309"/>
                    <a:gd name="connsiteX2" fmla="*/ 193560 w 387121"/>
                    <a:gd name="connsiteY2" fmla="*/ 0 h 1475309"/>
                    <a:gd name="connsiteX3" fmla="*/ 387121 w 387121"/>
                    <a:gd name="connsiteY3" fmla="*/ 0 h 1475309"/>
                  </a:gdLst>
                  <a:ahLst/>
                  <a:cxnLst>
                    <a:cxn ang="0">
                      <a:pos x="connsiteX0" y="connsiteY0"/>
                    </a:cxn>
                    <a:cxn ang="0">
                      <a:pos x="connsiteX1" y="connsiteY1"/>
                    </a:cxn>
                    <a:cxn ang="0">
                      <a:pos x="connsiteX2" y="connsiteY2"/>
                    </a:cxn>
                    <a:cxn ang="0">
                      <a:pos x="connsiteX3" y="connsiteY3"/>
                    </a:cxn>
                  </a:cxnLst>
                  <a:rect l="l" t="t" r="r" b="b"/>
                  <a:pathLst>
                    <a:path w="387121" h="1475309">
                      <a:moveTo>
                        <a:pt x="0" y="1475309"/>
                      </a:moveTo>
                      <a:lnTo>
                        <a:pt x="193560" y="1475309"/>
                      </a:lnTo>
                      <a:lnTo>
                        <a:pt x="193560" y="0"/>
                      </a:lnTo>
                      <a:lnTo>
                        <a:pt x="387121" y="0"/>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168129" tIns="699523" rIns="168130" bIns="699524" numCol="1" spcCol="1270" anchor="ctr" anchorCtr="0">
                  <a:noAutofit/>
                </a:bodyPr>
                <a:lstStyle/>
                <a:p>
                  <a:pPr marL="0" marR="0" lvl="0" indent="0" algn="ctr" defTabSz="266700" rtl="0" eaLnBrk="1" fontAlgn="auto" latinLnBrk="0" hangingPunct="1">
                    <a:lnSpc>
                      <a:spcPct val="90000"/>
                    </a:lnSpc>
                    <a:spcBef>
                      <a:spcPct val="0"/>
                    </a:spcBef>
                    <a:spcAft>
                      <a:spcPct val="35000"/>
                    </a:spcAft>
                    <a:buClrTx/>
                    <a:buSzTx/>
                    <a:buFontTx/>
                    <a:buNone/>
                    <a:tabLst/>
                    <a:defRPr/>
                  </a:pPr>
                  <a:endParaRPr kumimoji="0" lang="fr-FR" sz="2000" b="0" i="0" u="none" strike="noStrike" kern="1200" cap="none" spc="0" normalizeH="0" baseline="0" noProof="0">
                    <a:ln>
                      <a:noFill/>
                    </a:ln>
                    <a:solidFill>
                      <a:prstClr val="black"/>
                    </a:solidFill>
                    <a:effectLst/>
                    <a:uLnTx/>
                    <a:uFillTx/>
                    <a:latin typeface="Tw Cen MT" panose="020B0602020104020603"/>
                    <a:ea typeface="+mn-ea"/>
                    <a:cs typeface="+mn-cs"/>
                  </a:endParaRPr>
                </a:p>
              </p:txBody>
            </p:sp>
            <p:sp>
              <p:nvSpPr>
                <p:cNvPr id="11" name="Forme libre : forme 10">
                  <a:extLst>
                    <a:ext uri="{FF2B5EF4-FFF2-40B4-BE49-F238E27FC236}">
                      <a16:creationId xmlns:a16="http://schemas.microsoft.com/office/drawing/2014/main" id="{0232FC29-08A0-4697-B4B2-11773DF0C3CE}"/>
                    </a:ext>
                  </a:extLst>
                </p:cNvPr>
                <p:cNvSpPr/>
                <p:nvPr/>
              </p:nvSpPr>
              <p:spPr>
                <a:xfrm rot="16200000">
                  <a:off x="3380092" y="3725281"/>
                  <a:ext cx="3105915" cy="590123"/>
                </a:xfrm>
                <a:custGeom>
                  <a:avLst/>
                  <a:gdLst>
                    <a:gd name="connsiteX0" fmla="*/ 0 w 3105915"/>
                    <a:gd name="connsiteY0" fmla="*/ 0 h 590123"/>
                    <a:gd name="connsiteX1" fmla="*/ 3105915 w 3105915"/>
                    <a:gd name="connsiteY1" fmla="*/ 0 h 590123"/>
                    <a:gd name="connsiteX2" fmla="*/ 3105915 w 3105915"/>
                    <a:gd name="connsiteY2" fmla="*/ 590123 h 590123"/>
                    <a:gd name="connsiteX3" fmla="*/ 0 w 3105915"/>
                    <a:gd name="connsiteY3" fmla="*/ 590123 h 590123"/>
                    <a:gd name="connsiteX4" fmla="*/ 0 w 3105915"/>
                    <a:gd name="connsiteY4" fmla="*/ 0 h 590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05915" h="590123">
                      <a:moveTo>
                        <a:pt x="0" y="0"/>
                      </a:moveTo>
                      <a:lnTo>
                        <a:pt x="3105915" y="0"/>
                      </a:lnTo>
                      <a:lnTo>
                        <a:pt x="3105915" y="590123"/>
                      </a:lnTo>
                      <a:lnTo>
                        <a:pt x="0" y="590123"/>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7304" tIns="27305" rIns="27306" bIns="27304" numCol="1" spcCol="1270" anchor="ctr" anchorCtr="0">
                  <a:noAutofit/>
                </a:bodyPr>
                <a:lstStyle/>
                <a:p>
                  <a:pPr marL="0" marR="0" lvl="0" indent="0" algn="ctr" defTabSz="1911350" rtl="0" eaLnBrk="1" fontAlgn="auto" latinLnBrk="0" hangingPunct="1">
                    <a:lnSpc>
                      <a:spcPct val="90000"/>
                    </a:lnSpc>
                    <a:spcBef>
                      <a:spcPct val="0"/>
                    </a:spcBef>
                    <a:spcAft>
                      <a:spcPct val="35000"/>
                    </a:spcAft>
                    <a:buClrTx/>
                    <a:buSzTx/>
                    <a:buFontTx/>
                    <a:buNone/>
                    <a:tabLst/>
                    <a:defRPr/>
                  </a:pPr>
                  <a:r>
                    <a:rPr kumimoji="0" lang="fr-FR" sz="2000" b="0" i="0" u="none" strike="noStrike" kern="1200" cap="none" spc="0" normalizeH="0" baseline="0" noProof="0" dirty="0">
                      <a:ln>
                        <a:noFill/>
                      </a:ln>
                      <a:solidFill>
                        <a:schemeClr val="bg1"/>
                      </a:solidFill>
                      <a:effectLst/>
                      <a:uLnTx/>
                      <a:uFillTx/>
                      <a:latin typeface="Tw Cen MT" panose="020B0602020104020603"/>
                      <a:ea typeface="+mn-ea"/>
                      <a:cs typeface="+mn-cs"/>
                    </a:rPr>
                    <a:t>Chaque formateur</a:t>
                  </a:r>
                </a:p>
              </p:txBody>
            </p:sp>
            <p:sp>
              <p:nvSpPr>
                <p:cNvPr id="13" name="Forme libre : forme 12">
                  <a:extLst>
                    <a:ext uri="{FF2B5EF4-FFF2-40B4-BE49-F238E27FC236}">
                      <a16:creationId xmlns:a16="http://schemas.microsoft.com/office/drawing/2014/main" id="{8D243092-F62F-4E3A-9764-7BE2BE71CE65}"/>
                    </a:ext>
                  </a:extLst>
                </p:cNvPr>
                <p:cNvSpPr/>
                <p:nvPr/>
              </p:nvSpPr>
              <p:spPr>
                <a:xfrm>
                  <a:off x="5615231" y="2987627"/>
                  <a:ext cx="8353015" cy="590123"/>
                </a:xfrm>
                <a:custGeom>
                  <a:avLst/>
                  <a:gdLst>
                    <a:gd name="connsiteX0" fmla="*/ 0 w 1935606"/>
                    <a:gd name="connsiteY0" fmla="*/ 0 h 590123"/>
                    <a:gd name="connsiteX1" fmla="*/ 1935606 w 1935606"/>
                    <a:gd name="connsiteY1" fmla="*/ 0 h 590123"/>
                    <a:gd name="connsiteX2" fmla="*/ 1935606 w 1935606"/>
                    <a:gd name="connsiteY2" fmla="*/ 590123 h 590123"/>
                    <a:gd name="connsiteX3" fmla="*/ 0 w 1935606"/>
                    <a:gd name="connsiteY3" fmla="*/ 590123 h 590123"/>
                    <a:gd name="connsiteX4" fmla="*/ 0 w 1935606"/>
                    <a:gd name="connsiteY4" fmla="*/ 0 h 590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5606" h="590123">
                      <a:moveTo>
                        <a:pt x="0" y="0"/>
                      </a:moveTo>
                      <a:lnTo>
                        <a:pt x="1935606" y="0"/>
                      </a:lnTo>
                      <a:lnTo>
                        <a:pt x="1935606" y="590123"/>
                      </a:lnTo>
                      <a:lnTo>
                        <a:pt x="0" y="590123"/>
                      </a:lnTo>
                      <a:lnTo>
                        <a:pt x="0" y="0"/>
                      </a:lnTo>
                      <a:close/>
                    </a:path>
                  </a:pathLst>
                </a:custGeom>
                <a:solidFill>
                  <a:srgbClr val="66CCFF"/>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7305" tIns="27305" rIns="27305" bIns="27305" numCol="1" spcCol="1270" anchor="ctr" anchorCtr="0">
                  <a:noAutofit/>
                </a:bodyPr>
                <a:lstStyle/>
                <a:p>
                  <a:pPr marL="0" marR="0" lvl="0" indent="0" algn="ctr" defTabSz="1911350" rtl="0" eaLnBrk="1" fontAlgn="auto" latinLnBrk="0" hangingPunct="1">
                    <a:lnSpc>
                      <a:spcPct val="90000"/>
                    </a:lnSpc>
                    <a:spcBef>
                      <a:spcPct val="0"/>
                    </a:spcBef>
                    <a:spcAft>
                      <a:spcPct val="35000"/>
                    </a:spcAft>
                    <a:buClrTx/>
                    <a:buSzTx/>
                    <a:buFontTx/>
                    <a:buNone/>
                    <a:tabLst/>
                    <a:defRPr/>
                  </a:pPr>
                  <a:endParaRPr kumimoji="0" lang="fr-FR" sz="20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sp>
              <p:nvSpPr>
                <p:cNvPr id="14" name="Forme libre : forme 13">
                  <a:extLst>
                    <a:ext uri="{FF2B5EF4-FFF2-40B4-BE49-F238E27FC236}">
                      <a16:creationId xmlns:a16="http://schemas.microsoft.com/office/drawing/2014/main" id="{E34E05DA-951E-4373-AA26-49D7035A7D52}"/>
                    </a:ext>
                  </a:extLst>
                </p:cNvPr>
                <p:cNvSpPr/>
                <p:nvPr/>
              </p:nvSpPr>
              <p:spPr>
                <a:xfrm>
                  <a:off x="5615231" y="3725282"/>
                  <a:ext cx="8353017" cy="590123"/>
                </a:xfrm>
                <a:custGeom>
                  <a:avLst/>
                  <a:gdLst>
                    <a:gd name="connsiteX0" fmla="*/ 0 w 1935606"/>
                    <a:gd name="connsiteY0" fmla="*/ 0 h 590123"/>
                    <a:gd name="connsiteX1" fmla="*/ 1935606 w 1935606"/>
                    <a:gd name="connsiteY1" fmla="*/ 0 h 590123"/>
                    <a:gd name="connsiteX2" fmla="*/ 1935606 w 1935606"/>
                    <a:gd name="connsiteY2" fmla="*/ 590123 h 590123"/>
                    <a:gd name="connsiteX3" fmla="*/ 0 w 1935606"/>
                    <a:gd name="connsiteY3" fmla="*/ 590123 h 590123"/>
                    <a:gd name="connsiteX4" fmla="*/ 0 w 1935606"/>
                    <a:gd name="connsiteY4" fmla="*/ 0 h 590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5606" h="590123">
                      <a:moveTo>
                        <a:pt x="0" y="0"/>
                      </a:moveTo>
                      <a:lnTo>
                        <a:pt x="1935606" y="0"/>
                      </a:lnTo>
                      <a:lnTo>
                        <a:pt x="1935606" y="590123"/>
                      </a:lnTo>
                      <a:lnTo>
                        <a:pt x="0" y="590123"/>
                      </a:lnTo>
                      <a:lnTo>
                        <a:pt x="0" y="0"/>
                      </a:lnTo>
                      <a:close/>
                    </a:path>
                  </a:pathLst>
                </a:custGeom>
                <a:solidFill>
                  <a:srgbClr val="6699FF"/>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7305" tIns="27305" rIns="27305" bIns="27305" numCol="1" spcCol="1270" anchor="ctr" anchorCtr="0">
                  <a:noAutofit/>
                </a:bodyPr>
                <a:lstStyle/>
                <a:p>
                  <a:pPr marL="0" marR="0" lvl="0" indent="0" algn="ctr" defTabSz="1911350" rtl="0" eaLnBrk="1" fontAlgn="auto" latinLnBrk="0" hangingPunct="1">
                    <a:lnSpc>
                      <a:spcPct val="90000"/>
                    </a:lnSpc>
                    <a:spcBef>
                      <a:spcPct val="0"/>
                    </a:spcBef>
                    <a:spcAft>
                      <a:spcPct val="35000"/>
                    </a:spcAft>
                    <a:buClrTx/>
                    <a:buSzTx/>
                    <a:buFontTx/>
                    <a:buNone/>
                    <a:tabLst/>
                    <a:defRPr/>
                  </a:pPr>
                  <a:endParaRPr kumimoji="0" lang="fr-FR" sz="20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sp>
              <p:nvSpPr>
                <p:cNvPr id="15" name="Forme libre : forme 14">
                  <a:extLst>
                    <a:ext uri="{FF2B5EF4-FFF2-40B4-BE49-F238E27FC236}">
                      <a16:creationId xmlns:a16="http://schemas.microsoft.com/office/drawing/2014/main" id="{8FBE0553-233B-4E6F-9A6E-BD143118E52C}"/>
                    </a:ext>
                  </a:extLst>
                </p:cNvPr>
                <p:cNvSpPr/>
                <p:nvPr/>
              </p:nvSpPr>
              <p:spPr>
                <a:xfrm>
                  <a:off x="5615232" y="4462936"/>
                  <a:ext cx="8353014" cy="590123"/>
                </a:xfrm>
                <a:custGeom>
                  <a:avLst/>
                  <a:gdLst>
                    <a:gd name="connsiteX0" fmla="*/ 0 w 1935606"/>
                    <a:gd name="connsiteY0" fmla="*/ 0 h 590123"/>
                    <a:gd name="connsiteX1" fmla="*/ 1935606 w 1935606"/>
                    <a:gd name="connsiteY1" fmla="*/ 0 h 590123"/>
                    <a:gd name="connsiteX2" fmla="*/ 1935606 w 1935606"/>
                    <a:gd name="connsiteY2" fmla="*/ 590123 h 590123"/>
                    <a:gd name="connsiteX3" fmla="*/ 0 w 1935606"/>
                    <a:gd name="connsiteY3" fmla="*/ 590123 h 590123"/>
                    <a:gd name="connsiteX4" fmla="*/ 0 w 1935606"/>
                    <a:gd name="connsiteY4" fmla="*/ 0 h 590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5606" h="590123">
                      <a:moveTo>
                        <a:pt x="0" y="0"/>
                      </a:moveTo>
                      <a:lnTo>
                        <a:pt x="1935606" y="0"/>
                      </a:lnTo>
                      <a:lnTo>
                        <a:pt x="1935606" y="590123"/>
                      </a:lnTo>
                      <a:lnTo>
                        <a:pt x="0" y="590123"/>
                      </a:lnTo>
                      <a:lnTo>
                        <a:pt x="0" y="0"/>
                      </a:lnTo>
                      <a:close/>
                    </a:path>
                  </a:pathLst>
                </a:custGeom>
                <a:solidFill>
                  <a:srgbClr val="3366FF"/>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7305" tIns="27305" rIns="27305" bIns="27305" numCol="1" spcCol="1270" anchor="ctr" anchorCtr="0">
                  <a:noAutofit/>
                </a:bodyPr>
                <a:lstStyle/>
                <a:p>
                  <a:pPr marL="0" marR="0" lvl="0" indent="0" algn="ctr" defTabSz="1911350" rtl="0" eaLnBrk="1" fontAlgn="auto" latinLnBrk="0" hangingPunct="1">
                    <a:lnSpc>
                      <a:spcPct val="90000"/>
                    </a:lnSpc>
                    <a:spcBef>
                      <a:spcPct val="0"/>
                    </a:spcBef>
                    <a:spcAft>
                      <a:spcPct val="35000"/>
                    </a:spcAft>
                    <a:buClrTx/>
                    <a:buSzTx/>
                    <a:buFontTx/>
                    <a:buNone/>
                    <a:tabLst/>
                    <a:defRPr/>
                  </a:pPr>
                  <a:endParaRPr kumimoji="0" lang="fr-FR" sz="20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sp>
              <p:nvSpPr>
                <p:cNvPr id="16" name="Forme libre : forme 15">
                  <a:extLst>
                    <a:ext uri="{FF2B5EF4-FFF2-40B4-BE49-F238E27FC236}">
                      <a16:creationId xmlns:a16="http://schemas.microsoft.com/office/drawing/2014/main" id="{8248A21C-4FA9-44DE-B7AA-1830F284AEAC}"/>
                    </a:ext>
                  </a:extLst>
                </p:cNvPr>
                <p:cNvSpPr/>
                <p:nvPr/>
              </p:nvSpPr>
              <p:spPr>
                <a:xfrm>
                  <a:off x="5615231" y="5200591"/>
                  <a:ext cx="8353013" cy="590123"/>
                </a:xfrm>
                <a:custGeom>
                  <a:avLst/>
                  <a:gdLst>
                    <a:gd name="connsiteX0" fmla="*/ 0 w 1935606"/>
                    <a:gd name="connsiteY0" fmla="*/ 0 h 590123"/>
                    <a:gd name="connsiteX1" fmla="*/ 1935606 w 1935606"/>
                    <a:gd name="connsiteY1" fmla="*/ 0 h 590123"/>
                    <a:gd name="connsiteX2" fmla="*/ 1935606 w 1935606"/>
                    <a:gd name="connsiteY2" fmla="*/ 590123 h 590123"/>
                    <a:gd name="connsiteX3" fmla="*/ 0 w 1935606"/>
                    <a:gd name="connsiteY3" fmla="*/ 590123 h 590123"/>
                    <a:gd name="connsiteX4" fmla="*/ 0 w 1935606"/>
                    <a:gd name="connsiteY4" fmla="*/ 0 h 590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5606" h="590123">
                      <a:moveTo>
                        <a:pt x="0" y="0"/>
                      </a:moveTo>
                      <a:lnTo>
                        <a:pt x="1935606" y="0"/>
                      </a:lnTo>
                      <a:lnTo>
                        <a:pt x="1935606" y="590123"/>
                      </a:lnTo>
                      <a:lnTo>
                        <a:pt x="0" y="590123"/>
                      </a:lnTo>
                      <a:lnTo>
                        <a:pt x="0" y="0"/>
                      </a:lnTo>
                      <a:close/>
                    </a:path>
                  </a:pathLst>
                </a:custGeom>
                <a:solidFill>
                  <a:srgbClr val="3333CC"/>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7305" tIns="27305" rIns="27305" bIns="27305" numCol="1" spcCol="1270" anchor="ctr" anchorCtr="0">
                  <a:noAutofit/>
                </a:bodyPr>
                <a:lstStyle/>
                <a:p>
                  <a:pPr marL="0" marR="0" lvl="0" indent="0" algn="l" defTabSz="1911350" rtl="0" eaLnBrk="1" fontAlgn="auto" latinLnBrk="0" hangingPunct="1">
                    <a:lnSpc>
                      <a:spcPct val="90000"/>
                    </a:lnSpc>
                    <a:spcBef>
                      <a:spcPct val="0"/>
                    </a:spcBef>
                    <a:spcAft>
                      <a:spcPct val="35000"/>
                    </a:spcAft>
                    <a:buClrTx/>
                    <a:buSzTx/>
                    <a:buFontTx/>
                    <a:buNone/>
                    <a:tabLst/>
                    <a:defRPr/>
                  </a:pPr>
                  <a:r>
                    <a:rPr kumimoji="0" lang="fr-FR" sz="2000" b="0" i="0" u="none" strike="noStrike" kern="1200" cap="none" spc="0" normalizeH="0" baseline="0" noProof="0" dirty="0">
                      <a:ln>
                        <a:noFill/>
                      </a:ln>
                      <a:solidFill>
                        <a:schemeClr val="bg1"/>
                      </a:solidFill>
                      <a:effectLst/>
                      <a:uLnTx/>
                      <a:uFillTx/>
                      <a:latin typeface="Tw Cen MT" panose="020B0602020104020603"/>
                      <a:ea typeface="+mn-ea"/>
                      <a:cs typeface="+mn-cs"/>
                    </a:rPr>
                    <a:t> Au besoin ajustement des progressions disciplinaires (attention à conserver la logique de la progression disciplinaire)</a:t>
                  </a:r>
                </a:p>
              </p:txBody>
            </p:sp>
          </p:grpSp>
        </p:grpSp>
      </p:grpSp>
      <p:sp>
        <p:nvSpPr>
          <p:cNvPr id="24" name="Rectangle 23">
            <a:extLst>
              <a:ext uri="{FF2B5EF4-FFF2-40B4-BE49-F238E27FC236}">
                <a16:creationId xmlns:a16="http://schemas.microsoft.com/office/drawing/2014/main" id="{A5E07530-BBFF-49EF-83A2-A8F5545B4578}"/>
              </a:ext>
            </a:extLst>
          </p:cNvPr>
          <p:cNvSpPr/>
          <p:nvPr/>
        </p:nvSpPr>
        <p:spPr>
          <a:xfrm>
            <a:off x="1863032" y="3052987"/>
            <a:ext cx="8353014" cy="646331"/>
          </a:xfrm>
          <a:prstGeom prst="rect">
            <a:avLst/>
          </a:prstGeom>
          <a:solidFill>
            <a:srgbClr val="66CCFF"/>
          </a:solidFill>
        </p:spPr>
        <p:txBody>
          <a:bodyPr wrap="square">
            <a:spAutoFit/>
          </a:bodyPr>
          <a:lstStyle/>
          <a:p>
            <a:pPr marL="0" marR="0" lvl="0" indent="0" algn="l" defTabSz="577850" rtl="0" eaLnBrk="1" fontAlgn="auto" latinLnBrk="0" hangingPunct="1">
              <a:lnSpc>
                <a:spcPct val="90000"/>
              </a:lnSpc>
              <a:spcBef>
                <a:spcPct val="0"/>
              </a:spcBef>
              <a:spcAft>
                <a:spcPct val="35000"/>
              </a:spcAft>
              <a:buClrTx/>
              <a:buSzTx/>
              <a:buFontTx/>
              <a:buNone/>
              <a:tabLst/>
              <a:defRPr/>
            </a:pPr>
            <a:r>
              <a:rPr kumimoji="0" lang="fr-FR" sz="2000" b="0" i="0" u="none" strike="noStrike" kern="1200" cap="none" spc="0" normalizeH="0" baseline="0" noProof="0" dirty="0">
                <a:ln>
                  <a:noFill/>
                </a:ln>
                <a:solidFill>
                  <a:prstClr val="black"/>
                </a:solidFill>
                <a:effectLst/>
                <a:uLnTx/>
                <a:uFillTx/>
                <a:latin typeface="Tw Cen MT" panose="020B0602020104020603"/>
                <a:ea typeface="+mn-ea"/>
                <a:cs typeface="+mn-cs"/>
              </a:rPr>
              <a:t>Repère comment </a:t>
            </a:r>
            <a:r>
              <a:rPr lang="fr-FR" sz="2000" dirty="0">
                <a:solidFill>
                  <a:prstClr val="black"/>
                </a:solidFill>
                <a:latin typeface="Tw Cen MT" panose="020B0602020104020603"/>
              </a:rPr>
              <a:t>le SA</a:t>
            </a:r>
            <a:r>
              <a:rPr kumimoji="0" lang="fr-FR" sz="2000" b="0" i="0" u="none" strike="noStrike" kern="1200" cap="none" spc="0" normalizeH="0" baseline="0" noProof="0" dirty="0">
                <a:ln>
                  <a:noFill/>
                </a:ln>
                <a:solidFill>
                  <a:prstClr val="black"/>
                </a:solidFill>
                <a:effectLst/>
                <a:uLnTx/>
                <a:uFillTx/>
                <a:latin typeface="Tw Cen MT" panose="020B0602020104020603"/>
                <a:ea typeface="+mn-ea"/>
                <a:cs typeface="+mn-cs"/>
              </a:rPr>
              <a:t> contribue à la construction de chaque compétence (connaissances, ressources externes, techniques…)</a:t>
            </a:r>
          </a:p>
        </p:txBody>
      </p:sp>
      <p:sp>
        <p:nvSpPr>
          <p:cNvPr id="25" name="Rectangle 24">
            <a:extLst>
              <a:ext uri="{FF2B5EF4-FFF2-40B4-BE49-F238E27FC236}">
                <a16:creationId xmlns:a16="http://schemas.microsoft.com/office/drawing/2014/main" id="{C0C5A81D-5263-4291-8BB5-FA657CCF1D16}"/>
              </a:ext>
            </a:extLst>
          </p:cNvPr>
          <p:cNvSpPr/>
          <p:nvPr/>
        </p:nvSpPr>
        <p:spPr>
          <a:xfrm>
            <a:off x="1917905" y="3767531"/>
            <a:ext cx="8353013" cy="646331"/>
          </a:xfrm>
          <a:prstGeom prst="rect">
            <a:avLst/>
          </a:prstGeom>
        </p:spPr>
        <p:txBody>
          <a:bodyPr wrap="square">
            <a:spAutoFit/>
          </a:bodyPr>
          <a:lstStyle/>
          <a:p>
            <a:pPr marL="0" marR="0" lvl="0" indent="0" algn="l" defTabSz="577850" rtl="0" eaLnBrk="1" fontAlgn="auto" latinLnBrk="0" hangingPunct="1">
              <a:lnSpc>
                <a:spcPct val="90000"/>
              </a:lnSpc>
              <a:spcBef>
                <a:spcPct val="0"/>
              </a:spcBef>
              <a:spcAft>
                <a:spcPct val="35000"/>
              </a:spcAft>
              <a:buClrTx/>
              <a:buSzTx/>
              <a:buFontTx/>
              <a:buNone/>
              <a:tabLst/>
              <a:defRPr/>
            </a:pPr>
            <a:r>
              <a:rPr kumimoji="0" lang="fr-FR" sz="2000" b="0" i="0" u="none" strike="noStrike" kern="1200" cap="none" spc="0" normalizeH="0" baseline="0" noProof="0" dirty="0">
                <a:ln>
                  <a:noFill/>
                </a:ln>
                <a:solidFill>
                  <a:prstClr val="black"/>
                </a:solidFill>
                <a:effectLst/>
                <a:uLnTx/>
                <a:uFillTx/>
                <a:latin typeface="Tw Cen MT" panose="020B0602020104020603"/>
                <a:ea typeface="+mn-ea"/>
                <a:cs typeface="+mn-cs"/>
              </a:rPr>
              <a:t>Identifie le moment de l’année lors duquel cette compétence est travaillée (étape de la construction de la compétence)   </a:t>
            </a:r>
          </a:p>
        </p:txBody>
      </p:sp>
      <p:sp>
        <p:nvSpPr>
          <p:cNvPr id="26" name="Rectangle 25">
            <a:extLst>
              <a:ext uri="{FF2B5EF4-FFF2-40B4-BE49-F238E27FC236}">
                <a16:creationId xmlns:a16="http://schemas.microsoft.com/office/drawing/2014/main" id="{C2140604-6675-41B7-B4FC-29BC659B13ED}"/>
              </a:ext>
            </a:extLst>
          </p:cNvPr>
          <p:cNvSpPr/>
          <p:nvPr/>
        </p:nvSpPr>
        <p:spPr>
          <a:xfrm>
            <a:off x="1872476" y="4533685"/>
            <a:ext cx="8546573" cy="646331"/>
          </a:xfrm>
          <a:prstGeom prst="rect">
            <a:avLst/>
          </a:prstGeom>
        </p:spPr>
        <p:txBody>
          <a:bodyPr wrap="square">
            <a:spAutoFit/>
          </a:bodyPr>
          <a:lstStyle/>
          <a:p>
            <a:pPr marL="0" marR="0" lvl="0" indent="0" algn="l" defTabSz="577850" rtl="0" eaLnBrk="1" fontAlgn="auto" latinLnBrk="0" hangingPunct="1">
              <a:lnSpc>
                <a:spcPct val="90000"/>
              </a:lnSpc>
              <a:spcBef>
                <a:spcPct val="0"/>
              </a:spcBef>
              <a:spcAft>
                <a:spcPct val="35000"/>
              </a:spcAft>
              <a:buClrTx/>
              <a:buSzTx/>
              <a:buFontTx/>
              <a:buNone/>
              <a:tabLst/>
              <a:defRPr/>
            </a:pPr>
            <a:r>
              <a:rPr kumimoji="0" lang="fr-FR" sz="2000" b="0" i="0" u="none" strike="noStrike" kern="1200" cap="none" spc="0" normalizeH="0" baseline="0" noProof="0" dirty="0">
                <a:ln>
                  <a:noFill/>
                </a:ln>
                <a:solidFill>
                  <a:schemeClr val="bg1"/>
                </a:solidFill>
                <a:effectLst/>
                <a:uLnTx/>
                <a:uFillTx/>
                <a:latin typeface="Tw Cen MT" panose="020B0602020104020603"/>
                <a:ea typeface="+mn-ea"/>
                <a:cs typeface="+mn-cs"/>
              </a:rPr>
              <a:t>Situe le travail de cette compétence par rapport au travail de celle-ci par les autres formateurs (= rapprocher les progressions disciplinaires) </a:t>
            </a:r>
          </a:p>
        </p:txBody>
      </p:sp>
      <p:sp>
        <p:nvSpPr>
          <p:cNvPr id="23" name="Titre 1">
            <a:extLst>
              <a:ext uri="{FF2B5EF4-FFF2-40B4-BE49-F238E27FC236}">
                <a16:creationId xmlns:a16="http://schemas.microsoft.com/office/drawing/2014/main" id="{22864762-B8FC-499A-BFC0-7832223351C1}"/>
              </a:ext>
            </a:extLst>
          </p:cNvPr>
          <p:cNvSpPr txBox="1">
            <a:spLocks/>
          </p:cNvSpPr>
          <p:nvPr/>
        </p:nvSpPr>
        <p:spPr>
          <a:xfrm>
            <a:off x="1086536" y="274059"/>
            <a:ext cx="9905998" cy="14785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600" b="1" dirty="0">
                <a:solidFill>
                  <a:schemeClr val="accent1"/>
                </a:solidFill>
              </a:rPr>
              <a:t>Construction d’un plan de formation</a:t>
            </a:r>
          </a:p>
        </p:txBody>
      </p:sp>
      <p:sp>
        <p:nvSpPr>
          <p:cNvPr id="3" name="ZoneTexte 2">
            <a:extLst>
              <a:ext uri="{FF2B5EF4-FFF2-40B4-BE49-F238E27FC236}">
                <a16:creationId xmlns:a16="http://schemas.microsoft.com/office/drawing/2014/main" id="{BFADBB8C-FD47-41DC-83CB-16C4D7BE21D9}"/>
              </a:ext>
            </a:extLst>
          </p:cNvPr>
          <p:cNvSpPr txBox="1"/>
          <p:nvPr/>
        </p:nvSpPr>
        <p:spPr>
          <a:xfrm>
            <a:off x="1230609" y="1359024"/>
            <a:ext cx="4915153" cy="461665"/>
          </a:xfrm>
          <a:prstGeom prst="rect">
            <a:avLst/>
          </a:prstGeom>
          <a:noFill/>
        </p:spPr>
        <p:txBody>
          <a:bodyPr wrap="square" rtlCol="0">
            <a:spAutoFit/>
          </a:bodyPr>
          <a:lstStyle/>
          <a:p>
            <a:r>
              <a:rPr lang="fr-FR" sz="2400" dirty="0"/>
              <a:t>BC par BC dans un premier temps</a:t>
            </a:r>
          </a:p>
        </p:txBody>
      </p:sp>
    </p:spTree>
    <p:extLst>
      <p:ext uri="{BB962C8B-B14F-4D97-AF65-F5344CB8AC3E}">
        <p14:creationId xmlns:p14="http://schemas.microsoft.com/office/powerpoint/2010/main" val="2609812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2483DF-35DF-4793-90F2-D3831E99B41C}"/>
              </a:ext>
            </a:extLst>
          </p:cNvPr>
          <p:cNvSpPr>
            <a:spLocks noGrp="1"/>
          </p:cNvSpPr>
          <p:nvPr>
            <p:ph type="title"/>
          </p:nvPr>
        </p:nvSpPr>
        <p:spPr>
          <a:xfrm>
            <a:off x="1141412" y="618518"/>
            <a:ext cx="10918065" cy="1478570"/>
          </a:xfrm>
        </p:spPr>
        <p:txBody>
          <a:bodyPr/>
          <a:lstStyle/>
          <a:p>
            <a:r>
              <a:rPr lang="fr-FR" dirty="0">
                <a:solidFill>
                  <a:schemeClr val="bg1"/>
                </a:solidFill>
              </a:rPr>
              <a:t>Contextualisation des activités d’apprentissage</a:t>
            </a:r>
          </a:p>
        </p:txBody>
      </p:sp>
      <p:sp>
        <p:nvSpPr>
          <p:cNvPr id="3" name="Espace réservé du contenu 2">
            <a:extLst>
              <a:ext uri="{FF2B5EF4-FFF2-40B4-BE49-F238E27FC236}">
                <a16:creationId xmlns:a16="http://schemas.microsoft.com/office/drawing/2014/main" id="{5BEF3F25-D0D2-40CC-9B5A-86F9135E1223}"/>
              </a:ext>
            </a:extLst>
          </p:cNvPr>
          <p:cNvSpPr>
            <a:spLocks noGrp="1"/>
          </p:cNvSpPr>
          <p:nvPr>
            <p:ph idx="1"/>
          </p:nvPr>
        </p:nvSpPr>
        <p:spPr>
          <a:xfrm>
            <a:off x="969776" y="2097087"/>
            <a:ext cx="10387979" cy="3541714"/>
          </a:xfrm>
        </p:spPr>
        <p:txBody>
          <a:bodyPr/>
          <a:lstStyle/>
          <a:p>
            <a:pPr marL="0" indent="0">
              <a:buNone/>
            </a:pPr>
            <a:r>
              <a:rPr lang="fr-FR" sz="2400" dirty="0">
                <a:sym typeface="Wingdings" panose="05000000000000000000" pitchFamily="2" charset="2"/>
              </a:rPr>
              <a:t>I</a:t>
            </a:r>
            <a:r>
              <a:rPr lang="fr-FR" sz="2400" dirty="0"/>
              <a:t>nscription de son enseignement dans un contexte professionnel, qui selon la période de formation ou selon les besoins disciplinaires, peut être : </a:t>
            </a:r>
          </a:p>
          <a:p>
            <a:pPr marL="0" indent="0">
              <a:buNone/>
            </a:pPr>
            <a:endParaRPr lang="fr-FR" sz="2400" dirty="0"/>
          </a:p>
          <a:p>
            <a:pPr lvl="1"/>
            <a:r>
              <a:rPr lang="fr-FR" sz="2400" dirty="0"/>
              <a:t>Spécifique aux SA enseignés </a:t>
            </a:r>
          </a:p>
          <a:p>
            <a:pPr lvl="1"/>
            <a:endParaRPr lang="fr-FR" sz="2400" dirty="0"/>
          </a:p>
          <a:p>
            <a:pPr lvl="1"/>
            <a:r>
              <a:rPr lang="fr-FR" sz="2400" dirty="0"/>
              <a:t>Commun à différents SA appartenant au même BC</a:t>
            </a:r>
          </a:p>
          <a:p>
            <a:pPr lvl="1"/>
            <a:endParaRPr lang="fr-FR" sz="2400" dirty="0"/>
          </a:p>
          <a:p>
            <a:pPr lvl="1"/>
            <a:r>
              <a:rPr lang="fr-FR" sz="2400" dirty="0"/>
              <a:t>Commun à différents SA appartenant à des BC différents </a:t>
            </a:r>
          </a:p>
        </p:txBody>
      </p:sp>
      <p:sp>
        <p:nvSpPr>
          <p:cNvPr id="4" name="ZoneTexte 3">
            <a:extLst>
              <a:ext uri="{FF2B5EF4-FFF2-40B4-BE49-F238E27FC236}">
                <a16:creationId xmlns:a16="http://schemas.microsoft.com/office/drawing/2014/main" id="{CEC9AEB7-9987-4422-993A-3851BE95BD95}"/>
              </a:ext>
            </a:extLst>
          </p:cNvPr>
          <p:cNvSpPr txBox="1"/>
          <p:nvPr/>
        </p:nvSpPr>
        <p:spPr>
          <a:xfrm>
            <a:off x="901026" y="1034637"/>
            <a:ext cx="10149562" cy="646331"/>
          </a:xfrm>
          <a:prstGeom prst="rect">
            <a:avLst/>
          </a:prstGeom>
          <a:noFill/>
        </p:spPr>
        <p:txBody>
          <a:bodyPr wrap="square" rtlCol="0">
            <a:spAutoFit/>
          </a:bodyPr>
          <a:lstStyle/>
          <a:p>
            <a:r>
              <a:rPr lang="fr-FR" sz="3600" b="1" dirty="0">
                <a:solidFill>
                  <a:schemeClr val="accent1"/>
                </a:solidFill>
                <a:latin typeface="+mj-lt"/>
                <a:ea typeface="+mj-ea"/>
                <a:cs typeface="+mj-cs"/>
              </a:rPr>
              <a:t>Contextualisation des activités d’apprentissage </a:t>
            </a:r>
          </a:p>
        </p:txBody>
      </p:sp>
    </p:spTree>
    <p:extLst>
      <p:ext uri="{BB962C8B-B14F-4D97-AF65-F5344CB8AC3E}">
        <p14:creationId xmlns:p14="http://schemas.microsoft.com/office/powerpoint/2010/main" val="3175284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104FA0-DDCA-4E4D-AF24-2AC373B43B28}"/>
              </a:ext>
            </a:extLst>
          </p:cNvPr>
          <p:cNvSpPr>
            <a:spLocks noGrp="1"/>
          </p:cNvSpPr>
          <p:nvPr>
            <p:ph type="title"/>
          </p:nvPr>
        </p:nvSpPr>
        <p:spPr/>
        <p:txBody>
          <a:bodyPr>
            <a:normAutofit/>
          </a:bodyPr>
          <a:lstStyle/>
          <a:p>
            <a:r>
              <a:rPr lang="fr-FR" sz="3600" b="1" dirty="0">
                <a:solidFill>
                  <a:schemeClr val="accent1"/>
                </a:solidFill>
              </a:rPr>
              <a:t>Préambule</a:t>
            </a:r>
          </a:p>
        </p:txBody>
      </p:sp>
      <p:sp>
        <p:nvSpPr>
          <p:cNvPr id="3" name="Espace réservé du contenu 2">
            <a:extLst>
              <a:ext uri="{FF2B5EF4-FFF2-40B4-BE49-F238E27FC236}">
                <a16:creationId xmlns:a16="http://schemas.microsoft.com/office/drawing/2014/main" id="{10C26A2F-3FE0-4524-9AFB-2B7E5769D579}"/>
              </a:ext>
            </a:extLst>
          </p:cNvPr>
          <p:cNvSpPr>
            <a:spLocks noGrp="1"/>
          </p:cNvSpPr>
          <p:nvPr>
            <p:ph idx="1"/>
          </p:nvPr>
        </p:nvSpPr>
        <p:spPr/>
        <p:txBody>
          <a:bodyPr/>
          <a:lstStyle/>
          <a:p>
            <a:pPr marL="0" indent="0" algn="ctr">
              <a:buNone/>
            </a:pPr>
            <a:r>
              <a:rPr lang="fr-FR" sz="2400" b="1" dirty="0"/>
              <a:t>Sujets de CCF </a:t>
            </a:r>
            <a:r>
              <a:rPr lang="fr-FR" sz="2400" dirty="0"/>
              <a:t>:</a:t>
            </a:r>
            <a:endParaRPr lang="fr-FR" sz="2400" b="1" dirty="0"/>
          </a:p>
          <a:p>
            <a:pPr marL="0" indent="0">
              <a:buNone/>
            </a:pPr>
            <a:endParaRPr lang="fr-FR" sz="2400" dirty="0"/>
          </a:p>
          <a:p>
            <a:r>
              <a:rPr lang="fr-FR" sz="2400" dirty="0"/>
              <a:t>envoi de chaque SE au moins un mois avant le jour de l’épreuve, à  </a:t>
            </a:r>
            <a:r>
              <a:rPr lang="fr-FR" sz="2400" dirty="0">
                <a:hlinkClick r:id="rId2"/>
              </a:rPr>
              <a:t>elina.nitschelm@ac-strasbourg.fr</a:t>
            </a:r>
            <a:endParaRPr lang="fr-FR" sz="2400" dirty="0"/>
          </a:p>
          <a:p>
            <a:endParaRPr lang="fr-FR" sz="2400" dirty="0"/>
          </a:p>
          <a:p>
            <a:endParaRPr lang="fr-FR" sz="2400" dirty="0"/>
          </a:p>
          <a:p>
            <a:r>
              <a:rPr lang="fr-FR" sz="2400" dirty="0"/>
              <a:t>Envoi à la DEC de Rennes en fin d’année, avec copie à Monsieur </a:t>
            </a:r>
            <a:r>
              <a:rPr lang="fr-FR" sz="2400" dirty="0" err="1"/>
              <a:t>Chevreux</a:t>
            </a:r>
            <a:r>
              <a:rPr lang="fr-FR" sz="2400" dirty="0"/>
              <a:t>, IA-IPR SMS-BSE pilote du BTS SP3S sur le regroupement : </a:t>
            </a:r>
            <a:r>
              <a:rPr lang="fr-FR" sz="2400" dirty="0">
                <a:hlinkClick r:id="rId3"/>
              </a:rPr>
              <a:t>vincent.chevreux@ac-nantes.fr</a:t>
            </a:r>
            <a:r>
              <a:rPr lang="fr-FR" sz="2400" dirty="0"/>
              <a:t> </a:t>
            </a:r>
          </a:p>
          <a:p>
            <a:endParaRPr lang="fr-FR" dirty="0"/>
          </a:p>
        </p:txBody>
      </p:sp>
    </p:spTree>
    <p:extLst>
      <p:ext uri="{BB962C8B-B14F-4D97-AF65-F5344CB8AC3E}">
        <p14:creationId xmlns:p14="http://schemas.microsoft.com/office/powerpoint/2010/main" val="23676078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3DF0B4-5683-46DA-BC76-ECC10247FB62}"/>
              </a:ext>
            </a:extLst>
          </p:cNvPr>
          <p:cNvSpPr>
            <a:spLocks noGrp="1"/>
          </p:cNvSpPr>
          <p:nvPr>
            <p:ph type="title"/>
          </p:nvPr>
        </p:nvSpPr>
        <p:spPr>
          <a:xfrm>
            <a:off x="838200" y="1041523"/>
            <a:ext cx="10515600" cy="2852737"/>
          </a:xfrm>
        </p:spPr>
        <p:txBody>
          <a:bodyPr>
            <a:normAutofit/>
          </a:bodyPr>
          <a:lstStyle/>
          <a:p>
            <a:pPr algn="ctr"/>
            <a:r>
              <a:rPr lang="fr-FR" sz="3600" b="1" dirty="0">
                <a:solidFill>
                  <a:schemeClr val="accent1"/>
                </a:solidFill>
              </a:rPr>
              <a:t>3. Principes de rédaction d’un sujet, d’une situation d’évaluation de CCF ou d’une activité pédagogique</a:t>
            </a:r>
          </a:p>
        </p:txBody>
      </p:sp>
    </p:spTree>
    <p:extLst>
      <p:ext uri="{BB962C8B-B14F-4D97-AF65-F5344CB8AC3E}">
        <p14:creationId xmlns:p14="http://schemas.microsoft.com/office/powerpoint/2010/main" val="4567904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633627-8E74-448D-92AF-54493D9B615A}"/>
              </a:ext>
            </a:extLst>
          </p:cNvPr>
          <p:cNvSpPr>
            <a:spLocks noGrp="1"/>
          </p:cNvSpPr>
          <p:nvPr>
            <p:ph type="title"/>
          </p:nvPr>
        </p:nvSpPr>
        <p:spPr>
          <a:xfrm>
            <a:off x="646111" y="452718"/>
            <a:ext cx="9955628" cy="1400530"/>
          </a:xfrm>
        </p:spPr>
        <p:txBody>
          <a:bodyPr>
            <a:normAutofit/>
          </a:bodyPr>
          <a:lstStyle/>
          <a:p>
            <a:r>
              <a:rPr lang="fr-FR" sz="3600" b="1" dirty="0">
                <a:solidFill>
                  <a:schemeClr val="accent1"/>
                </a:solidFill>
              </a:rPr>
              <a:t>Principes de rédaction d’un sujet, d’une situation d’évaluation de CCF ou d’une activité pédagogique (1)</a:t>
            </a:r>
          </a:p>
        </p:txBody>
      </p:sp>
      <p:sp>
        <p:nvSpPr>
          <p:cNvPr id="3" name="Espace réservé du contenu 2">
            <a:extLst>
              <a:ext uri="{FF2B5EF4-FFF2-40B4-BE49-F238E27FC236}">
                <a16:creationId xmlns:a16="http://schemas.microsoft.com/office/drawing/2014/main" id="{78A9FB7F-C7F2-4785-B616-B2CDFC454FB8}"/>
              </a:ext>
            </a:extLst>
          </p:cNvPr>
          <p:cNvSpPr>
            <a:spLocks noGrp="1"/>
          </p:cNvSpPr>
          <p:nvPr>
            <p:ph idx="1"/>
          </p:nvPr>
        </p:nvSpPr>
        <p:spPr>
          <a:xfrm>
            <a:off x="646112" y="2039815"/>
            <a:ext cx="10980122" cy="4818185"/>
          </a:xfrm>
        </p:spPr>
        <p:txBody>
          <a:bodyPr>
            <a:normAutofit fontScale="92500" lnSpcReduction="10000"/>
          </a:bodyPr>
          <a:lstStyle/>
          <a:p>
            <a:r>
              <a:rPr lang="fr-FR" sz="2400" b="1" dirty="0">
                <a:solidFill>
                  <a:schemeClr val="accent1"/>
                </a:solidFill>
              </a:rPr>
              <a:t>Consignes</a:t>
            </a:r>
          </a:p>
          <a:p>
            <a:pPr lvl="1"/>
            <a:r>
              <a:rPr lang="fr-FR" dirty="0"/>
              <a:t>Rédigées comme des consignes professionnelles, avec la même autonomie qu’aurait un professionnel</a:t>
            </a:r>
          </a:p>
          <a:p>
            <a:pPr marL="457200" lvl="1" indent="0">
              <a:buNone/>
            </a:pPr>
            <a:r>
              <a:rPr lang="fr-FR" dirty="0">
                <a:sym typeface="Wingdings" panose="05000000000000000000" pitchFamily="2" charset="2"/>
              </a:rPr>
              <a:t> Pas de question de restitution littérale de connaissances sans objectif professionnel, pas de mention « à partir de…. »</a:t>
            </a:r>
            <a:endParaRPr lang="fr-FR" dirty="0"/>
          </a:p>
          <a:p>
            <a:pPr lvl="1"/>
            <a:r>
              <a:rPr lang="fr-FR" dirty="0"/>
              <a:t>Evaluent des compétences </a:t>
            </a:r>
          </a:p>
          <a:p>
            <a:pPr marL="457200" lvl="1" indent="0">
              <a:buNone/>
            </a:pPr>
            <a:endParaRPr lang="fr-FR" dirty="0"/>
          </a:p>
          <a:p>
            <a:pPr marL="457200" lvl="1" indent="0">
              <a:buNone/>
            </a:pPr>
            <a:endParaRPr lang="fr-FR" dirty="0"/>
          </a:p>
          <a:p>
            <a:pPr marL="457200" lvl="1" indent="0">
              <a:buNone/>
            </a:pPr>
            <a:endParaRPr lang="fr-FR" dirty="0"/>
          </a:p>
          <a:p>
            <a:r>
              <a:rPr lang="fr-FR" sz="2400" b="1" dirty="0">
                <a:solidFill>
                  <a:schemeClr val="accent1"/>
                </a:solidFill>
              </a:rPr>
              <a:t>Savoirs associés évalués</a:t>
            </a:r>
          </a:p>
          <a:p>
            <a:pPr lvl="1"/>
            <a:r>
              <a:rPr lang="fr-FR" dirty="0"/>
              <a:t>Exclusivement ceux du BC concerné par l’épreuve</a:t>
            </a:r>
          </a:p>
          <a:p>
            <a:pPr marL="457200" lvl="1" indent="0">
              <a:buNone/>
            </a:pPr>
            <a:r>
              <a:rPr lang="fr-FR" dirty="0">
                <a:sym typeface="Wingdings" panose="05000000000000000000" pitchFamily="2" charset="2"/>
              </a:rPr>
              <a:t> Point de vigilance sur certains savoirs associés présents dans le BC1 et BC2 (Santé alimentation hygiène/habitat-logement/économie-gestion) mais dont les contenus sont différents entre les 2 BC.</a:t>
            </a:r>
            <a:endParaRPr lang="fr-FR" dirty="0"/>
          </a:p>
          <a:p>
            <a:pPr marL="0" indent="0">
              <a:buNone/>
            </a:pPr>
            <a:endParaRPr lang="fr-FR" dirty="0"/>
          </a:p>
        </p:txBody>
      </p:sp>
      <p:sp>
        <p:nvSpPr>
          <p:cNvPr id="5" name="Rectangle : coins arrondis 4">
            <a:extLst>
              <a:ext uri="{FF2B5EF4-FFF2-40B4-BE49-F238E27FC236}">
                <a16:creationId xmlns:a16="http://schemas.microsoft.com/office/drawing/2014/main" id="{6B5359A6-721E-4687-A059-9A0C873572A0}"/>
              </a:ext>
            </a:extLst>
          </p:cNvPr>
          <p:cNvSpPr/>
          <p:nvPr/>
        </p:nvSpPr>
        <p:spPr>
          <a:xfrm>
            <a:off x="5662246" y="3664855"/>
            <a:ext cx="5963988" cy="13815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Plusieurs consignes  peuvent évaluer la même compétence, à condition qu’elles évaluent des dimensions différentes de cette compétence, c’est-à-dire des indicateurs différents.</a:t>
            </a:r>
          </a:p>
        </p:txBody>
      </p:sp>
    </p:spTree>
    <p:extLst>
      <p:ext uri="{BB962C8B-B14F-4D97-AF65-F5344CB8AC3E}">
        <p14:creationId xmlns:p14="http://schemas.microsoft.com/office/powerpoint/2010/main" val="20742355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633627-8E74-448D-92AF-54493D9B615A}"/>
              </a:ext>
            </a:extLst>
          </p:cNvPr>
          <p:cNvSpPr>
            <a:spLocks noGrp="1"/>
          </p:cNvSpPr>
          <p:nvPr>
            <p:ph type="title"/>
          </p:nvPr>
        </p:nvSpPr>
        <p:spPr>
          <a:xfrm>
            <a:off x="646111" y="452718"/>
            <a:ext cx="10021889" cy="1400530"/>
          </a:xfrm>
        </p:spPr>
        <p:txBody>
          <a:bodyPr>
            <a:normAutofit/>
          </a:bodyPr>
          <a:lstStyle/>
          <a:p>
            <a:r>
              <a:rPr lang="fr-FR" sz="3600" b="1" dirty="0">
                <a:solidFill>
                  <a:schemeClr val="accent1"/>
                </a:solidFill>
              </a:rPr>
              <a:t>Principes de rédaction d’un sujet, d’une situation d’évaluation de CCF ou d’une activité pédagogique (2)</a:t>
            </a:r>
          </a:p>
        </p:txBody>
      </p:sp>
      <p:sp>
        <p:nvSpPr>
          <p:cNvPr id="3" name="Espace réservé du contenu 2">
            <a:extLst>
              <a:ext uri="{FF2B5EF4-FFF2-40B4-BE49-F238E27FC236}">
                <a16:creationId xmlns:a16="http://schemas.microsoft.com/office/drawing/2014/main" id="{78A9FB7F-C7F2-4785-B616-B2CDFC454FB8}"/>
              </a:ext>
            </a:extLst>
          </p:cNvPr>
          <p:cNvSpPr>
            <a:spLocks noGrp="1"/>
          </p:cNvSpPr>
          <p:nvPr>
            <p:ph idx="1"/>
          </p:nvPr>
        </p:nvSpPr>
        <p:spPr>
          <a:xfrm>
            <a:off x="1103312" y="2052918"/>
            <a:ext cx="9710461" cy="4195481"/>
          </a:xfrm>
        </p:spPr>
        <p:txBody>
          <a:bodyPr>
            <a:normAutofit/>
          </a:bodyPr>
          <a:lstStyle/>
          <a:p>
            <a:r>
              <a:rPr lang="fr-FR" sz="2400" b="1" dirty="0">
                <a:solidFill>
                  <a:schemeClr val="accent1"/>
                </a:solidFill>
              </a:rPr>
              <a:t>Ressources</a:t>
            </a:r>
          </a:p>
          <a:p>
            <a:pPr lvl="1"/>
            <a:r>
              <a:rPr lang="fr-FR" sz="2200" dirty="0"/>
              <a:t>Bonne qualité scientifique </a:t>
            </a:r>
            <a:r>
              <a:rPr lang="fr-FR" sz="2200" i="1" dirty="0"/>
              <a:t>(attention aux revues de vulgarisation à partir desquelles on ne peut pas demander une sélection d’informations scientifiques)</a:t>
            </a:r>
          </a:p>
          <a:p>
            <a:pPr lvl="1"/>
            <a:r>
              <a:rPr lang="fr-FR" sz="2200" dirty="0"/>
              <a:t>Documents techniques issus du milieu professionnel ou en proximité avec le milieu professionnel</a:t>
            </a:r>
          </a:p>
          <a:p>
            <a:pPr lvl="1"/>
            <a:r>
              <a:rPr lang="fr-FR" sz="2200" dirty="0"/>
              <a:t>Documents primaires = documents d’origine</a:t>
            </a:r>
          </a:p>
          <a:p>
            <a:pPr lvl="1"/>
            <a:r>
              <a:rPr lang="fr-FR" sz="2200" dirty="0"/>
              <a:t>La référence à des annexes dans les sujets est :</a:t>
            </a:r>
          </a:p>
          <a:p>
            <a:pPr lvl="2"/>
            <a:r>
              <a:rPr lang="fr-FR" dirty="0"/>
              <a:t>présente lorsque les annexes font partie du contexte, apportent des éléments de contexte que les candidats doivent prendre en compte</a:t>
            </a:r>
          </a:p>
          <a:p>
            <a:pPr lvl="2"/>
            <a:r>
              <a:rPr lang="fr-FR" dirty="0"/>
              <a:t>absente  lorsque les annexes ne sont pas à utiliser obligatoirement (complément de connaissances par exemple). </a:t>
            </a:r>
          </a:p>
          <a:p>
            <a:pPr marL="457200" lvl="1" indent="0">
              <a:buNone/>
            </a:pPr>
            <a:endParaRPr lang="fr-FR" dirty="0"/>
          </a:p>
        </p:txBody>
      </p:sp>
    </p:spTree>
    <p:extLst>
      <p:ext uri="{BB962C8B-B14F-4D97-AF65-F5344CB8AC3E}">
        <p14:creationId xmlns:p14="http://schemas.microsoft.com/office/powerpoint/2010/main" val="11587690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A3040E-D64F-4949-A0FA-D8A03CF57DD7}"/>
              </a:ext>
            </a:extLst>
          </p:cNvPr>
          <p:cNvSpPr>
            <a:spLocks noGrp="1"/>
          </p:cNvSpPr>
          <p:nvPr>
            <p:ph type="title"/>
          </p:nvPr>
        </p:nvSpPr>
        <p:spPr/>
        <p:txBody>
          <a:bodyPr>
            <a:noAutofit/>
          </a:bodyPr>
          <a:lstStyle/>
          <a:p>
            <a:r>
              <a:rPr lang="fr-FR" sz="3200" b="1" dirty="0">
                <a:solidFill>
                  <a:schemeClr val="accent1"/>
                </a:solidFill>
              </a:rPr>
              <a:t>CCF : épreuve pratique E1 – 2 SE –</a:t>
            </a:r>
            <a:br>
              <a:rPr lang="fr-FR" sz="3200" b="1" dirty="0">
                <a:solidFill>
                  <a:schemeClr val="accent1"/>
                </a:solidFill>
              </a:rPr>
            </a:br>
            <a:r>
              <a:rPr lang="fr-FR" sz="3200" b="1" dirty="0">
                <a:solidFill>
                  <a:schemeClr val="accent1"/>
                </a:solidFill>
              </a:rPr>
              <a:t>Expertise et conseil technologiques en vie quotidienne (1)</a:t>
            </a:r>
            <a:endParaRPr lang="fr-FR" sz="3200" dirty="0"/>
          </a:p>
        </p:txBody>
      </p:sp>
      <p:graphicFrame>
        <p:nvGraphicFramePr>
          <p:cNvPr id="4" name="Espace réservé du contenu 3">
            <a:extLst>
              <a:ext uri="{FF2B5EF4-FFF2-40B4-BE49-F238E27FC236}">
                <a16:creationId xmlns:a16="http://schemas.microsoft.com/office/drawing/2014/main" id="{B52A3A7D-EB0A-4F76-85C5-D84471D7F503}"/>
              </a:ext>
            </a:extLst>
          </p:cNvPr>
          <p:cNvGraphicFramePr>
            <a:graphicFrameLocks noGrp="1"/>
          </p:cNvGraphicFramePr>
          <p:nvPr>
            <p:ph idx="1"/>
            <p:extLst/>
          </p:nvPr>
        </p:nvGraphicFramePr>
        <p:xfrm>
          <a:off x="838200" y="1825625"/>
          <a:ext cx="10515600" cy="4485640"/>
        </p:xfrm>
        <a:graphic>
          <a:graphicData uri="http://schemas.openxmlformats.org/drawingml/2006/table">
            <a:tbl>
              <a:tblPr firstRow="1" bandRow="1">
                <a:tableStyleId>{5940675A-B579-460E-94D1-54222C63F5DA}</a:tableStyleId>
              </a:tblPr>
              <a:tblGrid>
                <a:gridCol w="7391400">
                  <a:extLst>
                    <a:ext uri="{9D8B030D-6E8A-4147-A177-3AD203B41FA5}">
                      <a16:colId xmlns:a16="http://schemas.microsoft.com/office/drawing/2014/main" val="2588217700"/>
                    </a:ext>
                  </a:extLst>
                </a:gridCol>
                <a:gridCol w="3124200">
                  <a:extLst>
                    <a:ext uri="{9D8B030D-6E8A-4147-A177-3AD203B41FA5}">
                      <a16:colId xmlns:a16="http://schemas.microsoft.com/office/drawing/2014/main" val="1826514399"/>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b="1" dirty="0"/>
                        <a:t>Compétences évaluées dans le BC1, référentiel de 2022</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b="1" dirty="0"/>
                        <a:t>Place de la compétence dans le référentiel de 2009</a:t>
                      </a:r>
                    </a:p>
                  </a:txBody>
                  <a:tcPr/>
                </a:tc>
                <a:extLst>
                  <a:ext uri="{0D108BD9-81ED-4DB2-BD59-A6C34878D82A}">
                    <a16:rowId xmlns:a16="http://schemas.microsoft.com/office/drawing/2014/main" val="231444987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solidFill>
                            <a:schemeClr val="dk1"/>
                          </a:solidFill>
                        </a:rPr>
                        <a:t>C1.3- Concevoir et mettre en œuvre des actions pour la gestion locale de l’environnement et des flux</a:t>
                      </a:r>
                    </a:p>
                  </a:txBody>
                  <a:tcPr/>
                </a:tc>
                <a:tc rowSpan="2">
                  <a:txBody>
                    <a:bodyPr/>
                    <a:lstStyle/>
                    <a:p>
                      <a:pPr algn="ctr"/>
                      <a:r>
                        <a:rPr lang="fr-FR" b="1" dirty="0">
                          <a:solidFill>
                            <a:schemeClr val="accent1"/>
                          </a:solidFill>
                        </a:rPr>
                        <a:t>Evaluées en E2</a:t>
                      </a:r>
                    </a:p>
                  </a:txBody>
                  <a:tcPr anchor="ctr"/>
                </a:tc>
                <a:extLst>
                  <a:ext uri="{0D108BD9-81ED-4DB2-BD59-A6C34878D82A}">
                    <a16:rowId xmlns:a16="http://schemas.microsoft.com/office/drawing/2014/main" val="221170748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solidFill>
                            <a:schemeClr val="dk1"/>
                          </a:solidFill>
                        </a:rPr>
                        <a:t>C1.4- Élaborer un </a:t>
                      </a:r>
                      <a:r>
                        <a:rPr lang="fr-FR" sz="1800" dirty="0">
                          <a:solidFill>
                            <a:schemeClr val="dk1"/>
                          </a:solidFill>
                          <a:highlight>
                            <a:srgbClr val="FFFF00"/>
                          </a:highlight>
                        </a:rPr>
                        <a:t>conseil budgétaire</a:t>
                      </a:r>
                      <a:r>
                        <a:rPr lang="fr-FR" sz="1800" dirty="0">
                          <a:solidFill>
                            <a:schemeClr val="dk1"/>
                          </a:solidFill>
                        </a:rPr>
                        <a:t>, constituer un dossier de financement</a:t>
                      </a:r>
                    </a:p>
                  </a:txBody>
                  <a:tcPr/>
                </a:tc>
                <a:tc vMerge="1">
                  <a:txBody>
                    <a:bodyPr/>
                    <a:lstStyle/>
                    <a:p>
                      <a:endParaRPr lang="fr-FR" dirty="0"/>
                    </a:p>
                  </a:txBody>
                  <a:tcPr/>
                </a:tc>
                <a:extLst>
                  <a:ext uri="{0D108BD9-81ED-4DB2-BD59-A6C34878D82A}">
                    <a16:rowId xmlns:a16="http://schemas.microsoft.com/office/drawing/2014/main" val="267155159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solidFill>
                            <a:schemeClr val="dk1"/>
                          </a:solidFill>
                        </a:rPr>
                        <a:t>C1.1- Élaborer </a:t>
                      </a:r>
                      <a:r>
                        <a:rPr lang="fr-FR" sz="1800" dirty="0">
                          <a:solidFill>
                            <a:schemeClr val="dk1"/>
                          </a:solidFill>
                          <a:highlight>
                            <a:srgbClr val="FFFF00"/>
                          </a:highlight>
                        </a:rPr>
                        <a:t>un conseil </a:t>
                      </a:r>
                      <a:r>
                        <a:rPr lang="fr-FR" sz="1800" dirty="0">
                          <a:solidFill>
                            <a:schemeClr val="dk1"/>
                          </a:solidFill>
                        </a:rPr>
                        <a:t>en vie quotidienne dans les domaines de l’économie-consommation, de l’habitat-logement, de l’environnement- énergie, de la santé-alimentation-hygiène</a:t>
                      </a: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800" b="1" dirty="0">
                          <a:solidFill>
                            <a:schemeClr val="accent2">
                              <a:lumMod val="75000"/>
                            </a:schemeClr>
                          </a:solidFill>
                        </a:rPr>
                        <a:t>Nouvelles compétences </a:t>
                      </a:r>
                    </a:p>
                  </a:txBody>
                  <a:tcPr anchor="ctr"/>
                </a:tc>
                <a:extLst>
                  <a:ext uri="{0D108BD9-81ED-4DB2-BD59-A6C34878D82A}">
                    <a16:rowId xmlns:a16="http://schemas.microsoft.com/office/drawing/2014/main" val="3498480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solidFill>
                            <a:schemeClr val="dk1"/>
                          </a:solidFill>
                        </a:rPr>
                        <a:t>C1.2- </a:t>
                      </a:r>
                      <a:r>
                        <a:rPr lang="fr-FR" sz="1800" dirty="0">
                          <a:solidFill>
                            <a:schemeClr val="dk1"/>
                          </a:solidFill>
                          <a:highlight>
                            <a:srgbClr val="FFFF00"/>
                          </a:highlight>
                        </a:rPr>
                        <a:t>Conseiller</a:t>
                      </a:r>
                      <a:r>
                        <a:rPr lang="fr-FR" sz="1800" dirty="0">
                          <a:solidFill>
                            <a:schemeClr val="dk1"/>
                          </a:solidFill>
                        </a:rPr>
                        <a:t> sur l’usage des ressources numériques liées à la vie quotidienne</a:t>
                      </a:r>
                    </a:p>
                  </a:txBody>
                  <a:tcPr/>
                </a:tc>
                <a:tc vMerge="1">
                  <a:txBody>
                    <a:bodyPr/>
                    <a:lstStyle/>
                    <a:p>
                      <a:endParaRPr lang="fr-FR"/>
                    </a:p>
                  </a:txBody>
                  <a:tcPr/>
                </a:tc>
                <a:extLst>
                  <a:ext uri="{0D108BD9-81ED-4DB2-BD59-A6C34878D82A}">
                    <a16:rowId xmlns:a16="http://schemas.microsoft.com/office/drawing/2014/main" val="179442924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solidFill>
                            <a:schemeClr val="dk1"/>
                          </a:solidFill>
                        </a:rPr>
                        <a:t>C1.5- Assurer une veille technique, scientifique, juridique sur les dimensions de vie quotidienne</a:t>
                      </a:r>
                    </a:p>
                  </a:txBody>
                  <a:tcPr/>
                </a:tc>
                <a:tc vMerge="1">
                  <a:txBody>
                    <a:bodyPr/>
                    <a:lstStyle/>
                    <a:p>
                      <a:endParaRPr lang="fr-FR"/>
                    </a:p>
                  </a:txBody>
                  <a:tcPr/>
                </a:tc>
                <a:extLst>
                  <a:ext uri="{0D108BD9-81ED-4DB2-BD59-A6C34878D82A}">
                    <a16:rowId xmlns:a16="http://schemas.microsoft.com/office/drawing/2014/main" val="411763923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solidFill>
                            <a:schemeClr val="dk1"/>
                          </a:solidFill>
                        </a:rPr>
                        <a:t>C1.6- Accompagner au montage de dossiers de demande d’aide (pour l’amélioration de l’habitat)</a:t>
                      </a:r>
                    </a:p>
                  </a:txBody>
                  <a:tcPr/>
                </a:tc>
                <a:tc vMerge="1">
                  <a:txBody>
                    <a:bodyPr/>
                    <a:lstStyle/>
                    <a:p>
                      <a:endParaRPr lang="fr-FR" dirty="0"/>
                    </a:p>
                  </a:txBody>
                  <a:tcPr/>
                </a:tc>
                <a:extLst>
                  <a:ext uri="{0D108BD9-81ED-4DB2-BD59-A6C34878D82A}">
                    <a16:rowId xmlns:a16="http://schemas.microsoft.com/office/drawing/2014/main" val="3960799268"/>
                  </a:ext>
                </a:extLst>
              </a:tr>
            </a:tbl>
          </a:graphicData>
        </a:graphic>
      </p:graphicFrame>
    </p:spTree>
    <p:extLst>
      <p:ext uri="{BB962C8B-B14F-4D97-AF65-F5344CB8AC3E}">
        <p14:creationId xmlns:p14="http://schemas.microsoft.com/office/powerpoint/2010/main" val="42486904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88A3A8-0F8A-406D-B56D-6D4B39ACBE49}"/>
              </a:ext>
            </a:extLst>
          </p:cNvPr>
          <p:cNvSpPr>
            <a:spLocks noGrp="1"/>
          </p:cNvSpPr>
          <p:nvPr>
            <p:ph type="title"/>
          </p:nvPr>
        </p:nvSpPr>
        <p:spPr/>
        <p:txBody>
          <a:bodyPr>
            <a:noAutofit/>
          </a:bodyPr>
          <a:lstStyle/>
          <a:p>
            <a:r>
              <a:rPr lang="fr-FR" sz="3200" b="1" dirty="0">
                <a:solidFill>
                  <a:schemeClr val="accent1"/>
                </a:solidFill>
              </a:rPr>
              <a:t>CCF : épreuve pratique E1 – 2 SE –</a:t>
            </a:r>
            <a:br>
              <a:rPr lang="fr-FR" sz="3200" b="1" dirty="0">
                <a:solidFill>
                  <a:schemeClr val="accent1"/>
                </a:solidFill>
              </a:rPr>
            </a:br>
            <a:r>
              <a:rPr lang="fr-FR" sz="3200" b="1" dirty="0">
                <a:solidFill>
                  <a:schemeClr val="accent1"/>
                </a:solidFill>
              </a:rPr>
              <a:t>Expertise et conseil technologiques en vie quotidienne (3)</a:t>
            </a:r>
            <a:endParaRPr lang="fr-FR" sz="3200" dirty="0"/>
          </a:p>
        </p:txBody>
      </p:sp>
      <p:sp>
        <p:nvSpPr>
          <p:cNvPr id="3" name="Espace réservé du contenu 2">
            <a:extLst>
              <a:ext uri="{FF2B5EF4-FFF2-40B4-BE49-F238E27FC236}">
                <a16:creationId xmlns:a16="http://schemas.microsoft.com/office/drawing/2014/main" id="{8BA8C928-1FD6-40E3-9387-786DD474A674}"/>
              </a:ext>
            </a:extLst>
          </p:cNvPr>
          <p:cNvSpPr>
            <a:spLocks noGrp="1"/>
          </p:cNvSpPr>
          <p:nvPr>
            <p:ph idx="1"/>
          </p:nvPr>
        </p:nvSpPr>
        <p:spPr>
          <a:xfrm>
            <a:off x="7625863" y="2194902"/>
            <a:ext cx="4314092" cy="4667250"/>
          </a:xfrm>
        </p:spPr>
        <p:txBody>
          <a:bodyPr>
            <a:normAutofit/>
          </a:bodyPr>
          <a:lstStyle/>
          <a:p>
            <a:pPr marL="0" indent="0">
              <a:buNone/>
            </a:pPr>
            <a:r>
              <a:rPr lang="fr-FR" sz="2400" b="1" dirty="0">
                <a:solidFill>
                  <a:schemeClr val="accent1"/>
                </a:solidFill>
              </a:rPr>
              <a:t>Définition de l’épreuve : </a:t>
            </a:r>
          </a:p>
          <a:p>
            <a:pPr marL="0" indent="0">
              <a:buNone/>
            </a:pPr>
            <a:r>
              <a:rPr lang="fr-FR" sz="2400" dirty="0"/>
              <a:t>Dans le contexte d’une situation professionnelle donnée, l’épreuve porte sur l’analyse d’une situation, les choix réalisés et leur argumentation en vue d’un conseil destiné au public en appui des résultats issus d’activité(s) réalisée(s) par le candidat. </a:t>
            </a:r>
          </a:p>
          <a:p>
            <a:endParaRPr lang="fr-FR" sz="2600" dirty="0"/>
          </a:p>
          <a:p>
            <a:endParaRPr lang="fr-FR" dirty="0"/>
          </a:p>
          <a:p>
            <a:pPr lvl="1">
              <a:buFont typeface="Courier New" panose="02070309020205020404" pitchFamily="49" charset="0"/>
              <a:buChar char="o"/>
            </a:pPr>
            <a:endParaRPr lang="fr-FR" sz="2800" dirty="0"/>
          </a:p>
        </p:txBody>
      </p:sp>
      <p:sp>
        <p:nvSpPr>
          <p:cNvPr id="4" name="ZoneTexte 3">
            <a:extLst>
              <a:ext uri="{FF2B5EF4-FFF2-40B4-BE49-F238E27FC236}">
                <a16:creationId xmlns:a16="http://schemas.microsoft.com/office/drawing/2014/main" id="{CB503639-F4A5-4AA5-AB6C-90CA6CAC7149}"/>
              </a:ext>
            </a:extLst>
          </p:cNvPr>
          <p:cNvSpPr txBox="1"/>
          <p:nvPr/>
        </p:nvSpPr>
        <p:spPr>
          <a:xfrm>
            <a:off x="838200" y="2096274"/>
            <a:ext cx="6365631" cy="4062651"/>
          </a:xfrm>
          <a:prstGeom prst="rect">
            <a:avLst/>
          </a:prstGeom>
          <a:noFill/>
        </p:spPr>
        <p:txBody>
          <a:bodyPr wrap="square" rtlCol="0">
            <a:spAutoFit/>
          </a:bodyPr>
          <a:lstStyle/>
          <a:p>
            <a:r>
              <a:rPr lang="fr-FR" sz="2400" b="1" dirty="0">
                <a:solidFill>
                  <a:schemeClr val="accent1"/>
                </a:solidFill>
              </a:rPr>
              <a:t>Forme de l’épreuve : </a:t>
            </a:r>
          </a:p>
          <a:p>
            <a:r>
              <a:rPr lang="fr-FR" sz="2400" dirty="0"/>
              <a:t>L’épreuve doit permettre au candidat de : </a:t>
            </a:r>
          </a:p>
          <a:p>
            <a:pPr lvl="1">
              <a:buFont typeface="Courier New" panose="02070309020205020404" pitchFamily="49" charset="0"/>
              <a:buChar char="o"/>
            </a:pPr>
            <a:r>
              <a:rPr lang="fr-FR" sz="2400" dirty="0"/>
              <a:t> mener l’analyse de la situation</a:t>
            </a:r>
          </a:p>
          <a:p>
            <a:pPr lvl="1">
              <a:buFont typeface="Courier New" panose="02070309020205020404" pitchFamily="49" charset="0"/>
              <a:buChar char="o"/>
            </a:pPr>
            <a:r>
              <a:rPr lang="fr-FR" sz="2400" dirty="0"/>
              <a:t> mettre en œuvre des expérimentations, des réalisations, des techniques ou réaliser une étude technique</a:t>
            </a:r>
          </a:p>
          <a:p>
            <a:pPr lvl="1">
              <a:buFont typeface="Courier New" panose="02070309020205020404" pitchFamily="49" charset="0"/>
              <a:buChar char="o"/>
            </a:pPr>
            <a:r>
              <a:rPr lang="fr-FR" sz="2400" dirty="0"/>
              <a:t> élaborer un conseil à visée éducative adapté au public prenant appui sur l’exploitation des travaux menés ou sur leur réalisation et sur leurs savoirs actualisés</a:t>
            </a:r>
          </a:p>
          <a:p>
            <a:endParaRPr lang="fr-FR" dirty="0"/>
          </a:p>
        </p:txBody>
      </p:sp>
    </p:spTree>
    <p:extLst>
      <p:ext uri="{BB962C8B-B14F-4D97-AF65-F5344CB8AC3E}">
        <p14:creationId xmlns:p14="http://schemas.microsoft.com/office/powerpoint/2010/main" val="16225457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1474" y="176900"/>
            <a:ext cx="10234410" cy="1400530"/>
          </a:xfrm>
        </p:spPr>
        <p:txBody>
          <a:bodyPr>
            <a:normAutofit/>
          </a:bodyPr>
          <a:lstStyle/>
          <a:p>
            <a:r>
              <a:rPr lang="fr-FR" sz="3200" b="1" dirty="0">
                <a:solidFill>
                  <a:schemeClr val="accent1"/>
                </a:solidFill>
              </a:rPr>
              <a:t>CCF : épreuve pratique E1 – 2 SE –</a:t>
            </a:r>
            <a:br>
              <a:rPr lang="fr-FR" sz="3200" b="1" dirty="0">
                <a:solidFill>
                  <a:schemeClr val="accent1"/>
                </a:solidFill>
              </a:rPr>
            </a:br>
            <a:r>
              <a:rPr lang="fr-FR" sz="3200" b="1" dirty="0">
                <a:solidFill>
                  <a:schemeClr val="accent1"/>
                </a:solidFill>
              </a:rPr>
              <a:t>Expertise et conseil technologiques en vie quotidienne (2)</a:t>
            </a:r>
          </a:p>
        </p:txBody>
      </p:sp>
      <p:sp>
        <p:nvSpPr>
          <p:cNvPr id="3" name="Espace réservé du contenu 2"/>
          <p:cNvSpPr>
            <a:spLocks noGrp="1"/>
          </p:cNvSpPr>
          <p:nvPr>
            <p:ph idx="1"/>
          </p:nvPr>
        </p:nvSpPr>
        <p:spPr>
          <a:xfrm>
            <a:off x="300509" y="1562070"/>
            <a:ext cx="5358170" cy="5179552"/>
          </a:xfrm>
          <a:ln>
            <a:solidFill>
              <a:srgbClr val="00B0F0"/>
            </a:solidFill>
          </a:ln>
        </p:spPr>
        <p:txBody>
          <a:bodyPr>
            <a:normAutofit fontScale="92500" lnSpcReduction="10000"/>
          </a:bodyPr>
          <a:lstStyle/>
          <a:p>
            <a:pPr marL="0" indent="0">
              <a:buNone/>
            </a:pPr>
            <a:r>
              <a:rPr lang="fr-FR" sz="1800" b="1" dirty="0"/>
              <a:t>Finalités de l’épreuve  </a:t>
            </a:r>
            <a:endParaRPr lang="fr-FR" sz="1800" dirty="0"/>
          </a:p>
          <a:p>
            <a:pPr marL="0" indent="0">
              <a:buNone/>
            </a:pPr>
            <a:r>
              <a:rPr lang="fr-FR" sz="1800" dirty="0"/>
              <a:t>Evaluer: </a:t>
            </a:r>
          </a:p>
          <a:p>
            <a:r>
              <a:rPr lang="fr-FR" sz="1800" dirty="0"/>
              <a:t>Les connaissances nécessaires à l’élaboration d’un </a:t>
            </a:r>
            <a:r>
              <a:rPr lang="fr-FR" sz="1800" dirty="0">
                <a:highlight>
                  <a:srgbClr val="FFFF00"/>
                </a:highlight>
              </a:rPr>
              <a:t>conseil dans les domaines de la vie quotidienne </a:t>
            </a:r>
          </a:p>
          <a:p>
            <a:r>
              <a:rPr lang="fr-FR" sz="1800" dirty="0"/>
              <a:t>L’aptitude à répondre à un problème donné par la mise en œuvre d’activités pratiques </a:t>
            </a:r>
            <a:endParaRPr lang="fr-FR" sz="2000" dirty="0"/>
          </a:p>
          <a:p>
            <a:pPr lvl="0"/>
            <a:r>
              <a:rPr lang="fr-FR" sz="1800" dirty="0"/>
              <a:t>La capacité à concevoir et conduire </a:t>
            </a:r>
            <a:r>
              <a:rPr lang="fr-FR" sz="1800" dirty="0">
                <a:highlight>
                  <a:srgbClr val="FFFF00"/>
                </a:highlight>
              </a:rPr>
              <a:t>un conseil à visée éducative.</a:t>
            </a:r>
            <a:endParaRPr lang="fr-FR" sz="2000" dirty="0">
              <a:highlight>
                <a:srgbClr val="FFFF00"/>
              </a:highlight>
            </a:endParaRPr>
          </a:p>
          <a:p>
            <a:pPr marL="0" indent="0">
              <a:buNone/>
            </a:pPr>
            <a:r>
              <a:rPr lang="fr-FR" sz="1800" b="1" dirty="0"/>
              <a:t>Contenu de l’épreuve</a:t>
            </a:r>
            <a:endParaRPr lang="fr-FR" sz="1800" dirty="0"/>
          </a:p>
          <a:p>
            <a:pPr marL="0" indent="0">
              <a:buNone/>
            </a:pPr>
            <a:r>
              <a:rPr lang="fr-FR" sz="1800" dirty="0"/>
              <a:t>Mise en situation du candidat d’avoir à </a:t>
            </a:r>
            <a:r>
              <a:rPr lang="fr-FR" sz="1800" dirty="0">
                <a:highlight>
                  <a:srgbClr val="FFFF00"/>
                </a:highlight>
              </a:rPr>
              <a:t>élaborer un conseil dans un domaine de la vie quotidienne </a:t>
            </a:r>
            <a:r>
              <a:rPr lang="fr-FR" sz="1800" dirty="0"/>
              <a:t>ou à </a:t>
            </a:r>
            <a:r>
              <a:rPr lang="fr-FR" sz="1800" dirty="0">
                <a:highlight>
                  <a:srgbClr val="FFFF00"/>
                </a:highlight>
              </a:rPr>
              <a:t>conseiller pour le montage d’un dossier de demande d’aide</a:t>
            </a:r>
            <a:r>
              <a:rPr lang="fr-FR" sz="1800" dirty="0"/>
              <a:t>, pour un public précis.</a:t>
            </a:r>
          </a:p>
          <a:p>
            <a:pPr marL="0" indent="0">
              <a:buNone/>
            </a:pPr>
            <a:r>
              <a:rPr lang="fr-FR" sz="1800" b="1" dirty="0"/>
              <a:t>Compétences évaluées : bloc 1</a:t>
            </a:r>
          </a:p>
          <a:p>
            <a:pPr marL="0" indent="0">
              <a:buNone/>
            </a:pPr>
            <a:r>
              <a:rPr lang="fr-FR" sz="1800" dirty="0"/>
              <a:t>L’épreuve évalue le bloc de compétences de la fonction  « Expertise et conseil technologiques en vie quotidienne », c’est-à-dire les </a:t>
            </a:r>
            <a:r>
              <a:rPr lang="fr-FR" sz="1800" b="1" dirty="0"/>
              <a:t>compétences du BC1 et les savoirs associés qui participent à leur construction</a:t>
            </a:r>
            <a:r>
              <a:rPr lang="fr-FR" sz="1800" dirty="0"/>
              <a:t>. </a:t>
            </a:r>
          </a:p>
        </p:txBody>
      </p:sp>
      <p:sp>
        <p:nvSpPr>
          <p:cNvPr id="4" name="Rectangle 3"/>
          <p:cNvSpPr/>
          <p:nvPr/>
        </p:nvSpPr>
        <p:spPr>
          <a:xfrm>
            <a:off x="5658679" y="1562070"/>
            <a:ext cx="6533321" cy="5119030"/>
          </a:xfrm>
          <a:prstGeom prst="rect">
            <a:avLst/>
          </a:prstGeom>
          <a:ln>
            <a:solidFill>
              <a:schemeClr val="accent1">
                <a:lumMod val="75000"/>
              </a:schemeClr>
            </a:solidFill>
          </a:ln>
        </p:spPr>
        <p:txBody>
          <a:bodyPr wrap="square">
            <a:spAutoFit/>
          </a:bodyPr>
          <a:lstStyle/>
          <a:p>
            <a:pPr>
              <a:lnSpc>
                <a:spcPct val="107000"/>
              </a:lnSpc>
              <a:spcAft>
                <a:spcPts val="0"/>
              </a:spcAft>
            </a:pPr>
            <a:r>
              <a:rPr lang="fr-FR" sz="1700" dirty="0">
                <a:latin typeface="Calibri" panose="020F0502020204030204" pitchFamily="34" charset="0"/>
                <a:ea typeface="Calibri" panose="020F0502020204030204" pitchFamily="34" charset="0"/>
                <a:cs typeface="Calibri" panose="020F0502020204030204" pitchFamily="34" charset="0"/>
              </a:rPr>
              <a:t>Les </a:t>
            </a:r>
            <a:r>
              <a:rPr lang="fr-FR" sz="1700" b="1" dirty="0">
                <a:latin typeface="Calibri" panose="020F0502020204030204" pitchFamily="34" charset="0"/>
                <a:ea typeface="Calibri" panose="020F0502020204030204" pitchFamily="34" charset="0"/>
                <a:cs typeface="Calibri" panose="020F0502020204030204" pitchFamily="34" charset="0"/>
              </a:rPr>
              <a:t>deux situations d’évaluation </a:t>
            </a:r>
            <a:r>
              <a:rPr lang="fr-FR" sz="1700" dirty="0">
                <a:latin typeface="Calibri" panose="020F0502020204030204" pitchFamily="34" charset="0"/>
                <a:ea typeface="Calibri" panose="020F0502020204030204" pitchFamily="34" charset="0"/>
                <a:cs typeface="Calibri" panose="020F0502020204030204" pitchFamily="34" charset="0"/>
              </a:rPr>
              <a:t>portent sur des </a:t>
            </a:r>
            <a:r>
              <a:rPr lang="fr-FR" sz="1700" dirty="0">
                <a:highlight>
                  <a:srgbClr val="FFFF00"/>
                </a:highlight>
                <a:latin typeface="Calibri" panose="020F0502020204030204" pitchFamily="34" charset="0"/>
                <a:ea typeface="Calibri" panose="020F0502020204030204" pitchFamily="34" charset="0"/>
                <a:cs typeface="Calibri" panose="020F0502020204030204" pitchFamily="34" charset="0"/>
              </a:rPr>
              <a:t>conseils en vie quotidienne situées dans différentes dimensions de la vie quotidienne. </a:t>
            </a:r>
            <a:r>
              <a:rPr lang="fr-FR" sz="1700" dirty="0">
                <a:latin typeface="Calibri" panose="020F0502020204030204" pitchFamily="34" charset="0"/>
                <a:ea typeface="Calibri" panose="020F0502020204030204" pitchFamily="34" charset="0"/>
                <a:cs typeface="Calibri" panose="020F0502020204030204" pitchFamily="34" charset="0"/>
              </a:rPr>
              <a:t>Ces deux situations d’évaluation sont positionnées en deuxième année, l’une au cours du premier semestre et l’autre au cours du deuxième semestre. </a:t>
            </a:r>
          </a:p>
          <a:p>
            <a:pPr>
              <a:lnSpc>
                <a:spcPct val="107000"/>
              </a:lnSpc>
              <a:spcAft>
                <a:spcPts val="0"/>
              </a:spcAft>
            </a:pPr>
            <a:endParaRPr lang="fr-FR" sz="1700" dirty="0">
              <a:solidFill>
                <a:srgbClr val="00B0F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700"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La compétence « C1.1 - Élaborer un conseil en vie quotidienne dans les domaines de l’économie-consommation, de l’habitat-logement, de l’environnement- énergie, de la santé-alimentation-hygiène » peut de fait être évaluée lors des deux situations d’évaluation.</a:t>
            </a:r>
            <a:endParaRPr lang="fr-FR" sz="17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700" dirty="0">
                <a:latin typeface="Calibri" panose="020F0502020204030204" pitchFamily="34" charset="0"/>
                <a:ea typeface="Calibri" panose="020F0502020204030204" pitchFamily="34" charset="0"/>
                <a:cs typeface="Calibri" panose="020F0502020204030204" pitchFamily="34" charset="0"/>
              </a:rPr>
              <a:t>Les dimensions </a:t>
            </a:r>
            <a:r>
              <a:rPr lang="fr-FR" sz="1700"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 Santé – Alimentation – Hygiène », « Habitat-logement-Environnement », « Économie - consommation », « Numérique et vie quotidienne » de la vie quotidienne doivent être mobilisées au moins une fois dans une des deux situations d’évaluation.  </a:t>
            </a:r>
          </a:p>
          <a:p>
            <a:pPr>
              <a:lnSpc>
                <a:spcPct val="107000"/>
              </a:lnSpc>
              <a:spcAft>
                <a:spcPts val="0"/>
              </a:spcAft>
            </a:pPr>
            <a:endParaRPr lang="fr-FR" sz="1700" dirty="0">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0"/>
              </a:spcAft>
            </a:pPr>
            <a:r>
              <a:rPr lang="fr-FR" sz="1700" dirty="0">
                <a:latin typeface="Calibri" panose="020F0502020204030204" pitchFamily="34" charset="0"/>
                <a:ea typeface="Calibri" panose="020F0502020204030204" pitchFamily="34" charset="0"/>
                <a:cs typeface="Calibri" panose="020F0502020204030204" pitchFamily="34" charset="0"/>
              </a:rPr>
              <a:t>Les acquis de Sciences physiques et chimiques appliquées </a:t>
            </a:r>
            <a:r>
              <a:rPr lang="fr-FR" sz="1700"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sont évalués au sein des compétences professionnelles. Au moins une situation d’évaluation y fait référence.</a:t>
            </a:r>
          </a:p>
        </p:txBody>
      </p:sp>
    </p:spTree>
    <p:extLst>
      <p:ext uri="{BB962C8B-B14F-4D97-AF65-F5344CB8AC3E}">
        <p14:creationId xmlns:p14="http://schemas.microsoft.com/office/powerpoint/2010/main" val="36841635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5F904D-EAC2-4B7E-AB65-55B98CD08024}"/>
              </a:ext>
            </a:extLst>
          </p:cNvPr>
          <p:cNvSpPr>
            <a:spLocks noGrp="1"/>
          </p:cNvSpPr>
          <p:nvPr>
            <p:ph type="title"/>
          </p:nvPr>
        </p:nvSpPr>
        <p:spPr/>
        <p:txBody>
          <a:bodyPr>
            <a:normAutofit/>
          </a:bodyPr>
          <a:lstStyle/>
          <a:p>
            <a:r>
              <a:rPr lang="fr-FR" sz="3200" b="1" dirty="0">
                <a:solidFill>
                  <a:schemeClr val="accent1"/>
                </a:solidFill>
              </a:rPr>
              <a:t>Type d’épreuve, durée, coefficient et professeurs évaluateurs </a:t>
            </a:r>
          </a:p>
        </p:txBody>
      </p:sp>
      <p:sp>
        <p:nvSpPr>
          <p:cNvPr id="3" name="Espace réservé du contenu 2">
            <a:extLst>
              <a:ext uri="{FF2B5EF4-FFF2-40B4-BE49-F238E27FC236}">
                <a16:creationId xmlns:a16="http://schemas.microsoft.com/office/drawing/2014/main" id="{9C5F4407-EB6B-470C-AAAB-CA585BD01DE9}"/>
              </a:ext>
            </a:extLst>
          </p:cNvPr>
          <p:cNvSpPr>
            <a:spLocks noGrp="1"/>
          </p:cNvSpPr>
          <p:nvPr>
            <p:ph idx="1"/>
          </p:nvPr>
        </p:nvSpPr>
        <p:spPr/>
        <p:txBody>
          <a:bodyPr>
            <a:normAutofit/>
          </a:bodyPr>
          <a:lstStyle/>
          <a:p>
            <a:r>
              <a:rPr lang="fr-FR" sz="2400" dirty="0"/>
              <a:t>Epreuve pratique </a:t>
            </a:r>
          </a:p>
          <a:p>
            <a:endParaRPr lang="fr-FR" sz="2400" dirty="0"/>
          </a:p>
          <a:p>
            <a:r>
              <a:rPr lang="fr-FR" sz="2400" dirty="0"/>
              <a:t>Durée : 5h pour les deux situations d’évaluation </a:t>
            </a:r>
            <a:r>
              <a:rPr lang="fr-FR" sz="2400" i="1" dirty="0"/>
              <a:t>(5h en tout)</a:t>
            </a:r>
          </a:p>
          <a:p>
            <a:endParaRPr lang="fr-FR" sz="2400" dirty="0"/>
          </a:p>
          <a:p>
            <a:r>
              <a:rPr lang="fr-FR" sz="2400" dirty="0"/>
              <a:t>Coefficient 5</a:t>
            </a:r>
          </a:p>
          <a:p>
            <a:endParaRPr lang="fr-FR" sz="2400" dirty="0"/>
          </a:p>
          <a:p>
            <a:r>
              <a:rPr lang="fr-FR" sz="2400" dirty="0"/>
              <a:t>Evaluation par les professeurs qui interviennent dans le BC1 et par des professionnels dans la mesure du possible</a:t>
            </a:r>
          </a:p>
        </p:txBody>
      </p:sp>
    </p:spTree>
    <p:extLst>
      <p:ext uri="{BB962C8B-B14F-4D97-AF65-F5344CB8AC3E}">
        <p14:creationId xmlns:p14="http://schemas.microsoft.com/office/powerpoint/2010/main" val="30186580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303C2F2-7C8A-4B8A-A4E1-185428FBD81F}"/>
              </a:ext>
            </a:extLst>
          </p:cNvPr>
          <p:cNvSpPr>
            <a:spLocks noGrp="1"/>
          </p:cNvSpPr>
          <p:nvPr>
            <p:ph idx="1"/>
          </p:nvPr>
        </p:nvSpPr>
        <p:spPr>
          <a:xfrm>
            <a:off x="838200" y="2268415"/>
            <a:ext cx="10515600" cy="4290648"/>
          </a:xfrm>
        </p:spPr>
        <p:txBody>
          <a:bodyPr>
            <a:normAutofit fontScale="85000" lnSpcReduction="20000"/>
          </a:bodyPr>
          <a:lstStyle/>
          <a:p>
            <a:r>
              <a:rPr lang="fr-FR" sz="2400" dirty="0"/>
              <a:t>Quelles dimensions évaluées par SE ? (SAH, habitat-logement-environnement, économie-consommation – numérique et vie quotidienne) ? </a:t>
            </a:r>
          </a:p>
          <a:p>
            <a:endParaRPr lang="fr-FR" sz="2400" dirty="0"/>
          </a:p>
          <a:p>
            <a:r>
              <a:rPr lang="fr-FR" sz="2400" dirty="0"/>
              <a:t>Comment faire référence aux sciences physiques et chimiques appliquées, de manière à les évaluer au sein des compétences professionnelles ?</a:t>
            </a:r>
          </a:p>
          <a:p>
            <a:endParaRPr lang="fr-FR" sz="2400" dirty="0"/>
          </a:p>
          <a:p>
            <a:r>
              <a:rPr lang="fr-FR" sz="2400" dirty="0"/>
              <a:t>Quelles compétences évaluer ? </a:t>
            </a:r>
          </a:p>
          <a:p>
            <a:endParaRPr lang="fr-FR" sz="2400" dirty="0"/>
          </a:p>
          <a:p>
            <a:r>
              <a:rPr lang="fr-FR" sz="2400" dirty="0"/>
              <a:t>Quelles types d’activités possibles ? Quel type de questionnement ? </a:t>
            </a:r>
          </a:p>
          <a:p>
            <a:endParaRPr lang="fr-FR" sz="2400" dirty="0"/>
          </a:p>
          <a:p>
            <a:r>
              <a:rPr lang="fr-FR" sz="2400" dirty="0"/>
              <a:t>Organisation de l’épreuve ? Conseils à l’écrit ? À l’oral ? </a:t>
            </a:r>
          </a:p>
          <a:p>
            <a:endParaRPr lang="fr-FR" sz="2400" dirty="0"/>
          </a:p>
          <a:p>
            <a:r>
              <a:rPr lang="fr-FR" sz="2400" dirty="0"/>
              <a:t>Quelle différence entre les deux SE ?</a:t>
            </a:r>
          </a:p>
          <a:p>
            <a:pPr marL="0" indent="0">
              <a:buNone/>
            </a:pPr>
            <a:endParaRPr lang="fr-FR" sz="2400" dirty="0"/>
          </a:p>
          <a:p>
            <a:pPr marL="0" indent="0">
              <a:buNone/>
            </a:pPr>
            <a:endParaRPr lang="fr-FR" sz="2400" dirty="0"/>
          </a:p>
          <a:p>
            <a:endParaRPr lang="fr-FR" dirty="0"/>
          </a:p>
        </p:txBody>
      </p:sp>
      <p:sp>
        <p:nvSpPr>
          <p:cNvPr id="4" name="Organigramme : Bande perforée 3">
            <a:extLst>
              <a:ext uri="{FF2B5EF4-FFF2-40B4-BE49-F238E27FC236}">
                <a16:creationId xmlns:a16="http://schemas.microsoft.com/office/drawing/2014/main" id="{FEC8A20B-1CA9-4B0C-BCE6-43B543A2D7C7}"/>
              </a:ext>
            </a:extLst>
          </p:cNvPr>
          <p:cNvSpPr/>
          <p:nvPr/>
        </p:nvSpPr>
        <p:spPr>
          <a:xfrm>
            <a:off x="8263720" y="298937"/>
            <a:ext cx="2770495" cy="1801503"/>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Réflexion pédagogique</a:t>
            </a:r>
          </a:p>
        </p:txBody>
      </p:sp>
    </p:spTree>
    <p:extLst>
      <p:ext uri="{BB962C8B-B14F-4D97-AF65-F5344CB8AC3E}">
        <p14:creationId xmlns:p14="http://schemas.microsoft.com/office/powerpoint/2010/main" val="18874937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A065C58-37D7-4267-9CA2-585E3A2B9841}"/>
              </a:ext>
            </a:extLst>
          </p:cNvPr>
          <p:cNvSpPr>
            <a:spLocks noGrp="1"/>
          </p:cNvSpPr>
          <p:nvPr>
            <p:ph idx="1"/>
          </p:nvPr>
        </p:nvSpPr>
        <p:spPr>
          <a:xfrm>
            <a:off x="838200" y="1825625"/>
            <a:ext cx="10515600" cy="4351338"/>
          </a:xfrm>
        </p:spPr>
        <p:txBody>
          <a:bodyPr>
            <a:normAutofit fontScale="92500" lnSpcReduction="10000"/>
          </a:bodyPr>
          <a:lstStyle/>
          <a:p>
            <a:r>
              <a:rPr lang="fr-FR" dirty="0"/>
              <a:t>Evaluation de la compétence par niveau de maitrise (et non par un barème détaillé) : </a:t>
            </a:r>
          </a:p>
          <a:p>
            <a:pPr marL="0" indent="0" algn="ctr">
              <a:buNone/>
            </a:pPr>
            <a:r>
              <a:rPr lang="fr-FR" dirty="0"/>
              <a:t>	Très insuffisant – Insuffisant – Acceptable – Maitrisé (TIIAM)</a:t>
            </a:r>
          </a:p>
          <a:p>
            <a:pPr marL="0" indent="0" algn="ctr">
              <a:buNone/>
            </a:pPr>
            <a:r>
              <a:rPr lang="fr-FR" b="1" dirty="0"/>
              <a:t>OU</a:t>
            </a:r>
          </a:p>
          <a:p>
            <a:pPr marL="0" indent="0" algn="ctr">
              <a:buNone/>
            </a:pPr>
            <a:r>
              <a:rPr lang="fr-FR" dirty="0"/>
              <a:t> 	Insuffisant – Acceptable – Maitrisé (IAM)</a:t>
            </a:r>
          </a:p>
          <a:p>
            <a:pPr marL="0" indent="0" algn="ctr">
              <a:buNone/>
            </a:pPr>
            <a:endParaRPr lang="fr-FR" dirty="0"/>
          </a:p>
          <a:p>
            <a:r>
              <a:rPr lang="fr-FR" dirty="0"/>
              <a:t>Utilisation des indicateurs pour aider à évaluer </a:t>
            </a:r>
          </a:p>
          <a:p>
            <a:endParaRPr lang="fr-FR" dirty="0"/>
          </a:p>
          <a:p>
            <a:r>
              <a:rPr lang="fr-FR" dirty="0"/>
              <a:t>Echelle de notation à l’intérieur d’un degré de maitrise : </a:t>
            </a:r>
          </a:p>
          <a:p>
            <a:pPr marL="0" indent="0" algn="ctr">
              <a:buNone/>
            </a:pPr>
            <a:r>
              <a:rPr lang="fr-FR" dirty="0"/>
              <a:t>ex. TI = 0-1, I = 2-3, A = 4-5, M = 6-7 =&gt; Curseur</a:t>
            </a:r>
          </a:p>
          <a:p>
            <a:pPr marL="0" indent="0">
              <a:buNone/>
            </a:pPr>
            <a:endParaRPr lang="fr-FR" dirty="0"/>
          </a:p>
          <a:p>
            <a:pPr marL="0" indent="0">
              <a:buNone/>
            </a:pPr>
            <a:endParaRPr lang="fr-FR" dirty="0"/>
          </a:p>
        </p:txBody>
      </p:sp>
      <p:sp>
        <p:nvSpPr>
          <p:cNvPr id="4" name="Titre 1">
            <a:extLst>
              <a:ext uri="{FF2B5EF4-FFF2-40B4-BE49-F238E27FC236}">
                <a16:creationId xmlns:a16="http://schemas.microsoft.com/office/drawing/2014/main" id="{7998EBDA-1BC3-426F-BE00-71BC6B62B7F3}"/>
              </a:ext>
            </a:extLst>
          </p:cNvPr>
          <p:cNvSpPr txBox="1">
            <a:spLocks/>
          </p:cNvSpPr>
          <p:nvPr/>
        </p:nvSpPr>
        <p:spPr>
          <a:xfrm>
            <a:off x="838200" y="34607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200" b="1" dirty="0">
                <a:solidFill>
                  <a:schemeClr val="accent1"/>
                </a:solidFill>
              </a:rPr>
              <a:t>BTS ESF : l’évaluation des compétences</a:t>
            </a:r>
          </a:p>
        </p:txBody>
      </p:sp>
      <p:sp>
        <p:nvSpPr>
          <p:cNvPr id="5" name="Bulle narrative : ronde 4">
            <a:extLst>
              <a:ext uri="{FF2B5EF4-FFF2-40B4-BE49-F238E27FC236}">
                <a16:creationId xmlns:a16="http://schemas.microsoft.com/office/drawing/2014/main" id="{86C98710-9086-4945-BD05-F532525A3156}"/>
              </a:ext>
            </a:extLst>
          </p:cNvPr>
          <p:cNvSpPr/>
          <p:nvPr/>
        </p:nvSpPr>
        <p:spPr>
          <a:xfrm>
            <a:off x="9315450" y="4001294"/>
            <a:ext cx="2667000" cy="1325563"/>
          </a:xfrm>
          <a:prstGeom prst="wedgeEllipseCallout">
            <a:avLst>
              <a:gd name="adj1" fmla="val -15833"/>
              <a:gd name="adj2" fmla="val 4669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Une compétence ne peut être évaluée qu’une seule fois</a:t>
            </a:r>
          </a:p>
        </p:txBody>
      </p:sp>
      <p:sp>
        <p:nvSpPr>
          <p:cNvPr id="6" name="Bulle narrative : rectangle à coins arrondis 5">
            <a:extLst>
              <a:ext uri="{FF2B5EF4-FFF2-40B4-BE49-F238E27FC236}">
                <a16:creationId xmlns:a16="http://schemas.microsoft.com/office/drawing/2014/main" id="{67A7598F-4B58-47F8-8EDA-E8A5462A75A0}"/>
              </a:ext>
            </a:extLst>
          </p:cNvPr>
          <p:cNvSpPr/>
          <p:nvPr/>
        </p:nvSpPr>
        <p:spPr>
          <a:xfrm>
            <a:off x="9906000" y="5467350"/>
            <a:ext cx="2076450" cy="1325563"/>
          </a:xfrm>
          <a:prstGeom prst="wedgeRoundRectCallout">
            <a:avLst>
              <a:gd name="adj1" fmla="val 9442"/>
              <a:gd name="adj2" fmla="val -6109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Une exception : C1.1. (2 situations d’évaluation)</a:t>
            </a:r>
          </a:p>
        </p:txBody>
      </p:sp>
    </p:spTree>
    <p:extLst>
      <p:ext uri="{BB962C8B-B14F-4D97-AF65-F5344CB8AC3E}">
        <p14:creationId xmlns:p14="http://schemas.microsoft.com/office/powerpoint/2010/main" val="40832739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EAD8F0-E323-400B-A435-517367AF920D}"/>
              </a:ext>
            </a:extLst>
          </p:cNvPr>
          <p:cNvSpPr>
            <a:spLocks noGrp="1"/>
          </p:cNvSpPr>
          <p:nvPr>
            <p:ph type="title"/>
          </p:nvPr>
        </p:nvSpPr>
        <p:spPr/>
        <p:txBody>
          <a:bodyPr>
            <a:normAutofit/>
          </a:bodyPr>
          <a:lstStyle/>
          <a:p>
            <a:r>
              <a:rPr lang="fr-FR" sz="3200" b="1" dirty="0">
                <a:solidFill>
                  <a:schemeClr val="accent1"/>
                </a:solidFill>
              </a:rPr>
              <a:t>Exemple n°1 de grille (pour la compétence C1-1)</a:t>
            </a:r>
          </a:p>
        </p:txBody>
      </p:sp>
      <p:graphicFrame>
        <p:nvGraphicFramePr>
          <p:cNvPr id="4" name="Espace réservé du contenu 3">
            <a:extLst>
              <a:ext uri="{FF2B5EF4-FFF2-40B4-BE49-F238E27FC236}">
                <a16:creationId xmlns:a16="http://schemas.microsoft.com/office/drawing/2014/main" id="{0BF357B6-E391-4044-82A6-20221185AF7F}"/>
              </a:ext>
            </a:extLst>
          </p:cNvPr>
          <p:cNvGraphicFramePr>
            <a:graphicFrameLocks noGrp="1"/>
          </p:cNvGraphicFramePr>
          <p:nvPr>
            <p:ph idx="1"/>
            <p:extLst/>
          </p:nvPr>
        </p:nvGraphicFramePr>
        <p:xfrm>
          <a:off x="838200" y="1367155"/>
          <a:ext cx="10515603" cy="5125720"/>
        </p:xfrm>
        <a:graphic>
          <a:graphicData uri="http://schemas.openxmlformats.org/drawingml/2006/table">
            <a:tbl>
              <a:tblPr firstRow="1" bandRow="1">
                <a:tableStyleId>{5C22544A-7EE6-4342-B048-85BDC9FD1C3A}</a:tableStyleId>
              </a:tblPr>
              <a:tblGrid>
                <a:gridCol w="1502229">
                  <a:extLst>
                    <a:ext uri="{9D8B030D-6E8A-4147-A177-3AD203B41FA5}">
                      <a16:colId xmlns:a16="http://schemas.microsoft.com/office/drawing/2014/main" val="4228561982"/>
                    </a:ext>
                  </a:extLst>
                </a:gridCol>
                <a:gridCol w="1502229">
                  <a:extLst>
                    <a:ext uri="{9D8B030D-6E8A-4147-A177-3AD203B41FA5}">
                      <a16:colId xmlns:a16="http://schemas.microsoft.com/office/drawing/2014/main" val="1934368767"/>
                    </a:ext>
                  </a:extLst>
                </a:gridCol>
                <a:gridCol w="1502229">
                  <a:extLst>
                    <a:ext uri="{9D8B030D-6E8A-4147-A177-3AD203B41FA5}">
                      <a16:colId xmlns:a16="http://schemas.microsoft.com/office/drawing/2014/main" val="3179122537"/>
                    </a:ext>
                  </a:extLst>
                </a:gridCol>
                <a:gridCol w="1502229">
                  <a:extLst>
                    <a:ext uri="{9D8B030D-6E8A-4147-A177-3AD203B41FA5}">
                      <a16:colId xmlns:a16="http://schemas.microsoft.com/office/drawing/2014/main" val="3364253297"/>
                    </a:ext>
                  </a:extLst>
                </a:gridCol>
                <a:gridCol w="1502229">
                  <a:extLst>
                    <a:ext uri="{9D8B030D-6E8A-4147-A177-3AD203B41FA5}">
                      <a16:colId xmlns:a16="http://schemas.microsoft.com/office/drawing/2014/main" val="2417127871"/>
                    </a:ext>
                  </a:extLst>
                </a:gridCol>
                <a:gridCol w="1502229">
                  <a:extLst>
                    <a:ext uri="{9D8B030D-6E8A-4147-A177-3AD203B41FA5}">
                      <a16:colId xmlns:a16="http://schemas.microsoft.com/office/drawing/2014/main" val="3062760009"/>
                    </a:ext>
                  </a:extLst>
                </a:gridCol>
                <a:gridCol w="1502229">
                  <a:extLst>
                    <a:ext uri="{9D8B030D-6E8A-4147-A177-3AD203B41FA5}">
                      <a16:colId xmlns:a16="http://schemas.microsoft.com/office/drawing/2014/main" val="2922838148"/>
                    </a:ext>
                  </a:extLst>
                </a:gridCol>
              </a:tblGrid>
              <a:tr h="370840">
                <a:tc>
                  <a:txBody>
                    <a:bodyPr/>
                    <a:lstStyle/>
                    <a:p>
                      <a:r>
                        <a:rPr lang="fr-FR" dirty="0"/>
                        <a:t>Compétence</a:t>
                      </a:r>
                    </a:p>
                  </a:txBody>
                  <a:tcPr/>
                </a:tc>
                <a:tc>
                  <a:txBody>
                    <a:bodyPr/>
                    <a:lstStyle/>
                    <a:p>
                      <a:r>
                        <a:rPr lang="fr-FR" dirty="0"/>
                        <a:t>Indicateurs</a:t>
                      </a:r>
                    </a:p>
                  </a:txBody>
                  <a:tcPr/>
                </a:tc>
                <a:tc>
                  <a:txBody>
                    <a:bodyPr/>
                    <a:lstStyle/>
                    <a:p>
                      <a:r>
                        <a:rPr lang="fr-FR" dirty="0"/>
                        <a:t>Non traité</a:t>
                      </a:r>
                    </a:p>
                  </a:txBody>
                  <a:tcPr/>
                </a:tc>
                <a:tc>
                  <a:txBody>
                    <a:bodyPr/>
                    <a:lstStyle/>
                    <a:p>
                      <a:r>
                        <a:rPr lang="fr-FR" dirty="0"/>
                        <a:t>TI</a:t>
                      </a:r>
                    </a:p>
                  </a:txBody>
                  <a:tcPr/>
                </a:tc>
                <a:tc>
                  <a:txBody>
                    <a:bodyPr/>
                    <a:lstStyle/>
                    <a:p>
                      <a:r>
                        <a:rPr lang="fr-FR" dirty="0"/>
                        <a:t>I</a:t>
                      </a:r>
                    </a:p>
                  </a:txBody>
                  <a:tcPr/>
                </a:tc>
                <a:tc>
                  <a:txBody>
                    <a:bodyPr/>
                    <a:lstStyle/>
                    <a:p>
                      <a:r>
                        <a:rPr lang="fr-FR" dirty="0"/>
                        <a:t>A</a:t>
                      </a:r>
                    </a:p>
                  </a:txBody>
                  <a:tcPr/>
                </a:tc>
                <a:tc>
                  <a:txBody>
                    <a:bodyPr/>
                    <a:lstStyle/>
                    <a:p>
                      <a:r>
                        <a:rPr lang="fr-FR" dirty="0"/>
                        <a:t>M</a:t>
                      </a:r>
                    </a:p>
                  </a:txBody>
                  <a:tcPr/>
                </a:tc>
                <a:extLst>
                  <a:ext uri="{0D108BD9-81ED-4DB2-BD59-A6C34878D82A}">
                    <a16:rowId xmlns:a16="http://schemas.microsoft.com/office/drawing/2014/main" val="1986031455"/>
                  </a:ext>
                </a:extLst>
              </a:tr>
              <a:tr h="370840">
                <a:tc rowSpan="4">
                  <a:txBody>
                    <a:bodyPr/>
                    <a:lstStyle/>
                    <a:p>
                      <a:r>
                        <a:rPr lang="fr-FR" dirty="0"/>
                        <a:t>C1.1. Elaborer un conseil en vie quotidienne dans les domaines de l’EC, de l’HL, de l’EE, de la SAH </a:t>
                      </a:r>
                    </a:p>
                  </a:txBody>
                  <a:tcPr/>
                </a:tc>
                <a:tc>
                  <a:txBody>
                    <a:bodyPr/>
                    <a:lstStyle/>
                    <a:p>
                      <a:r>
                        <a:rPr lang="fr-FR" dirty="0"/>
                        <a:t>Identification de la demande</a:t>
                      </a:r>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2187488399"/>
                  </a:ext>
                </a:extLst>
              </a:tr>
              <a:tr h="370840">
                <a:tc vMerge="1">
                  <a:txBody>
                    <a:bodyPr/>
                    <a:lstStyle/>
                    <a:p>
                      <a:endParaRPr lang="fr-FR" dirty="0"/>
                    </a:p>
                  </a:txBody>
                  <a:tcPr/>
                </a:tc>
                <a:tc>
                  <a:txBody>
                    <a:bodyPr/>
                    <a:lstStyle/>
                    <a:p>
                      <a:r>
                        <a:rPr lang="fr-FR" dirty="0"/>
                        <a:t>Recueil de données, nécessaires à l’analyse de la situation</a:t>
                      </a:r>
                    </a:p>
                  </a:txBody>
                  <a:tcPr/>
                </a:tc>
                <a:tc>
                  <a:txBody>
                    <a:bodyPr/>
                    <a:lstStyle/>
                    <a:p>
                      <a:endParaRPr lang="fr-FR"/>
                    </a:p>
                  </a:txBody>
                  <a:tcPr/>
                </a:tc>
                <a:tc>
                  <a:txBody>
                    <a:bodyPr/>
                    <a:lstStyle/>
                    <a:p>
                      <a:endParaRPr lang="fr-FR"/>
                    </a:p>
                  </a:txBody>
                  <a:tcPr/>
                </a:tc>
                <a:tc>
                  <a:txBody>
                    <a:bodyPr/>
                    <a:lstStyle/>
                    <a:p>
                      <a:endParaRPr lang="fr-FR" dirty="0"/>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2141362560"/>
                  </a:ext>
                </a:extLst>
              </a:tr>
              <a:tr h="370840">
                <a:tc vMerge="1">
                  <a:txBody>
                    <a:bodyPr/>
                    <a:lstStyle/>
                    <a:p>
                      <a:endParaRPr lang="fr-FR" dirty="0"/>
                    </a:p>
                  </a:txBody>
                  <a:tcPr/>
                </a:tc>
                <a:tc>
                  <a:txBody>
                    <a:bodyPr/>
                    <a:lstStyle/>
                    <a:p>
                      <a:r>
                        <a:rPr lang="fr-FR" dirty="0"/>
                        <a:t>Elaboration d’un conseil en réponde au besoin</a:t>
                      </a: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802583578"/>
                  </a:ext>
                </a:extLst>
              </a:tr>
              <a:tr h="370840">
                <a:tc vMerge="1">
                  <a:txBody>
                    <a:bodyPr/>
                    <a:lstStyle/>
                    <a:p>
                      <a:endParaRPr lang="fr-FR" dirty="0"/>
                    </a:p>
                  </a:txBody>
                  <a:tcPr/>
                </a:tc>
                <a:tc>
                  <a:txBody>
                    <a:bodyPr/>
                    <a:lstStyle/>
                    <a:p>
                      <a:r>
                        <a:rPr lang="fr-FR" dirty="0"/>
                        <a:t>Formulation du conseil adapté au public</a:t>
                      </a:r>
                    </a:p>
                  </a:txBody>
                  <a:tcPr/>
                </a:tc>
                <a:tc>
                  <a:txBody>
                    <a:bodyPr/>
                    <a:lstStyle/>
                    <a:p>
                      <a:endParaRPr lang="fr-FR" dirty="0"/>
                    </a:p>
                  </a:txBody>
                  <a:tcPr/>
                </a:tc>
                <a:tc>
                  <a:txBody>
                    <a:bodyPr/>
                    <a:lstStyle/>
                    <a:p>
                      <a:endParaRPr lang="fr-FR" dirty="0"/>
                    </a:p>
                  </a:txBody>
                  <a:tcPr/>
                </a:tc>
                <a:tc>
                  <a:txBody>
                    <a:bodyPr/>
                    <a:lstStyle/>
                    <a:p>
                      <a:endParaRPr lang="fr-FR"/>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3055616229"/>
                  </a:ext>
                </a:extLst>
              </a:tr>
            </a:tbl>
          </a:graphicData>
        </a:graphic>
      </p:graphicFrame>
      <p:sp>
        <p:nvSpPr>
          <p:cNvPr id="6" name="Bulle narrative : ronde 5">
            <a:extLst>
              <a:ext uri="{FF2B5EF4-FFF2-40B4-BE49-F238E27FC236}">
                <a16:creationId xmlns:a16="http://schemas.microsoft.com/office/drawing/2014/main" id="{133FB5FD-CE3F-4AB4-B6BC-F548B10ADC79}"/>
              </a:ext>
            </a:extLst>
          </p:cNvPr>
          <p:cNvSpPr/>
          <p:nvPr/>
        </p:nvSpPr>
        <p:spPr>
          <a:xfrm>
            <a:off x="7792915" y="4575712"/>
            <a:ext cx="2933700" cy="1830265"/>
          </a:xfrm>
          <a:prstGeom prst="wedgeEllipseCallout">
            <a:avLst>
              <a:gd name="adj1" fmla="val -60568"/>
              <a:gd name="adj2" fmla="val -2582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Le profil permettra de poser la note pour la compétence</a:t>
            </a:r>
          </a:p>
        </p:txBody>
      </p:sp>
      <p:sp>
        <p:nvSpPr>
          <p:cNvPr id="7" name="ZoneTexte 6">
            <a:extLst>
              <a:ext uri="{FF2B5EF4-FFF2-40B4-BE49-F238E27FC236}">
                <a16:creationId xmlns:a16="http://schemas.microsoft.com/office/drawing/2014/main" id="{B90F94DB-C230-41B3-AE13-082AB5522295}"/>
              </a:ext>
            </a:extLst>
          </p:cNvPr>
          <p:cNvSpPr txBox="1"/>
          <p:nvPr/>
        </p:nvSpPr>
        <p:spPr>
          <a:xfrm>
            <a:off x="8020050" y="209550"/>
            <a:ext cx="3905250" cy="461665"/>
          </a:xfrm>
          <a:prstGeom prst="rect">
            <a:avLst/>
          </a:prstGeom>
          <a:noFill/>
        </p:spPr>
        <p:txBody>
          <a:bodyPr wrap="square" rtlCol="0">
            <a:spAutoFit/>
          </a:bodyPr>
          <a:lstStyle/>
          <a:p>
            <a:r>
              <a:rPr lang="fr-FR" sz="2400" b="1" dirty="0"/>
              <a:t>Possible pour tous les blocs</a:t>
            </a:r>
          </a:p>
        </p:txBody>
      </p:sp>
      <p:sp>
        <p:nvSpPr>
          <p:cNvPr id="8" name="Bulle narrative : ronde 7">
            <a:extLst>
              <a:ext uri="{FF2B5EF4-FFF2-40B4-BE49-F238E27FC236}">
                <a16:creationId xmlns:a16="http://schemas.microsoft.com/office/drawing/2014/main" id="{BA182DED-25DD-49E5-A979-439B3D2734FD}"/>
              </a:ext>
            </a:extLst>
          </p:cNvPr>
          <p:cNvSpPr/>
          <p:nvPr/>
        </p:nvSpPr>
        <p:spPr>
          <a:xfrm>
            <a:off x="6767146" y="2097600"/>
            <a:ext cx="2933700" cy="1830265"/>
          </a:xfrm>
          <a:prstGeom prst="wedgeEllipseCallout">
            <a:avLst>
              <a:gd name="adj1" fmla="val 59912"/>
              <a:gd name="adj2" fmla="val -4503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A renseigner en fonction des attendus du sujet</a:t>
            </a:r>
          </a:p>
        </p:txBody>
      </p:sp>
    </p:spTree>
    <p:extLst>
      <p:ext uri="{BB962C8B-B14F-4D97-AF65-F5344CB8AC3E}">
        <p14:creationId xmlns:p14="http://schemas.microsoft.com/office/powerpoint/2010/main" val="4091883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5A972C6-161D-44B6-9135-54B214B0B573}"/>
              </a:ext>
            </a:extLst>
          </p:cNvPr>
          <p:cNvSpPr>
            <a:spLocks noGrp="1"/>
          </p:cNvSpPr>
          <p:nvPr>
            <p:ph idx="1"/>
          </p:nvPr>
        </p:nvSpPr>
        <p:spPr>
          <a:xfrm>
            <a:off x="838200" y="3156155"/>
            <a:ext cx="10515600" cy="3020808"/>
          </a:xfrm>
        </p:spPr>
        <p:txBody>
          <a:bodyPr>
            <a:normAutofit/>
          </a:bodyPr>
          <a:lstStyle/>
          <a:p>
            <a:r>
              <a:rPr lang="fr-FR" sz="2400" dirty="0"/>
              <a:t>Retour sur les premiers mois de la réforme du BTS ESF</a:t>
            </a:r>
          </a:p>
          <a:p>
            <a:endParaRPr lang="fr-FR" sz="2400" dirty="0"/>
          </a:p>
          <a:p>
            <a:r>
              <a:rPr lang="fr-FR" sz="2400" dirty="0"/>
              <a:t>Difficultés </a:t>
            </a:r>
          </a:p>
          <a:p>
            <a:endParaRPr lang="fr-FR" sz="2400" dirty="0"/>
          </a:p>
          <a:p>
            <a:r>
              <a:rPr lang="fr-FR" sz="2400" dirty="0"/>
              <a:t>Leviers activés ou à activer </a:t>
            </a:r>
          </a:p>
        </p:txBody>
      </p:sp>
      <p:sp>
        <p:nvSpPr>
          <p:cNvPr id="4" name="Organigramme : Bande perforée 3">
            <a:extLst>
              <a:ext uri="{FF2B5EF4-FFF2-40B4-BE49-F238E27FC236}">
                <a16:creationId xmlns:a16="http://schemas.microsoft.com/office/drawing/2014/main" id="{1E82BDB4-BFE3-428C-954E-D8D222048B0C}"/>
              </a:ext>
            </a:extLst>
          </p:cNvPr>
          <p:cNvSpPr/>
          <p:nvPr/>
        </p:nvSpPr>
        <p:spPr>
          <a:xfrm>
            <a:off x="5977719" y="681038"/>
            <a:ext cx="2770495" cy="1801503"/>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Réflexion pédagogique</a:t>
            </a:r>
          </a:p>
        </p:txBody>
      </p:sp>
    </p:spTree>
    <p:extLst>
      <p:ext uri="{BB962C8B-B14F-4D97-AF65-F5344CB8AC3E}">
        <p14:creationId xmlns:p14="http://schemas.microsoft.com/office/powerpoint/2010/main" val="41446178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F84373-8A67-4C32-89A6-A54714D85229}"/>
              </a:ext>
            </a:extLst>
          </p:cNvPr>
          <p:cNvSpPr>
            <a:spLocks noGrp="1"/>
          </p:cNvSpPr>
          <p:nvPr>
            <p:ph type="title"/>
          </p:nvPr>
        </p:nvSpPr>
        <p:spPr/>
        <p:txBody>
          <a:bodyPr>
            <a:normAutofit/>
          </a:bodyPr>
          <a:lstStyle/>
          <a:p>
            <a:r>
              <a:rPr lang="fr-FR" sz="3200" b="1" dirty="0">
                <a:solidFill>
                  <a:schemeClr val="accent1"/>
                </a:solidFill>
              </a:rPr>
              <a:t>Exemple n°2 de grille (pour la compétence C1-1)</a:t>
            </a:r>
            <a:endParaRPr lang="fr-FR" sz="3200" dirty="0"/>
          </a:p>
        </p:txBody>
      </p:sp>
      <p:graphicFrame>
        <p:nvGraphicFramePr>
          <p:cNvPr id="5" name="Espace réservé du contenu 4">
            <a:extLst>
              <a:ext uri="{FF2B5EF4-FFF2-40B4-BE49-F238E27FC236}">
                <a16:creationId xmlns:a16="http://schemas.microsoft.com/office/drawing/2014/main" id="{AA751BAA-6A13-47D2-8150-A8EFDCBE09DB}"/>
              </a:ext>
            </a:extLst>
          </p:cNvPr>
          <p:cNvGraphicFramePr>
            <a:graphicFrameLocks noGrp="1"/>
          </p:cNvGraphicFramePr>
          <p:nvPr>
            <p:ph idx="1"/>
            <p:extLst/>
          </p:nvPr>
        </p:nvGraphicFramePr>
        <p:xfrm>
          <a:off x="838200" y="1825625"/>
          <a:ext cx="10515600" cy="4851400"/>
        </p:xfrm>
        <a:graphic>
          <a:graphicData uri="http://schemas.openxmlformats.org/drawingml/2006/table">
            <a:tbl>
              <a:tblPr firstRow="1" bandRow="1">
                <a:tableStyleId>{5C22544A-7EE6-4342-B048-85BDC9FD1C3A}</a:tableStyleId>
              </a:tblPr>
              <a:tblGrid>
                <a:gridCol w="1752600">
                  <a:extLst>
                    <a:ext uri="{9D8B030D-6E8A-4147-A177-3AD203B41FA5}">
                      <a16:colId xmlns:a16="http://schemas.microsoft.com/office/drawing/2014/main" val="2886533494"/>
                    </a:ext>
                  </a:extLst>
                </a:gridCol>
                <a:gridCol w="1752600">
                  <a:extLst>
                    <a:ext uri="{9D8B030D-6E8A-4147-A177-3AD203B41FA5}">
                      <a16:colId xmlns:a16="http://schemas.microsoft.com/office/drawing/2014/main" val="227042423"/>
                    </a:ext>
                  </a:extLst>
                </a:gridCol>
                <a:gridCol w="1752600">
                  <a:extLst>
                    <a:ext uri="{9D8B030D-6E8A-4147-A177-3AD203B41FA5}">
                      <a16:colId xmlns:a16="http://schemas.microsoft.com/office/drawing/2014/main" val="891721398"/>
                    </a:ext>
                  </a:extLst>
                </a:gridCol>
                <a:gridCol w="1752600">
                  <a:extLst>
                    <a:ext uri="{9D8B030D-6E8A-4147-A177-3AD203B41FA5}">
                      <a16:colId xmlns:a16="http://schemas.microsoft.com/office/drawing/2014/main" val="1466660495"/>
                    </a:ext>
                  </a:extLst>
                </a:gridCol>
                <a:gridCol w="1752600">
                  <a:extLst>
                    <a:ext uri="{9D8B030D-6E8A-4147-A177-3AD203B41FA5}">
                      <a16:colId xmlns:a16="http://schemas.microsoft.com/office/drawing/2014/main" val="3676388300"/>
                    </a:ext>
                  </a:extLst>
                </a:gridCol>
                <a:gridCol w="1752600">
                  <a:extLst>
                    <a:ext uri="{9D8B030D-6E8A-4147-A177-3AD203B41FA5}">
                      <a16:colId xmlns:a16="http://schemas.microsoft.com/office/drawing/2014/main" val="446330478"/>
                    </a:ext>
                  </a:extLst>
                </a:gridCol>
              </a:tblGrid>
              <a:tr h="370840">
                <a:tc>
                  <a:txBody>
                    <a:bodyPr/>
                    <a:lstStyle/>
                    <a:p>
                      <a:r>
                        <a:rPr lang="fr-FR" dirty="0"/>
                        <a:t>Compétences</a:t>
                      </a:r>
                    </a:p>
                  </a:txBody>
                  <a:tcPr/>
                </a:tc>
                <a:tc>
                  <a:txBody>
                    <a:bodyPr/>
                    <a:lstStyle/>
                    <a:p>
                      <a:r>
                        <a:rPr lang="fr-FR" dirty="0"/>
                        <a:t>Non traité </a:t>
                      </a:r>
                    </a:p>
                  </a:txBody>
                  <a:tcPr/>
                </a:tc>
                <a:tc>
                  <a:txBody>
                    <a:bodyPr/>
                    <a:lstStyle/>
                    <a:p>
                      <a:r>
                        <a:rPr lang="fr-FR" dirty="0"/>
                        <a:t>TI</a:t>
                      </a:r>
                    </a:p>
                  </a:txBody>
                  <a:tcPr/>
                </a:tc>
                <a:tc>
                  <a:txBody>
                    <a:bodyPr/>
                    <a:lstStyle/>
                    <a:p>
                      <a:r>
                        <a:rPr lang="fr-FR" dirty="0"/>
                        <a:t>I</a:t>
                      </a:r>
                    </a:p>
                  </a:txBody>
                  <a:tcPr/>
                </a:tc>
                <a:tc>
                  <a:txBody>
                    <a:bodyPr/>
                    <a:lstStyle/>
                    <a:p>
                      <a:r>
                        <a:rPr lang="fr-FR" dirty="0"/>
                        <a:t>A</a:t>
                      </a:r>
                    </a:p>
                  </a:txBody>
                  <a:tcPr/>
                </a:tc>
                <a:tc>
                  <a:txBody>
                    <a:bodyPr/>
                    <a:lstStyle/>
                    <a:p>
                      <a:r>
                        <a:rPr lang="fr-FR" dirty="0"/>
                        <a:t>M</a:t>
                      </a:r>
                    </a:p>
                  </a:txBody>
                  <a:tcPr/>
                </a:tc>
                <a:extLst>
                  <a:ext uri="{0D108BD9-81ED-4DB2-BD59-A6C34878D82A}">
                    <a16:rowId xmlns:a16="http://schemas.microsoft.com/office/drawing/2014/main" val="2044782194"/>
                  </a:ext>
                </a:extLst>
              </a:tr>
              <a:tr h="370840">
                <a:tc row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C1.1. Elaborer un conseil en vie quotidienne dans les domaines de l’EC, de l’HL, de l’EE, de la SAH </a:t>
                      </a:r>
                    </a:p>
                  </a:txBody>
                  <a:tcPr/>
                </a:tc>
                <a:tc>
                  <a:txBody>
                    <a:bodyPr/>
                    <a:lstStyle/>
                    <a:p>
                      <a:endParaRPr lang="fr-FR" dirty="0"/>
                    </a:p>
                  </a:txBody>
                  <a:tcPr/>
                </a:tc>
                <a:tc>
                  <a:txBody>
                    <a:bodyPr/>
                    <a:lstStyle/>
                    <a:p>
                      <a:r>
                        <a:rPr lang="fr-FR" dirty="0"/>
                        <a:t>La demande n’est pas identifiée </a:t>
                      </a:r>
                    </a:p>
                  </a:txBody>
                  <a:tcPr/>
                </a:tc>
                <a:tc>
                  <a:txBody>
                    <a:bodyPr/>
                    <a:lstStyle/>
                    <a:p>
                      <a:r>
                        <a:rPr lang="fr-FR" dirty="0"/>
                        <a:t>La demande est partiellement identifiée</a:t>
                      </a:r>
                    </a:p>
                  </a:txBody>
                  <a:tcPr/>
                </a:tc>
                <a:tc>
                  <a:txBody>
                    <a:bodyPr/>
                    <a:lstStyle/>
                    <a:p>
                      <a:r>
                        <a:rPr lang="fr-FR" dirty="0"/>
                        <a:t>La demande est globalement identifiée</a:t>
                      </a:r>
                    </a:p>
                  </a:txBody>
                  <a:tcPr/>
                </a:tc>
                <a:tc>
                  <a:txBody>
                    <a:bodyPr/>
                    <a:lstStyle/>
                    <a:p>
                      <a:r>
                        <a:rPr lang="fr-FR" dirty="0"/>
                        <a:t>La demande est bien identifiée</a:t>
                      </a:r>
                    </a:p>
                  </a:txBody>
                  <a:tcPr/>
                </a:tc>
                <a:extLst>
                  <a:ext uri="{0D108BD9-81ED-4DB2-BD59-A6C34878D82A}">
                    <a16:rowId xmlns:a16="http://schemas.microsoft.com/office/drawing/2014/main" val="1416182271"/>
                  </a:ext>
                </a:extLst>
              </a:tr>
              <a:tr h="370840">
                <a:tc vMerge="1">
                  <a:txBody>
                    <a:bodyPr/>
                    <a:lstStyle/>
                    <a:p>
                      <a:endParaRPr lang="fr-FR" dirty="0"/>
                    </a:p>
                  </a:txBody>
                  <a:tcPr/>
                </a:tc>
                <a:tc>
                  <a:txBody>
                    <a:bodyPr/>
                    <a:lstStyle/>
                    <a:p>
                      <a:endParaRPr lang="fr-FR"/>
                    </a:p>
                  </a:txBody>
                  <a:tcPr/>
                </a:tc>
                <a:tc>
                  <a:txBody>
                    <a:bodyPr/>
                    <a:lstStyle/>
                    <a:p>
                      <a:r>
                        <a:rPr lang="fr-FR" dirty="0"/>
                        <a:t>Les données ne sont pas recueillies ou trop partielles</a:t>
                      </a:r>
                    </a:p>
                  </a:txBody>
                  <a:tcPr/>
                </a:tc>
                <a:tc>
                  <a:txBody>
                    <a:bodyPr/>
                    <a:lstStyle/>
                    <a:p>
                      <a:r>
                        <a:rPr lang="fr-FR" dirty="0"/>
                        <a:t>Certaines données sont recueillies mais pour certaines fausses ou peu adaptées</a:t>
                      </a:r>
                    </a:p>
                  </a:txBody>
                  <a:tcPr/>
                </a:tc>
                <a:tc>
                  <a:txBody>
                    <a:bodyPr/>
                    <a:lstStyle/>
                    <a:p>
                      <a:r>
                        <a:rPr lang="fr-FR" dirty="0"/>
                        <a:t>Les données recueillies sont adaptées mais sont pas exhaustive</a:t>
                      </a:r>
                    </a:p>
                  </a:txBody>
                  <a:tcPr/>
                </a:tc>
                <a:tc>
                  <a:txBody>
                    <a:bodyPr/>
                    <a:lstStyle/>
                    <a:p>
                      <a:r>
                        <a:rPr lang="fr-FR" dirty="0"/>
                        <a:t>Les données recueillies permettent d’analyser la situation</a:t>
                      </a:r>
                    </a:p>
                  </a:txBody>
                  <a:tcPr/>
                </a:tc>
                <a:extLst>
                  <a:ext uri="{0D108BD9-81ED-4DB2-BD59-A6C34878D82A}">
                    <a16:rowId xmlns:a16="http://schemas.microsoft.com/office/drawing/2014/main" val="1168321789"/>
                  </a:ext>
                </a:extLst>
              </a:tr>
              <a:tr h="513715">
                <a:tc vMerge="1">
                  <a:txBody>
                    <a:bodyPr/>
                    <a:lstStyle/>
                    <a:p>
                      <a:endParaRPr lang="fr-FR" dirty="0"/>
                    </a:p>
                  </a:txBody>
                  <a:tcPr/>
                </a:tc>
                <a:tc>
                  <a:txBody>
                    <a:bodyPr/>
                    <a:lstStyle/>
                    <a:p>
                      <a:endParaRPr lang="fr-FR" dirty="0"/>
                    </a:p>
                  </a:txBody>
                  <a:tcPr/>
                </a:tc>
                <a:tc>
                  <a:txBody>
                    <a:bodyPr/>
                    <a:lstStyle/>
                    <a:p>
                      <a:r>
                        <a:rPr lang="fr-FR" dirty="0"/>
                        <a:t>Le conseil n’est pas en lien avec le besoin et n’est pas adapté au public</a:t>
                      </a:r>
                    </a:p>
                  </a:txBody>
                  <a:tcPr/>
                </a:tc>
                <a:tc>
                  <a:txBody>
                    <a:bodyPr/>
                    <a:lstStyle/>
                    <a:p>
                      <a:r>
                        <a:rPr lang="fr-FR" dirty="0"/>
                        <a:t>Un conseil est formulé mais répond peu aux besoins ciblés</a:t>
                      </a:r>
                    </a:p>
                  </a:txBody>
                  <a:tcPr/>
                </a:tc>
                <a:tc>
                  <a:txBody>
                    <a:bodyPr/>
                    <a:lstStyle/>
                    <a:p>
                      <a:r>
                        <a:rPr lang="fr-FR" dirty="0"/>
                        <a:t>Le conseil formulé répond en partie aux besoins</a:t>
                      </a:r>
                    </a:p>
                  </a:txBody>
                  <a:tcPr/>
                </a:tc>
                <a:tc>
                  <a:txBody>
                    <a:bodyPr/>
                    <a:lstStyle/>
                    <a:p>
                      <a:r>
                        <a:rPr lang="fr-FR" dirty="0"/>
                        <a:t>Le conseil  formulé répond aux besoins</a:t>
                      </a:r>
                    </a:p>
                  </a:txBody>
                  <a:tcPr/>
                </a:tc>
                <a:extLst>
                  <a:ext uri="{0D108BD9-81ED-4DB2-BD59-A6C34878D82A}">
                    <a16:rowId xmlns:a16="http://schemas.microsoft.com/office/drawing/2014/main" val="1040082987"/>
                  </a:ext>
                </a:extLst>
              </a:tr>
              <a:tr h="238125">
                <a:tc vMerge="1">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3745525309"/>
                  </a:ext>
                </a:extLst>
              </a:tr>
            </a:tbl>
          </a:graphicData>
        </a:graphic>
      </p:graphicFrame>
      <p:sp>
        <p:nvSpPr>
          <p:cNvPr id="6" name="ZoneTexte 5">
            <a:extLst>
              <a:ext uri="{FF2B5EF4-FFF2-40B4-BE49-F238E27FC236}">
                <a16:creationId xmlns:a16="http://schemas.microsoft.com/office/drawing/2014/main" id="{1B289637-06BB-492B-A70D-9ADD04323329}"/>
              </a:ext>
            </a:extLst>
          </p:cNvPr>
          <p:cNvSpPr txBox="1"/>
          <p:nvPr/>
        </p:nvSpPr>
        <p:spPr>
          <a:xfrm>
            <a:off x="8020050" y="209550"/>
            <a:ext cx="3905250" cy="461665"/>
          </a:xfrm>
          <a:prstGeom prst="rect">
            <a:avLst/>
          </a:prstGeom>
          <a:noFill/>
        </p:spPr>
        <p:txBody>
          <a:bodyPr wrap="square" rtlCol="0">
            <a:spAutoFit/>
          </a:bodyPr>
          <a:lstStyle/>
          <a:p>
            <a:r>
              <a:rPr lang="fr-FR" sz="2400" b="1" dirty="0"/>
              <a:t>Possible pour tous les blocs</a:t>
            </a:r>
          </a:p>
        </p:txBody>
      </p:sp>
      <p:sp>
        <p:nvSpPr>
          <p:cNvPr id="7" name="Bulle narrative : ronde 6">
            <a:extLst>
              <a:ext uri="{FF2B5EF4-FFF2-40B4-BE49-F238E27FC236}">
                <a16:creationId xmlns:a16="http://schemas.microsoft.com/office/drawing/2014/main" id="{0D1E963D-E4DE-44DF-8872-8C694CEFFAEF}"/>
              </a:ext>
            </a:extLst>
          </p:cNvPr>
          <p:cNvSpPr/>
          <p:nvPr/>
        </p:nvSpPr>
        <p:spPr>
          <a:xfrm>
            <a:off x="838200" y="4846760"/>
            <a:ext cx="2933700" cy="1830265"/>
          </a:xfrm>
          <a:prstGeom prst="wedgeEllipseCallout">
            <a:avLst>
              <a:gd name="adj1" fmla="val 59912"/>
              <a:gd name="adj2" fmla="val -4407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Document généraliste, pouvant être utilisé pour chaque sujet</a:t>
            </a:r>
          </a:p>
        </p:txBody>
      </p:sp>
    </p:spTree>
    <p:extLst>
      <p:ext uri="{BB962C8B-B14F-4D97-AF65-F5344CB8AC3E}">
        <p14:creationId xmlns:p14="http://schemas.microsoft.com/office/powerpoint/2010/main" val="23102524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633627-8E74-448D-92AF-54493D9B615A}"/>
              </a:ext>
            </a:extLst>
          </p:cNvPr>
          <p:cNvSpPr>
            <a:spLocks noGrp="1"/>
          </p:cNvSpPr>
          <p:nvPr>
            <p:ph type="title"/>
          </p:nvPr>
        </p:nvSpPr>
        <p:spPr>
          <a:xfrm>
            <a:off x="710579" y="660305"/>
            <a:ext cx="11132032" cy="1400530"/>
          </a:xfrm>
        </p:spPr>
        <p:txBody>
          <a:bodyPr>
            <a:normAutofit fontScale="90000"/>
          </a:bodyPr>
          <a:lstStyle/>
          <a:p>
            <a:r>
              <a:rPr lang="fr-FR" sz="3600" b="1" dirty="0">
                <a:solidFill>
                  <a:schemeClr val="accent1"/>
                </a:solidFill>
              </a:rPr>
              <a:t>CCF – Epreuve E4 (pratique)</a:t>
            </a:r>
            <a:br>
              <a:rPr lang="fr-FR" sz="3600" b="1" dirty="0">
                <a:solidFill>
                  <a:schemeClr val="accent1"/>
                </a:solidFill>
              </a:rPr>
            </a:br>
            <a:r>
              <a:rPr lang="fr-FR" sz="3600" b="1" dirty="0">
                <a:solidFill>
                  <a:schemeClr val="accent1"/>
                </a:solidFill>
              </a:rPr>
              <a:t>1 SE </a:t>
            </a:r>
            <a:br>
              <a:rPr lang="fr-FR" sz="3600" b="1" dirty="0">
                <a:solidFill>
                  <a:schemeClr val="accent1"/>
                </a:solidFill>
              </a:rPr>
            </a:br>
            <a:r>
              <a:rPr lang="fr-FR" sz="3600" b="1" dirty="0">
                <a:solidFill>
                  <a:schemeClr val="accent1"/>
                </a:solidFill>
              </a:rPr>
              <a:t>Communication professionnelle – Animation d’équipe (1)</a:t>
            </a:r>
          </a:p>
        </p:txBody>
      </p:sp>
      <p:sp>
        <p:nvSpPr>
          <p:cNvPr id="3" name="Espace réservé du contenu 2">
            <a:extLst>
              <a:ext uri="{FF2B5EF4-FFF2-40B4-BE49-F238E27FC236}">
                <a16:creationId xmlns:a16="http://schemas.microsoft.com/office/drawing/2014/main" id="{78A9FB7F-C7F2-4785-B616-B2CDFC454FB8}"/>
              </a:ext>
            </a:extLst>
          </p:cNvPr>
          <p:cNvSpPr>
            <a:spLocks noGrp="1"/>
          </p:cNvSpPr>
          <p:nvPr>
            <p:ph idx="1"/>
          </p:nvPr>
        </p:nvSpPr>
        <p:spPr>
          <a:xfrm>
            <a:off x="1103312" y="2436787"/>
            <a:ext cx="10346566" cy="4202551"/>
          </a:xfrm>
        </p:spPr>
        <p:txBody>
          <a:bodyPr>
            <a:normAutofit lnSpcReduction="10000"/>
          </a:bodyPr>
          <a:lstStyle/>
          <a:p>
            <a:r>
              <a:rPr lang="fr-FR" dirty="0"/>
              <a:t>Compétences évaluées</a:t>
            </a:r>
          </a:p>
          <a:p>
            <a:pPr lvl="1"/>
            <a:r>
              <a:rPr lang="fr-FR" dirty="0"/>
              <a:t>C4.1-Élaborer une communication à destination de différents publics</a:t>
            </a:r>
          </a:p>
          <a:p>
            <a:pPr lvl="1"/>
            <a:r>
              <a:rPr lang="fr-FR" dirty="0"/>
              <a:t>C4.2-Mobiliser l’environnement numérique</a:t>
            </a:r>
          </a:p>
          <a:p>
            <a:pPr lvl="1"/>
            <a:r>
              <a:rPr lang="fr-FR" dirty="0"/>
              <a:t>C4.3-Coordonner une équipe </a:t>
            </a:r>
          </a:p>
          <a:p>
            <a:pPr lvl="1"/>
            <a:r>
              <a:rPr lang="fr-FR" dirty="0"/>
              <a:t>C4.4-Participer à la définition des profils de postes et des compétences associées, au sein de l’équipe</a:t>
            </a:r>
          </a:p>
          <a:p>
            <a:pPr lvl="1"/>
            <a:r>
              <a:rPr lang="fr-FR" dirty="0"/>
              <a:t>C4.5-Participer à la gestion de l’équipe</a:t>
            </a:r>
          </a:p>
          <a:p>
            <a:pPr marL="457200" lvl="1" indent="0">
              <a:buNone/>
            </a:pPr>
            <a:endParaRPr lang="fr-FR" dirty="0"/>
          </a:p>
          <a:p>
            <a:pPr>
              <a:buFont typeface="Wingdings" panose="05000000000000000000" pitchFamily="2" charset="2"/>
              <a:buChar char="à"/>
            </a:pPr>
            <a:r>
              <a:rPr lang="fr-FR" b="1" i="1" dirty="0">
                <a:solidFill>
                  <a:schemeClr val="accent1"/>
                </a:solidFill>
                <a:sym typeface="Wingdings" panose="05000000000000000000" pitchFamily="2" charset="2"/>
              </a:rPr>
              <a:t> Contexte professionnel réaliste décliné en situations professionnelles (Cf. RAP)</a:t>
            </a:r>
          </a:p>
          <a:p>
            <a:pPr>
              <a:buFont typeface="Wingdings" panose="05000000000000000000" pitchFamily="2" charset="2"/>
              <a:buChar char="à"/>
            </a:pPr>
            <a:r>
              <a:rPr lang="fr-FR" b="1" i="1" dirty="0">
                <a:solidFill>
                  <a:schemeClr val="accent1"/>
                </a:solidFill>
                <a:sym typeface="Wingdings" panose="05000000000000000000" pitchFamily="2" charset="2"/>
              </a:rPr>
              <a:t> Consignes professionnelles pour évaluer les compétences</a:t>
            </a:r>
            <a:endParaRPr lang="fr-FR" b="1" i="1" dirty="0">
              <a:solidFill>
                <a:schemeClr val="accent1"/>
              </a:solidFill>
            </a:endParaRPr>
          </a:p>
        </p:txBody>
      </p:sp>
      <p:sp>
        <p:nvSpPr>
          <p:cNvPr id="5" name="Rectangle : coins arrondis 4">
            <a:extLst>
              <a:ext uri="{FF2B5EF4-FFF2-40B4-BE49-F238E27FC236}">
                <a16:creationId xmlns:a16="http://schemas.microsoft.com/office/drawing/2014/main" id="{BDD81A55-3DFB-4E2B-8291-7044B3263EF6}"/>
              </a:ext>
            </a:extLst>
          </p:cNvPr>
          <p:cNvSpPr/>
          <p:nvPr/>
        </p:nvSpPr>
        <p:spPr>
          <a:xfrm>
            <a:off x="9465326" y="4589222"/>
            <a:ext cx="2613893" cy="817880"/>
          </a:xfrm>
          <a:prstGeom prst="roundRect">
            <a:avLst/>
          </a:prstGeom>
          <a:solidFill>
            <a:schemeClr val="accent1"/>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bg1"/>
                </a:solidFill>
              </a:rPr>
              <a:t>Cf moyens et ressources (RAP)</a:t>
            </a:r>
          </a:p>
        </p:txBody>
      </p:sp>
      <p:sp>
        <p:nvSpPr>
          <p:cNvPr id="7" name="Rectangle : coins arrondis 6">
            <a:extLst>
              <a:ext uri="{FF2B5EF4-FFF2-40B4-BE49-F238E27FC236}">
                <a16:creationId xmlns:a16="http://schemas.microsoft.com/office/drawing/2014/main" id="{820E1402-FE37-40B9-A40D-51AF42542040}"/>
              </a:ext>
            </a:extLst>
          </p:cNvPr>
          <p:cNvSpPr/>
          <p:nvPr/>
        </p:nvSpPr>
        <p:spPr>
          <a:xfrm>
            <a:off x="10098156" y="5879314"/>
            <a:ext cx="1981063" cy="817880"/>
          </a:xfrm>
          <a:prstGeom prst="roundRect">
            <a:avLst/>
          </a:prstGeom>
          <a:solidFill>
            <a:schemeClr val="accent4"/>
          </a:solidFill>
          <a:ln>
            <a:solidFill>
              <a:srgbClr val="99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accent1"/>
                </a:solidFill>
              </a:rPr>
              <a:t>Cf indicateurs associés</a:t>
            </a:r>
          </a:p>
        </p:txBody>
      </p:sp>
      <p:sp>
        <p:nvSpPr>
          <p:cNvPr id="6" name="Ellipse 5">
            <a:extLst>
              <a:ext uri="{FF2B5EF4-FFF2-40B4-BE49-F238E27FC236}">
                <a16:creationId xmlns:a16="http://schemas.microsoft.com/office/drawing/2014/main" id="{11E1D085-0CE2-49E2-AEAD-4C564B72493C}"/>
              </a:ext>
            </a:extLst>
          </p:cNvPr>
          <p:cNvSpPr/>
          <p:nvPr/>
        </p:nvSpPr>
        <p:spPr>
          <a:xfrm>
            <a:off x="8985738" y="160806"/>
            <a:ext cx="2708031" cy="140053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accent1"/>
                </a:solidFill>
              </a:rPr>
              <a:t>2</a:t>
            </a:r>
            <a:r>
              <a:rPr lang="fr-FR" baseline="30000" dirty="0">
                <a:solidFill>
                  <a:schemeClr val="accent1"/>
                </a:solidFill>
              </a:rPr>
              <a:t>ème</a:t>
            </a:r>
            <a:r>
              <a:rPr lang="fr-FR" dirty="0">
                <a:solidFill>
                  <a:schemeClr val="accent1"/>
                </a:solidFill>
              </a:rPr>
              <a:t> trimestre de la 2</a:t>
            </a:r>
            <a:r>
              <a:rPr lang="fr-FR" baseline="30000" dirty="0">
                <a:solidFill>
                  <a:schemeClr val="accent1"/>
                </a:solidFill>
              </a:rPr>
              <a:t>ème</a:t>
            </a:r>
            <a:r>
              <a:rPr lang="fr-FR" dirty="0">
                <a:solidFill>
                  <a:schemeClr val="accent1"/>
                </a:solidFill>
              </a:rPr>
              <a:t> année</a:t>
            </a:r>
          </a:p>
        </p:txBody>
      </p:sp>
    </p:spTree>
    <p:extLst>
      <p:ext uri="{BB962C8B-B14F-4D97-AF65-F5344CB8AC3E}">
        <p14:creationId xmlns:p14="http://schemas.microsoft.com/office/powerpoint/2010/main" val="365381897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208FB2-8951-4745-B18E-B1BB9F26EE66}"/>
              </a:ext>
            </a:extLst>
          </p:cNvPr>
          <p:cNvSpPr>
            <a:spLocks noGrp="1"/>
          </p:cNvSpPr>
          <p:nvPr>
            <p:ph type="title"/>
          </p:nvPr>
        </p:nvSpPr>
        <p:spPr/>
        <p:txBody>
          <a:bodyPr>
            <a:noAutofit/>
          </a:bodyPr>
          <a:lstStyle/>
          <a:p>
            <a:r>
              <a:rPr lang="fr-FR" sz="3200" b="1" u="sng" dirty="0">
                <a:solidFill>
                  <a:schemeClr val="accent1"/>
                </a:solidFill>
              </a:rPr>
              <a:t>CCF </a:t>
            </a:r>
            <a:r>
              <a:rPr lang="fr-FR" sz="3200" b="1" dirty="0">
                <a:solidFill>
                  <a:schemeClr val="accent1"/>
                </a:solidFill>
              </a:rPr>
              <a:t>– Epreuve E4 (pratique)</a:t>
            </a:r>
            <a:br>
              <a:rPr lang="fr-FR" sz="3200" b="1" dirty="0">
                <a:solidFill>
                  <a:schemeClr val="accent1"/>
                </a:solidFill>
              </a:rPr>
            </a:br>
            <a:r>
              <a:rPr lang="fr-FR" sz="3200" b="1" dirty="0">
                <a:solidFill>
                  <a:schemeClr val="accent1"/>
                </a:solidFill>
              </a:rPr>
              <a:t>Communication professionnelle – Animation d’équipe (2)</a:t>
            </a:r>
            <a:endParaRPr lang="fr-FR" sz="3200" dirty="0"/>
          </a:p>
        </p:txBody>
      </p:sp>
      <p:sp>
        <p:nvSpPr>
          <p:cNvPr id="3" name="Espace réservé du contenu 2">
            <a:extLst>
              <a:ext uri="{FF2B5EF4-FFF2-40B4-BE49-F238E27FC236}">
                <a16:creationId xmlns:a16="http://schemas.microsoft.com/office/drawing/2014/main" id="{40DCA206-36D7-4F11-B7CD-46C018A71D9F}"/>
              </a:ext>
            </a:extLst>
          </p:cNvPr>
          <p:cNvSpPr>
            <a:spLocks noGrp="1"/>
          </p:cNvSpPr>
          <p:nvPr>
            <p:ph idx="1"/>
          </p:nvPr>
        </p:nvSpPr>
        <p:spPr/>
        <p:txBody>
          <a:bodyPr>
            <a:normAutofit/>
          </a:bodyPr>
          <a:lstStyle/>
          <a:p>
            <a:pPr>
              <a:lnSpc>
                <a:spcPct val="107000"/>
              </a:lnSpc>
              <a:spcAft>
                <a:spcPts val="0"/>
              </a:spcAft>
            </a:pPr>
            <a:r>
              <a:rPr lang="fr-FR" sz="2400" dirty="0">
                <a:latin typeface="Calibri" panose="020F0502020204030204" pitchFamily="34" charset="0"/>
                <a:ea typeface="Calibri" panose="020F0502020204030204" pitchFamily="34" charset="0"/>
                <a:cs typeface="Calibri" panose="020F0502020204030204" pitchFamily="34" charset="0"/>
              </a:rPr>
              <a:t>Epreuve ancrée dans un contexte professionnel précis </a:t>
            </a:r>
          </a:p>
          <a:p>
            <a:pPr>
              <a:lnSpc>
                <a:spcPct val="107000"/>
              </a:lnSpc>
              <a:spcAft>
                <a:spcPts val="0"/>
              </a:spcAft>
            </a:pPr>
            <a:endParaRPr lang="fr-FR" sz="2400" dirty="0">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0"/>
              </a:spcAft>
            </a:pPr>
            <a:r>
              <a:rPr lang="fr-FR" sz="2400" dirty="0">
                <a:latin typeface="Calibri" panose="020F0502020204030204" pitchFamily="34" charset="0"/>
                <a:ea typeface="Calibri" panose="020F0502020204030204" pitchFamily="34" charset="0"/>
                <a:cs typeface="Calibri" panose="020F0502020204030204" pitchFamily="34" charset="0"/>
              </a:rPr>
              <a:t>2 parties : </a:t>
            </a:r>
          </a:p>
          <a:p>
            <a:pPr lvl="1">
              <a:lnSpc>
                <a:spcPct val="107000"/>
              </a:lnSpc>
              <a:buFont typeface="Courier New" panose="02070309020205020404" pitchFamily="49" charset="0"/>
              <a:buChar char="o"/>
            </a:pPr>
            <a:r>
              <a:rPr lang="fr-FR" b="1"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 La conception et réalisation, la mise en place d’une communication en réponse à une situation précise analysée par le candidat</a:t>
            </a:r>
          </a:p>
          <a:p>
            <a:pPr lvl="1">
              <a:lnSpc>
                <a:spcPct val="107000"/>
              </a:lnSpc>
              <a:buFont typeface="Courier New" panose="02070309020205020404" pitchFamily="49" charset="0"/>
              <a:buChar char="o"/>
            </a:pPr>
            <a:r>
              <a:rPr lang="fr-FR" b="1"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 La formulation et l’argumentation de propositions utiles à l’animation ou la gestion d’une équipe.</a:t>
            </a:r>
          </a:p>
          <a:p>
            <a:pPr marL="457200" lvl="1" indent="0">
              <a:lnSpc>
                <a:spcPct val="107000"/>
              </a:lnSpc>
              <a:buNone/>
            </a:pPr>
            <a:endParaRPr lang="fr-FR" b="1"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0"/>
              </a:spcAft>
            </a:pPr>
            <a:r>
              <a:rPr lang="fr-FR" sz="2400" dirty="0">
                <a:latin typeface="Calibri" panose="020F0502020204030204" pitchFamily="34" charset="0"/>
                <a:ea typeface="Calibri" panose="020F0502020204030204" pitchFamily="34" charset="0"/>
                <a:cs typeface="Calibri" panose="020F0502020204030204" pitchFamily="34" charset="0"/>
              </a:rPr>
              <a:t>Mobilisation de </a:t>
            </a:r>
            <a:r>
              <a:rPr lang="fr-FR" sz="2400" b="1" dirty="0">
                <a:solidFill>
                  <a:schemeClr val="accent1">
                    <a:lumMod val="75000"/>
                  </a:schemeClr>
                </a:solidFill>
                <a:latin typeface="Calibri" panose="020F0502020204030204" pitchFamily="34" charset="0"/>
                <a:ea typeface="Calibri" panose="020F0502020204030204" pitchFamily="34" charset="0"/>
                <a:cs typeface="Calibri" panose="020F0502020204030204" pitchFamily="34" charset="0"/>
              </a:rPr>
              <a:t>l’environnement numérique </a:t>
            </a:r>
            <a:r>
              <a:rPr lang="fr-FR" sz="2400" dirty="0">
                <a:latin typeface="Calibri" panose="020F0502020204030204" pitchFamily="34" charset="0"/>
                <a:ea typeface="Calibri" panose="020F0502020204030204" pitchFamily="34" charset="0"/>
                <a:cs typeface="Calibri" panose="020F0502020204030204" pitchFamily="34" charset="0"/>
              </a:rPr>
              <a:t>dont la maîtrise est évaluée.</a:t>
            </a:r>
          </a:p>
          <a:p>
            <a:pPr marL="0" indent="0">
              <a:lnSpc>
                <a:spcPct val="120000"/>
              </a:lnSpc>
              <a:buNone/>
            </a:pPr>
            <a:endParaRPr lang="fr-FR" dirty="0">
              <a:latin typeface="Calibri" panose="020F0502020204030204" pitchFamily="34" charset="0"/>
              <a:cs typeface="Calibri" panose="020F0502020204030204" pitchFamily="34" charset="0"/>
            </a:endParaRPr>
          </a:p>
          <a:p>
            <a:pPr marL="0" indent="0">
              <a:buNone/>
            </a:pPr>
            <a:endParaRPr lang="fr-FR" dirty="0"/>
          </a:p>
        </p:txBody>
      </p:sp>
      <p:sp>
        <p:nvSpPr>
          <p:cNvPr id="5" name="Bulle narrative : rectangle à coins arrondis 4">
            <a:extLst>
              <a:ext uri="{FF2B5EF4-FFF2-40B4-BE49-F238E27FC236}">
                <a16:creationId xmlns:a16="http://schemas.microsoft.com/office/drawing/2014/main" id="{CC12E34E-EB1B-40B4-B5D1-E644BE7C604D}"/>
              </a:ext>
            </a:extLst>
          </p:cNvPr>
          <p:cNvSpPr/>
          <p:nvPr/>
        </p:nvSpPr>
        <p:spPr>
          <a:xfrm>
            <a:off x="2497015" y="2655277"/>
            <a:ext cx="9126415" cy="492370"/>
          </a:xfrm>
          <a:prstGeom prst="wedgeRoundRectCallout">
            <a:avLst>
              <a:gd name="adj1" fmla="val -35497"/>
              <a:gd name="adj2" fmla="val 66071"/>
              <a:gd name="adj3" fmla="val 16667"/>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a:solidFill>
                  <a:schemeClr val="accent1"/>
                </a:solidFill>
              </a:rPr>
              <a:t>Implique en amont l’</a:t>
            </a:r>
            <a:r>
              <a:rPr lang="fr-FR" sz="2000" dirty="0">
                <a:solidFill>
                  <a:schemeClr val="accent1"/>
                </a:solidFill>
                <a:latin typeface="Calibri" panose="020F0502020204030204" pitchFamily="34" charset="0"/>
                <a:cs typeface="Calibri" panose="020F0502020204030204" pitchFamily="34" charset="0"/>
              </a:rPr>
              <a:t>analyse de situations de communication et d’animation d’équipe </a:t>
            </a:r>
            <a:endParaRPr lang="fr-FR" sz="2000" dirty="0">
              <a:solidFill>
                <a:schemeClr val="accent1"/>
              </a:solidFill>
            </a:endParaRPr>
          </a:p>
        </p:txBody>
      </p:sp>
      <p:sp>
        <p:nvSpPr>
          <p:cNvPr id="6" name="Bulle narrative : rectangle à coins arrondis 5">
            <a:extLst>
              <a:ext uri="{FF2B5EF4-FFF2-40B4-BE49-F238E27FC236}">
                <a16:creationId xmlns:a16="http://schemas.microsoft.com/office/drawing/2014/main" id="{B619F41B-1E56-433E-B41C-8AD733C094DF}"/>
              </a:ext>
            </a:extLst>
          </p:cNvPr>
          <p:cNvSpPr/>
          <p:nvPr/>
        </p:nvSpPr>
        <p:spPr>
          <a:xfrm>
            <a:off x="4730262" y="4695091"/>
            <a:ext cx="6893168" cy="703385"/>
          </a:xfrm>
          <a:prstGeom prst="wedgeRoundRectCallout">
            <a:avLst>
              <a:gd name="adj1" fmla="val -38791"/>
              <a:gd name="adj2" fmla="val -73214"/>
              <a:gd name="adj3" fmla="val 16667"/>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a:solidFill>
                  <a:schemeClr val="accent1"/>
                </a:solidFill>
              </a:rPr>
              <a:t>Phase d’argumentation essentielle (pas seulement « faire » mais « savoir pourquoi on le fait »)</a:t>
            </a:r>
          </a:p>
        </p:txBody>
      </p:sp>
    </p:spTree>
    <p:extLst>
      <p:ext uri="{BB962C8B-B14F-4D97-AF65-F5344CB8AC3E}">
        <p14:creationId xmlns:p14="http://schemas.microsoft.com/office/powerpoint/2010/main" val="403722326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B5F383-F4CE-45E5-8729-DA1A36E81F85}"/>
              </a:ext>
            </a:extLst>
          </p:cNvPr>
          <p:cNvSpPr>
            <a:spLocks noGrp="1"/>
          </p:cNvSpPr>
          <p:nvPr>
            <p:ph type="title"/>
          </p:nvPr>
        </p:nvSpPr>
        <p:spPr>
          <a:xfrm>
            <a:off x="838200" y="365125"/>
            <a:ext cx="7567246" cy="1325563"/>
          </a:xfrm>
        </p:spPr>
        <p:txBody>
          <a:bodyPr>
            <a:noAutofit/>
          </a:bodyPr>
          <a:lstStyle/>
          <a:p>
            <a:r>
              <a:rPr lang="fr-FR" sz="3200" b="1" u="sng" dirty="0">
                <a:solidFill>
                  <a:schemeClr val="accent1"/>
                </a:solidFill>
              </a:rPr>
              <a:t>Epreuves écrites ponctuelles </a:t>
            </a:r>
            <a:r>
              <a:rPr lang="fr-FR" sz="3200" b="1" dirty="0">
                <a:solidFill>
                  <a:schemeClr val="accent1"/>
                </a:solidFill>
              </a:rPr>
              <a:t>: Epreuve E2 </a:t>
            </a:r>
            <a:br>
              <a:rPr lang="fr-FR" sz="3200" b="1" dirty="0">
                <a:solidFill>
                  <a:schemeClr val="accent1"/>
                </a:solidFill>
              </a:rPr>
            </a:br>
            <a:r>
              <a:rPr lang="fr-FR" sz="3200" b="1" dirty="0">
                <a:solidFill>
                  <a:schemeClr val="accent1"/>
                </a:solidFill>
              </a:rPr>
              <a:t>Organisation technique de la vie quotidienne</a:t>
            </a:r>
            <a:br>
              <a:rPr lang="fr-FR" sz="3200" b="1" dirty="0">
                <a:solidFill>
                  <a:schemeClr val="accent1"/>
                </a:solidFill>
              </a:rPr>
            </a:br>
            <a:r>
              <a:rPr lang="fr-FR" sz="3200" b="1" dirty="0">
                <a:solidFill>
                  <a:schemeClr val="accent1"/>
                </a:solidFill>
              </a:rPr>
              <a:t>dans un service, dans un établissement</a:t>
            </a:r>
            <a:endParaRPr lang="fr-FR" sz="3200" dirty="0"/>
          </a:p>
        </p:txBody>
      </p:sp>
      <p:graphicFrame>
        <p:nvGraphicFramePr>
          <p:cNvPr id="4" name="Espace réservé du contenu 3">
            <a:extLst>
              <a:ext uri="{FF2B5EF4-FFF2-40B4-BE49-F238E27FC236}">
                <a16:creationId xmlns:a16="http://schemas.microsoft.com/office/drawing/2014/main" id="{F8603A4D-6ACB-4B6A-A6EE-4C1FBFFD165F}"/>
              </a:ext>
            </a:extLst>
          </p:cNvPr>
          <p:cNvGraphicFramePr>
            <a:graphicFrameLocks noGrp="1"/>
          </p:cNvGraphicFramePr>
          <p:nvPr>
            <p:ph idx="1"/>
            <p:extLst>
              <p:ext uri="{D42A27DB-BD31-4B8C-83A1-F6EECF244321}">
                <p14:modId xmlns:p14="http://schemas.microsoft.com/office/powerpoint/2010/main" val="535778341"/>
              </p:ext>
            </p:extLst>
          </p:nvPr>
        </p:nvGraphicFramePr>
        <p:xfrm>
          <a:off x="838200" y="1825625"/>
          <a:ext cx="10515600" cy="3403600"/>
        </p:xfrm>
        <a:graphic>
          <a:graphicData uri="http://schemas.openxmlformats.org/drawingml/2006/table">
            <a:tbl>
              <a:tblPr firstRow="1" bandRow="1">
                <a:tableStyleId>{5940675A-B579-460E-94D1-54222C63F5DA}</a:tableStyleId>
              </a:tblPr>
              <a:tblGrid>
                <a:gridCol w="6811108">
                  <a:extLst>
                    <a:ext uri="{9D8B030D-6E8A-4147-A177-3AD203B41FA5}">
                      <a16:colId xmlns:a16="http://schemas.microsoft.com/office/drawing/2014/main" val="977620183"/>
                    </a:ext>
                  </a:extLst>
                </a:gridCol>
                <a:gridCol w="3704492">
                  <a:extLst>
                    <a:ext uri="{9D8B030D-6E8A-4147-A177-3AD203B41FA5}">
                      <a16:colId xmlns:a16="http://schemas.microsoft.com/office/drawing/2014/main" val="3952695961"/>
                    </a:ext>
                  </a:extLst>
                </a:gridCol>
              </a:tblGrid>
              <a:tr h="56041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b="1" dirty="0"/>
                        <a:t>Compétences évaluées dans le BC2, référentiel de 2022</a:t>
                      </a:r>
                    </a:p>
                  </a:txBody>
                  <a:tcPr/>
                </a:tc>
                <a:tc>
                  <a:txBody>
                    <a:bodyPr/>
                    <a:lstStyle/>
                    <a:p>
                      <a:pPr algn="ctr"/>
                      <a:r>
                        <a:rPr lang="fr-FR" b="1" dirty="0"/>
                        <a:t>Place de la compétence dans le référentiel de 2009</a:t>
                      </a:r>
                    </a:p>
                  </a:txBody>
                  <a:tcPr/>
                </a:tc>
                <a:extLst>
                  <a:ext uri="{0D108BD9-81ED-4DB2-BD59-A6C34878D82A}">
                    <a16:rowId xmlns:a16="http://schemas.microsoft.com/office/drawing/2014/main" val="2691768493"/>
                  </a:ext>
                </a:extLst>
              </a:tr>
              <a:tr h="370840">
                <a:tc>
                  <a:txBody>
                    <a:bodyPr/>
                    <a:lstStyle/>
                    <a:p>
                      <a:r>
                        <a:rPr lang="fr-FR" dirty="0"/>
                        <a:t>C2.1 - Planifier et/ou coordonner les activités de la vie quotidienne au sein d’un service ou d’un établissement </a:t>
                      </a:r>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b="1" dirty="0">
                          <a:solidFill>
                            <a:schemeClr val="accent1"/>
                          </a:solidFill>
                          <a:sym typeface="Wingdings" panose="05000000000000000000" pitchFamily="2" charset="2"/>
                        </a:rPr>
                        <a:t>Evaluée en E2</a:t>
                      </a:r>
                      <a:endParaRPr lang="fr-FR" dirty="0"/>
                    </a:p>
                  </a:txBody>
                  <a:tcPr anchor="ctr"/>
                </a:tc>
                <a:extLst>
                  <a:ext uri="{0D108BD9-81ED-4DB2-BD59-A6C34878D82A}">
                    <a16:rowId xmlns:a16="http://schemas.microsoft.com/office/drawing/2014/main" val="2963993939"/>
                  </a:ext>
                </a:extLst>
              </a:tr>
              <a:tr h="370840">
                <a:tc>
                  <a:txBody>
                    <a:bodyPr/>
                    <a:lstStyle/>
                    <a:p>
                      <a:r>
                        <a:rPr lang="fr-FR" dirty="0"/>
                        <a:t>C2.4 - Assurer la qualité du service rendu </a:t>
                      </a:r>
                    </a:p>
                  </a:txBody>
                  <a:tcPr/>
                </a:tc>
                <a:tc vMerge="1">
                  <a:txBody>
                    <a:bodyPr/>
                    <a:lstStyle/>
                    <a:p>
                      <a:endParaRPr lang="fr-FR" dirty="0"/>
                    </a:p>
                  </a:txBody>
                  <a:tcPr/>
                </a:tc>
                <a:extLst>
                  <a:ext uri="{0D108BD9-81ED-4DB2-BD59-A6C34878D82A}">
                    <a16:rowId xmlns:a16="http://schemas.microsoft.com/office/drawing/2014/main" val="4282173989"/>
                  </a:ext>
                </a:extLst>
              </a:tr>
              <a:tr h="370840">
                <a:tc>
                  <a:txBody>
                    <a:bodyPr/>
                    <a:lstStyle/>
                    <a:p>
                      <a:r>
                        <a:rPr lang="fr-FR" dirty="0"/>
                        <a:t>C2.2 - Gérer les produits, les matériels, les équipements </a:t>
                      </a:r>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dirty="0">
                          <a:solidFill>
                            <a:schemeClr val="accent6"/>
                          </a:solidFill>
                          <a:sym typeface="Wingdings" panose="05000000000000000000" pitchFamily="2" charset="2"/>
                        </a:rPr>
                        <a:t> </a:t>
                      </a:r>
                      <a:r>
                        <a:rPr lang="fr-FR" b="1" dirty="0">
                          <a:solidFill>
                            <a:schemeClr val="accent6"/>
                          </a:solidFill>
                          <a:sym typeface="Wingdings" panose="05000000000000000000" pitchFamily="2" charset="2"/>
                        </a:rPr>
                        <a:t>Evaluée en E3</a:t>
                      </a:r>
                      <a:endParaRPr lang="fr-FR" b="1" dirty="0">
                        <a:solidFill>
                          <a:schemeClr val="accent6"/>
                        </a:solidFill>
                      </a:endParaRPr>
                    </a:p>
                  </a:txBody>
                  <a:tcPr anchor="ctr"/>
                </a:tc>
                <a:extLst>
                  <a:ext uri="{0D108BD9-81ED-4DB2-BD59-A6C34878D82A}">
                    <a16:rowId xmlns:a16="http://schemas.microsoft.com/office/drawing/2014/main" val="933956724"/>
                  </a:ext>
                </a:extLst>
              </a:tr>
              <a:tr h="370840">
                <a:tc>
                  <a:txBody>
                    <a:bodyPr/>
                    <a:lstStyle/>
                    <a:p>
                      <a:r>
                        <a:rPr lang="fr-FR" dirty="0"/>
                        <a:t>C2.3 - Assurer une veille de l’état des espaces de vie, des équipements</a:t>
                      </a:r>
                      <a:r>
                        <a:rPr lang="fr-FR" dirty="0">
                          <a:sym typeface="Wingdings" panose="05000000000000000000" pitchFamily="2" charset="2"/>
                        </a:rPr>
                        <a:t> </a:t>
                      </a:r>
                      <a:endParaRPr lang="fr-FR" dirty="0"/>
                    </a:p>
                  </a:txBody>
                  <a:tcPr/>
                </a:tc>
                <a:tc vMerge="1">
                  <a:txBody>
                    <a:bodyPr/>
                    <a:lstStyle/>
                    <a:p>
                      <a:endParaRPr lang="fr-FR" dirty="0"/>
                    </a:p>
                  </a:txBody>
                  <a:tcPr/>
                </a:tc>
                <a:extLst>
                  <a:ext uri="{0D108BD9-81ED-4DB2-BD59-A6C34878D82A}">
                    <a16:rowId xmlns:a16="http://schemas.microsoft.com/office/drawing/2014/main" val="911887839"/>
                  </a:ext>
                </a:extLst>
              </a:tr>
              <a:tr h="146197">
                <a:tc>
                  <a:txBody>
                    <a:bodyPr/>
                    <a:lstStyle/>
                    <a:p>
                      <a:r>
                        <a:rPr lang="fr-FR" dirty="0"/>
                        <a:t>C2.5 - Participer à la logistique administrative et comptable du service, de la structure </a:t>
                      </a:r>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b="1" dirty="0">
                          <a:solidFill>
                            <a:schemeClr val="accent2"/>
                          </a:solidFill>
                          <a:sym typeface="Wingdings" panose="05000000000000000000" pitchFamily="2" charset="2"/>
                        </a:rPr>
                        <a:t>Nouvelles compétences</a:t>
                      </a:r>
                    </a:p>
                  </a:txBody>
                  <a:tcPr anchor="ctr"/>
                </a:tc>
                <a:extLst>
                  <a:ext uri="{0D108BD9-81ED-4DB2-BD59-A6C34878D82A}">
                    <a16:rowId xmlns:a16="http://schemas.microsoft.com/office/drawing/2014/main" val="1909845722"/>
                  </a:ext>
                </a:extLst>
              </a:tr>
              <a:tr h="370840">
                <a:tc>
                  <a:txBody>
                    <a:bodyPr/>
                    <a:lstStyle/>
                    <a:p>
                      <a:r>
                        <a:rPr lang="fr-FR" dirty="0"/>
                        <a:t>C2.6 - Participer à la gestion des locations et de l’hébergement </a:t>
                      </a:r>
                    </a:p>
                  </a:txBody>
                  <a:tcPr/>
                </a:tc>
                <a:tc vMerge="1">
                  <a:txBody>
                    <a:bodyPr/>
                    <a:lstStyle/>
                    <a:p>
                      <a:endParaRPr lang="fr-FR" dirty="0"/>
                    </a:p>
                  </a:txBody>
                  <a:tcPr/>
                </a:tc>
                <a:extLst>
                  <a:ext uri="{0D108BD9-81ED-4DB2-BD59-A6C34878D82A}">
                    <a16:rowId xmlns:a16="http://schemas.microsoft.com/office/drawing/2014/main" val="963692075"/>
                  </a:ext>
                </a:extLst>
              </a:tr>
            </a:tbl>
          </a:graphicData>
        </a:graphic>
      </p:graphicFrame>
      <p:sp>
        <p:nvSpPr>
          <p:cNvPr id="5" name="ZoneTexte 4">
            <a:extLst>
              <a:ext uri="{FF2B5EF4-FFF2-40B4-BE49-F238E27FC236}">
                <a16:creationId xmlns:a16="http://schemas.microsoft.com/office/drawing/2014/main" id="{4C6D7384-89B3-4B37-AD75-8BC44BC5714A}"/>
              </a:ext>
            </a:extLst>
          </p:cNvPr>
          <p:cNvSpPr txBox="1"/>
          <p:nvPr/>
        </p:nvSpPr>
        <p:spPr>
          <a:xfrm>
            <a:off x="838200" y="5384879"/>
            <a:ext cx="10515600" cy="1107996"/>
          </a:xfrm>
          <a:prstGeom prst="rect">
            <a:avLst/>
          </a:prstGeom>
          <a:noFill/>
        </p:spPr>
        <p:txBody>
          <a:bodyPr wrap="square" rtlCol="0">
            <a:spAutoFit/>
          </a:bodyPr>
          <a:lstStyle/>
          <a:p>
            <a:r>
              <a:rPr lang="fr-FR" sz="2400" b="1" dirty="0">
                <a:solidFill>
                  <a:schemeClr val="accent1"/>
                </a:solidFill>
                <a:sym typeface="Wingdings" panose="05000000000000000000" pitchFamily="2" charset="2"/>
              </a:rPr>
              <a:t> Contexte professionnel réaliste décliné en situations professionnelles (cf. RAP)</a:t>
            </a:r>
          </a:p>
          <a:p>
            <a:r>
              <a:rPr lang="fr-FR" sz="2400" b="1" dirty="0">
                <a:solidFill>
                  <a:schemeClr val="accent1"/>
                </a:solidFill>
                <a:sym typeface="Wingdings" panose="05000000000000000000" pitchFamily="2" charset="2"/>
              </a:rPr>
              <a:t> Nouvelles situations professionnelles, nouvelles ressources </a:t>
            </a:r>
            <a:endParaRPr lang="fr-FR" sz="2400" b="1" dirty="0">
              <a:solidFill>
                <a:schemeClr val="accent1"/>
              </a:solidFill>
            </a:endParaRPr>
          </a:p>
          <a:p>
            <a:endParaRPr lang="fr-FR" dirty="0"/>
          </a:p>
        </p:txBody>
      </p:sp>
      <p:sp>
        <p:nvSpPr>
          <p:cNvPr id="6" name="Rectangle : coins arrondis 5">
            <a:extLst>
              <a:ext uri="{FF2B5EF4-FFF2-40B4-BE49-F238E27FC236}">
                <a16:creationId xmlns:a16="http://schemas.microsoft.com/office/drawing/2014/main" id="{C71417C7-4C9D-4EFE-B111-F2BF36449A4B}"/>
              </a:ext>
            </a:extLst>
          </p:cNvPr>
          <p:cNvSpPr/>
          <p:nvPr/>
        </p:nvSpPr>
        <p:spPr>
          <a:xfrm>
            <a:off x="9038492" y="5909336"/>
            <a:ext cx="2795954" cy="583539"/>
          </a:xfrm>
          <a:prstGeom prst="roundRect">
            <a:avLst/>
          </a:prstGeom>
          <a:solidFill>
            <a:schemeClr val="accent4"/>
          </a:solidFill>
          <a:ln>
            <a:solidFill>
              <a:srgbClr val="99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accent1"/>
                </a:solidFill>
              </a:rPr>
              <a:t>Cf indicateurs associés</a:t>
            </a:r>
          </a:p>
        </p:txBody>
      </p:sp>
      <p:sp>
        <p:nvSpPr>
          <p:cNvPr id="7" name="Bulle narrative : ronde 6">
            <a:extLst>
              <a:ext uri="{FF2B5EF4-FFF2-40B4-BE49-F238E27FC236}">
                <a16:creationId xmlns:a16="http://schemas.microsoft.com/office/drawing/2014/main" id="{E7F38EEA-56D7-48C1-9172-9B4B22BE9F7C}"/>
              </a:ext>
            </a:extLst>
          </p:cNvPr>
          <p:cNvSpPr/>
          <p:nvPr/>
        </p:nvSpPr>
        <p:spPr>
          <a:xfrm>
            <a:off x="8405446" y="169131"/>
            <a:ext cx="2795954" cy="1325562"/>
          </a:xfrm>
          <a:prstGeom prst="wedgeEllipseCallout">
            <a:avLst>
              <a:gd name="adj1" fmla="val -89386"/>
              <a:gd name="adj2" fmla="val 69133"/>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accent1"/>
                </a:solidFill>
              </a:rPr>
              <a:t>SPCA, SAH, HL et GA, DE-DP, GBA</a:t>
            </a:r>
          </a:p>
        </p:txBody>
      </p:sp>
    </p:spTree>
    <p:extLst>
      <p:ext uri="{BB962C8B-B14F-4D97-AF65-F5344CB8AC3E}">
        <p14:creationId xmlns:p14="http://schemas.microsoft.com/office/powerpoint/2010/main" val="9631620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B89C3B-BE64-4462-9F82-6870EFED7596}"/>
              </a:ext>
            </a:extLst>
          </p:cNvPr>
          <p:cNvSpPr>
            <a:spLocks noGrp="1"/>
          </p:cNvSpPr>
          <p:nvPr>
            <p:ph type="title"/>
          </p:nvPr>
        </p:nvSpPr>
        <p:spPr/>
        <p:txBody>
          <a:bodyPr>
            <a:noAutofit/>
          </a:bodyPr>
          <a:lstStyle/>
          <a:p>
            <a:r>
              <a:rPr lang="fr-FR" sz="3200" b="1" u="sng" dirty="0">
                <a:solidFill>
                  <a:schemeClr val="accent1"/>
                </a:solidFill>
              </a:rPr>
              <a:t>Epreuves écrites ponctuelles </a:t>
            </a:r>
            <a:r>
              <a:rPr lang="fr-FR" sz="3200" b="1" dirty="0">
                <a:solidFill>
                  <a:schemeClr val="accent1"/>
                </a:solidFill>
              </a:rPr>
              <a:t>: Epreuve E5</a:t>
            </a:r>
            <a:br>
              <a:rPr lang="fr-FR" sz="3200" b="1" dirty="0">
                <a:solidFill>
                  <a:schemeClr val="accent1"/>
                </a:solidFill>
              </a:rPr>
            </a:br>
            <a:r>
              <a:rPr lang="fr-FR" sz="3200" b="1" dirty="0">
                <a:solidFill>
                  <a:schemeClr val="accent1"/>
                </a:solidFill>
              </a:rPr>
              <a:t>Participation à la dynamique institutionnelle </a:t>
            </a:r>
            <a:br>
              <a:rPr lang="fr-FR" sz="3200" b="1" dirty="0">
                <a:solidFill>
                  <a:schemeClr val="accent1"/>
                </a:solidFill>
              </a:rPr>
            </a:br>
            <a:r>
              <a:rPr lang="fr-FR" sz="3200" b="1" dirty="0">
                <a:solidFill>
                  <a:schemeClr val="accent1"/>
                </a:solidFill>
              </a:rPr>
              <a:t>et partenariale </a:t>
            </a:r>
          </a:p>
        </p:txBody>
      </p:sp>
      <p:graphicFrame>
        <p:nvGraphicFramePr>
          <p:cNvPr id="4" name="Espace réservé du contenu 3">
            <a:extLst>
              <a:ext uri="{FF2B5EF4-FFF2-40B4-BE49-F238E27FC236}">
                <a16:creationId xmlns:a16="http://schemas.microsoft.com/office/drawing/2014/main" id="{661E2E04-8C73-4057-A9FA-137CDBFA4C18}"/>
              </a:ext>
            </a:extLst>
          </p:cNvPr>
          <p:cNvGraphicFramePr>
            <a:graphicFrameLocks noGrp="1"/>
          </p:cNvGraphicFramePr>
          <p:nvPr>
            <p:ph idx="1"/>
            <p:extLst>
              <p:ext uri="{D42A27DB-BD31-4B8C-83A1-F6EECF244321}">
                <p14:modId xmlns:p14="http://schemas.microsoft.com/office/powerpoint/2010/main" val="98657889"/>
              </p:ext>
            </p:extLst>
          </p:nvPr>
        </p:nvGraphicFramePr>
        <p:xfrm>
          <a:off x="1025769" y="1965775"/>
          <a:ext cx="10515600" cy="2834640"/>
        </p:xfrm>
        <a:graphic>
          <a:graphicData uri="http://schemas.openxmlformats.org/drawingml/2006/table">
            <a:tbl>
              <a:tblPr firstRow="1" bandRow="1">
                <a:tableStyleId>{5940675A-B579-460E-94D1-54222C63F5DA}</a:tableStyleId>
              </a:tblPr>
              <a:tblGrid>
                <a:gridCol w="6846277">
                  <a:extLst>
                    <a:ext uri="{9D8B030D-6E8A-4147-A177-3AD203B41FA5}">
                      <a16:colId xmlns:a16="http://schemas.microsoft.com/office/drawing/2014/main" val="1902262959"/>
                    </a:ext>
                  </a:extLst>
                </a:gridCol>
                <a:gridCol w="3669323">
                  <a:extLst>
                    <a:ext uri="{9D8B030D-6E8A-4147-A177-3AD203B41FA5}">
                      <a16:colId xmlns:a16="http://schemas.microsoft.com/office/drawing/2014/main" val="2075720636"/>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b="1" dirty="0"/>
                        <a:t>Compétences évaluées dans le BC5, référentiel de 2022</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b="1" dirty="0"/>
                        <a:t>Place de la compétence dans le référentiel de 2009</a:t>
                      </a:r>
                    </a:p>
                  </a:txBody>
                  <a:tcPr/>
                </a:tc>
                <a:extLst>
                  <a:ext uri="{0D108BD9-81ED-4DB2-BD59-A6C34878D82A}">
                    <a16:rowId xmlns:a16="http://schemas.microsoft.com/office/drawing/2014/main" val="380047083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C5.1- Respecter les logiques institutionnelles et les stratégies organisationnelles </a:t>
                      </a:r>
                    </a:p>
                  </a:txBody>
                  <a:tcPr/>
                </a:tc>
                <a:tc rowSpan="2">
                  <a:txBody>
                    <a:bodyPr/>
                    <a:lstStyle/>
                    <a:p>
                      <a:pPr algn="ctr"/>
                      <a:r>
                        <a:rPr lang="fr-FR" b="1" dirty="0">
                          <a:solidFill>
                            <a:schemeClr val="accent1"/>
                          </a:solidFill>
                          <a:sym typeface="Wingdings" panose="05000000000000000000" pitchFamily="2" charset="2"/>
                        </a:rPr>
                        <a:t>Evaluées en E5</a:t>
                      </a:r>
                      <a:endParaRPr lang="fr-FR" b="1" dirty="0">
                        <a:solidFill>
                          <a:schemeClr val="accent1"/>
                        </a:solidFill>
                      </a:endParaRPr>
                    </a:p>
                  </a:txBody>
                  <a:tcPr anchor="ctr"/>
                </a:tc>
                <a:extLst>
                  <a:ext uri="{0D108BD9-81ED-4DB2-BD59-A6C34878D82A}">
                    <a16:rowId xmlns:a16="http://schemas.microsoft.com/office/drawing/2014/main" val="3254689008"/>
                  </a:ext>
                </a:extLst>
              </a:tr>
              <a:tr h="370840">
                <a:tc>
                  <a:txBody>
                    <a:bodyPr/>
                    <a:lstStyle/>
                    <a:p>
                      <a:r>
                        <a:rPr lang="fr-FR" dirty="0"/>
                        <a:t>C5.2-Développer des actions en partenariat, en réseau et participer à la dynamique institutionnelle </a:t>
                      </a:r>
                    </a:p>
                  </a:txBody>
                  <a:tcPr/>
                </a:tc>
                <a:tc vMerge="1">
                  <a:txBody>
                    <a:bodyPr/>
                    <a:lstStyle/>
                    <a:p>
                      <a:endParaRPr lang="fr-FR" dirty="0"/>
                    </a:p>
                  </a:txBody>
                  <a:tcPr/>
                </a:tc>
                <a:extLst>
                  <a:ext uri="{0D108BD9-81ED-4DB2-BD59-A6C34878D82A}">
                    <a16:rowId xmlns:a16="http://schemas.microsoft.com/office/drawing/2014/main" val="3034171760"/>
                  </a:ext>
                </a:extLst>
              </a:tr>
              <a:tr h="370840">
                <a:tc>
                  <a:txBody>
                    <a:bodyPr/>
                    <a:lstStyle/>
                    <a:p>
                      <a:r>
                        <a:rPr lang="fr-FR" dirty="0"/>
                        <a:t>C5.3- Participer au suivi des partenariats engagés par les structures</a:t>
                      </a:r>
                      <a:r>
                        <a:rPr lang="fr-FR" dirty="0">
                          <a:solidFill>
                            <a:srgbClr val="00B0F0"/>
                          </a:solidFill>
                          <a:sym typeface="Wingdings" panose="05000000000000000000" pitchFamily="2" charset="2"/>
                        </a:rPr>
                        <a:t> </a:t>
                      </a:r>
                      <a:endParaRPr lang="fr-F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b="1" dirty="0">
                          <a:solidFill>
                            <a:schemeClr val="accent2"/>
                          </a:solidFill>
                          <a:sym typeface="Wingdings" panose="05000000000000000000" pitchFamily="2" charset="2"/>
                        </a:rPr>
                        <a:t>Nouvelle compétence : comment former les étudiants à cette nouvelle compétence ? </a:t>
                      </a:r>
                    </a:p>
                  </a:txBody>
                  <a:tcPr/>
                </a:tc>
                <a:extLst>
                  <a:ext uri="{0D108BD9-81ED-4DB2-BD59-A6C34878D82A}">
                    <a16:rowId xmlns:a16="http://schemas.microsoft.com/office/drawing/2014/main" val="367077545"/>
                  </a:ext>
                </a:extLst>
              </a:tr>
            </a:tbl>
          </a:graphicData>
        </a:graphic>
      </p:graphicFrame>
      <p:sp>
        <p:nvSpPr>
          <p:cNvPr id="5" name="Rectangle 4">
            <a:extLst>
              <a:ext uri="{FF2B5EF4-FFF2-40B4-BE49-F238E27FC236}">
                <a16:creationId xmlns:a16="http://schemas.microsoft.com/office/drawing/2014/main" id="{6883F223-AFE0-4994-926D-774C1ADE7382}"/>
              </a:ext>
            </a:extLst>
          </p:cNvPr>
          <p:cNvSpPr/>
          <p:nvPr/>
        </p:nvSpPr>
        <p:spPr>
          <a:xfrm>
            <a:off x="897910" y="5016087"/>
            <a:ext cx="10396179" cy="830997"/>
          </a:xfrm>
          <a:prstGeom prst="rect">
            <a:avLst/>
          </a:prstGeom>
        </p:spPr>
        <p:txBody>
          <a:bodyPr wrap="none">
            <a:spAutoFit/>
          </a:bodyPr>
          <a:lstStyle/>
          <a:p>
            <a:pPr marL="342900" indent="-342900">
              <a:buFont typeface="Wingdings" panose="05000000000000000000" pitchFamily="2" charset="2"/>
              <a:buChar char="à"/>
            </a:pPr>
            <a:r>
              <a:rPr lang="fr-FR" sz="2400" b="1" dirty="0">
                <a:solidFill>
                  <a:schemeClr val="accent1"/>
                </a:solidFill>
                <a:sym typeface="Wingdings" panose="05000000000000000000" pitchFamily="2" charset="2"/>
              </a:rPr>
              <a:t>Contexte professionnel réaliste décliné en situations professionnelles (cf. RAP)</a:t>
            </a:r>
          </a:p>
          <a:p>
            <a:pPr marL="342900" indent="-342900">
              <a:buFont typeface="Wingdings" panose="05000000000000000000" pitchFamily="2" charset="2"/>
              <a:buChar char="à"/>
            </a:pPr>
            <a:r>
              <a:rPr lang="fr-FR" sz="2400" b="1" dirty="0">
                <a:solidFill>
                  <a:schemeClr val="accent1"/>
                </a:solidFill>
                <a:sym typeface="Wingdings" panose="05000000000000000000" pitchFamily="2" charset="2"/>
              </a:rPr>
              <a:t>Consignes professionnelles pour évaluer ces compétences</a:t>
            </a:r>
            <a:endParaRPr lang="fr-FR" sz="2400" b="1" dirty="0">
              <a:solidFill>
                <a:schemeClr val="accent1"/>
              </a:solidFill>
            </a:endParaRPr>
          </a:p>
        </p:txBody>
      </p:sp>
      <p:sp>
        <p:nvSpPr>
          <p:cNvPr id="6" name="Rectangle : coins arrondis 5">
            <a:extLst>
              <a:ext uri="{FF2B5EF4-FFF2-40B4-BE49-F238E27FC236}">
                <a16:creationId xmlns:a16="http://schemas.microsoft.com/office/drawing/2014/main" id="{A1F77F6E-3F6F-4B80-8DA1-517A88B96319}"/>
              </a:ext>
            </a:extLst>
          </p:cNvPr>
          <p:cNvSpPr/>
          <p:nvPr/>
        </p:nvSpPr>
        <p:spPr>
          <a:xfrm>
            <a:off x="9253316" y="5557615"/>
            <a:ext cx="1981063" cy="583539"/>
          </a:xfrm>
          <a:prstGeom prst="roundRect">
            <a:avLst/>
          </a:prstGeom>
          <a:solidFill>
            <a:schemeClr val="accent4"/>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accent1"/>
                </a:solidFill>
              </a:rPr>
              <a:t>Cf indicateurs associés</a:t>
            </a:r>
          </a:p>
        </p:txBody>
      </p:sp>
      <p:sp>
        <p:nvSpPr>
          <p:cNvPr id="7" name="ZoneTexte 6">
            <a:extLst>
              <a:ext uri="{FF2B5EF4-FFF2-40B4-BE49-F238E27FC236}">
                <a16:creationId xmlns:a16="http://schemas.microsoft.com/office/drawing/2014/main" id="{2E8ABDF8-A6AB-4A40-8693-A550BDD416E4}"/>
              </a:ext>
            </a:extLst>
          </p:cNvPr>
          <p:cNvSpPr txBox="1"/>
          <p:nvPr/>
        </p:nvSpPr>
        <p:spPr>
          <a:xfrm>
            <a:off x="1389185" y="6141154"/>
            <a:ext cx="7385538" cy="369332"/>
          </a:xfrm>
          <a:prstGeom prst="rect">
            <a:avLst/>
          </a:prstGeom>
          <a:solidFill>
            <a:schemeClr val="accent6">
              <a:lumMod val="60000"/>
              <a:lumOff val="40000"/>
            </a:schemeClr>
          </a:solidFill>
        </p:spPr>
        <p:txBody>
          <a:bodyPr wrap="square" rtlCol="0">
            <a:spAutoFit/>
          </a:bodyPr>
          <a:lstStyle/>
          <a:p>
            <a:r>
              <a:rPr lang="fr-FR" b="1" dirty="0"/>
              <a:t>Attention</a:t>
            </a:r>
            <a:r>
              <a:rPr lang="fr-FR" dirty="0"/>
              <a:t> : la connaissance des publics n’est plus évaluée dans cette épreuve</a:t>
            </a:r>
          </a:p>
        </p:txBody>
      </p:sp>
      <p:sp>
        <p:nvSpPr>
          <p:cNvPr id="8" name="Bulle narrative : ronde 7">
            <a:extLst>
              <a:ext uri="{FF2B5EF4-FFF2-40B4-BE49-F238E27FC236}">
                <a16:creationId xmlns:a16="http://schemas.microsoft.com/office/drawing/2014/main" id="{FDAABB73-7739-4486-95E8-76EFAB48F174}"/>
              </a:ext>
            </a:extLst>
          </p:cNvPr>
          <p:cNvSpPr/>
          <p:nvPr/>
        </p:nvSpPr>
        <p:spPr>
          <a:xfrm>
            <a:off x="8774723" y="77056"/>
            <a:ext cx="3235569" cy="1521557"/>
          </a:xfrm>
          <a:prstGeom prst="wedgeEllipseCallout">
            <a:avLst>
              <a:gd name="adj1" fmla="val -70518"/>
              <a:gd name="adj2" fmla="val 53854"/>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accent1"/>
                </a:solidFill>
              </a:rPr>
              <a:t>Connaissance des politiques, des dispositifs et des institutions</a:t>
            </a:r>
          </a:p>
        </p:txBody>
      </p:sp>
    </p:spTree>
    <p:extLst>
      <p:ext uri="{BB962C8B-B14F-4D97-AF65-F5344CB8AC3E}">
        <p14:creationId xmlns:p14="http://schemas.microsoft.com/office/powerpoint/2010/main" val="14377604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D44082-A169-4B53-8A91-22C140961D2B}"/>
              </a:ext>
            </a:extLst>
          </p:cNvPr>
          <p:cNvSpPr>
            <a:spLocks noGrp="1"/>
          </p:cNvSpPr>
          <p:nvPr>
            <p:ph type="title"/>
          </p:nvPr>
        </p:nvSpPr>
        <p:spPr/>
        <p:txBody>
          <a:bodyPr>
            <a:normAutofit fontScale="90000"/>
          </a:bodyPr>
          <a:lstStyle/>
          <a:p>
            <a:r>
              <a:rPr lang="fr-FR" sz="3600" b="1" u="sng" dirty="0">
                <a:solidFill>
                  <a:schemeClr val="accent1"/>
                </a:solidFill>
              </a:rPr>
              <a:t>Epreuve orale ponctuelle </a:t>
            </a:r>
            <a:r>
              <a:rPr lang="fr-FR" sz="3600" b="1" dirty="0">
                <a:solidFill>
                  <a:schemeClr val="accent1"/>
                </a:solidFill>
              </a:rPr>
              <a:t>: Epreuve E3</a:t>
            </a:r>
            <a:br>
              <a:rPr lang="fr-FR" sz="3600" b="1" dirty="0">
                <a:solidFill>
                  <a:schemeClr val="accent1"/>
                </a:solidFill>
              </a:rPr>
            </a:br>
            <a:r>
              <a:rPr lang="fr-FR" sz="3600" b="1" dirty="0">
                <a:solidFill>
                  <a:schemeClr val="accent1"/>
                </a:solidFill>
              </a:rPr>
              <a:t>Animation, formation dans les domaines </a:t>
            </a:r>
            <a:br>
              <a:rPr lang="fr-FR" sz="3600" b="1" dirty="0">
                <a:solidFill>
                  <a:schemeClr val="accent1"/>
                </a:solidFill>
              </a:rPr>
            </a:br>
            <a:r>
              <a:rPr lang="fr-FR" sz="3600" b="1" dirty="0">
                <a:solidFill>
                  <a:schemeClr val="accent1"/>
                </a:solidFill>
              </a:rPr>
              <a:t>de la vie quotidienne</a:t>
            </a:r>
          </a:p>
        </p:txBody>
      </p:sp>
      <p:sp>
        <p:nvSpPr>
          <p:cNvPr id="5" name="ZoneTexte 4">
            <a:extLst>
              <a:ext uri="{FF2B5EF4-FFF2-40B4-BE49-F238E27FC236}">
                <a16:creationId xmlns:a16="http://schemas.microsoft.com/office/drawing/2014/main" id="{DDDB052C-B42E-488D-82D7-72F34BB68046}"/>
              </a:ext>
            </a:extLst>
          </p:cNvPr>
          <p:cNvSpPr txBox="1"/>
          <p:nvPr/>
        </p:nvSpPr>
        <p:spPr>
          <a:xfrm>
            <a:off x="1131277" y="6141154"/>
            <a:ext cx="9607061" cy="461665"/>
          </a:xfrm>
          <a:prstGeom prst="rect">
            <a:avLst/>
          </a:prstGeom>
          <a:noFill/>
        </p:spPr>
        <p:txBody>
          <a:bodyPr wrap="square" rtlCol="0">
            <a:spAutoFit/>
          </a:bodyPr>
          <a:lstStyle/>
          <a:p>
            <a:r>
              <a:rPr lang="fr-FR" sz="2400" b="1" dirty="0">
                <a:solidFill>
                  <a:schemeClr val="accent1"/>
                </a:solidFill>
                <a:sym typeface="Wingdings" panose="05000000000000000000" pitchFamily="2" charset="2"/>
              </a:rPr>
              <a:t> </a:t>
            </a:r>
            <a:r>
              <a:rPr lang="fr-FR" sz="2400" b="1" dirty="0">
                <a:solidFill>
                  <a:schemeClr val="accent1"/>
                </a:solidFill>
              </a:rPr>
              <a:t>Nouvelles situations professionnelles, nouvelles ressources </a:t>
            </a:r>
          </a:p>
        </p:txBody>
      </p:sp>
      <p:sp>
        <p:nvSpPr>
          <p:cNvPr id="6" name="Bulle narrative : ronde 5">
            <a:extLst>
              <a:ext uri="{FF2B5EF4-FFF2-40B4-BE49-F238E27FC236}">
                <a16:creationId xmlns:a16="http://schemas.microsoft.com/office/drawing/2014/main" id="{0DC007FF-F4DC-4747-891C-B313D561070C}"/>
              </a:ext>
            </a:extLst>
          </p:cNvPr>
          <p:cNvSpPr/>
          <p:nvPr/>
        </p:nvSpPr>
        <p:spPr>
          <a:xfrm>
            <a:off x="8405446" y="169131"/>
            <a:ext cx="2795954" cy="1325562"/>
          </a:xfrm>
          <a:prstGeom prst="wedgeEllipseCallout">
            <a:avLst>
              <a:gd name="adj1" fmla="val -79323"/>
              <a:gd name="adj2" fmla="val 66480"/>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accent1"/>
                </a:solidFill>
              </a:rPr>
              <a:t>AFVQ, connaissance des publics, méthodo projet, DCV, GAP</a:t>
            </a:r>
          </a:p>
        </p:txBody>
      </p:sp>
      <p:sp>
        <p:nvSpPr>
          <p:cNvPr id="7" name="Rectangle : coins arrondis 6">
            <a:extLst>
              <a:ext uri="{FF2B5EF4-FFF2-40B4-BE49-F238E27FC236}">
                <a16:creationId xmlns:a16="http://schemas.microsoft.com/office/drawing/2014/main" id="{726A6BBB-34BF-4FE7-BEFC-4E90011A486E}"/>
              </a:ext>
            </a:extLst>
          </p:cNvPr>
          <p:cNvSpPr/>
          <p:nvPr/>
        </p:nvSpPr>
        <p:spPr>
          <a:xfrm>
            <a:off x="9939116" y="6019280"/>
            <a:ext cx="1981063" cy="583539"/>
          </a:xfrm>
          <a:prstGeom prst="roundRect">
            <a:avLst/>
          </a:prstGeom>
          <a:solidFill>
            <a:schemeClr val="accent4"/>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accent1"/>
                </a:solidFill>
              </a:rPr>
              <a:t>Cf indicateurs associés</a:t>
            </a:r>
          </a:p>
        </p:txBody>
      </p:sp>
      <p:graphicFrame>
        <p:nvGraphicFramePr>
          <p:cNvPr id="9" name="Espace réservé du contenu 3">
            <a:extLst>
              <a:ext uri="{FF2B5EF4-FFF2-40B4-BE49-F238E27FC236}">
                <a16:creationId xmlns:a16="http://schemas.microsoft.com/office/drawing/2014/main" id="{7E1CFC48-65B8-4717-818D-E6C2719E1E9A}"/>
              </a:ext>
            </a:extLst>
          </p:cNvPr>
          <p:cNvGraphicFramePr>
            <a:graphicFrameLocks/>
          </p:cNvGraphicFramePr>
          <p:nvPr>
            <p:extLst>
              <p:ext uri="{D42A27DB-BD31-4B8C-83A1-F6EECF244321}">
                <p14:modId xmlns:p14="http://schemas.microsoft.com/office/powerpoint/2010/main" val="83476793"/>
              </p:ext>
            </p:extLst>
          </p:nvPr>
        </p:nvGraphicFramePr>
        <p:xfrm>
          <a:off x="1131277" y="2172238"/>
          <a:ext cx="9607061" cy="3695944"/>
        </p:xfrm>
        <a:graphic>
          <a:graphicData uri="http://schemas.openxmlformats.org/drawingml/2006/table">
            <a:tbl>
              <a:tblPr firstRow="1" bandRow="1">
                <a:tableStyleId>{5940675A-B579-460E-94D1-54222C63F5DA}</a:tableStyleId>
              </a:tblPr>
              <a:tblGrid>
                <a:gridCol w="6353908">
                  <a:extLst>
                    <a:ext uri="{9D8B030D-6E8A-4147-A177-3AD203B41FA5}">
                      <a16:colId xmlns:a16="http://schemas.microsoft.com/office/drawing/2014/main" val="398147312"/>
                    </a:ext>
                  </a:extLst>
                </a:gridCol>
                <a:gridCol w="3253153">
                  <a:extLst>
                    <a:ext uri="{9D8B030D-6E8A-4147-A177-3AD203B41FA5}">
                      <a16:colId xmlns:a16="http://schemas.microsoft.com/office/drawing/2014/main" val="3583182400"/>
                    </a:ext>
                  </a:extLst>
                </a:gridCol>
              </a:tblGrid>
              <a:tr h="49007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b="1" dirty="0"/>
                        <a:t>Compétences évaluées dans le BC3, référentiel de 2022</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b="1" dirty="0"/>
                        <a:t>Place de la compétence dans le référentiel de 2009</a:t>
                      </a:r>
                    </a:p>
                  </a:txBody>
                  <a:tcPr/>
                </a:tc>
                <a:extLst>
                  <a:ext uri="{0D108BD9-81ED-4DB2-BD59-A6C34878D82A}">
                    <a16:rowId xmlns:a16="http://schemas.microsoft.com/office/drawing/2014/main" val="3142261081"/>
                  </a:ext>
                </a:extLst>
              </a:tr>
              <a:tr h="914400">
                <a:tc>
                  <a:txBody>
                    <a:bodyPr/>
                    <a:lstStyle/>
                    <a:p>
                      <a:r>
                        <a:rPr lang="fr-FR" dirty="0"/>
                        <a:t>C3.3-Concevoir et/ou conduire des actions d’animation et de formation dans les domaines de la vie quotidienne </a:t>
                      </a:r>
                      <a:r>
                        <a:rPr lang="fr-FR" i="1" dirty="0"/>
                        <a:t>(attention : action de conseil évaluée en BC1 en 2022)</a:t>
                      </a:r>
                    </a:p>
                  </a:txBody>
                  <a:tcPr/>
                </a:tc>
                <a:tc rowSpan="2">
                  <a:txBody>
                    <a:bodyPr/>
                    <a:lstStyle/>
                    <a:p>
                      <a:pPr algn="ctr"/>
                      <a:endParaRPr lang="fr-FR" b="1" dirty="0"/>
                    </a:p>
                    <a:p>
                      <a:pPr algn="ctr"/>
                      <a:r>
                        <a:rPr lang="fr-FR" b="1" dirty="0">
                          <a:solidFill>
                            <a:schemeClr val="accent1"/>
                          </a:solidFill>
                        </a:rPr>
                        <a:t>Évaluées en E4</a:t>
                      </a:r>
                    </a:p>
                  </a:txBody>
                  <a:tcPr/>
                </a:tc>
                <a:extLst>
                  <a:ext uri="{0D108BD9-81ED-4DB2-BD59-A6C34878D82A}">
                    <a16:rowId xmlns:a16="http://schemas.microsoft.com/office/drawing/2014/main" val="4271403711"/>
                  </a:ext>
                </a:extLst>
              </a:tr>
              <a:tr h="1854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C3.4-Évaluer les actions mises en place</a:t>
                      </a:r>
                    </a:p>
                  </a:txBody>
                  <a:tcPr/>
                </a:tc>
                <a:tc vMerge="1">
                  <a:txBody>
                    <a:bodyPr/>
                    <a:lstStyle/>
                    <a:p>
                      <a:endParaRPr lang="fr-FR" dirty="0"/>
                    </a:p>
                  </a:txBody>
                  <a:tcPr/>
                </a:tc>
                <a:extLst>
                  <a:ext uri="{0D108BD9-81ED-4DB2-BD59-A6C34878D82A}">
                    <a16:rowId xmlns:a16="http://schemas.microsoft.com/office/drawing/2014/main" val="4145996468"/>
                  </a:ext>
                </a:extLst>
              </a:tr>
              <a:tr h="1854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C3.6- Gérer le budget d’une action</a:t>
                      </a:r>
                    </a:p>
                  </a:txBody>
                  <a:tcPr/>
                </a:tc>
                <a:tc>
                  <a:txBody>
                    <a:bodyPr/>
                    <a:lstStyle/>
                    <a:p>
                      <a:pPr algn="ctr"/>
                      <a:r>
                        <a:rPr lang="fr-FR" b="1" dirty="0">
                          <a:solidFill>
                            <a:schemeClr val="accent1"/>
                          </a:solidFill>
                        </a:rPr>
                        <a:t>Evaluée en E2</a:t>
                      </a:r>
                    </a:p>
                  </a:txBody>
                  <a:tcPr anchor="ctr"/>
                </a:tc>
                <a:extLst>
                  <a:ext uri="{0D108BD9-81ED-4DB2-BD59-A6C34878D82A}">
                    <a16:rowId xmlns:a16="http://schemas.microsoft.com/office/drawing/2014/main" val="4080911074"/>
                  </a:ext>
                </a:extLst>
              </a:tr>
              <a:tr h="3990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C3.1-Accueillir, orienter le public</a:t>
                      </a:r>
                    </a:p>
                  </a:txBody>
                  <a:tcPr/>
                </a:tc>
                <a:tc rowSpan="3">
                  <a:txBody>
                    <a:bodyPr/>
                    <a:lstStyle/>
                    <a:p>
                      <a:pPr algn="ctr"/>
                      <a:r>
                        <a:rPr lang="fr-FR" b="1" dirty="0">
                          <a:solidFill>
                            <a:schemeClr val="accent2"/>
                          </a:solidFill>
                        </a:rPr>
                        <a:t>Nouvelles compétences</a:t>
                      </a:r>
                    </a:p>
                  </a:txBody>
                  <a:tcPr anchor="ctr"/>
                </a:tc>
                <a:extLst>
                  <a:ext uri="{0D108BD9-81ED-4DB2-BD59-A6C34878D82A}">
                    <a16:rowId xmlns:a16="http://schemas.microsoft.com/office/drawing/2014/main" val="325446344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C3.2-Analyser les besoins d’un public</a:t>
                      </a:r>
                    </a:p>
                  </a:txBody>
                  <a:tcPr/>
                </a:tc>
                <a:tc vMerge="1">
                  <a:txBody>
                    <a:bodyPr/>
                    <a:lstStyle/>
                    <a:p>
                      <a:endParaRPr lang="fr-FR" dirty="0"/>
                    </a:p>
                  </a:txBody>
                  <a:tcPr/>
                </a:tc>
                <a:extLst>
                  <a:ext uri="{0D108BD9-81ED-4DB2-BD59-A6C34878D82A}">
                    <a16:rowId xmlns:a16="http://schemas.microsoft.com/office/drawing/2014/main" val="2800233269"/>
                  </a:ext>
                </a:extLst>
              </a:tr>
              <a:tr h="640080">
                <a:tc>
                  <a:txBody>
                    <a:bodyPr/>
                    <a:lstStyle/>
                    <a:p>
                      <a:r>
                        <a:rPr lang="fr-FR" dirty="0"/>
                        <a:t>C3.5-Participer à l’animation de la vie quotidienne au sein d’une structure, d’un service (convivialité, vivre ensemble) </a:t>
                      </a:r>
                    </a:p>
                  </a:txBody>
                  <a:tcPr/>
                </a:tc>
                <a:tc vMerge="1">
                  <a:txBody>
                    <a:bodyPr/>
                    <a:lstStyle/>
                    <a:p>
                      <a:endParaRPr lang="fr-FR" dirty="0"/>
                    </a:p>
                  </a:txBody>
                  <a:tcPr/>
                </a:tc>
                <a:extLst>
                  <a:ext uri="{0D108BD9-81ED-4DB2-BD59-A6C34878D82A}">
                    <a16:rowId xmlns:a16="http://schemas.microsoft.com/office/drawing/2014/main" val="2803103896"/>
                  </a:ext>
                </a:extLst>
              </a:tr>
            </a:tbl>
          </a:graphicData>
        </a:graphic>
      </p:graphicFrame>
    </p:spTree>
    <p:extLst>
      <p:ext uri="{BB962C8B-B14F-4D97-AF65-F5344CB8AC3E}">
        <p14:creationId xmlns:p14="http://schemas.microsoft.com/office/powerpoint/2010/main" val="271510423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F97E97-6725-4041-81E7-54863AC50BC8}"/>
              </a:ext>
            </a:extLst>
          </p:cNvPr>
          <p:cNvSpPr>
            <a:spLocks noGrp="1"/>
          </p:cNvSpPr>
          <p:nvPr>
            <p:ph type="title"/>
          </p:nvPr>
        </p:nvSpPr>
        <p:spPr>
          <a:xfrm>
            <a:off x="1015621" y="2103437"/>
            <a:ext cx="10515600" cy="1325563"/>
          </a:xfrm>
        </p:spPr>
        <p:txBody>
          <a:bodyPr/>
          <a:lstStyle/>
          <a:p>
            <a:pPr algn="ctr"/>
            <a:r>
              <a:rPr lang="fr-FR" b="1" dirty="0">
                <a:solidFill>
                  <a:schemeClr val="accent1"/>
                </a:solidFill>
              </a:rPr>
              <a:t>Merci pour votre attention</a:t>
            </a:r>
          </a:p>
        </p:txBody>
      </p:sp>
    </p:spTree>
    <p:extLst>
      <p:ext uri="{BB962C8B-B14F-4D97-AF65-F5344CB8AC3E}">
        <p14:creationId xmlns:p14="http://schemas.microsoft.com/office/powerpoint/2010/main" val="939370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5B5464-16D2-4975-B8E8-C77D022097D4}"/>
              </a:ext>
            </a:extLst>
          </p:cNvPr>
          <p:cNvSpPr>
            <a:spLocks noGrp="1"/>
          </p:cNvSpPr>
          <p:nvPr>
            <p:ph type="title"/>
          </p:nvPr>
        </p:nvSpPr>
        <p:spPr>
          <a:xfrm>
            <a:off x="1023730" y="2525228"/>
            <a:ext cx="10515600" cy="1325563"/>
          </a:xfrm>
        </p:spPr>
        <p:txBody>
          <a:bodyPr>
            <a:normAutofit/>
          </a:bodyPr>
          <a:lstStyle/>
          <a:p>
            <a:pPr algn="ctr"/>
            <a:r>
              <a:rPr lang="fr-FR" sz="3600" b="1" dirty="0">
                <a:solidFill>
                  <a:schemeClr val="accent1"/>
                </a:solidFill>
              </a:rPr>
              <a:t>En introduction…</a:t>
            </a:r>
          </a:p>
        </p:txBody>
      </p:sp>
    </p:spTree>
    <p:extLst>
      <p:ext uri="{BB962C8B-B14F-4D97-AF65-F5344CB8AC3E}">
        <p14:creationId xmlns:p14="http://schemas.microsoft.com/office/powerpoint/2010/main" val="2427226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2A7A96-BE8D-4DE0-8D51-84477D01DFD7}"/>
              </a:ext>
            </a:extLst>
          </p:cNvPr>
          <p:cNvSpPr>
            <a:spLocks noGrp="1"/>
          </p:cNvSpPr>
          <p:nvPr>
            <p:ph type="title"/>
          </p:nvPr>
        </p:nvSpPr>
        <p:spPr/>
        <p:txBody>
          <a:bodyPr/>
          <a:lstStyle/>
          <a:p>
            <a:r>
              <a:rPr lang="fr-FR" sz="3600" b="1" dirty="0">
                <a:solidFill>
                  <a:schemeClr val="accent1"/>
                </a:solidFill>
              </a:rPr>
              <a:t>Comparaison de la philosophie des deux référentiels</a:t>
            </a:r>
          </a:p>
        </p:txBody>
      </p:sp>
      <p:graphicFrame>
        <p:nvGraphicFramePr>
          <p:cNvPr id="4" name="Espace réservé du contenu 3">
            <a:extLst>
              <a:ext uri="{FF2B5EF4-FFF2-40B4-BE49-F238E27FC236}">
                <a16:creationId xmlns:a16="http://schemas.microsoft.com/office/drawing/2014/main" id="{FFCEEA16-0F6E-4CCE-A88E-C40176919A51}"/>
              </a:ext>
            </a:extLst>
          </p:cNvPr>
          <p:cNvGraphicFramePr>
            <a:graphicFrameLocks noGrp="1"/>
          </p:cNvGraphicFramePr>
          <p:nvPr>
            <p:ph idx="1"/>
            <p:extLst>
              <p:ext uri="{D42A27DB-BD31-4B8C-83A1-F6EECF244321}">
                <p14:modId xmlns:p14="http://schemas.microsoft.com/office/powerpoint/2010/main" val="134799308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67403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5B5464-16D2-4975-B8E8-C77D022097D4}"/>
              </a:ext>
            </a:extLst>
          </p:cNvPr>
          <p:cNvSpPr>
            <a:spLocks noGrp="1"/>
          </p:cNvSpPr>
          <p:nvPr>
            <p:ph type="title"/>
          </p:nvPr>
        </p:nvSpPr>
        <p:spPr>
          <a:xfrm>
            <a:off x="1023730" y="2525228"/>
            <a:ext cx="10515600" cy="1325563"/>
          </a:xfrm>
        </p:spPr>
        <p:txBody>
          <a:bodyPr>
            <a:normAutofit/>
          </a:bodyPr>
          <a:lstStyle/>
          <a:p>
            <a:pPr algn="ctr"/>
            <a:r>
              <a:rPr lang="fr-FR" sz="3600" b="1" dirty="0">
                <a:solidFill>
                  <a:schemeClr val="accent1"/>
                </a:solidFill>
              </a:rPr>
              <a:t>1. La construction et la validation </a:t>
            </a:r>
            <a:br>
              <a:rPr lang="fr-FR" sz="3600" b="1" dirty="0">
                <a:solidFill>
                  <a:schemeClr val="accent1"/>
                </a:solidFill>
              </a:rPr>
            </a:br>
            <a:r>
              <a:rPr lang="fr-FR" sz="3600" b="1" dirty="0">
                <a:solidFill>
                  <a:schemeClr val="accent1"/>
                </a:solidFill>
              </a:rPr>
              <a:t>des compétences professionnelles</a:t>
            </a:r>
          </a:p>
        </p:txBody>
      </p:sp>
    </p:spTree>
    <p:extLst>
      <p:ext uri="{BB962C8B-B14F-4D97-AF65-F5344CB8AC3E}">
        <p14:creationId xmlns:p14="http://schemas.microsoft.com/office/powerpoint/2010/main" val="1729353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C88AFA-FA45-44DC-9B11-A558CAC60C3F}"/>
              </a:ext>
            </a:extLst>
          </p:cNvPr>
          <p:cNvSpPr>
            <a:spLocks noGrp="1"/>
          </p:cNvSpPr>
          <p:nvPr>
            <p:ph type="title"/>
          </p:nvPr>
        </p:nvSpPr>
        <p:spPr/>
        <p:txBody>
          <a:bodyPr>
            <a:normAutofit/>
          </a:bodyPr>
          <a:lstStyle/>
          <a:p>
            <a:r>
              <a:rPr lang="fr-FR" sz="3600" b="1" dirty="0">
                <a:solidFill>
                  <a:schemeClr val="accent1"/>
                </a:solidFill>
              </a:rPr>
              <a:t>Qu’est-ce que la compétence ? </a:t>
            </a:r>
          </a:p>
        </p:txBody>
      </p:sp>
      <p:sp>
        <p:nvSpPr>
          <p:cNvPr id="3" name="Espace réservé du contenu 2">
            <a:extLst>
              <a:ext uri="{FF2B5EF4-FFF2-40B4-BE49-F238E27FC236}">
                <a16:creationId xmlns:a16="http://schemas.microsoft.com/office/drawing/2014/main" id="{6C9DCD99-EFAC-4714-AD6B-E2148A6A0852}"/>
              </a:ext>
            </a:extLst>
          </p:cNvPr>
          <p:cNvSpPr>
            <a:spLocks noGrp="1"/>
          </p:cNvSpPr>
          <p:nvPr>
            <p:ph idx="1"/>
          </p:nvPr>
        </p:nvSpPr>
        <p:spPr>
          <a:xfrm>
            <a:off x="838200" y="1825625"/>
            <a:ext cx="4246491" cy="4351338"/>
          </a:xfrm>
        </p:spPr>
        <p:txBody>
          <a:bodyPr>
            <a:normAutofit/>
          </a:bodyPr>
          <a:lstStyle/>
          <a:p>
            <a:pPr marL="0" indent="0" algn="just">
              <a:buNone/>
            </a:pPr>
            <a:r>
              <a:rPr lang="fr-FR" sz="2400" b="1" dirty="0"/>
              <a:t>Ex. de la définition de J. Tardif : </a:t>
            </a:r>
          </a:p>
          <a:p>
            <a:pPr marL="0" indent="0" algn="just">
              <a:buNone/>
            </a:pPr>
            <a:r>
              <a:rPr lang="fr-FR" sz="2400" b="1" dirty="0"/>
              <a:t>Ce qu’est la compétence </a:t>
            </a:r>
            <a:endParaRPr lang="fr-FR" sz="2400" dirty="0"/>
          </a:p>
          <a:p>
            <a:pPr marL="0" indent="0" algn="just">
              <a:buNone/>
            </a:pPr>
            <a:r>
              <a:rPr lang="fr-FR" sz="2400" dirty="0"/>
              <a:t>« Un savoir-faire complexe, prenant appui sur la mobilisation et la combinaison de ressources internes (savoirs, savoir-faire et savoir-être) et externes (outils, documents, experts) à l’intérieur d’une famille de situations »</a:t>
            </a:r>
          </a:p>
        </p:txBody>
      </p:sp>
      <p:sp>
        <p:nvSpPr>
          <p:cNvPr id="4" name="Bulle narrative : ronde 3">
            <a:extLst>
              <a:ext uri="{FF2B5EF4-FFF2-40B4-BE49-F238E27FC236}">
                <a16:creationId xmlns:a16="http://schemas.microsoft.com/office/drawing/2014/main" id="{FBD9E125-968B-4086-A2BC-ED47B98AE7CB}"/>
              </a:ext>
            </a:extLst>
          </p:cNvPr>
          <p:cNvSpPr/>
          <p:nvPr/>
        </p:nvSpPr>
        <p:spPr>
          <a:xfrm>
            <a:off x="8189843" y="105603"/>
            <a:ext cx="2345635" cy="1585085"/>
          </a:xfrm>
          <a:prstGeom prst="wedgeEllipseCallout">
            <a:avLst>
              <a:gd name="adj1" fmla="val -107274"/>
              <a:gd name="adj2" fmla="val 899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Notion polysémique</a:t>
            </a:r>
          </a:p>
        </p:txBody>
      </p:sp>
      <p:sp>
        <p:nvSpPr>
          <p:cNvPr id="5" name="Espace réservé du contenu 2">
            <a:extLst>
              <a:ext uri="{FF2B5EF4-FFF2-40B4-BE49-F238E27FC236}">
                <a16:creationId xmlns:a16="http://schemas.microsoft.com/office/drawing/2014/main" id="{2AD37406-ECAD-4069-8E72-77B3F812573B}"/>
              </a:ext>
            </a:extLst>
          </p:cNvPr>
          <p:cNvSpPr txBox="1">
            <a:spLocks/>
          </p:cNvSpPr>
          <p:nvPr/>
        </p:nvSpPr>
        <p:spPr>
          <a:xfrm>
            <a:off x="5734052" y="1862207"/>
            <a:ext cx="6126644" cy="466725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fr-FR" sz="2400" b="1" dirty="0"/>
              <a:t> Ex. de la définition de G. </a:t>
            </a:r>
            <a:r>
              <a:rPr lang="fr-FR" sz="2400" b="1" dirty="0" err="1"/>
              <a:t>Scallon</a:t>
            </a:r>
            <a:r>
              <a:rPr lang="fr-FR" sz="2400" b="1" dirty="0"/>
              <a:t> : </a:t>
            </a:r>
          </a:p>
          <a:p>
            <a:pPr marL="0" indent="0" algn="just">
              <a:buNone/>
            </a:pPr>
            <a:r>
              <a:rPr lang="fr-FR" sz="2400" b="1" dirty="0"/>
              <a:t>Ce que n’est pas la compétence </a:t>
            </a:r>
            <a:endParaRPr lang="fr-FR" sz="2400" dirty="0"/>
          </a:p>
          <a:p>
            <a:pPr algn="just">
              <a:buFontTx/>
              <a:buChar char="-"/>
            </a:pPr>
            <a:r>
              <a:rPr lang="fr-FR" sz="2400" dirty="0"/>
              <a:t>Ne se réduit pas à un résultat ou à un ensemble de résultats</a:t>
            </a:r>
          </a:p>
          <a:p>
            <a:pPr algn="just">
              <a:buFontTx/>
              <a:buChar char="-"/>
            </a:pPr>
            <a:r>
              <a:rPr lang="fr-FR" sz="2400" dirty="0"/>
              <a:t>Ne peut pas s’évaluer au travers d’un seul exercice ou d’une seule tâche</a:t>
            </a:r>
          </a:p>
          <a:p>
            <a:pPr algn="just">
              <a:buFontTx/>
              <a:buChar char="-"/>
            </a:pPr>
            <a:r>
              <a:rPr lang="fr-FR" sz="2400" dirty="0"/>
              <a:t>N’est pas une capacité abstraite isolée de tout contexte</a:t>
            </a:r>
          </a:p>
          <a:p>
            <a:pPr algn="just">
              <a:buFontTx/>
              <a:buChar char="-"/>
            </a:pPr>
            <a:r>
              <a:rPr lang="fr-FR" sz="2400" dirty="0"/>
              <a:t>Ne se réduit pas à un corpus de savoirs ou de savoir-faire</a:t>
            </a:r>
          </a:p>
          <a:p>
            <a:pPr algn="just">
              <a:buFontTx/>
              <a:buChar char="-"/>
            </a:pPr>
            <a:r>
              <a:rPr lang="fr-FR" sz="2400" dirty="0"/>
              <a:t>N’est pas l’aboutissement ultime de la formation</a:t>
            </a:r>
            <a:endParaRPr lang="fr-FR" sz="2400" b="1" dirty="0"/>
          </a:p>
          <a:p>
            <a:pPr algn="just">
              <a:buFontTx/>
              <a:buChar char="-"/>
            </a:pPr>
            <a:endParaRPr lang="fr-FR" sz="2400" dirty="0"/>
          </a:p>
        </p:txBody>
      </p:sp>
      <p:cxnSp>
        <p:nvCxnSpPr>
          <p:cNvPr id="7" name="Connecteur droit 6">
            <a:extLst>
              <a:ext uri="{FF2B5EF4-FFF2-40B4-BE49-F238E27FC236}">
                <a16:creationId xmlns:a16="http://schemas.microsoft.com/office/drawing/2014/main" id="{8809CBA3-7D67-4C6B-9361-C066D7548B25}"/>
              </a:ext>
            </a:extLst>
          </p:cNvPr>
          <p:cNvCxnSpPr>
            <a:cxnSpLocks/>
          </p:cNvCxnSpPr>
          <p:nvPr/>
        </p:nvCxnSpPr>
        <p:spPr>
          <a:xfrm>
            <a:off x="5333173" y="1825625"/>
            <a:ext cx="0" cy="4486276"/>
          </a:xfrm>
          <a:prstGeom prst="line">
            <a:avLst/>
          </a:prstGeom>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1990938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285248-8A5C-4DBC-88DA-CFC764B19244}"/>
              </a:ext>
            </a:extLst>
          </p:cNvPr>
          <p:cNvSpPr>
            <a:spLocks noGrp="1"/>
          </p:cNvSpPr>
          <p:nvPr>
            <p:ph type="title"/>
          </p:nvPr>
        </p:nvSpPr>
        <p:spPr/>
        <p:txBody>
          <a:bodyPr>
            <a:normAutofit/>
          </a:bodyPr>
          <a:lstStyle/>
          <a:p>
            <a:r>
              <a:rPr lang="fr-FR" sz="3600" b="1" dirty="0">
                <a:solidFill>
                  <a:schemeClr val="accent1"/>
                </a:solidFill>
              </a:rPr>
              <a:t>Les caractéristiques de la compétence</a:t>
            </a:r>
          </a:p>
        </p:txBody>
      </p:sp>
      <p:sp>
        <p:nvSpPr>
          <p:cNvPr id="3" name="Espace réservé du contenu 2">
            <a:extLst>
              <a:ext uri="{FF2B5EF4-FFF2-40B4-BE49-F238E27FC236}">
                <a16:creationId xmlns:a16="http://schemas.microsoft.com/office/drawing/2014/main" id="{C6D1A708-D163-4446-BDDD-5F7074E1F89E}"/>
              </a:ext>
            </a:extLst>
          </p:cNvPr>
          <p:cNvSpPr>
            <a:spLocks noGrp="1"/>
          </p:cNvSpPr>
          <p:nvPr>
            <p:ph idx="1"/>
          </p:nvPr>
        </p:nvSpPr>
        <p:spPr>
          <a:xfrm>
            <a:off x="838199" y="1825625"/>
            <a:ext cx="10982739" cy="4351338"/>
          </a:xfrm>
        </p:spPr>
        <p:txBody>
          <a:bodyPr>
            <a:normAutofit/>
          </a:bodyPr>
          <a:lstStyle/>
          <a:p>
            <a:pPr marL="0" indent="0">
              <a:buNone/>
            </a:pPr>
            <a:r>
              <a:rPr lang="fr-FR" sz="2400" dirty="0"/>
              <a:t>La compétence : </a:t>
            </a:r>
          </a:p>
          <a:p>
            <a:r>
              <a:rPr lang="fr-FR" sz="2400" dirty="0"/>
              <a:t>est liée à un domaine d’action spécifique</a:t>
            </a:r>
          </a:p>
          <a:p>
            <a:r>
              <a:rPr lang="fr-FR" sz="2400" dirty="0"/>
              <a:t>est globale et complexe </a:t>
            </a:r>
          </a:p>
          <a:p>
            <a:r>
              <a:rPr lang="fr-FR" sz="2400" dirty="0"/>
              <a:t>est mobilisée en contexte, en situation</a:t>
            </a:r>
          </a:p>
          <a:p>
            <a:r>
              <a:rPr lang="fr-FR" sz="2400" dirty="0"/>
              <a:t>est multidimensionnelle (mobilisation de connaissances et d’habilités méthodologiques, adaptation des attitudes au public visé)</a:t>
            </a:r>
          </a:p>
          <a:p>
            <a:r>
              <a:rPr lang="fr-FR" sz="2400" dirty="0"/>
              <a:t>s’évalue différemment selon le niveau des attendus académiques (degré de maitrise de la compétence qui varie selon les attendus)</a:t>
            </a:r>
          </a:p>
          <a:p>
            <a:r>
              <a:rPr lang="fr-FR" sz="2400" dirty="0"/>
              <a:t>une fois acquise, se développe tout au long de la vie (trajectoire de développement)</a:t>
            </a:r>
          </a:p>
        </p:txBody>
      </p:sp>
    </p:spTree>
    <p:extLst>
      <p:ext uri="{BB962C8B-B14F-4D97-AF65-F5344CB8AC3E}">
        <p14:creationId xmlns:p14="http://schemas.microsoft.com/office/powerpoint/2010/main" val="319303333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6564</TotalTime>
  <Words>4209</Words>
  <Application>Microsoft Office PowerPoint</Application>
  <PresentationFormat>Grand écran</PresentationFormat>
  <Paragraphs>437</Paragraphs>
  <Slides>46</Slides>
  <Notes>12</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46</vt:i4>
      </vt:variant>
    </vt:vector>
  </HeadingPairs>
  <TitlesOfParts>
    <vt:vector size="55" baseType="lpstr">
      <vt:lpstr>Arial</vt:lpstr>
      <vt:lpstr>Calibri</vt:lpstr>
      <vt:lpstr>Calibri Light</vt:lpstr>
      <vt:lpstr>Courier New</vt:lpstr>
      <vt:lpstr>Symbol</vt:lpstr>
      <vt:lpstr>Times New Roman</vt:lpstr>
      <vt:lpstr>Tw Cen MT</vt:lpstr>
      <vt:lpstr>Wingdings</vt:lpstr>
      <vt:lpstr>Thème Office</vt:lpstr>
      <vt:lpstr>Formation sur la rénovation du BTS ESF Lundi 8 février 2023</vt:lpstr>
      <vt:lpstr>Ordre du jour</vt:lpstr>
      <vt:lpstr>Préambule</vt:lpstr>
      <vt:lpstr>Présentation PowerPoint</vt:lpstr>
      <vt:lpstr>En introduction…</vt:lpstr>
      <vt:lpstr>Comparaison de la philosophie des deux référentiels</vt:lpstr>
      <vt:lpstr>1. La construction et la validation  des compétences professionnelles</vt:lpstr>
      <vt:lpstr>Qu’est-ce que la compétence ? </vt:lpstr>
      <vt:lpstr>Les caractéristiques de la compétence</vt:lpstr>
      <vt:lpstr>L’approche par compétences </vt:lpstr>
      <vt:lpstr>Plusieurs outils dans le cadre de l’approche par compétences</vt:lpstr>
      <vt:lpstr>Quelles priorités pour le professeur dans cette nouvelle approche ? </vt:lpstr>
      <vt:lpstr>Changement de paradigme pour le professeur</vt:lpstr>
      <vt:lpstr>Les gestes professionnels du professeur dans une approche par compétences</vt:lpstr>
      <vt:lpstr>La construction de la compétence</vt:lpstr>
      <vt:lpstr>Construction des compétences au sein de chaque bloc</vt:lpstr>
      <vt:lpstr>Importance de combiner des activités de mise en pratique avec des activités d’explicitation des compétences </vt:lpstr>
      <vt:lpstr>Et l’évaluation ? </vt:lpstr>
      <vt:lpstr>Les modalités d’évaluation des compétences </vt:lpstr>
      <vt:lpstr>BTS ESF : Comparaison des définitions d’épreuves</vt:lpstr>
      <vt:lpstr>Développer et évaluer des compétences, c’est placer l’apprenant en tant que futur professionnel</vt:lpstr>
      <vt:lpstr>Présentation PowerPoint</vt:lpstr>
      <vt:lpstr>BTS ESF : S’assurer que toutes les compétences sont travaillées et validées</vt:lpstr>
      <vt:lpstr>2. Le plan de formation</vt:lpstr>
      <vt:lpstr>Présentation PowerPoint</vt:lpstr>
      <vt:lpstr>Vers le plan de formation</vt:lpstr>
      <vt:lpstr>Le plan de formation</vt:lpstr>
      <vt:lpstr>Construction d’un plan de formation</vt:lpstr>
      <vt:lpstr>Contextualisation des activités d’apprentissage</vt:lpstr>
      <vt:lpstr>3. Principes de rédaction d’un sujet, d’une situation d’évaluation de CCF ou d’une activité pédagogique</vt:lpstr>
      <vt:lpstr>Principes de rédaction d’un sujet, d’une situation d’évaluation de CCF ou d’une activité pédagogique (1)</vt:lpstr>
      <vt:lpstr>Principes de rédaction d’un sujet, d’une situation d’évaluation de CCF ou d’une activité pédagogique (2)</vt:lpstr>
      <vt:lpstr>CCF : épreuve pratique E1 – 2 SE – Expertise et conseil technologiques en vie quotidienne (1)</vt:lpstr>
      <vt:lpstr>CCF : épreuve pratique E1 – 2 SE – Expertise et conseil technologiques en vie quotidienne (3)</vt:lpstr>
      <vt:lpstr>CCF : épreuve pratique E1 – 2 SE – Expertise et conseil technologiques en vie quotidienne (2)</vt:lpstr>
      <vt:lpstr>Type d’épreuve, durée, coefficient et professeurs évaluateurs </vt:lpstr>
      <vt:lpstr>Présentation PowerPoint</vt:lpstr>
      <vt:lpstr>Présentation PowerPoint</vt:lpstr>
      <vt:lpstr>Exemple n°1 de grille (pour la compétence C1-1)</vt:lpstr>
      <vt:lpstr>Exemple n°2 de grille (pour la compétence C1-1)</vt:lpstr>
      <vt:lpstr>CCF – Epreuve E4 (pratique) 1 SE  Communication professionnelle – Animation d’équipe (1)</vt:lpstr>
      <vt:lpstr>CCF – Epreuve E4 (pratique) Communication professionnelle – Animation d’équipe (2)</vt:lpstr>
      <vt:lpstr>Epreuves écrites ponctuelles : Epreuve E2  Organisation technique de la vie quotidienne dans un service, dans un établissement</vt:lpstr>
      <vt:lpstr>Epreuves écrites ponctuelles : Epreuve E5 Participation à la dynamique institutionnelle  et partenariale </vt:lpstr>
      <vt:lpstr>Epreuve orale ponctuelle : Epreuve E3 Animation, formation dans les domaines  de la vie quotidienne</vt:lpstr>
      <vt:lpstr>Merci pour votre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Formation BTS SP3S 29 novembre 2022, lycée de Dembéni</dc:title>
  <dc:creator>Elina Nitschelm</dc:creator>
  <cp:lastModifiedBy>Elina Nitschelm</cp:lastModifiedBy>
  <cp:revision>120</cp:revision>
  <dcterms:created xsi:type="dcterms:W3CDTF">2022-11-01T08:48:27Z</dcterms:created>
  <dcterms:modified xsi:type="dcterms:W3CDTF">2023-02-07T17:02:25Z</dcterms:modified>
</cp:coreProperties>
</file>