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58" r:id="rId6"/>
    <p:sldId id="429" r:id="rId7"/>
    <p:sldId id="430" r:id="rId8"/>
    <p:sldId id="421" r:id="rId9"/>
    <p:sldId id="433" r:id="rId10"/>
    <p:sldId id="431" r:id="rId11"/>
    <p:sldId id="435" r:id="rId12"/>
    <p:sldId id="432" r:id="rId13"/>
    <p:sldId id="494" r:id="rId14"/>
    <p:sldId id="434" r:id="rId15"/>
    <p:sldId id="436" r:id="rId16"/>
    <p:sldId id="437" r:id="rId17"/>
    <p:sldId id="438" r:id="rId18"/>
    <p:sldId id="495" r:id="rId19"/>
    <p:sldId id="496" r:id="rId20"/>
    <p:sldId id="498" r:id="rId21"/>
    <p:sldId id="482" r:id="rId22"/>
    <p:sldId id="483" r:id="rId23"/>
    <p:sldId id="484" r:id="rId24"/>
    <p:sldId id="485" r:id="rId25"/>
    <p:sldId id="487" r:id="rId26"/>
    <p:sldId id="486" r:id="rId27"/>
    <p:sldId id="499" r:id="rId28"/>
    <p:sldId id="488" r:id="rId29"/>
    <p:sldId id="497" r:id="rId3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8856640-5891-4435-8274-18E546375826}"/>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B97B632C-12EA-4FD0-8DC8-F4FAB094101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ABFCEB23-C44F-4F1D-A5DF-B8CE5D24FA8F}"/>
              </a:ext>
            </a:extLst>
          </p:cNvPr>
          <p:cNvSpPr>
            <a:spLocks noGrp="1"/>
          </p:cNvSpPr>
          <p:nvPr>
            <p:ph type="dt" sz="half" idx="10"/>
          </p:nvPr>
        </p:nvSpPr>
        <p:spPr/>
        <p:txBody>
          <a:bodyPr/>
          <a:lstStyle/>
          <a:p>
            <a:fld id="{1CD916DE-0CB0-4D31-B20F-5B7E9C47736E}" type="datetimeFigureOut">
              <a:rPr lang="fr-FR" smtClean="0"/>
              <a:t>28/01/2024</a:t>
            </a:fld>
            <a:endParaRPr lang="fr-FR"/>
          </a:p>
        </p:txBody>
      </p:sp>
      <p:sp>
        <p:nvSpPr>
          <p:cNvPr id="5" name="Espace réservé du pied de page 4">
            <a:extLst>
              <a:ext uri="{FF2B5EF4-FFF2-40B4-BE49-F238E27FC236}">
                <a16:creationId xmlns:a16="http://schemas.microsoft.com/office/drawing/2014/main" id="{173AB776-10C8-42CD-8967-6950A34E1A3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AC0577B-1E07-475B-A2A6-86C124E25130}"/>
              </a:ext>
            </a:extLst>
          </p:cNvPr>
          <p:cNvSpPr>
            <a:spLocks noGrp="1"/>
          </p:cNvSpPr>
          <p:nvPr>
            <p:ph type="sldNum" sz="quarter" idx="12"/>
          </p:nvPr>
        </p:nvSpPr>
        <p:spPr/>
        <p:txBody>
          <a:bodyPr/>
          <a:lstStyle/>
          <a:p>
            <a:fld id="{473F8FC9-7794-46F2-834F-9327B5BC33BE}" type="slidenum">
              <a:rPr lang="fr-FR" smtClean="0"/>
              <a:t>‹N°›</a:t>
            </a:fld>
            <a:endParaRPr lang="fr-FR"/>
          </a:p>
        </p:txBody>
      </p:sp>
    </p:spTree>
    <p:extLst>
      <p:ext uri="{BB962C8B-B14F-4D97-AF65-F5344CB8AC3E}">
        <p14:creationId xmlns:p14="http://schemas.microsoft.com/office/powerpoint/2010/main" val="208092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FB921AE-7979-4C39-B47B-91DC847DE85F}"/>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7CD51D67-F604-43B8-A453-876C811E3876}"/>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EFB2F19-3FF8-4F5F-85DC-1B1E0BF9C454}"/>
              </a:ext>
            </a:extLst>
          </p:cNvPr>
          <p:cNvSpPr>
            <a:spLocks noGrp="1"/>
          </p:cNvSpPr>
          <p:nvPr>
            <p:ph type="dt" sz="half" idx="10"/>
          </p:nvPr>
        </p:nvSpPr>
        <p:spPr/>
        <p:txBody>
          <a:bodyPr/>
          <a:lstStyle/>
          <a:p>
            <a:fld id="{1CD916DE-0CB0-4D31-B20F-5B7E9C47736E}" type="datetimeFigureOut">
              <a:rPr lang="fr-FR" smtClean="0"/>
              <a:t>28/01/2024</a:t>
            </a:fld>
            <a:endParaRPr lang="fr-FR"/>
          </a:p>
        </p:txBody>
      </p:sp>
      <p:sp>
        <p:nvSpPr>
          <p:cNvPr id="5" name="Espace réservé du pied de page 4">
            <a:extLst>
              <a:ext uri="{FF2B5EF4-FFF2-40B4-BE49-F238E27FC236}">
                <a16:creationId xmlns:a16="http://schemas.microsoft.com/office/drawing/2014/main" id="{009C9AC5-323D-4C42-8238-316ACC622DE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ABA4F46-C8FC-4292-A35A-A541CDF482CF}"/>
              </a:ext>
            </a:extLst>
          </p:cNvPr>
          <p:cNvSpPr>
            <a:spLocks noGrp="1"/>
          </p:cNvSpPr>
          <p:nvPr>
            <p:ph type="sldNum" sz="quarter" idx="12"/>
          </p:nvPr>
        </p:nvSpPr>
        <p:spPr/>
        <p:txBody>
          <a:bodyPr/>
          <a:lstStyle/>
          <a:p>
            <a:fld id="{473F8FC9-7794-46F2-834F-9327B5BC33BE}" type="slidenum">
              <a:rPr lang="fr-FR" smtClean="0"/>
              <a:t>‹N°›</a:t>
            </a:fld>
            <a:endParaRPr lang="fr-FR"/>
          </a:p>
        </p:txBody>
      </p:sp>
    </p:spTree>
    <p:extLst>
      <p:ext uri="{BB962C8B-B14F-4D97-AF65-F5344CB8AC3E}">
        <p14:creationId xmlns:p14="http://schemas.microsoft.com/office/powerpoint/2010/main" val="2615170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B3FA983F-D18E-4F77-B605-B34BAFB730C9}"/>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E980DE8A-A2AB-4171-899D-CFFB53166E91}"/>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FBCB09F-9CD5-433F-8268-138C009E09DD}"/>
              </a:ext>
            </a:extLst>
          </p:cNvPr>
          <p:cNvSpPr>
            <a:spLocks noGrp="1"/>
          </p:cNvSpPr>
          <p:nvPr>
            <p:ph type="dt" sz="half" idx="10"/>
          </p:nvPr>
        </p:nvSpPr>
        <p:spPr/>
        <p:txBody>
          <a:bodyPr/>
          <a:lstStyle/>
          <a:p>
            <a:fld id="{1CD916DE-0CB0-4D31-B20F-5B7E9C47736E}" type="datetimeFigureOut">
              <a:rPr lang="fr-FR" smtClean="0"/>
              <a:t>28/01/2024</a:t>
            </a:fld>
            <a:endParaRPr lang="fr-FR"/>
          </a:p>
        </p:txBody>
      </p:sp>
      <p:sp>
        <p:nvSpPr>
          <p:cNvPr id="5" name="Espace réservé du pied de page 4">
            <a:extLst>
              <a:ext uri="{FF2B5EF4-FFF2-40B4-BE49-F238E27FC236}">
                <a16:creationId xmlns:a16="http://schemas.microsoft.com/office/drawing/2014/main" id="{161492E4-89E0-45CF-A381-6224561C6DD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549D557-E6B0-4609-B5F0-4CF08AAC2F24}"/>
              </a:ext>
            </a:extLst>
          </p:cNvPr>
          <p:cNvSpPr>
            <a:spLocks noGrp="1"/>
          </p:cNvSpPr>
          <p:nvPr>
            <p:ph type="sldNum" sz="quarter" idx="12"/>
          </p:nvPr>
        </p:nvSpPr>
        <p:spPr/>
        <p:txBody>
          <a:bodyPr/>
          <a:lstStyle/>
          <a:p>
            <a:fld id="{473F8FC9-7794-46F2-834F-9327B5BC33BE}" type="slidenum">
              <a:rPr lang="fr-FR" smtClean="0"/>
              <a:t>‹N°›</a:t>
            </a:fld>
            <a:endParaRPr lang="fr-FR"/>
          </a:p>
        </p:txBody>
      </p:sp>
    </p:spTree>
    <p:extLst>
      <p:ext uri="{BB962C8B-B14F-4D97-AF65-F5344CB8AC3E}">
        <p14:creationId xmlns:p14="http://schemas.microsoft.com/office/powerpoint/2010/main" val="1243683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92A3981-A00A-4370-A6B8-DB9C31D5B1B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555CC7E4-9E65-4E7F-A273-E57ED11ECEA9}"/>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4028FB9-2F89-4162-BD29-CD606DD4C6CF}"/>
              </a:ext>
            </a:extLst>
          </p:cNvPr>
          <p:cNvSpPr>
            <a:spLocks noGrp="1"/>
          </p:cNvSpPr>
          <p:nvPr>
            <p:ph type="dt" sz="half" idx="10"/>
          </p:nvPr>
        </p:nvSpPr>
        <p:spPr/>
        <p:txBody>
          <a:bodyPr/>
          <a:lstStyle/>
          <a:p>
            <a:fld id="{1CD916DE-0CB0-4D31-B20F-5B7E9C47736E}" type="datetimeFigureOut">
              <a:rPr lang="fr-FR" smtClean="0"/>
              <a:t>28/01/2024</a:t>
            </a:fld>
            <a:endParaRPr lang="fr-FR"/>
          </a:p>
        </p:txBody>
      </p:sp>
      <p:sp>
        <p:nvSpPr>
          <p:cNvPr id="5" name="Espace réservé du pied de page 4">
            <a:extLst>
              <a:ext uri="{FF2B5EF4-FFF2-40B4-BE49-F238E27FC236}">
                <a16:creationId xmlns:a16="http://schemas.microsoft.com/office/drawing/2014/main" id="{F24AD347-CEBC-4AC3-B792-7F3958CCE46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217CCBD-B5A4-4C95-8DA3-8C111CDEA32E}"/>
              </a:ext>
            </a:extLst>
          </p:cNvPr>
          <p:cNvSpPr>
            <a:spLocks noGrp="1"/>
          </p:cNvSpPr>
          <p:nvPr>
            <p:ph type="sldNum" sz="quarter" idx="12"/>
          </p:nvPr>
        </p:nvSpPr>
        <p:spPr/>
        <p:txBody>
          <a:bodyPr/>
          <a:lstStyle/>
          <a:p>
            <a:fld id="{473F8FC9-7794-46F2-834F-9327B5BC33BE}" type="slidenum">
              <a:rPr lang="fr-FR" smtClean="0"/>
              <a:t>‹N°›</a:t>
            </a:fld>
            <a:endParaRPr lang="fr-FR"/>
          </a:p>
        </p:txBody>
      </p:sp>
    </p:spTree>
    <p:extLst>
      <p:ext uri="{BB962C8B-B14F-4D97-AF65-F5344CB8AC3E}">
        <p14:creationId xmlns:p14="http://schemas.microsoft.com/office/powerpoint/2010/main" val="2974837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2EA8F6-FF76-45C2-B0C8-7C4F1E782BDD}"/>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3629E624-4FA6-4077-925E-6057CB321D0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EE6363BB-4E45-49EC-A088-BA14F2E553DB}"/>
              </a:ext>
            </a:extLst>
          </p:cNvPr>
          <p:cNvSpPr>
            <a:spLocks noGrp="1"/>
          </p:cNvSpPr>
          <p:nvPr>
            <p:ph type="dt" sz="half" idx="10"/>
          </p:nvPr>
        </p:nvSpPr>
        <p:spPr/>
        <p:txBody>
          <a:bodyPr/>
          <a:lstStyle/>
          <a:p>
            <a:fld id="{1CD916DE-0CB0-4D31-B20F-5B7E9C47736E}" type="datetimeFigureOut">
              <a:rPr lang="fr-FR" smtClean="0"/>
              <a:t>28/01/2024</a:t>
            </a:fld>
            <a:endParaRPr lang="fr-FR"/>
          </a:p>
        </p:txBody>
      </p:sp>
      <p:sp>
        <p:nvSpPr>
          <p:cNvPr id="5" name="Espace réservé du pied de page 4">
            <a:extLst>
              <a:ext uri="{FF2B5EF4-FFF2-40B4-BE49-F238E27FC236}">
                <a16:creationId xmlns:a16="http://schemas.microsoft.com/office/drawing/2014/main" id="{78705119-6CA7-409A-A3CC-A056BF482F5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8A038B4-62D4-4620-9EEF-7EA590E67E90}"/>
              </a:ext>
            </a:extLst>
          </p:cNvPr>
          <p:cNvSpPr>
            <a:spLocks noGrp="1"/>
          </p:cNvSpPr>
          <p:nvPr>
            <p:ph type="sldNum" sz="quarter" idx="12"/>
          </p:nvPr>
        </p:nvSpPr>
        <p:spPr/>
        <p:txBody>
          <a:bodyPr/>
          <a:lstStyle/>
          <a:p>
            <a:fld id="{473F8FC9-7794-46F2-834F-9327B5BC33BE}" type="slidenum">
              <a:rPr lang="fr-FR" smtClean="0"/>
              <a:t>‹N°›</a:t>
            </a:fld>
            <a:endParaRPr lang="fr-FR"/>
          </a:p>
        </p:txBody>
      </p:sp>
    </p:spTree>
    <p:extLst>
      <p:ext uri="{BB962C8B-B14F-4D97-AF65-F5344CB8AC3E}">
        <p14:creationId xmlns:p14="http://schemas.microsoft.com/office/powerpoint/2010/main" val="14902476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6B4748-6767-4BBC-BDA6-1053D08CADDE}"/>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7B2D5F6B-E2E1-4A86-949B-46B2F202052D}"/>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95DEFACD-5C5F-4283-9CBE-79CCE4A7B29A}"/>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9AE7ECDA-5CFF-4E07-8D87-88F31D7BBC57}"/>
              </a:ext>
            </a:extLst>
          </p:cNvPr>
          <p:cNvSpPr>
            <a:spLocks noGrp="1"/>
          </p:cNvSpPr>
          <p:nvPr>
            <p:ph type="dt" sz="half" idx="10"/>
          </p:nvPr>
        </p:nvSpPr>
        <p:spPr/>
        <p:txBody>
          <a:bodyPr/>
          <a:lstStyle/>
          <a:p>
            <a:fld id="{1CD916DE-0CB0-4D31-B20F-5B7E9C47736E}" type="datetimeFigureOut">
              <a:rPr lang="fr-FR" smtClean="0"/>
              <a:t>28/01/2024</a:t>
            </a:fld>
            <a:endParaRPr lang="fr-FR"/>
          </a:p>
        </p:txBody>
      </p:sp>
      <p:sp>
        <p:nvSpPr>
          <p:cNvPr id="6" name="Espace réservé du pied de page 5">
            <a:extLst>
              <a:ext uri="{FF2B5EF4-FFF2-40B4-BE49-F238E27FC236}">
                <a16:creationId xmlns:a16="http://schemas.microsoft.com/office/drawing/2014/main" id="{6B317E2B-C3FB-4CE5-B08E-C2F5B2DE936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FC956F8-8B50-43C8-AFD7-91710146D7AD}"/>
              </a:ext>
            </a:extLst>
          </p:cNvPr>
          <p:cNvSpPr>
            <a:spLocks noGrp="1"/>
          </p:cNvSpPr>
          <p:nvPr>
            <p:ph type="sldNum" sz="quarter" idx="12"/>
          </p:nvPr>
        </p:nvSpPr>
        <p:spPr/>
        <p:txBody>
          <a:bodyPr/>
          <a:lstStyle/>
          <a:p>
            <a:fld id="{473F8FC9-7794-46F2-834F-9327B5BC33BE}" type="slidenum">
              <a:rPr lang="fr-FR" smtClean="0"/>
              <a:t>‹N°›</a:t>
            </a:fld>
            <a:endParaRPr lang="fr-FR"/>
          </a:p>
        </p:txBody>
      </p:sp>
    </p:spTree>
    <p:extLst>
      <p:ext uri="{BB962C8B-B14F-4D97-AF65-F5344CB8AC3E}">
        <p14:creationId xmlns:p14="http://schemas.microsoft.com/office/powerpoint/2010/main" val="8371299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A90921F-23F3-4BC8-9AB4-993980108454}"/>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50CD5DED-3518-41FA-955F-DC8972E41B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E380E7C5-256A-46B1-978B-6FB60003E1AD}"/>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87DF1AF3-D93F-4DC8-A73D-53A4F535152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1900A1D7-DEDA-47BE-B318-938A2A7A629F}"/>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19086500-AE2D-4A92-8918-B55496BA00FC}"/>
              </a:ext>
            </a:extLst>
          </p:cNvPr>
          <p:cNvSpPr>
            <a:spLocks noGrp="1"/>
          </p:cNvSpPr>
          <p:nvPr>
            <p:ph type="dt" sz="half" idx="10"/>
          </p:nvPr>
        </p:nvSpPr>
        <p:spPr/>
        <p:txBody>
          <a:bodyPr/>
          <a:lstStyle/>
          <a:p>
            <a:fld id="{1CD916DE-0CB0-4D31-B20F-5B7E9C47736E}" type="datetimeFigureOut">
              <a:rPr lang="fr-FR" smtClean="0"/>
              <a:t>28/01/2024</a:t>
            </a:fld>
            <a:endParaRPr lang="fr-FR"/>
          </a:p>
        </p:txBody>
      </p:sp>
      <p:sp>
        <p:nvSpPr>
          <p:cNvPr id="8" name="Espace réservé du pied de page 7">
            <a:extLst>
              <a:ext uri="{FF2B5EF4-FFF2-40B4-BE49-F238E27FC236}">
                <a16:creationId xmlns:a16="http://schemas.microsoft.com/office/drawing/2014/main" id="{6916FC30-2766-410E-96D5-1FF83E581FFB}"/>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52466834-0EB3-44B9-973D-73421176F9F6}"/>
              </a:ext>
            </a:extLst>
          </p:cNvPr>
          <p:cNvSpPr>
            <a:spLocks noGrp="1"/>
          </p:cNvSpPr>
          <p:nvPr>
            <p:ph type="sldNum" sz="quarter" idx="12"/>
          </p:nvPr>
        </p:nvSpPr>
        <p:spPr/>
        <p:txBody>
          <a:bodyPr/>
          <a:lstStyle/>
          <a:p>
            <a:fld id="{473F8FC9-7794-46F2-834F-9327B5BC33BE}" type="slidenum">
              <a:rPr lang="fr-FR" smtClean="0"/>
              <a:t>‹N°›</a:t>
            </a:fld>
            <a:endParaRPr lang="fr-FR"/>
          </a:p>
        </p:txBody>
      </p:sp>
    </p:spTree>
    <p:extLst>
      <p:ext uri="{BB962C8B-B14F-4D97-AF65-F5344CB8AC3E}">
        <p14:creationId xmlns:p14="http://schemas.microsoft.com/office/powerpoint/2010/main" val="13050979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8877C1B-D0DB-41B2-B1C9-A88FD91F788C}"/>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E3B48AC8-F56C-47E2-88A9-3F9998DEC17E}"/>
              </a:ext>
            </a:extLst>
          </p:cNvPr>
          <p:cNvSpPr>
            <a:spLocks noGrp="1"/>
          </p:cNvSpPr>
          <p:nvPr>
            <p:ph type="dt" sz="half" idx="10"/>
          </p:nvPr>
        </p:nvSpPr>
        <p:spPr/>
        <p:txBody>
          <a:bodyPr/>
          <a:lstStyle/>
          <a:p>
            <a:fld id="{1CD916DE-0CB0-4D31-B20F-5B7E9C47736E}" type="datetimeFigureOut">
              <a:rPr lang="fr-FR" smtClean="0"/>
              <a:t>28/01/2024</a:t>
            </a:fld>
            <a:endParaRPr lang="fr-FR"/>
          </a:p>
        </p:txBody>
      </p:sp>
      <p:sp>
        <p:nvSpPr>
          <p:cNvPr id="4" name="Espace réservé du pied de page 3">
            <a:extLst>
              <a:ext uri="{FF2B5EF4-FFF2-40B4-BE49-F238E27FC236}">
                <a16:creationId xmlns:a16="http://schemas.microsoft.com/office/drawing/2014/main" id="{E64C25A6-C183-48CB-822B-A1D73B598C6A}"/>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CAED6E0C-0366-468B-B8A6-1936E111C3BA}"/>
              </a:ext>
            </a:extLst>
          </p:cNvPr>
          <p:cNvSpPr>
            <a:spLocks noGrp="1"/>
          </p:cNvSpPr>
          <p:nvPr>
            <p:ph type="sldNum" sz="quarter" idx="12"/>
          </p:nvPr>
        </p:nvSpPr>
        <p:spPr/>
        <p:txBody>
          <a:bodyPr/>
          <a:lstStyle/>
          <a:p>
            <a:fld id="{473F8FC9-7794-46F2-834F-9327B5BC33BE}" type="slidenum">
              <a:rPr lang="fr-FR" smtClean="0"/>
              <a:t>‹N°›</a:t>
            </a:fld>
            <a:endParaRPr lang="fr-FR"/>
          </a:p>
        </p:txBody>
      </p:sp>
    </p:spTree>
    <p:extLst>
      <p:ext uri="{BB962C8B-B14F-4D97-AF65-F5344CB8AC3E}">
        <p14:creationId xmlns:p14="http://schemas.microsoft.com/office/powerpoint/2010/main" val="12983706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B729FFF-4433-40AF-BDA2-B49A80FB624D}"/>
              </a:ext>
            </a:extLst>
          </p:cNvPr>
          <p:cNvSpPr>
            <a:spLocks noGrp="1"/>
          </p:cNvSpPr>
          <p:nvPr>
            <p:ph type="dt" sz="half" idx="10"/>
          </p:nvPr>
        </p:nvSpPr>
        <p:spPr/>
        <p:txBody>
          <a:bodyPr/>
          <a:lstStyle/>
          <a:p>
            <a:fld id="{1CD916DE-0CB0-4D31-B20F-5B7E9C47736E}" type="datetimeFigureOut">
              <a:rPr lang="fr-FR" smtClean="0"/>
              <a:t>28/01/2024</a:t>
            </a:fld>
            <a:endParaRPr lang="fr-FR"/>
          </a:p>
        </p:txBody>
      </p:sp>
      <p:sp>
        <p:nvSpPr>
          <p:cNvPr id="3" name="Espace réservé du pied de page 2">
            <a:extLst>
              <a:ext uri="{FF2B5EF4-FFF2-40B4-BE49-F238E27FC236}">
                <a16:creationId xmlns:a16="http://schemas.microsoft.com/office/drawing/2014/main" id="{87FC5135-574D-4E14-BEB5-2CD33FC460BC}"/>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465E6E69-CCC0-4C73-990F-8B88264175C0}"/>
              </a:ext>
            </a:extLst>
          </p:cNvPr>
          <p:cNvSpPr>
            <a:spLocks noGrp="1"/>
          </p:cNvSpPr>
          <p:nvPr>
            <p:ph type="sldNum" sz="quarter" idx="12"/>
          </p:nvPr>
        </p:nvSpPr>
        <p:spPr/>
        <p:txBody>
          <a:bodyPr/>
          <a:lstStyle/>
          <a:p>
            <a:fld id="{473F8FC9-7794-46F2-834F-9327B5BC33BE}" type="slidenum">
              <a:rPr lang="fr-FR" smtClean="0"/>
              <a:t>‹N°›</a:t>
            </a:fld>
            <a:endParaRPr lang="fr-FR"/>
          </a:p>
        </p:txBody>
      </p:sp>
    </p:spTree>
    <p:extLst>
      <p:ext uri="{BB962C8B-B14F-4D97-AF65-F5344CB8AC3E}">
        <p14:creationId xmlns:p14="http://schemas.microsoft.com/office/powerpoint/2010/main" val="3892574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14A573C-C5E7-4711-BC98-04DF7FAF060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D271CDF9-2BA0-4792-9A1E-F988D727B1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3D2897A0-16B0-4F4E-B1B7-1D9506CB4D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7B5EF026-8864-41B0-B882-5C2FE8295520}"/>
              </a:ext>
            </a:extLst>
          </p:cNvPr>
          <p:cNvSpPr>
            <a:spLocks noGrp="1"/>
          </p:cNvSpPr>
          <p:nvPr>
            <p:ph type="dt" sz="half" idx="10"/>
          </p:nvPr>
        </p:nvSpPr>
        <p:spPr/>
        <p:txBody>
          <a:bodyPr/>
          <a:lstStyle/>
          <a:p>
            <a:fld id="{1CD916DE-0CB0-4D31-B20F-5B7E9C47736E}" type="datetimeFigureOut">
              <a:rPr lang="fr-FR" smtClean="0"/>
              <a:t>28/01/2024</a:t>
            </a:fld>
            <a:endParaRPr lang="fr-FR"/>
          </a:p>
        </p:txBody>
      </p:sp>
      <p:sp>
        <p:nvSpPr>
          <p:cNvPr id="6" name="Espace réservé du pied de page 5">
            <a:extLst>
              <a:ext uri="{FF2B5EF4-FFF2-40B4-BE49-F238E27FC236}">
                <a16:creationId xmlns:a16="http://schemas.microsoft.com/office/drawing/2014/main" id="{E7B94288-06CD-4A4A-B754-3317B79AEEE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2DF3DE9-32B3-4676-B2C2-426105E381E4}"/>
              </a:ext>
            </a:extLst>
          </p:cNvPr>
          <p:cNvSpPr>
            <a:spLocks noGrp="1"/>
          </p:cNvSpPr>
          <p:nvPr>
            <p:ph type="sldNum" sz="quarter" idx="12"/>
          </p:nvPr>
        </p:nvSpPr>
        <p:spPr/>
        <p:txBody>
          <a:bodyPr/>
          <a:lstStyle/>
          <a:p>
            <a:fld id="{473F8FC9-7794-46F2-834F-9327B5BC33BE}" type="slidenum">
              <a:rPr lang="fr-FR" smtClean="0"/>
              <a:t>‹N°›</a:t>
            </a:fld>
            <a:endParaRPr lang="fr-FR"/>
          </a:p>
        </p:txBody>
      </p:sp>
    </p:spTree>
    <p:extLst>
      <p:ext uri="{BB962C8B-B14F-4D97-AF65-F5344CB8AC3E}">
        <p14:creationId xmlns:p14="http://schemas.microsoft.com/office/powerpoint/2010/main" val="608980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248447-D371-4EA5-B6B4-A880EE70BD6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00AA111C-32B0-4584-8DD0-0461B1866BC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2D9A25A7-A247-473E-996A-417FBC04B2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033470D7-B041-4003-8BBE-FC3BABE258F7}"/>
              </a:ext>
            </a:extLst>
          </p:cNvPr>
          <p:cNvSpPr>
            <a:spLocks noGrp="1"/>
          </p:cNvSpPr>
          <p:nvPr>
            <p:ph type="dt" sz="half" idx="10"/>
          </p:nvPr>
        </p:nvSpPr>
        <p:spPr/>
        <p:txBody>
          <a:bodyPr/>
          <a:lstStyle/>
          <a:p>
            <a:fld id="{1CD916DE-0CB0-4D31-B20F-5B7E9C47736E}" type="datetimeFigureOut">
              <a:rPr lang="fr-FR" smtClean="0"/>
              <a:t>28/01/2024</a:t>
            </a:fld>
            <a:endParaRPr lang="fr-FR"/>
          </a:p>
        </p:txBody>
      </p:sp>
      <p:sp>
        <p:nvSpPr>
          <p:cNvPr id="6" name="Espace réservé du pied de page 5">
            <a:extLst>
              <a:ext uri="{FF2B5EF4-FFF2-40B4-BE49-F238E27FC236}">
                <a16:creationId xmlns:a16="http://schemas.microsoft.com/office/drawing/2014/main" id="{D9ADA9A1-03CF-4C43-9AEA-9DF38841042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8643015-3B7D-45EB-A6AF-373D43B0F28E}"/>
              </a:ext>
            </a:extLst>
          </p:cNvPr>
          <p:cNvSpPr>
            <a:spLocks noGrp="1"/>
          </p:cNvSpPr>
          <p:nvPr>
            <p:ph type="sldNum" sz="quarter" idx="12"/>
          </p:nvPr>
        </p:nvSpPr>
        <p:spPr/>
        <p:txBody>
          <a:bodyPr/>
          <a:lstStyle/>
          <a:p>
            <a:fld id="{473F8FC9-7794-46F2-834F-9327B5BC33BE}" type="slidenum">
              <a:rPr lang="fr-FR" smtClean="0"/>
              <a:t>‹N°›</a:t>
            </a:fld>
            <a:endParaRPr lang="fr-FR"/>
          </a:p>
        </p:txBody>
      </p:sp>
    </p:spTree>
    <p:extLst>
      <p:ext uri="{BB962C8B-B14F-4D97-AF65-F5344CB8AC3E}">
        <p14:creationId xmlns:p14="http://schemas.microsoft.com/office/powerpoint/2010/main" val="6495854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2808C336-1495-4334-9EFD-F19D9CFE0BF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CB4AF007-DEC6-409B-8BD2-C5483757A15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6A1BE1A-EADB-4F73-84F2-FD77C73C8BF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D916DE-0CB0-4D31-B20F-5B7E9C47736E}" type="datetimeFigureOut">
              <a:rPr lang="fr-FR" smtClean="0"/>
              <a:t>28/01/2024</a:t>
            </a:fld>
            <a:endParaRPr lang="fr-FR"/>
          </a:p>
        </p:txBody>
      </p:sp>
      <p:sp>
        <p:nvSpPr>
          <p:cNvPr id="5" name="Espace réservé du pied de page 4">
            <a:extLst>
              <a:ext uri="{FF2B5EF4-FFF2-40B4-BE49-F238E27FC236}">
                <a16:creationId xmlns:a16="http://schemas.microsoft.com/office/drawing/2014/main" id="{B549F9A4-9370-44FA-938D-AE6265EB0E4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15D2DF4A-0CE7-4316-B5CA-428D96B6D53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3F8FC9-7794-46F2-834F-9327B5BC33BE}" type="slidenum">
              <a:rPr lang="fr-FR" smtClean="0"/>
              <a:t>‹N°›</a:t>
            </a:fld>
            <a:endParaRPr lang="fr-FR"/>
          </a:p>
        </p:txBody>
      </p:sp>
    </p:spTree>
    <p:extLst>
      <p:ext uri="{BB962C8B-B14F-4D97-AF65-F5344CB8AC3E}">
        <p14:creationId xmlns:p14="http://schemas.microsoft.com/office/powerpoint/2010/main" val="31842136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elina.nitschelm@ac-reunion.fr" TargetMode="External"/><Relationship Id="rId2" Type="http://schemas.openxmlformats.org/officeDocument/2006/relationships/hyperlink" Target="mailto:elina.nitschelm@ac-strasbourg.fr" TargetMode="Externa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7853EDF-AC87-4E9F-9C9B-45A29F43BD91}"/>
              </a:ext>
            </a:extLst>
          </p:cNvPr>
          <p:cNvSpPr>
            <a:spLocks noGrp="1"/>
          </p:cNvSpPr>
          <p:nvPr>
            <p:ph type="ctrTitle"/>
          </p:nvPr>
        </p:nvSpPr>
        <p:spPr>
          <a:xfrm>
            <a:off x="1524000" y="1851232"/>
            <a:ext cx="9144000" cy="2387600"/>
          </a:xfrm>
        </p:spPr>
        <p:txBody>
          <a:bodyPr>
            <a:normAutofit fontScale="90000"/>
          </a:bodyPr>
          <a:lstStyle/>
          <a:p>
            <a:r>
              <a:rPr lang="fr-FR" b="1" dirty="0">
                <a:solidFill>
                  <a:schemeClr val="accent1"/>
                </a:solidFill>
              </a:rPr>
              <a:t>BTS ESF </a:t>
            </a:r>
            <a:br>
              <a:rPr lang="fr-FR" b="1" dirty="0">
                <a:solidFill>
                  <a:schemeClr val="accent1"/>
                </a:solidFill>
              </a:rPr>
            </a:br>
            <a:r>
              <a:rPr lang="fr-FR" sz="4400" b="1" dirty="0">
                <a:solidFill>
                  <a:schemeClr val="accent1"/>
                </a:solidFill>
              </a:rPr>
              <a:t>Mise en œuvre de la rénovation et préparation aux épreuves</a:t>
            </a:r>
            <a:br>
              <a:rPr lang="fr-FR" sz="4400" b="1" dirty="0">
                <a:solidFill>
                  <a:schemeClr val="accent1"/>
                </a:solidFill>
              </a:rPr>
            </a:br>
            <a:br>
              <a:rPr lang="fr-FR" sz="2000" b="1" i="1" dirty="0">
                <a:solidFill>
                  <a:schemeClr val="accent1"/>
                </a:solidFill>
              </a:rPr>
            </a:br>
            <a:r>
              <a:rPr lang="fr-FR" sz="3100" i="1" dirty="0">
                <a:solidFill>
                  <a:schemeClr val="tx2"/>
                </a:solidFill>
              </a:rPr>
              <a:t>Lundi 12 février 2024, Lycée Marie Curie</a:t>
            </a:r>
            <a:endParaRPr lang="fr-FR" b="1" i="1" dirty="0">
              <a:solidFill>
                <a:schemeClr val="tx2"/>
              </a:solidFill>
            </a:endParaRPr>
          </a:p>
        </p:txBody>
      </p:sp>
      <p:sp>
        <p:nvSpPr>
          <p:cNvPr id="3" name="Sous-titre 2">
            <a:extLst>
              <a:ext uri="{FF2B5EF4-FFF2-40B4-BE49-F238E27FC236}">
                <a16:creationId xmlns:a16="http://schemas.microsoft.com/office/drawing/2014/main" id="{A432ADBA-154B-41C5-AC9E-723C0EE3CE0C}"/>
              </a:ext>
            </a:extLst>
          </p:cNvPr>
          <p:cNvSpPr>
            <a:spLocks noGrp="1"/>
          </p:cNvSpPr>
          <p:nvPr>
            <p:ph type="subTitle" idx="1"/>
          </p:nvPr>
        </p:nvSpPr>
        <p:spPr>
          <a:xfrm>
            <a:off x="6003234" y="4651513"/>
            <a:ext cx="4664765" cy="1586948"/>
          </a:xfrm>
        </p:spPr>
        <p:txBody>
          <a:bodyPr>
            <a:normAutofit/>
          </a:bodyPr>
          <a:lstStyle/>
          <a:p>
            <a:pPr algn="r"/>
            <a:endParaRPr lang="fr-FR" dirty="0">
              <a:solidFill>
                <a:schemeClr val="tx2"/>
              </a:solidFill>
              <a:hlinkClick r:id="rId2">
                <a:extLst>
                  <a:ext uri="{A12FA001-AC4F-418D-AE19-62706E023703}">
                    <ahyp:hlinkClr xmlns:ahyp="http://schemas.microsoft.com/office/drawing/2018/hyperlinkcolor" val="tx"/>
                  </a:ext>
                </a:extLst>
              </a:hlinkClick>
            </a:endParaRPr>
          </a:p>
          <a:p>
            <a:pPr algn="r"/>
            <a:r>
              <a:rPr lang="fr-FR" dirty="0">
                <a:solidFill>
                  <a:schemeClr val="tx2"/>
                </a:solidFill>
                <a:hlinkClick r:id="rId2">
                  <a:extLst>
                    <a:ext uri="{A12FA001-AC4F-418D-AE19-62706E023703}">
                      <ahyp:hlinkClr xmlns:ahyp="http://schemas.microsoft.com/office/drawing/2018/hyperlinkcolor" val="tx"/>
                    </a:ext>
                  </a:extLst>
                </a:hlinkClick>
              </a:rPr>
              <a:t>elina.nitschelm@ac-strasbourg.fr</a:t>
            </a:r>
            <a:endParaRPr lang="fr-FR" dirty="0">
              <a:solidFill>
                <a:schemeClr val="tx2"/>
              </a:solidFill>
            </a:endParaRPr>
          </a:p>
          <a:p>
            <a:pPr algn="r"/>
            <a:r>
              <a:rPr lang="fr-FR" dirty="0">
                <a:solidFill>
                  <a:schemeClr val="tx2"/>
                </a:solidFill>
                <a:hlinkClick r:id="rId3">
                  <a:extLst>
                    <a:ext uri="{A12FA001-AC4F-418D-AE19-62706E023703}">
                      <ahyp:hlinkClr xmlns:ahyp="http://schemas.microsoft.com/office/drawing/2018/hyperlinkcolor" val="tx"/>
                    </a:ext>
                  </a:extLst>
                </a:hlinkClick>
              </a:rPr>
              <a:t>elina.nitschelm@ac-reunion.fr</a:t>
            </a:r>
            <a:r>
              <a:rPr lang="fr-FR" dirty="0">
                <a:solidFill>
                  <a:schemeClr val="tx2"/>
                </a:solidFill>
              </a:rPr>
              <a:t> </a:t>
            </a:r>
          </a:p>
        </p:txBody>
      </p:sp>
      <p:sp>
        <p:nvSpPr>
          <p:cNvPr id="4" name="ZoneTexte 3">
            <a:extLst>
              <a:ext uri="{FF2B5EF4-FFF2-40B4-BE49-F238E27FC236}">
                <a16:creationId xmlns:a16="http://schemas.microsoft.com/office/drawing/2014/main" id="{B0889575-EE68-41C2-9993-689B19B355E2}"/>
              </a:ext>
            </a:extLst>
          </p:cNvPr>
          <p:cNvSpPr txBox="1"/>
          <p:nvPr/>
        </p:nvSpPr>
        <p:spPr>
          <a:xfrm>
            <a:off x="1007166" y="5299213"/>
            <a:ext cx="5088834" cy="523220"/>
          </a:xfrm>
          <a:prstGeom prst="rect">
            <a:avLst/>
          </a:prstGeom>
          <a:noFill/>
        </p:spPr>
        <p:txBody>
          <a:bodyPr wrap="square" rtlCol="0">
            <a:spAutoFit/>
          </a:bodyPr>
          <a:lstStyle/>
          <a:p>
            <a:r>
              <a:rPr lang="fr-FR" sz="2800" dirty="0"/>
              <a:t>Elina Nitschelm, IA-IPR SMS-BSE</a:t>
            </a:r>
          </a:p>
        </p:txBody>
      </p:sp>
      <p:sp>
        <p:nvSpPr>
          <p:cNvPr id="5" name="Accolade ouvrante 4">
            <a:extLst>
              <a:ext uri="{FF2B5EF4-FFF2-40B4-BE49-F238E27FC236}">
                <a16:creationId xmlns:a16="http://schemas.microsoft.com/office/drawing/2014/main" id="{9F1BB9F9-929D-4D66-97BB-B38B07A057B9}"/>
              </a:ext>
            </a:extLst>
          </p:cNvPr>
          <p:cNvSpPr/>
          <p:nvPr/>
        </p:nvSpPr>
        <p:spPr>
          <a:xfrm>
            <a:off x="6003234" y="5075583"/>
            <a:ext cx="212036" cy="1046921"/>
          </a:xfrm>
          <a:prstGeom prst="leftBrace">
            <a:avLst/>
          </a:prstGeom>
          <a:ln>
            <a:solidFill>
              <a:schemeClr val="tx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solidFill>
                <a:schemeClr val="tx2"/>
              </a:solidFill>
            </a:endParaRPr>
          </a:p>
        </p:txBody>
      </p:sp>
      <p:pic>
        <p:nvPicPr>
          <p:cNvPr id="7" name="Image 6">
            <a:extLst>
              <a:ext uri="{FF2B5EF4-FFF2-40B4-BE49-F238E27FC236}">
                <a16:creationId xmlns:a16="http://schemas.microsoft.com/office/drawing/2014/main" id="{C050278A-245C-4D07-B1CA-8FBD3917500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5750" y="251343"/>
            <a:ext cx="2476500" cy="1847850"/>
          </a:xfrm>
          <a:prstGeom prst="rect">
            <a:avLst/>
          </a:prstGeom>
        </p:spPr>
      </p:pic>
    </p:spTree>
    <p:extLst>
      <p:ext uri="{BB962C8B-B14F-4D97-AF65-F5344CB8AC3E}">
        <p14:creationId xmlns:p14="http://schemas.microsoft.com/office/powerpoint/2010/main" val="8896923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9480971-49BC-4F96-8D5B-43339E062046}"/>
              </a:ext>
            </a:extLst>
          </p:cNvPr>
          <p:cNvSpPr>
            <a:spLocks noGrp="1"/>
          </p:cNvSpPr>
          <p:nvPr>
            <p:ph type="title"/>
          </p:nvPr>
        </p:nvSpPr>
        <p:spPr/>
        <p:txBody>
          <a:bodyPr>
            <a:normAutofit/>
          </a:bodyPr>
          <a:lstStyle/>
          <a:p>
            <a:r>
              <a:rPr lang="fr-FR" sz="3600" b="1" dirty="0">
                <a:solidFill>
                  <a:schemeClr val="accent1"/>
                </a:solidFill>
              </a:rPr>
              <a:t>Définition de l’épreuve</a:t>
            </a:r>
          </a:p>
        </p:txBody>
      </p:sp>
      <p:sp>
        <p:nvSpPr>
          <p:cNvPr id="3" name="Espace réservé du contenu 2">
            <a:extLst>
              <a:ext uri="{FF2B5EF4-FFF2-40B4-BE49-F238E27FC236}">
                <a16:creationId xmlns:a16="http://schemas.microsoft.com/office/drawing/2014/main" id="{5C13196C-C7D2-4145-AEEF-C570D9813AA8}"/>
              </a:ext>
            </a:extLst>
          </p:cNvPr>
          <p:cNvSpPr>
            <a:spLocks noGrp="1"/>
          </p:cNvSpPr>
          <p:nvPr>
            <p:ph idx="1"/>
          </p:nvPr>
        </p:nvSpPr>
        <p:spPr/>
        <p:txBody>
          <a:bodyPr>
            <a:normAutofit lnSpcReduction="10000"/>
          </a:bodyPr>
          <a:lstStyle/>
          <a:p>
            <a:pPr marL="0" indent="0">
              <a:buNone/>
            </a:pPr>
            <a:r>
              <a:rPr lang="fr-FR" sz="2400" i="1" dirty="0"/>
              <a:t>« L’épreuve est située dans un contexte professionnel précis. Elle consiste en l’analyse de situations de communication et d’animation d’équipe, ouvrant à la conception et la réalisation, la mise en place par le candidat d’une communication professionnelle écrite ou orale adaptée et en formulation de propositions utiles à l’animation d’équipe dans le contexte présenté »</a:t>
            </a:r>
          </a:p>
          <a:p>
            <a:pPr marL="0" indent="0">
              <a:buNone/>
            </a:pPr>
            <a:endParaRPr lang="fr-FR" sz="2400" dirty="0"/>
          </a:p>
          <a:p>
            <a:pPr>
              <a:buFont typeface="Symbol" panose="05050102010706020507" pitchFamily="18" charset="2"/>
              <a:buChar char="Þ"/>
            </a:pPr>
            <a:r>
              <a:rPr lang="fr-FR" sz="2400" dirty="0"/>
              <a:t> Deux axes mais une seule situation d’évaluation : cohérence dans le sujet</a:t>
            </a:r>
          </a:p>
          <a:p>
            <a:pPr>
              <a:buFont typeface="Symbol" panose="05050102010706020507" pitchFamily="18" charset="2"/>
              <a:buChar char="Þ"/>
            </a:pPr>
            <a:r>
              <a:rPr lang="fr-FR" sz="2400" dirty="0"/>
              <a:t> Epreuve pratique : oui, mais importance de l’analyse</a:t>
            </a:r>
          </a:p>
          <a:p>
            <a:pPr>
              <a:buFont typeface="Symbol" panose="05050102010706020507" pitchFamily="18" charset="2"/>
              <a:buChar char="Þ"/>
            </a:pPr>
            <a:r>
              <a:rPr lang="fr-FR" sz="2400" dirty="0"/>
              <a:t> Evaluation obligatoire des compétences C4.1 et C4.2 et au moins une compétence C4.3, C4.4 et C4.5</a:t>
            </a:r>
          </a:p>
          <a:p>
            <a:pPr>
              <a:buFont typeface="Symbol" panose="05050102010706020507" pitchFamily="18" charset="2"/>
              <a:buChar char="Þ"/>
            </a:pPr>
            <a:r>
              <a:rPr lang="fr-FR" sz="2400" dirty="0"/>
              <a:t> Indicateur évalué une seule fois / nombre significatif d’indicateurs par compétence </a:t>
            </a:r>
          </a:p>
          <a:p>
            <a:endParaRPr lang="fr-FR" sz="2400" dirty="0"/>
          </a:p>
        </p:txBody>
      </p:sp>
    </p:spTree>
    <p:extLst>
      <p:ext uri="{BB962C8B-B14F-4D97-AF65-F5344CB8AC3E}">
        <p14:creationId xmlns:p14="http://schemas.microsoft.com/office/powerpoint/2010/main" val="31584142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D0824B4-3AC6-4A44-B61A-3043CF918E60}"/>
              </a:ext>
            </a:extLst>
          </p:cNvPr>
          <p:cNvSpPr>
            <a:spLocks noGrp="1"/>
          </p:cNvSpPr>
          <p:nvPr>
            <p:ph type="title"/>
          </p:nvPr>
        </p:nvSpPr>
        <p:spPr/>
        <p:txBody>
          <a:bodyPr>
            <a:normAutofit/>
          </a:bodyPr>
          <a:lstStyle/>
          <a:p>
            <a:r>
              <a:rPr lang="fr-FR" sz="3600" b="1" dirty="0">
                <a:solidFill>
                  <a:schemeClr val="accent1"/>
                </a:solidFill>
              </a:rPr>
              <a:t>Trame de la situation d’évaluation</a:t>
            </a:r>
          </a:p>
        </p:txBody>
      </p:sp>
      <p:sp>
        <p:nvSpPr>
          <p:cNvPr id="3" name="Espace réservé du contenu 2">
            <a:extLst>
              <a:ext uri="{FF2B5EF4-FFF2-40B4-BE49-F238E27FC236}">
                <a16:creationId xmlns:a16="http://schemas.microsoft.com/office/drawing/2014/main" id="{57F01BED-BC42-4A92-9063-018278629965}"/>
              </a:ext>
            </a:extLst>
          </p:cNvPr>
          <p:cNvSpPr>
            <a:spLocks noGrp="1"/>
          </p:cNvSpPr>
          <p:nvPr>
            <p:ph idx="1"/>
          </p:nvPr>
        </p:nvSpPr>
        <p:spPr>
          <a:xfrm>
            <a:off x="838200" y="1587086"/>
            <a:ext cx="10515600" cy="4667250"/>
          </a:xfrm>
        </p:spPr>
        <p:txBody>
          <a:bodyPr>
            <a:normAutofit lnSpcReduction="10000"/>
          </a:bodyPr>
          <a:lstStyle/>
          <a:p>
            <a:r>
              <a:rPr lang="fr-FR" sz="2400" dirty="0"/>
              <a:t>Contexte général qui présente la structure, les missions du TS ESF et la ou les problématiques rencontrées qui vont induire le questionnement</a:t>
            </a:r>
          </a:p>
          <a:p>
            <a:pPr marL="0" indent="0">
              <a:buNone/>
            </a:pPr>
            <a:endParaRPr lang="fr-FR" sz="2000" dirty="0"/>
          </a:p>
          <a:p>
            <a:r>
              <a:rPr lang="fr-FR" sz="2400" dirty="0"/>
              <a:t>Des situations professionnelles : situations-problème à résoudre par le TS ESF. Penser à dire qui est à l’origine de la commande. </a:t>
            </a:r>
          </a:p>
          <a:p>
            <a:endParaRPr lang="fr-FR" sz="2400" dirty="0"/>
          </a:p>
          <a:p>
            <a:r>
              <a:rPr lang="fr-FR" sz="2400" dirty="0"/>
              <a:t>Des consignes professionnelles rédigées en s’appuyant sur les indicateurs de compétence</a:t>
            </a:r>
          </a:p>
          <a:p>
            <a:endParaRPr lang="fr-FR" sz="2400" dirty="0"/>
          </a:p>
          <a:p>
            <a:r>
              <a:rPr lang="fr-FR" sz="2400" dirty="0"/>
              <a:t>Barème prévu par compétence et non par consigne</a:t>
            </a:r>
          </a:p>
          <a:p>
            <a:pPr marL="0" indent="0">
              <a:buNone/>
            </a:pPr>
            <a:endParaRPr lang="fr-FR" sz="2400" dirty="0"/>
          </a:p>
          <a:p>
            <a:r>
              <a:rPr lang="fr-FR" sz="2400" dirty="0"/>
              <a:t>Annexes utiles pour la compréhension et/ou le traitement du sujet</a:t>
            </a:r>
          </a:p>
        </p:txBody>
      </p:sp>
    </p:spTree>
    <p:extLst>
      <p:ext uri="{BB962C8B-B14F-4D97-AF65-F5344CB8AC3E}">
        <p14:creationId xmlns:p14="http://schemas.microsoft.com/office/powerpoint/2010/main" val="39833295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E019F37-15EB-4FF9-9550-7A3B7CBC1F5B}"/>
              </a:ext>
            </a:extLst>
          </p:cNvPr>
          <p:cNvSpPr>
            <a:spLocks noGrp="1"/>
          </p:cNvSpPr>
          <p:nvPr>
            <p:ph type="title"/>
          </p:nvPr>
        </p:nvSpPr>
        <p:spPr/>
        <p:txBody>
          <a:bodyPr>
            <a:normAutofit/>
          </a:bodyPr>
          <a:lstStyle/>
          <a:p>
            <a:r>
              <a:rPr lang="fr-FR" sz="3600" b="1" dirty="0">
                <a:solidFill>
                  <a:schemeClr val="accent1"/>
                </a:solidFill>
              </a:rPr>
              <a:t>Choix des annexes </a:t>
            </a:r>
          </a:p>
        </p:txBody>
      </p:sp>
      <p:sp>
        <p:nvSpPr>
          <p:cNvPr id="3" name="Espace réservé du contenu 2">
            <a:extLst>
              <a:ext uri="{FF2B5EF4-FFF2-40B4-BE49-F238E27FC236}">
                <a16:creationId xmlns:a16="http://schemas.microsoft.com/office/drawing/2014/main" id="{F6C6D485-7EEB-49DB-AAE4-6099667BB10E}"/>
              </a:ext>
            </a:extLst>
          </p:cNvPr>
          <p:cNvSpPr>
            <a:spLocks noGrp="1"/>
          </p:cNvSpPr>
          <p:nvPr>
            <p:ph idx="1"/>
          </p:nvPr>
        </p:nvSpPr>
        <p:spPr/>
        <p:txBody>
          <a:bodyPr>
            <a:normAutofit/>
          </a:bodyPr>
          <a:lstStyle/>
          <a:p>
            <a:r>
              <a:rPr lang="fr-FR" sz="2400" dirty="0"/>
              <a:t>Des annexes qui précisent le contexte</a:t>
            </a:r>
          </a:p>
          <a:p>
            <a:r>
              <a:rPr lang="fr-FR" sz="2400" dirty="0"/>
              <a:t>Des annexes que les candidats peuvent mettre en relation dans une perspective d’analyse </a:t>
            </a:r>
          </a:p>
          <a:p>
            <a:r>
              <a:rPr lang="fr-FR" sz="2400" dirty="0"/>
              <a:t>Des annexes de présentation des spécificités de l’équipe, des difficultés rencontrées, des leviers…</a:t>
            </a:r>
          </a:p>
          <a:p>
            <a:endParaRPr lang="fr-FR" sz="2400" dirty="0"/>
          </a:p>
          <a:p>
            <a:pPr>
              <a:buFont typeface="Symbol" panose="05050102010706020507" pitchFamily="18" charset="2"/>
              <a:buChar char="Þ"/>
            </a:pPr>
            <a:r>
              <a:rPr lang="fr-FR" sz="2400" dirty="0"/>
              <a:t> Référencement à respecter (niveau académique)</a:t>
            </a:r>
          </a:p>
          <a:p>
            <a:pPr marL="0" indent="0">
              <a:buNone/>
            </a:pPr>
            <a:endParaRPr lang="fr-FR" sz="2400" dirty="0"/>
          </a:p>
          <a:p>
            <a:pPr marL="0" indent="0">
              <a:buNone/>
            </a:pPr>
            <a:r>
              <a:rPr lang="fr-FR" sz="2400" dirty="0"/>
              <a:t>Prévoir un nombre d’annexes en cohérence avec la durée de l’épreuve</a:t>
            </a:r>
          </a:p>
          <a:p>
            <a:pPr>
              <a:buFont typeface="Symbol" panose="05050102010706020507" pitchFamily="18" charset="2"/>
              <a:buChar char="Þ"/>
            </a:pPr>
            <a:endParaRPr lang="fr-FR" sz="2400" dirty="0"/>
          </a:p>
        </p:txBody>
      </p:sp>
    </p:spTree>
    <p:extLst>
      <p:ext uri="{BB962C8B-B14F-4D97-AF65-F5344CB8AC3E}">
        <p14:creationId xmlns:p14="http://schemas.microsoft.com/office/powerpoint/2010/main" val="30164343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8C5605F-41C5-4F76-B54D-E0F46301DF66}"/>
              </a:ext>
            </a:extLst>
          </p:cNvPr>
          <p:cNvSpPr>
            <a:spLocks noGrp="1"/>
          </p:cNvSpPr>
          <p:nvPr>
            <p:ph type="title"/>
          </p:nvPr>
        </p:nvSpPr>
        <p:spPr/>
        <p:txBody>
          <a:bodyPr>
            <a:normAutofit/>
          </a:bodyPr>
          <a:lstStyle/>
          <a:p>
            <a:r>
              <a:rPr lang="fr-FR" sz="3600" b="1" dirty="0">
                <a:solidFill>
                  <a:schemeClr val="accent1"/>
                </a:solidFill>
              </a:rPr>
              <a:t>Grille d’évaluation (2)</a:t>
            </a:r>
          </a:p>
        </p:txBody>
      </p:sp>
      <p:pic>
        <p:nvPicPr>
          <p:cNvPr id="4" name="Image 3">
            <a:extLst>
              <a:ext uri="{FF2B5EF4-FFF2-40B4-BE49-F238E27FC236}">
                <a16:creationId xmlns:a16="http://schemas.microsoft.com/office/drawing/2014/main" id="{8E09380A-A289-4CD4-9207-FE6C2D2D5915}"/>
              </a:ext>
            </a:extLst>
          </p:cNvPr>
          <p:cNvPicPr>
            <a:picLocks noChangeAspect="1"/>
          </p:cNvPicPr>
          <p:nvPr/>
        </p:nvPicPr>
        <p:blipFill>
          <a:blip r:embed="rId2"/>
          <a:stretch>
            <a:fillRect/>
          </a:stretch>
        </p:blipFill>
        <p:spPr>
          <a:xfrm>
            <a:off x="267320" y="1667703"/>
            <a:ext cx="9512783" cy="4825172"/>
          </a:xfrm>
          <a:prstGeom prst="rect">
            <a:avLst/>
          </a:prstGeom>
        </p:spPr>
      </p:pic>
      <p:sp>
        <p:nvSpPr>
          <p:cNvPr id="5" name="Bulle narrative : ronde 4">
            <a:extLst>
              <a:ext uri="{FF2B5EF4-FFF2-40B4-BE49-F238E27FC236}">
                <a16:creationId xmlns:a16="http://schemas.microsoft.com/office/drawing/2014/main" id="{8B58B099-5EDB-4640-BF48-7A85372F89F0}"/>
              </a:ext>
            </a:extLst>
          </p:cNvPr>
          <p:cNvSpPr/>
          <p:nvPr/>
        </p:nvSpPr>
        <p:spPr>
          <a:xfrm>
            <a:off x="8454887" y="280022"/>
            <a:ext cx="3189425" cy="1543188"/>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Griser les indicateurs (et éventuellement les indicateurs) qui ne sont pas évalués</a:t>
            </a:r>
          </a:p>
        </p:txBody>
      </p:sp>
      <p:sp>
        <p:nvSpPr>
          <p:cNvPr id="7" name="Bulle narrative : ronde 6">
            <a:extLst>
              <a:ext uri="{FF2B5EF4-FFF2-40B4-BE49-F238E27FC236}">
                <a16:creationId xmlns:a16="http://schemas.microsoft.com/office/drawing/2014/main" id="{E5FC2BBF-AEF3-4BB1-9BBA-1CD38A8A3DA1}"/>
              </a:ext>
            </a:extLst>
          </p:cNvPr>
          <p:cNvSpPr/>
          <p:nvPr/>
        </p:nvSpPr>
        <p:spPr>
          <a:xfrm>
            <a:off x="10049599" y="3233531"/>
            <a:ext cx="1996627" cy="3443150"/>
          </a:xfrm>
          <a:prstGeom prst="wedgeEllipseCallout">
            <a:avLst>
              <a:gd name="adj1" fmla="val -61984"/>
              <a:gd name="adj2" fmla="val 4211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A la fin de chaque compétence, prévoir le total des points de la compétence, pour faire une évaluation par profil</a:t>
            </a:r>
          </a:p>
        </p:txBody>
      </p:sp>
    </p:spTree>
    <p:extLst>
      <p:ext uri="{BB962C8B-B14F-4D97-AF65-F5344CB8AC3E}">
        <p14:creationId xmlns:p14="http://schemas.microsoft.com/office/powerpoint/2010/main" val="19294828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DF3F36C-8242-479D-8C3C-AD0759066B0F}"/>
              </a:ext>
            </a:extLst>
          </p:cNvPr>
          <p:cNvSpPr>
            <a:spLocks noGrp="1"/>
          </p:cNvSpPr>
          <p:nvPr>
            <p:ph type="title"/>
          </p:nvPr>
        </p:nvSpPr>
        <p:spPr>
          <a:xfrm>
            <a:off x="838200" y="2392708"/>
            <a:ext cx="10515600" cy="1325563"/>
          </a:xfrm>
        </p:spPr>
        <p:txBody>
          <a:bodyPr/>
          <a:lstStyle/>
          <a:p>
            <a:pPr algn="ctr"/>
            <a:r>
              <a:rPr lang="fr-FR" b="1" dirty="0">
                <a:solidFill>
                  <a:schemeClr val="accent1"/>
                </a:solidFill>
              </a:rPr>
              <a:t>Epreuves E2 et E5 – Epreuves écrites </a:t>
            </a:r>
          </a:p>
        </p:txBody>
      </p:sp>
    </p:spTree>
    <p:extLst>
      <p:ext uri="{BB962C8B-B14F-4D97-AF65-F5344CB8AC3E}">
        <p14:creationId xmlns:p14="http://schemas.microsoft.com/office/powerpoint/2010/main" val="12646722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F790DC-1CA8-4149-B560-E66232648812}"/>
              </a:ext>
            </a:extLst>
          </p:cNvPr>
          <p:cNvSpPr>
            <a:spLocks noGrp="1"/>
          </p:cNvSpPr>
          <p:nvPr>
            <p:ph type="title"/>
          </p:nvPr>
        </p:nvSpPr>
        <p:spPr/>
        <p:txBody>
          <a:bodyPr>
            <a:normAutofit/>
          </a:bodyPr>
          <a:lstStyle/>
          <a:p>
            <a:r>
              <a:rPr lang="fr-FR" sz="3600" b="1" dirty="0">
                <a:solidFill>
                  <a:schemeClr val="accent1"/>
                </a:solidFill>
              </a:rPr>
              <a:t>Comparaison des définitions d’épreuves</a:t>
            </a:r>
          </a:p>
        </p:txBody>
      </p:sp>
      <p:graphicFrame>
        <p:nvGraphicFramePr>
          <p:cNvPr id="8" name="Espace réservé du contenu 7">
            <a:extLst>
              <a:ext uri="{FF2B5EF4-FFF2-40B4-BE49-F238E27FC236}">
                <a16:creationId xmlns:a16="http://schemas.microsoft.com/office/drawing/2014/main" id="{03C67E08-8726-48E7-8D5B-7EA469596510}"/>
              </a:ext>
            </a:extLst>
          </p:cNvPr>
          <p:cNvGraphicFramePr>
            <a:graphicFrameLocks noGrp="1"/>
          </p:cNvGraphicFramePr>
          <p:nvPr>
            <p:ph idx="1"/>
            <p:extLst>
              <p:ext uri="{D42A27DB-BD31-4B8C-83A1-F6EECF244321}">
                <p14:modId xmlns:p14="http://schemas.microsoft.com/office/powerpoint/2010/main" val="2857060091"/>
              </p:ext>
            </p:extLst>
          </p:nvPr>
        </p:nvGraphicFramePr>
        <p:xfrm>
          <a:off x="838200" y="1825625"/>
          <a:ext cx="10823713" cy="4226560"/>
        </p:xfrm>
        <a:graphic>
          <a:graphicData uri="http://schemas.openxmlformats.org/drawingml/2006/table">
            <a:tbl>
              <a:tblPr firstRow="1" bandRow="1">
                <a:tableStyleId>{5C22544A-7EE6-4342-B048-85BDC9FD1C3A}</a:tableStyleId>
              </a:tblPr>
              <a:tblGrid>
                <a:gridCol w="1467678">
                  <a:extLst>
                    <a:ext uri="{9D8B030D-6E8A-4147-A177-3AD203B41FA5}">
                      <a16:colId xmlns:a16="http://schemas.microsoft.com/office/drawing/2014/main" val="1956653119"/>
                    </a:ext>
                  </a:extLst>
                </a:gridCol>
                <a:gridCol w="4651513">
                  <a:extLst>
                    <a:ext uri="{9D8B030D-6E8A-4147-A177-3AD203B41FA5}">
                      <a16:colId xmlns:a16="http://schemas.microsoft.com/office/drawing/2014/main" val="679185650"/>
                    </a:ext>
                  </a:extLst>
                </a:gridCol>
                <a:gridCol w="4704522">
                  <a:extLst>
                    <a:ext uri="{9D8B030D-6E8A-4147-A177-3AD203B41FA5}">
                      <a16:colId xmlns:a16="http://schemas.microsoft.com/office/drawing/2014/main" val="4065466970"/>
                    </a:ext>
                  </a:extLst>
                </a:gridCol>
              </a:tblGrid>
              <a:tr h="370840">
                <a:tc>
                  <a:txBody>
                    <a:bodyPr/>
                    <a:lstStyle/>
                    <a:p>
                      <a:endParaRPr lang="fr-FR" b="1" dirty="0">
                        <a:solidFill>
                          <a:schemeClr val="accent1"/>
                        </a:solidFill>
                      </a:endParaRPr>
                    </a:p>
                  </a:txBody>
                  <a:tcPr/>
                </a:tc>
                <a:tc>
                  <a:txBody>
                    <a:bodyPr/>
                    <a:lstStyle/>
                    <a:p>
                      <a:r>
                        <a:rPr lang="fr-FR" dirty="0"/>
                        <a:t>E2 – Organisation technique de la vie quotidienne dans un service, un établissement</a:t>
                      </a:r>
                    </a:p>
                  </a:txBody>
                  <a:tcPr/>
                </a:tc>
                <a:tc>
                  <a:txBody>
                    <a:bodyPr/>
                    <a:lstStyle/>
                    <a:p>
                      <a:r>
                        <a:rPr lang="fr-FR" dirty="0"/>
                        <a:t>E5 – Participation à la dynamique institutionnelle et partenariale</a:t>
                      </a:r>
                    </a:p>
                  </a:txBody>
                  <a:tcPr/>
                </a:tc>
                <a:extLst>
                  <a:ext uri="{0D108BD9-81ED-4DB2-BD59-A6C34878D82A}">
                    <a16:rowId xmlns:a16="http://schemas.microsoft.com/office/drawing/2014/main" val="1612769755"/>
                  </a:ext>
                </a:extLst>
              </a:tr>
              <a:tr h="370840">
                <a:tc>
                  <a:txBody>
                    <a:bodyPr/>
                    <a:lstStyle/>
                    <a:p>
                      <a:r>
                        <a:rPr lang="fr-FR" b="1" dirty="0">
                          <a:solidFill>
                            <a:schemeClr val="accent1"/>
                          </a:solidFill>
                        </a:rPr>
                        <a:t>Définition d’épreuve</a:t>
                      </a:r>
                    </a:p>
                  </a:txBody>
                  <a:tcPr/>
                </a:tc>
                <a:tc>
                  <a:txBody>
                    <a:bodyPr/>
                    <a:lstStyle/>
                    <a:p>
                      <a:r>
                        <a:rPr lang="fr-FR" dirty="0"/>
                        <a:t>L’épreuve consiste en l’analyse d’une situation liée à l’organisation de la vie quotidienne dans un service ou établissement et à la formulation de propositions adaptées aux problématiques identifiées</a:t>
                      </a:r>
                    </a:p>
                  </a:txBody>
                  <a:tcPr/>
                </a:tc>
                <a:tc>
                  <a:txBody>
                    <a:bodyPr/>
                    <a:lstStyle/>
                    <a:p>
                      <a:r>
                        <a:rPr lang="fr-FR" dirty="0"/>
                        <a:t>L’épreuve consiste en l’analyse d’une situation partenariale et en la formulation de propositions pour faire vivre la dynamique partenariale engage en situant les enjeux</a:t>
                      </a:r>
                    </a:p>
                  </a:txBody>
                  <a:tcPr/>
                </a:tc>
                <a:extLst>
                  <a:ext uri="{0D108BD9-81ED-4DB2-BD59-A6C34878D82A}">
                    <a16:rowId xmlns:a16="http://schemas.microsoft.com/office/drawing/2014/main" val="2658544613"/>
                  </a:ext>
                </a:extLst>
              </a:tr>
              <a:tr h="370840">
                <a:tc>
                  <a:txBody>
                    <a:bodyPr/>
                    <a:lstStyle/>
                    <a:p>
                      <a:r>
                        <a:rPr lang="fr-FR" b="1" dirty="0">
                          <a:solidFill>
                            <a:schemeClr val="accent1"/>
                          </a:solidFill>
                        </a:rPr>
                        <a:t>Durée </a:t>
                      </a:r>
                    </a:p>
                  </a:txBody>
                  <a:tcPr/>
                </a:tc>
                <a:tc>
                  <a:txBody>
                    <a:bodyPr/>
                    <a:lstStyle/>
                    <a:p>
                      <a:r>
                        <a:rPr lang="fr-FR" dirty="0"/>
                        <a:t>4 heures </a:t>
                      </a:r>
                    </a:p>
                  </a:txBody>
                  <a:tcPr/>
                </a:tc>
                <a:tc>
                  <a:txBody>
                    <a:bodyPr/>
                    <a:lstStyle/>
                    <a:p>
                      <a:r>
                        <a:rPr lang="fr-FR" dirty="0"/>
                        <a:t>4 heures</a:t>
                      </a:r>
                    </a:p>
                  </a:txBody>
                  <a:tcPr/>
                </a:tc>
                <a:extLst>
                  <a:ext uri="{0D108BD9-81ED-4DB2-BD59-A6C34878D82A}">
                    <a16:rowId xmlns:a16="http://schemas.microsoft.com/office/drawing/2014/main" val="3095642594"/>
                  </a:ext>
                </a:extLst>
              </a:tr>
              <a:tr h="370840">
                <a:tc>
                  <a:txBody>
                    <a:bodyPr/>
                    <a:lstStyle/>
                    <a:p>
                      <a:r>
                        <a:rPr lang="fr-FR" b="1" dirty="0">
                          <a:solidFill>
                            <a:schemeClr val="accent1"/>
                          </a:solidFill>
                        </a:rPr>
                        <a:t>Coefficient</a:t>
                      </a:r>
                    </a:p>
                  </a:txBody>
                  <a:tcPr/>
                </a:tc>
                <a:tc>
                  <a:txBody>
                    <a:bodyPr/>
                    <a:lstStyle/>
                    <a:p>
                      <a:r>
                        <a:rPr lang="fr-FR" dirty="0"/>
                        <a:t>5</a:t>
                      </a:r>
                    </a:p>
                  </a:txBody>
                  <a:tcPr/>
                </a:tc>
                <a:tc>
                  <a:txBody>
                    <a:bodyPr/>
                    <a:lstStyle/>
                    <a:p>
                      <a:r>
                        <a:rPr lang="fr-FR" dirty="0"/>
                        <a:t>5</a:t>
                      </a:r>
                    </a:p>
                  </a:txBody>
                  <a:tcPr/>
                </a:tc>
                <a:extLst>
                  <a:ext uri="{0D108BD9-81ED-4DB2-BD59-A6C34878D82A}">
                    <a16:rowId xmlns:a16="http://schemas.microsoft.com/office/drawing/2014/main" val="240593981"/>
                  </a:ext>
                </a:extLst>
              </a:tr>
              <a:tr h="370840">
                <a:tc>
                  <a:txBody>
                    <a:bodyPr/>
                    <a:lstStyle/>
                    <a:p>
                      <a:r>
                        <a:rPr lang="fr-FR" b="1" dirty="0">
                          <a:solidFill>
                            <a:schemeClr val="accent1"/>
                          </a:solidFill>
                        </a:rPr>
                        <a:t>Nombre de compétences</a:t>
                      </a:r>
                    </a:p>
                  </a:txBody>
                  <a:tcPr/>
                </a:tc>
                <a:tc>
                  <a:txBody>
                    <a:bodyPr/>
                    <a:lstStyle/>
                    <a:p>
                      <a:r>
                        <a:rPr lang="fr-FR" dirty="0"/>
                        <a:t>6 </a:t>
                      </a:r>
                    </a:p>
                  </a:txBody>
                  <a:tcPr/>
                </a:tc>
                <a:tc>
                  <a:txBody>
                    <a:bodyPr/>
                    <a:lstStyle/>
                    <a:p>
                      <a:r>
                        <a:rPr lang="fr-FR" dirty="0"/>
                        <a:t>3</a:t>
                      </a:r>
                    </a:p>
                  </a:txBody>
                  <a:tcPr/>
                </a:tc>
                <a:extLst>
                  <a:ext uri="{0D108BD9-81ED-4DB2-BD59-A6C34878D82A}">
                    <a16:rowId xmlns:a16="http://schemas.microsoft.com/office/drawing/2014/main" val="1202885881"/>
                  </a:ext>
                </a:extLst>
              </a:tr>
              <a:tr h="370840">
                <a:tc>
                  <a:txBody>
                    <a:bodyPr/>
                    <a:lstStyle/>
                    <a:p>
                      <a:r>
                        <a:rPr lang="fr-FR" b="1" dirty="0">
                          <a:solidFill>
                            <a:schemeClr val="accent1"/>
                          </a:solidFill>
                        </a:rPr>
                        <a:t>Corpus doc</a:t>
                      </a:r>
                    </a:p>
                  </a:txBody>
                  <a:tcPr/>
                </a:tc>
                <a:tc>
                  <a:txBody>
                    <a:bodyPr/>
                    <a:lstStyle/>
                    <a:p>
                      <a:r>
                        <a:rPr lang="fr-FR" dirty="0"/>
                        <a:t>Oui</a:t>
                      </a:r>
                    </a:p>
                  </a:txBody>
                  <a:tcPr/>
                </a:tc>
                <a:tc>
                  <a:txBody>
                    <a:bodyPr/>
                    <a:lstStyle/>
                    <a:p>
                      <a:r>
                        <a:rPr lang="fr-FR" dirty="0"/>
                        <a:t>Oui</a:t>
                      </a:r>
                    </a:p>
                  </a:txBody>
                  <a:tcPr/>
                </a:tc>
                <a:extLst>
                  <a:ext uri="{0D108BD9-81ED-4DB2-BD59-A6C34878D82A}">
                    <a16:rowId xmlns:a16="http://schemas.microsoft.com/office/drawing/2014/main" val="3322807278"/>
                  </a:ext>
                </a:extLst>
              </a:tr>
              <a:tr h="370840">
                <a:tc>
                  <a:txBody>
                    <a:bodyPr/>
                    <a:lstStyle/>
                    <a:p>
                      <a:r>
                        <a:rPr lang="fr-FR" b="1" dirty="0">
                          <a:solidFill>
                            <a:schemeClr val="accent1"/>
                          </a:solidFill>
                        </a:rPr>
                        <a:t>Contexte pro</a:t>
                      </a:r>
                    </a:p>
                  </a:txBody>
                  <a:tcPr/>
                </a:tc>
                <a:tc>
                  <a:txBody>
                    <a:bodyPr/>
                    <a:lstStyle/>
                    <a:p>
                      <a:r>
                        <a:rPr lang="fr-FR" dirty="0"/>
                        <a:t>Oui</a:t>
                      </a:r>
                    </a:p>
                  </a:txBody>
                  <a:tcPr/>
                </a:tc>
                <a:tc>
                  <a:txBody>
                    <a:bodyPr/>
                    <a:lstStyle/>
                    <a:p>
                      <a:r>
                        <a:rPr lang="fr-FR" dirty="0"/>
                        <a:t>Oui </a:t>
                      </a:r>
                    </a:p>
                  </a:txBody>
                  <a:tcPr/>
                </a:tc>
                <a:extLst>
                  <a:ext uri="{0D108BD9-81ED-4DB2-BD59-A6C34878D82A}">
                    <a16:rowId xmlns:a16="http://schemas.microsoft.com/office/drawing/2014/main" val="722840829"/>
                  </a:ext>
                </a:extLst>
              </a:tr>
            </a:tbl>
          </a:graphicData>
        </a:graphic>
      </p:graphicFrame>
      <p:sp>
        <p:nvSpPr>
          <p:cNvPr id="9" name="Ellipse 8">
            <a:extLst>
              <a:ext uri="{FF2B5EF4-FFF2-40B4-BE49-F238E27FC236}">
                <a16:creationId xmlns:a16="http://schemas.microsoft.com/office/drawing/2014/main" id="{993D70A5-1502-46D8-BF9B-4FC330D5CE4A}"/>
              </a:ext>
            </a:extLst>
          </p:cNvPr>
          <p:cNvSpPr/>
          <p:nvPr/>
        </p:nvSpPr>
        <p:spPr>
          <a:xfrm>
            <a:off x="8945217" y="230188"/>
            <a:ext cx="2716696" cy="145773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Changements importants par rapport à E2 et E5 ancienne version</a:t>
            </a:r>
          </a:p>
        </p:txBody>
      </p:sp>
    </p:spTree>
    <p:extLst>
      <p:ext uri="{BB962C8B-B14F-4D97-AF65-F5344CB8AC3E}">
        <p14:creationId xmlns:p14="http://schemas.microsoft.com/office/powerpoint/2010/main" val="17084037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32B50D1-ECF1-4E19-A167-5FC63ECB2B7E}"/>
              </a:ext>
            </a:extLst>
          </p:cNvPr>
          <p:cNvSpPr>
            <a:spLocks noGrp="1"/>
          </p:cNvSpPr>
          <p:nvPr>
            <p:ph type="title"/>
          </p:nvPr>
        </p:nvSpPr>
        <p:spPr/>
        <p:txBody>
          <a:bodyPr>
            <a:normAutofit/>
          </a:bodyPr>
          <a:lstStyle/>
          <a:p>
            <a:r>
              <a:rPr lang="fr-FR" sz="3600" b="1" dirty="0">
                <a:solidFill>
                  <a:schemeClr val="accent1"/>
                </a:solidFill>
              </a:rPr>
              <a:t>Place des indicateurs d’évaluation au même titre que pour les épreuves pratiques</a:t>
            </a:r>
          </a:p>
        </p:txBody>
      </p:sp>
      <p:sp>
        <p:nvSpPr>
          <p:cNvPr id="3" name="Espace réservé du contenu 2">
            <a:extLst>
              <a:ext uri="{FF2B5EF4-FFF2-40B4-BE49-F238E27FC236}">
                <a16:creationId xmlns:a16="http://schemas.microsoft.com/office/drawing/2014/main" id="{29FFBD7A-EAFA-4DBC-8525-2F4350B26205}"/>
              </a:ext>
            </a:extLst>
          </p:cNvPr>
          <p:cNvSpPr>
            <a:spLocks noGrp="1"/>
          </p:cNvSpPr>
          <p:nvPr>
            <p:ph idx="1"/>
          </p:nvPr>
        </p:nvSpPr>
        <p:spPr>
          <a:xfrm>
            <a:off x="838200" y="1825625"/>
            <a:ext cx="10515600" cy="2931905"/>
          </a:xfrm>
        </p:spPr>
        <p:txBody>
          <a:bodyPr>
            <a:normAutofit/>
          </a:bodyPr>
          <a:lstStyle/>
          <a:p>
            <a:r>
              <a:rPr lang="fr-FR" sz="2400" dirty="0"/>
              <a:t>Entrée par les compétences et donc mobilisation d’indicateurs pour construire et évaluer les compétences</a:t>
            </a:r>
          </a:p>
          <a:p>
            <a:r>
              <a:rPr lang="fr-FR" sz="2400" dirty="0"/>
              <a:t>Indicateurs comme un fil rouge pour la construction des questions</a:t>
            </a:r>
          </a:p>
          <a:p>
            <a:r>
              <a:rPr lang="fr-FR" sz="2400" dirty="0"/>
              <a:t>Barème par compétences et non par consigne, d’où une place importante des indicateurs</a:t>
            </a:r>
          </a:p>
          <a:p>
            <a:r>
              <a:rPr lang="fr-FR" sz="2400" dirty="0"/>
              <a:t>Savoirs associés au service de la compétence et donc lors de la mobilisation des indicateurs </a:t>
            </a:r>
          </a:p>
        </p:txBody>
      </p:sp>
      <p:sp>
        <p:nvSpPr>
          <p:cNvPr id="4" name="ZoneTexte 3">
            <a:extLst>
              <a:ext uri="{FF2B5EF4-FFF2-40B4-BE49-F238E27FC236}">
                <a16:creationId xmlns:a16="http://schemas.microsoft.com/office/drawing/2014/main" id="{9E8126AD-A622-432A-91A1-5413E0C03D0F}"/>
              </a:ext>
            </a:extLst>
          </p:cNvPr>
          <p:cNvSpPr txBox="1"/>
          <p:nvPr/>
        </p:nvSpPr>
        <p:spPr>
          <a:xfrm>
            <a:off x="1272209" y="5208104"/>
            <a:ext cx="3803374" cy="830997"/>
          </a:xfrm>
          <a:prstGeom prst="rect">
            <a:avLst/>
          </a:prstGeom>
          <a:noFill/>
        </p:spPr>
        <p:txBody>
          <a:bodyPr wrap="square" rtlCol="0">
            <a:spAutoFit/>
          </a:bodyPr>
          <a:lstStyle/>
          <a:p>
            <a:r>
              <a:rPr lang="fr-FR" sz="2400" dirty="0"/>
              <a:t>Dans les deux épreuves, formulation de propositions </a:t>
            </a:r>
          </a:p>
        </p:txBody>
      </p:sp>
      <p:sp>
        <p:nvSpPr>
          <p:cNvPr id="5" name="ZoneTexte 4">
            <a:extLst>
              <a:ext uri="{FF2B5EF4-FFF2-40B4-BE49-F238E27FC236}">
                <a16:creationId xmlns:a16="http://schemas.microsoft.com/office/drawing/2014/main" id="{BC05AF8C-0565-454C-BDF5-B595E0EFD726}"/>
              </a:ext>
            </a:extLst>
          </p:cNvPr>
          <p:cNvSpPr txBox="1"/>
          <p:nvPr/>
        </p:nvSpPr>
        <p:spPr>
          <a:xfrm>
            <a:off x="6071152" y="5023435"/>
            <a:ext cx="5615609" cy="1200329"/>
          </a:xfrm>
          <a:prstGeom prst="rect">
            <a:avLst/>
          </a:prstGeom>
          <a:noFill/>
        </p:spPr>
        <p:txBody>
          <a:bodyPr wrap="square" rtlCol="0">
            <a:spAutoFit/>
          </a:bodyPr>
          <a:lstStyle/>
          <a:p>
            <a:r>
              <a:rPr lang="fr-FR" sz="2400" dirty="0"/>
              <a:t>Indicateurs mobilisés pour préparer et formuler les propositions (analyse en amont de la formulation de propositions)</a:t>
            </a:r>
          </a:p>
        </p:txBody>
      </p:sp>
      <p:sp>
        <p:nvSpPr>
          <p:cNvPr id="6" name="Flèche : droite 5">
            <a:extLst>
              <a:ext uri="{FF2B5EF4-FFF2-40B4-BE49-F238E27FC236}">
                <a16:creationId xmlns:a16="http://schemas.microsoft.com/office/drawing/2014/main" id="{3AF82432-C25A-4DE3-99CF-DDCE4403CEB4}"/>
              </a:ext>
            </a:extLst>
          </p:cNvPr>
          <p:cNvSpPr/>
          <p:nvPr/>
        </p:nvSpPr>
        <p:spPr>
          <a:xfrm>
            <a:off x="5075583" y="5491079"/>
            <a:ext cx="662608" cy="26504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8718153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52ED6E6-8529-4424-B711-95FB267C0B2D}"/>
              </a:ext>
            </a:extLst>
          </p:cNvPr>
          <p:cNvSpPr>
            <a:spLocks noGrp="1"/>
          </p:cNvSpPr>
          <p:nvPr>
            <p:ph type="title"/>
          </p:nvPr>
        </p:nvSpPr>
        <p:spPr/>
        <p:txBody>
          <a:bodyPr>
            <a:normAutofit/>
          </a:bodyPr>
          <a:lstStyle/>
          <a:p>
            <a:r>
              <a:rPr lang="fr-FR" sz="3600" b="1" dirty="0">
                <a:solidFill>
                  <a:schemeClr val="accent1"/>
                </a:solidFill>
              </a:rPr>
              <a:t>Place laissée à la pertinence de la réponse</a:t>
            </a:r>
          </a:p>
        </p:txBody>
      </p:sp>
      <p:sp>
        <p:nvSpPr>
          <p:cNvPr id="3" name="Espace réservé du contenu 2">
            <a:extLst>
              <a:ext uri="{FF2B5EF4-FFF2-40B4-BE49-F238E27FC236}">
                <a16:creationId xmlns:a16="http://schemas.microsoft.com/office/drawing/2014/main" id="{4ADA080A-F26D-450B-87F3-C3CF4E4BB8C2}"/>
              </a:ext>
            </a:extLst>
          </p:cNvPr>
          <p:cNvSpPr>
            <a:spLocks noGrp="1"/>
          </p:cNvSpPr>
          <p:nvPr>
            <p:ph idx="1"/>
          </p:nvPr>
        </p:nvSpPr>
        <p:spPr/>
        <p:txBody>
          <a:bodyPr>
            <a:normAutofit/>
          </a:bodyPr>
          <a:lstStyle/>
          <a:p>
            <a:endParaRPr lang="fr-FR" sz="2400" dirty="0"/>
          </a:p>
          <a:p>
            <a:r>
              <a:rPr lang="fr-FR" sz="2400" dirty="0"/>
              <a:t>Différents moyens d’arriver à démontrer l’acquisition de la compétence évaluée</a:t>
            </a:r>
          </a:p>
          <a:p>
            <a:r>
              <a:rPr lang="fr-FR" sz="2400" dirty="0"/>
              <a:t>Des attendus plutôt qu’un listing de réponses à retrouver dans la copie</a:t>
            </a:r>
          </a:p>
          <a:p>
            <a:r>
              <a:rPr lang="fr-FR" sz="2400" dirty="0"/>
              <a:t>Privilégier la pertinence de la réponse à l’exhaustivité des savoirs</a:t>
            </a:r>
          </a:p>
          <a:p>
            <a:pPr marL="0" indent="0">
              <a:buNone/>
            </a:pPr>
            <a:endParaRPr lang="fr-FR" sz="2400" dirty="0"/>
          </a:p>
          <a:p>
            <a:pPr marL="0" indent="0">
              <a:buNone/>
            </a:pPr>
            <a:endParaRPr lang="fr-FR" sz="2400" dirty="0"/>
          </a:p>
          <a:p>
            <a:pPr marL="0" indent="0">
              <a:buNone/>
            </a:pPr>
            <a:r>
              <a:rPr lang="fr-FR" sz="2400" b="1" dirty="0">
                <a:solidFill>
                  <a:schemeClr val="accent1"/>
                </a:solidFill>
              </a:rPr>
              <a:t>MAIS : </a:t>
            </a:r>
          </a:p>
          <a:p>
            <a:r>
              <a:rPr lang="fr-FR" sz="2400" dirty="0"/>
              <a:t>Savoirs importants : sans savoirs, pas de compétence ! </a:t>
            </a:r>
          </a:p>
          <a:p>
            <a:r>
              <a:rPr lang="fr-FR" sz="2400" dirty="0"/>
              <a:t>Mobilisation des savoirs au service de la démonstration de la compétence</a:t>
            </a:r>
          </a:p>
          <a:p>
            <a:endParaRPr lang="fr-FR" sz="2400" dirty="0"/>
          </a:p>
        </p:txBody>
      </p:sp>
    </p:spTree>
    <p:extLst>
      <p:ext uri="{BB962C8B-B14F-4D97-AF65-F5344CB8AC3E}">
        <p14:creationId xmlns:p14="http://schemas.microsoft.com/office/powerpoint/2010/main" val="20279877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02E7DCB-49A4-4970-949F-B00F0EB7D57B}"/>
              </a:ext>
            </a:extLst>
          </p:cNvPr>
          <p:cNvSpPr>
            <a:spLocks noGrp="1"/>
          </p:cNvSpPr>
          <p:nvPr>
            <p:ph type="title"/>
          </p:nvPr>
        </p:nvSpPr>
        <p:spPr/>
        <p:txBody>
          <a:bodyPr>
            <a:normAutofit/>
          </a:bodyPr>
          <a:lstStyle/>
          <a:p>
            <a:r>
              <a:rPr lang="fr-FR" sz="3600" b="1" dirty="0">
                <a:solidFill>
                  <a:schemeClr val="accent1"/>
                </a:solidFill>
              </a:rPr>
              <a:t>L’évaluation</a:t>
            </a:r>
          </a:p>
        </p:txBody>
      </p:sp>
      <p:sp>
        <p:nvSpPr>
          <p:cNvPr id="3" name="Espace réservé du contenu 2">
            <a:extLst>
              <a:ext uri="{FF2B5EF4-FFF2-40B4-BE49-F238E27FC236}">
                <a16:creationId xmlns:a16="http://schemas.microsoft.com/office/drawing/2014/main" id="{18333800-ABC2-49A8-998B-A0576512A6A2}"/>
              </a:ext>
            </a:extLst>
          </p:cNvPr>
          <p:cNvSpPr>
            <a:spLocks noGrp="1"/>
          </p:cNvSpPr>
          <p:nvPr>
            <p:ph idx="1"/>
          </p:nvPr>
        </p:nvSpPr>
        <p:spPr/>
        <p:txBody>
          <a:bodyPr/>
          <a:lstStyle/>
          <a:p>
            <a:endParaRPr lang="fr-FR" dirty="0"/>
          </a:p>
          <a:p>
            <a:r>
              <a:rPr lang="fr-FR" dirty="0"/>
              <a:t>E2 : défi de la correction par 4 professeurs</a:t>
            </a:r>
          </a:p>
          <a:p>
            <a:endParaRPr lang="fr-FR" dirty="0"/>
          </a:p>
          <a:p>
            <a:endParaRPr lang="fr-FR" dirty="0"/>
          </a:p>
          <a:p>
            <a:r>
              <a:rPr lang="fr-FR" dirty="0"/>
              <a:t>E5 : grille d’évaluation par compétences et indicateurs de compétences + attendus et niveaux de maitrise</a:t>
            </a:r>
          </a:p>
          <a:p>
            <a:endParaRPr lang="fr-FR" dirty="0"/>
          </a:p>
        </p:txBody>
      </p:sp>
    </p:spTree>
    <p:extLst>
      <p:ext uri="{BB962C8B-B14F-4D97-AF65-F5344CB8AC3E}">
        <p14:creationId xmlns:p14="http://schemas.microsoft.com/office/powerpoint/2010/main" val="15190864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76FB5EA-DB31-4A89-93B4-A177F4F0D5D5}"/>
              </a:ext>
            </a:extLst>
          </p:cNvPr>
          <p:cNvSpPr>
            <a:spLocks noGrp="1"/>
          </p:cNvSpPr>
          <p:nvPr>
            <p:ph type="title"/>
          </p:nvPr>
        </p:nvSpPr>
        <p:spPr>
          <a:xfrm>
            <a:off x="944218" y="2432465"/>
            <a:ext cx="10651434" cy="1325563"/>
          </a:xfrm>
        </p:spPr>
        <p:txBody>
          <a:bodyPr>
            <a:normAutofit fontScale="90000"/>
          </a:bodyPr>
          <a:lstStyle/>
          <a:p>
            <a:pPr algn="ctr"/>
            <a:r>
              <a:rPr lang="fr-FR" b="1" dirty="0">
                <a:solidFill>
                  <a:schemeClr val="accent1"/>
                </a:solidFill>
              </a:rPr>
              <a:t>L’épreuve E3 – Epreuve orale « Animation – formation dans les domaines de la vie quotidienne »</a:t>
            </a:r>
          </a:p>
        </p:txBody>
      </p:sp>
    </p:spTree>
    <p:extLst>
      <p:ext uri="{BB962C8B-B14F-4D97-AF65-F5344CB8AC3E}">
        <p14:creationId xmlns:p14="http://schemas.microsoft.com/office/powerpoint/2010/main" val="23468364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05283D1-FFEE-438E-8931-E53D1D146E80}"/>
              </a:ext>
            </a:extLst>
          </p:cNvPr>
          <p:cNvSpPr>
            <a:spLocks noGrp="1"/>
          </p:cNvSpPr>
          <p:nvPr>
            <p:ph type="title"/>
          </p:nvPr>
        </p:nvSpPr>
        <p:spPr/>
        <p:txBody>
          <a:bodyPr>
            <a:normAutofit/>
          </a:bodyPr>
          <a:lstStyle/>
          <a:p>
            <a:r>
              <a:rPr lang="fr-FR" sz="3600" b="1" dirty="0">
                <a:solidFill>
                  <a:schemeClr val="accent1"/>
                </a:solidFill>
              </a:rPr>
              <a:t>Ordre du jour </a:t>
            </a:r>
          </a:p>
        </p:txBody>
      </p:sp>
      <p:sp>
        <p:nvSpPr>
          <p:cNvPr id="3" name="Espace réservé du contenu 2">
            <a:extLst>
              <a:ext uri="{FF2B5EF4-FFF2-40B4-BE49-F238E27FC236}">
                <a16:creationId xmlns:a16="http://schemas.microsoft.com/office/drawing/2014/main" id="{9EB45D51-A05F-4A77-AA25-F1C72E400D02}"/>
              </a:ext>
            </a:extLst>
          </p:cNvPr>
          <p:cNvSpPr>
            <a:spLocks noGrp="1"/>
          </p:cNvSpPr>
          <p:nvPr>
            <p:ph idx="1"/>
          </p:nvPr>
        </p:nvSpPr>
        <p:spPr/>
        <p:txBody>
          <a:bodyPr>
            <a:normAutofit/>
          </a:bodyPr>
          <a:lstStyle/>
          <a:p>
            <a:endParaRPr lang="fr-FR" sz="2400" dirty="0"/>
          </a:p>
          <a:p>
            <a:endParaRPr lang="fr-FR" sz="2400" dirty="0"/>
          </a:p>
          <a:p>
            <a:r>
              <a:rPr lang="fr-FR" sz="2400" dirty="0"/>
              <a:t>Retours sur la mise en œuvre de la rénovation du BTS ESF</a:t>
            </a:r>
          </a:p>
          <a:p>
            <a:endParaRPr lang="fr-FR" sz="2400" dirty="0"/>
          </a:p>
          <a:p>
            <a:r>
              <a:rPr lang="fr-FR" sz="2400" dirty="0"/>
              <a:t>Les épreuves du BTS / Questions – réponses</a:t>
            </a:r>
          </a:p>
          <a:p>
            <a:endParaRPr lang="fr-FR" sz="2400" dirty="0"/>
          </a:p>
          <a:p>
            <a:r>
              <a:rPr lang="fr-FR" sz="2400" dirty="0"/>
              <a:t>L’épreuve E3 : préparation à l’épreuve en tant que jury</a:t>
            </a:r>
          </a:p>
        </p:txBody>
      </p:sp>
    </p:spTree>
    <p:extLst>
      <p:ext uri="{BB962C8B-B14F-4D97-AF65-F5344CB8AC3E}">
        <p14:creationId xmlns:p14="http://schemas.microsoft.com/office/powerpoint/2010/main" val="15104807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AABDFD-C89F-4A27-89F1-5998E43300D6}"/>
              </a:ext>
            </a:extLst>
          </p:cNvPr>
          <p:cNvSpPr>
            <a:spLocks noGrp="1"/>
          </p:cNvSpPr>
          <p:nvPr>
            <p:ph type="title"/>
          </p:nvPr>
        </p:nvSpPr>
        <p:spPr/>
        <p:txBody>
          <a:bodyPr>
            <a:normAutofit/>
          </a:bodyPr>
          <a:lstStyle/>
          <a:p>
            <a:r>
              <a:rPr lang="fr-FR" sz="3600" b="1" dirty="0">
                <a:solidFill>
                  <a:schemeClr val="accent1"/>
                </a:solidFill>
              </a:rPr>
              <a:t>Contenu de l’épreuve (rappels)</a:t>
            </a:r>
          </a:p>
        </p:txBody>
      </p:sp>
      <p:sp>
        <p:nvSpPr>
          <p:cNvPr id="3" name="Espace réservé du contenu 2">
            <a:extLst>
              <a:ext uri="{FF2B5EF4-FFF2-40B4-BE49-F238E27FC236}">
                <a16:creationId xmlns:a16="http://schemas.microsoft.com/office/drawing/2014/main" id="{09C69CCB-B985-46B4-ADDC-DC492B73EE53}"/>
              </a:ext>
            </a:extLst>
          </p:cNvPr>
          <p:cNvSpPr>
            <a:spLocks noGrp="1"/>
          </p:cNvSpPr>
          <p:nvPr>
            <p:ph idx="1"/>
          </p:nvPr>
        </p:nvSpPr>
        <p:spPr/>
        <p:txBody>
          <a:bodyPr>
            <a:normAutofit fontScale="92500" lnSpcReduction="20000"/>
          </a:bodyPr>
          <a:lstStyle/>
          <a:p>
            <a:pPr marL="0" indent="0" algn="just">
              <a:buNone/>
            </a:pPr>
            <a:r>
              <a:rPr lang="fr-FR" sz="2400" b="1" dirty="0"/>
              <a:t>Epreuve ponctuelle orale </a:t>
            </a:r>
          </a:p>
          <a:p>
            <a:pPr marL="0" indent="0" algn="just">
              <a:buNone/>
            </a:pPr>
            <a:endParaRPr lang="fr-FR" sz="2400" b="1" dirty="0"/>
          </a:p>
          <a:p>
            <a:pPr marL="0" indent="0" algn="just">
              <a:buNone/>
            </a:pPr>
            <a:r>
              <a:rPr lang="fr-FR" sz="2400" dirty="0"/>
              <a:t>Durée 40 minutes (exposé: 15 minutes; entretien avec le jury: 25 minutes). </a:t>
            </a:r>
          </a:p>
          <a:p>
            <a:pPr marL="0" indent="0" algn="just">
              <a:buNone/>
            </a:pPr>
            <a:endParaRPr lang="fr-FR" sz="2400" dirty="0"/>
          </a:p>
          <a:p>
            <a:pPr marL="0" indent="0" algn="just">
              <a:buNone/>
            </a:pPr>
            <a:r>
              <a:rPr lang="fr-FR" sz="2400" dirty="0"/>
              <a:t>L’épreuve s’appuie sur une note de synthèse (10 pages – hors annexes) issue d’une mise en situation professionnelle et sur une soutenance orale. </a:t>
            </a:r>
          </a:p>
          <a:p>
            <a:pPr marL="0" indent="0" algn="just">
              <a:buNone/>
            </a:pPr>
            <a:endParaRPr lang="fr-FR" sz="2400" dirty="0"/>
          </a:p>
          <a:p>
            <a:pPr marL="0" indent="0" algn="just">
              <a:buNone/>
            </a:pPr>
            <a:r>
              <a:rPr lang="fr-FR" sz="2400" dirty="0"/>
              <a:t>A partir d’une situation professionnelle vécue en stage et d’un besoin clairement identifié, il s’agit d’élaborer tout ou partie d’une démarche de projet d’animation ou de formation en vie quotidienne</a:t>
            </a:r>
          </a:p>
          <a:p>
            <a:pPr marL="0" indent="0" algn="just">
              <a:buNone/>
            </a:pPr>
            <a:endParaRPr lang="fr-FR" sz="2400" dirty="0"/>
          </a:p>
          <a:p>
            <a:pPr marL="0" indent="0" algn="just">
              <a:buNone/>
            </a:pPr>
            <a:r>
              <a:rPr lang="fr-FR" sz="2400" dirty="0"/>
              <a:t>Deux évaluateurs : professeur de biotechnologies et/ou un professeur de STMS et/ou un professionnel</a:t>
            </a:r>
          </a:p>
          <a:p>
            <a:pPr marL="0" indent="0" algn="just">
              <a:buNone/>
            </a:pPr>
            <a:endParaRPr lang="fr-FR" dirty="0"/>
          </a:p>
          <a:p>
            <a:endParaRPr lang="fr-FR" dirty="0"/>
          </a:p>
        </p:txBody>
      </p:sp>
    </p:spTree>
    <p:extLst>
      <p:ext uri="{BB962C8B-B14F-4D97-AF65-F5344CB8AC3E}">
        <p14:creationId xmlns:p14="http://schemas.microsoft.com/office/powerpoint/2010/main" val="31902419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381217DD-2B15-41C3-924F-A4D7445A19E6}"/>
              </a:ext>
            </a:extLst>
          </p:cNvPr>
          <p:cNvSpPr/>
          <p:nvPr/>
        </p:nvSpPr>
        <p:spPr>
          <a:xfrm>
            <a:off x="3392558" y="2743200"/>
            <a:ext cx="278296" cy="30214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 name="Titre 1">
            <a:extLst>
              <a:ext uri="{FF2B5EF4-FFF2-40B4-BE49-F238E27FC236}">
                <a16:creationId xmlns:a16="http://schemas.microsoft.com/office/drawing/2014/main" id="{054B6066-0639-419A-A5CD-B8CCA3426E4A}"/>
              </a:ext>
            </a:extLst>
          </p:cNvPr>
          <p:cNvSpPr>
            <a:spLocks noGrp="1"/>
          </p:cNvSpPr>
          <p:nvPr>
            <p:ph type="title"/>
          </p:nvPr>
        </p:nvSpPr>
        <p:spPr/>
        <p:txBody>
          <a:bodyPr>
            <a:normAutofit/>
          </a:bodyPr>
          <a:lstStyle/>
          <a:p>
            <a:r>
              <a:rPr lang="fr-FR" sz="3600" b="1" dirty="0">
                <a:solidFill>
                  <a:schemeClr val="accent1"/>
                </a:solidFill>
              </a:rPr>
              <a:t>Des compétences au choix </a:t>
            </a:r>
          </a:p>
        </p:txBody>
      </p:sp>
      <p:sp>
        <p:nvSpPr>
          <p:cNvPr id="4" name="ZoneTexte 3">
            <a:extLst>
              <a:ext uri="{FF2B5EF4-FFF2-40B4-BE49-F238E27FC236}">
                <a16:creationId xmlns:a16="http://schemas.microsoft.com/office/drawing/2014/main" id="{530D3F12-32AB-4160-B9D5-F344F904605A}"/>
              </a:ext>
            </a:extLst>
          </p:cNvPr>
          <p:cNvSpPr txBox="1"/>
          <p:nvPr/>
        </p:nvSpPr>
        <p:spPr>
          <a:xfrm>
            <a:off x="838200" y="2383629"/>
            <a:ext cx="3578087" cy="1323439"/>
          </a:xfrm>
          <a:prstGeom prst="rect">
            <a:avLst/>
          </a:prstGeom>
          <a:noFill/>
        </p:spPr>
        <p:txBody>
          <a:bodyPr wrap="square" rtlCol="0">
            <a:spAutoFit/>
          </a:bodyPr>
          <a:lstStyle/>
          <a:p>
            <a:r>
              <a:rPr lang="fr-FR" sz="2000" dirty="0"/>
              <a:t>C3.3. Concevoir et/ou conduire des actions d’animation et de formation dans les domaines de la vie quotidienne</a:t>
            </a:r>
          </a:p>
        </p:txBody>
      </p:sp>
      <p:cxnSp>
        <p:nvCxnSpPr>
          <p:cNvPr id="7" name="Connecteur droit avec flèche 6">
            <a:extLst>
              <a:ext uri="{FF2B5EF4-FFF2-40B4-BE49-F238E27FC236}">
                <a16:creationId xmlns:a16="http://schemas.microsoft.com/office/drawing/2014/main" id="{3CF1C64F-0E04-4691-899E-7B14D41BD359}"/>
              </a:ext>
            </a:extLst>
          </p:cNvPr>
          <p:cNvCxnSpPr>
            <a:cxnSpLocks/>
            <a:endCxn id="8" idx="1"/>
          </p:cNvCxnSpPr>
          <p:nvPr/>
        </p:nvCxnSpPr>
        <p:spPr>
          <a:xfrm flipV="1">
            <a:off x="3670854" y="1767234"/>
            <a:ext cx="874641" cy="97596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ZoneTexte 7">
            <a:extLst>
              <a:ext uri="{FF2B5EF4-FFF2-40B4-BE49-F238E27FC236}">
                <a16:creationId xmlns:a16="http://schemas.microsoft.com/office/drawing/2014/main" id="{3EE0E3A5-BCA6-410E-99F6-E3F3D53F1A88}"/>
              </a:ext>
            </a:extLst>
          </p:cNvPr>
          <p:cNvSpPr txBox="1"/>
          <p:nvPr/>
        </p:nvSpPr>
        <p:spPr>
          <a:xfrm>
            <a:off x="4545495" y="1582568"/>
            <a:ext cx="2875722" cy="369332"/>
          </a:xfrm>
          <a:prstGeom prst="rect">
            <a:avLst/>
          </a:prstGeom>
          <a:noFill/>
        </p:spPr>
        <p:txBody>
          <a:bodyPr wrap="square" rtlCol="0">
            <a:spAutoFit/>
          </a:bodyPr>
          <a:lstStyle/>
          <a:p>
            <a:r>
              <a:rPr lang="fr-FR" dirty="0"/>
              <a:t>Au sens de l’un ou l’autre</a:t>
            </a:r>
          </a:p>
        </p:txBody>
      </p:sp>
      <p:sp>
        <p:nvSpPr>
          <p:cNvPr id="13" name="ZoneTexte 12">
            <a:extLst>
              <a:ext uri="{FF2B5EF4-FFF2-40B4-BE49-F238E27FC236}">
                <a16:creationId xmlns:a16="http://schemas.microsoft.com/office/drawing/2014/main" id="{CFE6E364-12D3-4146-94EE-53D3EEA8FEE2}"/>
              </a:ext>
            </a:extLst>
          </p:cNvPr>
          <p:cNvSpPr txBox="1"/>
          <p:nvPr/>
        </p:nvSpPr>
        <p:spPr>
          <a:xfrm>
            <a:off x="4694583" y="2308837"/>
            <a:ext cx="4957406" cy="1200329"/>
          </a:xfrm>
          <a:prstGeom prst="rect">
            <a:avLst/>
          </a:prstGeom>
          <a:noFill/>
        </p:spPr>
        <p:txBody>
          <a:bodyPr wrap="square" rtlCol="0">
            <a:spAutoFit/>
          </a:bodyPr>
          <a:lstStyle/>
          <a:p>
            <a:r>
              <a:rPr lang="fr-FR" dirty="0"/>
              <a:t>Evaluation de la capacité du candidat à concevoir une animation ou formation dont le but est d'induire une modification d'un comportement dans un des domaines de la vie quotidienne</a:t>
            </a:r>
          </a:p>
        </p:txBody>
      </p:sp>
      <p:sp>
        <p:nvSpPr>
          <p:cNvPr id="14" name="Accolade fermante 13">
            <a:extLst>
              <a:ext uri="{FF2B5EF4-FFF2-40B4-BE49-F238E27FC236}">
                <a16:creationId xmlns:a16="http://schemas.microsoft.com/office/drawing/2014/main" id="{294C8BD9-9A91-467C-B10F-9393F18B7092}"/>
              </a:ext>
            </a:extLst>
          </p:cNvPr>
          <p:cNvSpPr/>
          <p:nvPr/>
        </p:nvSpPr>
        <p:spPr>
          <a:xfrm>
            <a:off x="4416287" y="2383629"/>
            <a:ext cx="129208" cy="1052514"/>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5" name="ZoneTexte 14">
            <a:extLst>
              <a:ext uri="{FF2B5EF4-FFF2-40B4-BE49-F238E27FC236}">
                <a16:creationId xmlns:a16="http://schemas.microsoft.com/office/drawing/2014/main" id="{88C583CE-1C43-4689-9878-3F2FD8BBA4AA}"/>
              </a:ext>
            </a:extLst>
          </p:cNvPr>
          <p:cNvSpPr txBox="1"/>
          <p:nvPr/>
        </p:nvSpPr>
        <p:spPr>
          <a:xfrm>
            <a:off x="838200" y="4400009"/>
            <a:ext cx="3578087" cy="1323439"/>
          </a:xfrm>
          <a:prstGeom prst="rect">
            <a:avLst/>
          </a:prstGeom>
          <a:noFill/>
        </p:spPr>
        <p:txBody>
          <a:bodyPr wrap="square" rtlCol="0">
            <a:spAutoFit/>
          </a:bodyPr>
          <a:lstStyle/>
          <a:p>
            <a:r>
              <a:rPr lang="fr-FR" sz="2000" dirty="0"/>
              <a:t>C3.5. Participer à l’animation de  la vie quotidienne au sein d’une structure, d’un service (convivialité, vivre ensemble)</a:t>
            </a:r>
          </a:p>
        </p:txBody>
      </p:sp>
      <p:sp>
        <p:nvSpPr>
          <p:cNvPr id="16" name="object 6">
            <a:extLst>
              <a:ext uri="{FF2B5EF4-FFF2-40B4-BE49-F238E27FC236}">
                <a16:creationId xmlns:a16="http://schemas.microsoft.com/office/drawing/2014/main" id="{5DE82C22-DB63-449F-9A5F-B1A560EFF7FC}"/>
              </a:ext>
            </a:extLst>
          </p:cNvPr>
          <p:cNvSpPr/>
          <p:nvPr/>
        </p:nvSpPr>
        <p:spPr>
          <a:xfrm>
            <a:off x="10282555" y="1022158"/>
            <a:ext cx="1349541" cy="1120820"/>
          </a:xfrm>
          <a:custGeom>
            <a:avLst/>
            <a:gdLst/>
            <a:ahLst/>
            <a:cxnLst/>
            <a:rect l="l" t="t" r="r" b="b"/>
            <a:pathLst>
              <a:path w="1751329" h="1600200">
                <a:moveTo>
                  <a:pt x="0" y="1600200"/>
                </a:moveTo>
                <a:lnTo>
                  <a:pt x="875538" y="0"/>
                </a:lnTo>
                <a:lnTo>
                  <a:pt x="1751076" y="1600200"/>
                </a:lnTo>
                <a:lnTo>
                  <a:pt x="0" y="1600200"/>
                </a:lnTo>
                <a:close/>
              </a:path>
            </a:pathLst>
          </a:custGeom>
          <a:ln w="76200">
            <a:solidFill>
              <a:srgbClr val="FF0000"/>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prstClr val="black"/>
              </a:solidFill>
              <a:effectLst/>
              <a:uLnTx/>
              <a:uFillTx/>
            </a:endParaRPr>
          </a:p>
        </p:txBody>
      </p:sp>
      <p:sp>
        <p:nvSpPr>
          <p:cNvPr id="17" name="object 7">
            <a:extLst>
              <a:ext uri="{FF2B5EF4-FFF2-40B4-BE49-F238E27FC236}">
                <a16:creationId xmlns:a16="http://schemas.microsoft.com/office/drawing/2014/main" id="{74C408FB-F171-47AC-9099-27089E9AE48C}"/>
              </a:ext>
            </a:extLst>
          </p:cNvPr>
          <p:cNvSpPr txBox="1"/>
          <p:nvPr/>
        </p:nvSpPr>
        <p:spPr>
          <a:xfrm>
            <a:off x="10835302" y="1161205"/>
            <a:ext cx="469341" cy="1120820"/>
          </a:xfrm>
          <a:prstGeom prst="rect">
            <a:avLst/>
          </a:prstGeom>
        </p:spPr>
        <p:txBody>
          <a:bodyPr vert="horz" wrap="square" lIns="0" tIns="12700" rIns="0" bIns="0" rtlCol="0">
            <a:spAutoFit/>
          </a:bodyPr>
          <a:lstStyle/>
          <a:p>
            <a:pPr marL="12700">
              <a:spcBef>
                <a:spcPts val="100"/>
              </a:spcBef>
            </a:pPr>
            <a:r>
              <a:rPr sz="7200" dirty="0">
                <a:solidFill>
                  <a:prstClr val="black"/>
                </a:solidFill>
                <a:latin typeface="Arial Black"/>
                <a:cs typeface="Arial Black"/>
              </a:rPr>
              <a:t>!</a:t>
            </a:r>
          </a:p>
        </p:txBody>
      </p:sp>
      <p:sp>
        <p:nvSpPr>
          <p:cNvPr id="18" name="ZoneTexte 17">
            <a:extLst>
              <a:ext uri="{FF2B5EF4-FFF2-40B4-BE49-F238E27FC236}">
                <a16:creationId xmlns:a16="http://schemas.microsoft.com/office/drawing/2014/main" id="{29EB97C0-517A-4566-B23A-C384170A9AC3}"/>
              </a:ext>
            </a:extLst>
          </p:cNvPr>
          <p:cNvSpPr txBox="1"/>
          <p:nvPr/>
        </p:nvSpPr>
        <p:spPr>
          <a:xfrm>
            <a:off x="9930285" y="2347721"/>
            <a:ext cx="2155698" cy="1323439"/>
          </a:xfrm>
          <a:prstGeom prst="rect">
            <a:avLst/>
          </a:prstGeom>
          <a:noFill/>
        </p:spPr>
        <p:txBody>
          <a:bodyPr wrap="square" rtlCol="0">
            <a:spAutoFit/>
          </a:bodyPr>
          <a:lstStyle/>
          <a:p>
            <a:r>
              <a:rPr lang="fr-FR" sz="1600" i="1" dirty="0"/>
              <a:t>Pas d’évaluation des SA des autres BC que le BC3 (pas de BC1 et 2 notamment pour les domaines de la VQ)</a:t>
            </a:r>
          </a:p>
        </p:txBody>
      </p:sp>
      <p:sp>
        <p:nvSpPr>
          <p:cNvPr id="19" name="Accolade fermante 18">
            <a:extLst>
              <a:ext uri="{FF2B5EF4-FFF2-40B4-BE49-F238E27FC236}">
                <a16:creationId xmlns:a16="http://schemas.microsoft.com/office/drawing/2014/main" id="{3749BFA3-963D-42E4-918E-5E1F9761145C}"/>
              </a:ext>
            </a:extLst>
          </p:cNvPr>
          <p:cNvSpPr/>
          <p:nvPr/>
        </p:nvSpPr>
        <p:spPr>
          <a:xfrm>
            <a:off x="4480891" y="4535471"/>
            <a:ext cx="129208" cy="1052514"/>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0" name="Rectangle 19">
            <a:extLst>
              <a:ext uri="{FF2B5EF4-FFF2-40B4-BE49-F238E27FC236}">
                <a16:creationId xmlns:a16="http://schemas.microsoft.com/office/drawing/2014/main" id="{4ECAF308-633F-4552-B44C-F96BF2799713}"/>
              </a:ext>
            </a:extLst>
          </p:cNvPr>
          <p:cNvSpPr/>
          <p:nvPr/>
        </p:nvSpPr>
        <p:spPr>
          <a:xfrm>
            <a:off x="4739302" y="4535471"/>
            <a:ext cx="4783479" cy="1200329"/>
          </a:xfrm>
          <a:prstGeom prst="rect">
            <a:avLst/>
          </a:prstGeom>
        </p:spPr>
        <p:txBody>
          <a:bodyPr wrap="square">
            <a:spAutoFit/>
          </a:bodyPr>
          <a:lstStyle/>
          <a:p>
            <a:r>
              <a:rPr lang="fr-FR" dirty="0">
                <a:latin typeface="Calibri" panose="020F0502020204030204" pitchFamily="34" charset="0"/>
                <a:ea typeface="Calibri" panose="020F0502020204030204" pitchFamily="34" charset="0"/>
              </a:rPr>
              <a:t>Évaluation de la capacité d'un candidat à mettre en œuvre des actions dont l'objectif est de créer, préserver un vivre ensemble entre des personnes qui partagent un quotidien dans une structure</a:t>
            </a:r>
            <a:endParaRPr lang="fr-FR" dirty="0"/>
          </a:p>
        </p:txBody>
      </p:sp>
      <p:sp>
        <p:nvSpPr>
          <p:cNvPr id="21" name="ZoneTexte 20">
            <a:extLst>
              <a:ext uri="{FF2B5EF4-FFF2-40B4-BE49-F238E27FC236}">
                <a16:creationId xmlns:a16="http://schemas.microsoft.com/office/drawing/2014/main" id="{93CEFA7B-96D7-4848-9EA7-FEEC06C59132}"/>
              </a:ext>
            </a:extLst>
          </p:cNvPr>
          <p:cNvSpPr txBox="1"/>
          <p:nvPr/>
        </p:nvSpPr>
        <p:spPr>
          <a:xfrm>
            <a:off x="10059493" y="4535471"/>
            <a:ext cx="1920472" cy="1754326"/>
          </a:xfrm>
          <a:prstGeom prst="rect">
            <a:avLst/>
          </a:prstGeom>
          <a:noFill/>
        </p:spPr>
        <p:txBody>
          <a:bodyPr wrap="square" rtlCol="0">
            <a:spAutoFit/>
          </a:bodyPr>
          <a:lstStyle/>
          <a:p>
            <a:pPr algn="ctr"/>
            <a:r>
              <a:rPr lang="fr-FR" b="1" u="sng" dirty="0"/>
              <a:t>Dans les deux cas </a:t>
            </a:r>
            <a:r>
              <a:rPr lang="fr-FR" b="1" dirty="0"/>
              <a:t>Actions à destination du public accueilli </a:t>
            </a:r>
          </a:p>
          <a:p>
            <a:pPr algn="ctr"/>
            <a:r>
              <a:rPr lang="fr-FR" b="1" i="1" dirty="0"/>
              <a:t>(et non des professionnels)</a:t>
            </a:r>
          </a:p>
        </p:txBody>
      </p:sp>
      <p:sp>
        <p:nvSpPr>
          <p:cNvPr id="22" name="ZoneTexte 21">
            <a:extLst>
              <a:ext uri="{FF2B5EF4-FFF2-40B4-BE49-F238E27FC236}">
                <a16:creationId xmlns:a16="http://schemas.microsoft.com/office/drawing/2014/main" id="{1EABD8D1-6EAB-4BF4-96F3-ACA7B6CFCEFB}"/>
              </a:ext>
            </a:extLst>
          </p:cNvPr>
          <p:cNvSpPr txBox="1"/>
          <p:nvPr/>
        </p:nvSpPr>
        <p:spPr>
          <a:xfrm>
            <a:off x="2004390" y="3908629"/>
            <a:ext cx="1245705" cy="369332"/>
          </a:xfrm>
          <a:prstGeom prst="rect">
            <a:avLst/>
          </a:prstGeom>
          <a:noFill/>
        </p:spPr>
        <p:txBody>
          <a:bodyPr wrap="square" rtlCol="0">
            <a:spAutoFit/>
          </a:bodyPr>
          <a:lstStyle/>
          <a:p>
            <a:r>
              <a:rPr lang="fr-FR" b="1" dirty="0">
                <a:solidFill>
                  <a:srgbClr val="FF0000"/>
                </a:solidFill>
              </a:rPr>
              <a:t>OU</a:t>
            </a:r>
          </a:p>
        </p:txBody>
      </p:sp>
      <p:sp>
        <p:nvSpPr>
          <p:cNvPr id="23" name="Bulle narrative : ronde 22">
            <a:extLst>
              <a:ext uri="{FF2B5EF4-FFF2-40B4-BE49-F238E27FC236}">
                <a16:creationId xmlns:a16="http://schemas.microsoft.com/office/drawing/2014/main" id="{D33C5881-38FB-41BF-8C66-AF99812D7BA3}"/>
              </a:ext>
            </a:extLst>
          </p:cNvPr>
          <p:cNvSpPr/>
          <p:nvPr/>
        </p:nvSpPr>
        <p:spPr>
          <a:xfrm>
            <a:off x="5389066" y="5748577"/>
            <a:ext cx="3483950" cy="832112"/>
          </a:xfrm>
          <a:prstGeom prst="wedgeEllipseCallout">
            <a:avLst>
              <a:gd name="adj1" fmla="val -37143"/>
              <a:gd name="adj2" fmla="val -6199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t>Cf. activité 3.3. Animation de la vie quotidienne dans un service, un établissement</a:t>
            </a:r>
          </a:p>
        </p:txBody>
      </p:sp>
      <p:sp>
        <p:nvSpPr>
          <p:cNvPr id="25" name="Bulle narrative : ronde 24">
            <a:extLst>
              <a:ext uri="{FF2B5EF4-FFF2-40B4-BE49-F238E27FC236}">
                <a16:creationId xmlns:a16="http://schemas.microsoft.com/office/drawing/2014/main" id="{5EE35663-B6AE-4F17-9542-964DE57FFB54}"/>
              </a:ext>
            </a:extLst>
          </p:cNvPr>
          <p:cNvSpPr/>
          <p:nvPr/>
        </p:nvSpPr>
        <p:spPr>
          <a:xfrm>
            <a:off x="5389066" y="3521943"/>
            <a:ext cx="3483950" cy="981329"/>
          </a:xfrm>
          <a:prstGeom prst="wedgeEllipseCallout">
            <a:avLst>
              <a:gd name="adj1" fmla="val -37143"/>
              <a:gd name="adj2" fmla="val -6199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t>Cf. activité 3.2. Conception, organisation et mises en œuvre d’actions collectives à visée éducative</a:t>
            </a:r>
          </a:p>
        </p:txBody>
      </p:sp>
    </p:spTree>
    <p:extLst>
      <p:ext uri="{BB962C8B-B14F-4D97-AF65-F5344CB8AC3E}">
        <p14:creationId xmlns:p14="http://schemas.microsoft.com/office/powerpoint/2010/main" val="6180980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E23920D-4F10-4344-993F-5C6CF81B2575}"/>
              </a:ext>
            </a:extLst>
          </p:cNvPr>
          <p:cNvSpPr>
            <a:spLocks noGrp="1"/>
          </p:cNvSpPr>
          <p:nvPr>
            <p:ph type="title"/>
          </p:nvPr>
        </p:nvSpPr>
        <p:spPr/>
        <p:txBody>
          <a:bodyPr>
            <a:normAutofit/>
          </a:bodyPr>
          <a:lstStyle/>
          <a:p>
            <a:r>
              <a:rPr lang="fr-FR" sz="3600" b="1" dirty="0">
                <a:solidFill>
                  <a:schemeClr val="accent1"/>
                </a:solidFill>
              </a:rPr>
              <a:t>Précisions sur les deux compétences au choix</a:t>
            </a:r>
            <a:endParaRPr lang="fr-FR" sz="3600" dirty="0"/>
          </a:p>
        </p:txBody>
      </p:sp>
      <p:sp>
        <p:nvSpPr>
          <p:cNvPr id="3" name="Espace réservé du contenu 2">
            <a:extLst>
              <a:ext uri="{FF2B5EF4-FFF2-40B4-BE49-F238E27FC236}">
                <a16:creationId xmlns:a16="http://schemas.microsoft.com/office/drawing/2014/main" id="{EB8EBD52-6B64-4E08-82EA-1842EAC3DD16}"/>
              </a:ext>
            </a:extLst>
          </p:cNvPr>
          <p:cNvSpPr>
            <a:spLocks noGrp="1"/>
          </p:cNvSpPr>
          <p:nvPr>
            <p:ph idx="1"/>
          </p:nvPr>
        </p:nvSpPr>
        <p:spPr>
          <a:xfrm>
            <a:off x="838200" y="1825625"/>
            <a:ext cx="9591261" cy="4351338"/>
          </a:xfrm>
        </p:spPr>
        <p:txBody>
          <a:bodyPr>
            <a:normAutofit fontScale="92500" lnSpcReduction="10000"/>
          </a:bodyPr>
          <a:lstStyle/>
          <a:p>
            <a:r>
              <a:rPr lang="fr-FR" sz="2400" dirty="0"/>
              <a:t>Contextes et objectifs qui diffèrent selon les deux compétences, pas les méthodes. </a:t>
            </a:r>
          </a:p>
          <a:p>
            <a:endParaRPr lang="fr-FR" sz="2400" dirty="0"/>
          </a:p>
          <a:p>
            <a:r>
              <a:rPr lang="fr-FR" sz="2400" dirty="0"/>
              <a:t>Savoirs associés évalués du BC3 : techniques d’animation, démarche de projet…</a:t>
            </a:r>
          </a:p>
          <a:p>
            <a:endParaRPr lang="fr-FR" sz="2400" dirty="0"/>
          </a:p>
          <a:p>
            <a:r>
              <a:rPr lang="fr-FR" sz="2400" dirty="0"/>
              <a:t>Pour la compétence C3.3, mobilisation de SA relatifs à la vie quotidienne (éco-consommation, habitat-logement, environnement-énergie, SAH)</a:t>
            </a:r>
          </a:p>
          <a:p>
            <a:endParaRPr lang="fr-FR" sz="2400" dirty="0"/>
          </a:p>
          <a:p>
            <a:r>
              <a:rPr lang="fr-FR" sz="2400" dirty="0"/>
              <a:t>Pour la compétence C3.5, mobilisation moins importante des SA relatifs à la vie quotidienne au sens ESF tels que ceux présents dans les BC 1 et 2 </a:t>
            </a:r>
          </a:p>
          <a:p>
            <a:pPr marL="457200" lvl="1" indent="0">
              <a:buNone/>
            </a:pPr>
            <a:r>
              <a:rPr lang="fr-FR" sz="2200" i="1" dirty="0"/>
              <a:t>ex. Ateliers permettant de maintenir le lien social entre les résidents, favorisant le vivre ensemble, portant sur une thématique autre qu’une thématique de la vie quotidienne comme des ateliers lecture</a:t>
            </a:r>
          </a:p>
        </p:txBody>
      </p:sp>
      <p:sp>
        <p:nvSpPr>
          <p:cNvPr id="5" name="Accolade fermante 4">
            <a:extLst>
              <a:ext uri="{FF2B5EF4-FFF2-40B4-BE49-F238E27FC236}">
                <a16:creationId xmlns:a16="http://schemas.microsoft.com/office/drawing/2014/main" id="{205C21D0-2602-45AF-ABBC-CF50D28EC3AC}"/>
              </a:ext>
            </a:extLst>
          </p:cNvPr>
          <p:cNvSpPr/>
          <p:nvPr/>
        </p:nvSpPr>
        <p:spPr>
          <a:xfrm>
            <a:off x="10429461" y="3763617"/>
            <a:ext cx="304800" cy="2305879"/>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6" name="ZoneTexte 5">
            <a:extLst>
              <a:ext uri="{FF2B5EF4-FFF2-40B4-BE49-F238E27FC236}">
                <a16:creationId xmlns:a16="http://schemas.microsoft.com/office/drawing/2014/main" id="{CF8E188E-9C89-4590-9AAC-C6D056B5B5E4}"/>
              </a:ext>
            </a:extLst>
          </p:cNvPr>
          <p:cNvSpPr txBox="1"/>
          <p:nvPr/>
        </p:nvSpPr>
        <p:spPr>
          <a:xfrm>
            <a:off x="10889973" y="3900893"/>
            <a:ext cx="927653" cy="2031325"/>
          </a:xfrm>
          <a:prstGeom prst="rect">
            <a:avLst/>
          </a:prstGeom>
          <a:noFill/>
        </p:spPr>
        <p:txBody>
          <a:bodyPr wrap="square" rtlCol="0">
            <a:spAutoFit/>
          </a:bodyPr>
          <a:lstStyle/>
          <a:p>
            <a:pPr algn="ctr"/>
            <a:r>
              <a:rPr lang="fr-FR" dirty="0"/>
              <a:t>Mais pas évalués puisque déjà évalués en BC1</a:t>
            </a:r>
          </a:p>
        </p:txBody>
      </p:sp>
    </p:spTree>
    <p:extLst>
      <p:ext uri="{BB962C8B-B14F-4D97-AF65-F5344CB8AC3E}">
        <p14:creationId xmlns:p14="http://schemas.microsoft.com/office/powerpoint/2010/main" val="40424094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7C0C24-4E6F-4A63-BE40-60E507773F9F}"/>
              </a:ext>
            </a:extLst>
          </p:cNvPr>
          <p:cNvSpPr>
            <a:spLocks noGrp="1"/>
          </p:cNvSpPr>
          <p:nvPr>
            <p:ph type="title"/>
          </p:nvPr>
        </p:nvSpPr>
        <p:spPr/>
        <p:txBody>
          <a:bodyPr>
            <a:normAutofit/>
          </a:bodyPr>
          <a:lstStyle/>
          <a:p>
            <a:r>
              <a:rPr lang="fr-FR" sz="3600" b="1" dirty="0">
                <a:solidFill>
                  <a:schemeClr val="accent1"/>
                </a:solidFill>
              </a:rPr>
              <a:t>En somme… </a:t>
            </a:r>
          </a:p>
        </p:txBody>
      </p:sp>
      <p:sp>
        <p:nvSpPr>
          <p:cNvPr id="4" name="ZoneTexte 3">
            <a:extLst>
              <a:ext uri="{FF2B5EF4-FFF2-40B4-BE49-F238E27FC236}">
                <a16:creationId xmlns:a16="http://schemas.microsoft.com/office/drawing/2014/main" id="{E3DA3228-27D0-4712-80D1-D4D533D0073E}"/>
              </a:ext>
            </a:extLst>
          </p:cNvPr>
          <p:cNvSpPr txBox="1"/>
          <p:nvPr/>
        </p:nvSpPr>
        <p:spPr>
          <a:xfrm>
            <a:off x="838200" y="2383629"/>
            <a:ext cx="3578087" cy="1323439"/>
          </a:xfrm>
          <a:prstGeom prst="rect">
            <a:avLst/>
          </a:prstGeom>
          <a:noFill/>
        </p:spPr>
        <p:txBody>
          <a:bodyPr wrap="square" rtlCol="0">
            <a:spAutoFit/>
          </a:bodyPr>
          <a:lstStyle/>
          <a:p>
            <a:r>
              <a:rPr lang="fr-FR" sz="2000" dirty="0"/>
              <a:t>C3.3. Concevoir et/ou conduire des actions d’animation et de formation dans les domaines de la vie quotidienne</a:t>
            </a:r>
          </a:p>
        </p:txBody>
      </p:sp>
      <p:sp>
        <p:nvSpPr>
          <p:cNvPr id="5" name="ZoneTexte 4">
            <a:extLst>
              <a:ext uri="{FF2B5EF4-FFF2-40B4-BE49-F238E27FC236}">
                <a16:creationId xmlns:a16="http://schemas.microsoft.com/office/drawing/2014/main" id="{C44055A8-EE2E-4563-84EB-7B0F24A0E48F}"/>
              </a:ext>
            </a:extLst>
          </p:cNvPr>
          <p:cNvSpPr txBox="1"/>
          <p:nvPr/>
        </p:nvSpPr>
        <p:spPr>
          <a:xfrm>
            <a:off x="838200" y="4400009"/>
            <a:ext cx="3578087" cy="1323439"/>
          </a:xfrm>
          <a:prstGeom prst="rect">
            <a:avLst/>
          </a:prstGeom>
          <a:noFill/>
        </p:spPr>
        <p:txBody>
          <a:bodyPr wrap="square" rtlCol="0">
            <a:spAutoFit/>
          </a:bodyPr>
          <a:lstStyle/>
          <a:p>
            <a:r>
              <a:rPr lang="fr-FR" sz="2000" dirty="0"/>
              <a:t>C3.5. Participer à l’animation de  la vie quotidienne au sein d’une structure, d’un service (convivialité, vivre ensemble)</a:t>
            </a:r>
          </a:p>
        </p:txBody>
      </p:sp>
      <p:sp>
        <p:nvSpPr>
          <p:cNvPr id="6" name="Bulle narrative : ronde 5">
            <a:extLst>
              <a:ext uri="{FF2B5EF4-FFF2-40B4-BE49-F238E27FC236}">
                <a16:creationId xmlns:a16="http://schemas.microsoft.com/office/drawing/2014/main" id="{FAA8959A-E9A3-49B0-A6BE-FCF967754E7F}"/>
              </a:ext>
            </a:extLst>
          </p:cNvPr>
          <p:cNvSpPr/>
          <p:nvPr/>
        </p:nvSpPr>
        <p:spPr>
          <a:xfrm>
            <a:off x="5786631" y="4645672"/>
            <a:ext cx="3483950" cy="832112"/>
          </a:xfrm>
          <a:prstGeom prst="wedgeEllipseCallout">
            <a:avLst>
              <a:gd name="adj1" fmla="val -44370"/>
              <a:gd name="adj2" fmla="val 648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t>Cf. activité 3.3. Animation de la vie quotidienne dans un service, un établissement</a:t>
            </a:r>
          </a:p>
        </p:txBody>
      </p:sp>
      <p:sp>
        <p:nvSpPr>
          <p:cNvPr id="7" name="Bulle narrative : ronde 6">
            <a:extLst>
              <a:ext uri="{FF2B5EF4-FFF2-40B4-BE49-F238E27FC236}">
                <a16:creationId xmlns:a16="http://schemas.microsoft.com/office/drawing/2014/main" id="{B86A8E6A-F080-4D59-9968-011C81926C09}"/>
              </a:ext>
            </a:extLst>
          </p:cNvPr>
          <p:cNvSpPr/>
          <p:nvPr/>
        </p:nvSpPr>
        <p:spPr>
          <a:xfrm>
            <a:off x="5786631" y="2554683"/>
            <a:ext cx="3483950" cy="981329"/>
          </a:xfrm>
          <a:prstGeom prst="wedgeEllipseCallout">
            <a:avLst>
              <a:gd name="adj1" fmla="val -44751"/>
              <a:gd name="adj2" fmla="val 14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dirty="0"/>
              <a:t>Cf. activité 3.2. Conception, organisation et mises en œuvre d’actions collectives à visée éducative</a:t>
            </a:r>
          </a:p>
        </p:txBody>
      </p:sp>
      <p:sp>
        <p:nvSpPr>
          <p:cNvPr id="8" name="Flèche : droite 7">
            <a:extLst>
              <a:ext uri="{FF2B5EF4-FFF2-40B4-BE49-F238E27FC236}">
                <a16:creationId xmlns:a16="http://schemas.microsoft.com/office/drawing/2014/main" id="{B161DC9A-B066-4FA1-B547-ECA1F12D9819}"/>
              </a:ext>
            </a:extLst>
          </p:cNvPr>
          <p:cNvSpPr/>
          <p:nvPr/>
        </p:nvSpPr>
        <p:spPr>
          <a:xfrm>
            <a:off x="4598504" y="2849217"/>
            <a:ext cx="874644" cy="31805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 droite 8">
            <a:extLst>
              <a:ext uri="{FF2B5EF4-FFF2-40B4-BE49-F238E27FC236}">
                <a16:creationId xmlns:a16="http://schemas.microsoft.com/office/drawing/2014/main" id="{815253B0-DEEE-4E21-9F24-4EED7E87CEBB}"/>
              </a:ext>
            </a:extLst>
          </p:cNvPr>
          <p:cNvSpPr/>
          <p:nvPr/>
        </p:nvSpPr>
        <p:spPr>
          <a:xfrm>
            <a:off x="4598504" y="4903304"/>
            <a:ext cx="874644" cy="31805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Rectangle 9">
            <a:extLst>
              <a:ext uri="{FF2B5EF4-FFF2-40B4-BE49-F238E27FC236}">
                <a16:creationId xmlns:a16="http://schemas.microsoft.com/office/drawing/2014/main" id="{5FCF4169-84D8-4A1D-843B-2631929207C8}"/>
              </a:ext>
            </a:extLst>
          </p:cNvPr>
          <p:cNvSpPr/>
          <p:nvPr/>
        </p:nvSpPr>
        <p:spPr>
          <a:xfrm>
            <a:off x="10084904" y="2713107"/>
            <a:ext cx="1643270" cy="2348621"/>
          </a:xfrm>
          <a:prstGeom prst="rect">
            <a:avLst/>
          </a:prstGeom>
          <a:solidFill>
            <a:schemeClr val="accent4">
              <a:lumMod val="60000"/>
              <a:lumOff val="4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accent1"/>
                </a:solidFill>
              </a:rPr>
              <a:t>Action collective seulement</a:t>
            </a:r>
          </a:p>
        </p:txBody>
      </p:sp>
    </p:spTree>
    <p:extLst>
      <p:ext uri="{BB962C8B-B14F-4D97-AF65-F5344CB8AC3E}">
        <p14:creationId xmlns:p14="http://schemas.microsoft.com/office/powerpoint/2010/main" val="16263405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79F9F0B-BA8F-4147-A5A6-FE27A2B55AA5}"/>
              </a:ext>
            </a:extLst>
          </p:cNvPr>
          <p:cNvSpPr>
            <a:spLocks noGrp="1"/>
          </p:cNvSpPr>
          <p:nvPr>
            <p:ph type="title"/>
          </p:nvPr>
        </p:nvSpPr>
        <p:spPr/>
        <p:txBody>
          <a:bodyPr>
            <a:normAutofit/>
          </a:bodyPr>
          <a:lstStyle/>
          <a:p>
            <a:r>
              <a:rPr lang="fr-FR" sz="3600" b="1" dirty="0">
                <a:solidFill>
                  <a:schemeClr val="accent1"/>
                </a:solidFill>
              </a:rPr>
              <a:t>Quatre compétences à évaluer obligatoirement</a:t>
            </a:r>
          </a:p>
        </p:txBody>
      </p:sp>
      <p:sp>
        <p:nvSpPr>
          <p:cNvPr id="4" name="ZoneTexte 3">
            <a:extLst>
              <a:ext uri="{FF2B5EF4-FFF2-40B4-BE49-F238E27FC236}">
                <a16:creationId xmlns:a16="http://schemas.microsoft.com/office/drawing/2014/main" id="{9D88C506-8F8C-495E-9BAE-FADACE44026C}"/>
              </a:ext>
            </a:extLst>
          </p:cNvPr>
          <p:cNvSpPr txBox="1"/>
          <p:nvPr/>
        </p:nvSpPr>
        <p:spPr>
          <a:xfrm>
            <a:off x="967409" y="2027583"/>
            <a:ext cx="4704521" cy="1015663"/>
          </a:xfrm>
          <a:prstGeom prst="rect">
            <a:avLst/>
          </a:prstGeom>
          <a:noFill/>
        </p:spPr>
        <p:txBody>
          <a:bodyPr wrap="square" rtlCol="0">
            <a:spAutoFit/>
          </a:bodyPr>
          <a:lstStyle/>
          <a:p>
            <a:r>
              <a:rPr lang="fr-FR" sz="2000" b="1" dirty="0"/>
              <a:t>Deux compétences portant sur les publics</a:t>
            </a:r>
            <a:endParaRPr lang="fr-FR" sz="2000" dirty="0"/>
          </a:p>
          <a:p>
            <a:r>
              <a:rPr lang="fr-FR" sz="2000" dirty="0"/>
              <a:t>C3.1. Accueillir, orienter le public</a:t>
            </a:r>
          </a:p>
          <a:p>
            <a:r>
              <a:rPr lang="fr-FR" sz="2000" dirty="0"/>
              <a:t>C3.2. Analyser les besoins d’un public</a:t>
            </a:r>
          </a:p>
        </p:txBody>
      </p:sp>
      <p:sp>
        <p:nvSpPr>
          <p:cNvPr id="5" name="ZoneTexte 4">
            <a:extLst>
              <a:ext uri="{FF2B5EF4-FFF2-40B4-BE49-F238E27FC236}">
                <a16:creationId xmlns:a16="http://schemas.microsoft.com/office/drawing/2014/main" id="{099C6695-19BC-485B-A3CF-DA5C0703D5A2}"/>
              </a:ext>
            </a:extLst>
          </p:cNvPr>
          <p:cNvSpPr txBox="1"/>
          <p:nvPr/>
        </p:nvSpPr>
        <p:spPr>
          <a:xfrm>
            <a:off x="967409" y="3460812"/>
            <a:ext cx="4959625" cy="707886"/>
          </a:xfrm>
          <a:prstGeom prst="rect">
            <a:avLst/>
          </a:prstGeom>
          <a:noFill/>
        </p:spPr>
        <p:txBody>
          <a:bodyPr wrap="square" rtlCol="0">
            <a:spAutoFit/>
          </a:bodyPr>
          <a:lstStyle/>
          <a:p>
            <a:r>
              <a:rPr lang="fr-FR" sz="2000" b="1" dirty="0"/>
              <a:t>Une compétence sur l’évaluation des actions </a:t>
            </a:r>
          </a:p>
          <a:p>
            <a:r>
              <a:rPr lang="fr-FR" sz="2000" dirty="0"/>
              <a:t>C3.4. Evaluer les actions mises en place</a:t>
            </a:r>
          </a:p>
        </p:txBody>
      </p:sp>
      <p:sp>
        <p:nvSpPr>
          <p:cNvPr id="6" name="ZoneTexte 5">
            <a:extLst>
              <a:ext uri="{FF2B5EF4-FFF2-40B4-BE49-F238E27FC236}">
                <a16:creationId xmlns:a16="http://schemas.microsoft.com/office/drawing/2014/main" id="{69A554FE-5C15-4E68-B93D-19100A1FC08E}"/>
              </a:ext>
            </a:extLst>
          </p:cNvPr>
          <p:cNvSpPr txBox="1"/>
          <p:nvPr/>
        </p:nvSpPr>
        <p:spPr>
          <a:xfrm>
            <a:off x="967409" y="4586264"/>
            <a:ext cx="5844208" cy="707886"/>
          </a:xfrm>
          <a:prstGeom prst="rect">
            <a:avLst/>
          </a:prstGeom>
          <a:noFill/>
        </p:spPr>
        <p:txBody>
          <a:bodyPr wrap="square" rtlCol="0">
            <a:spAutoFit/>
          </a:bodyPr>
          <a:lstStyle/>
          <a:p>
            <a:r>
              <a:rPr lang="fr-FR" sz="2000" b="1" dirty="0"/>
              <a:t>Une compétence sur la gestion du budget de l’action</a:t>
            </a:r>
          </a:p>
          <a:p>
            <a:r>
              <a:rPr lang="fr-FR" sz="2000" dirty="0"/>
              <a:t>C3.6. Gérer le budget d’une action</a:t>
            </a:r>
          </a:p>
        </p:txBody>
      </p:sp>
      <p:sp>
        <p:nvSpPr>
          <p:cNvPr id="7" name="Accolade fermante 6">
            <a:extLst>
              <a:ext uri="{FF2B5EF4-FFF2-40B4-BE49-F238E27FC236}">
                <a16:creationId xmlns:a16="http://schemas.microsoft.com/office/drawing/2014/main" id="{7E50350A-61AC-4269-9E95-C8358C553EF2}"/>
              </a:ext>
            </a:extLst>
          </p:cNvPr>
          <p:cNvSpPr/>
          <p:nvPr/>
        </p:nvSpPr>
        <p:spPr>
          <a:xfrm>
            <a:off x="7089913" y="2027583"/>
            <a:ext cx="622852" cy="3551582"/>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8" name="ZoneTexte 7">
            <a:extLst>
              <a:ext uri="{FF2B5EF4-FFF2-40B4-BE49-F238E27FC236}">
                <a16:creationId xmlns:a16="http://schemas.microsoft.com/office/drawing/2014/main" id="{D6CD550C-9341-4867-8D27-4686A398DEDB}"/>
              </a:ext>
            </a:extLst>
          </p:cNvPr>
          <p:cNvSpPr txBox="1"/>
          <p:nvPr/>
        </p:nvSpPr>
        <p:spPr>
          <a:xfrm>
            <a:off x="7991061" y="3043246"/>
            <a:ext cx="2941982" cy="1477328"/>
          </a:xfrm>
          <a:prstGeom prst="rect">
            <a:avLst/>
          </a:prstGeom>
          <a:noFill/>
        </p:spPr>
        <p:txBody>
          <a:bodyPr wrap="square" rtlCol="0">
            <a:spAutoFit/>
          </a:bodyPr>
          <a:lstStyle/>
          <a:p>
            <a:r>
              <a:rPr lang="fr-FR" dirty="0"/>
              <a:t>Quatre compétences que l’étudiant lors de sa préparation devra obligatoirement travailler et montrer qu’il les a acquises</a:t>
            </a:r>
          </a:p>
        </p:txBody>
      </p:sp>
    </p:spTree>
    <p:extLst>
      <p:ext uri="{BB962C8B-B14F-4D97-AF65-F5344CB8AC3E}">
        <p14:creationId xmlns:p14="http://schemas.microsoft.com/office/powerpoint/2010/main" val="30610044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4AE424-B1F9-4AAE-AA45-09060A7AAC87}"/>
              </a:ext>
            </a:extLst>
          </p:cNvPr>
          <p:cNvSpPr>
            <a:spLocks noGrp="1"/>
          </p:cNvSpPr>
          <p:nvPr>
            <p:ph type="title"/>
          </p:nvPr>
        </p:nvSpPr>
        <p:spPr/>
        <p:txBody>
          <a:bodyPr>
            <a:normAutofit/>
          </a:bodyPr>
          <a:lstStyle/>
          <a:p>
            <a:r>
              <a:rPr lang="fr-FR" sz="3600" b="1" dirty="0">
                <a:solidFill>
                  <a:schemeClr val="accent1"/>
                </a:solidFill>
              </a:rPr>
              <a:t>Suivre une méthodologie </a:t>
            </a:r>
          </a:p>
        </p:txBody>
      </p:sp>
      <p:sp>
        <p:nvSpPr>
          <p:cNvPr id="4" name="ZoneTexte 3">
            <a:extLst>
              <a:ext uri="{FF2B5EF4-FFF2-40B4-BE49-F238E27FC236}">
                <a16:creationId xmlns:a16="http://schemas.microsoft.com/office/drawing/2014/main" id="{C454F60E-D695-43E3-919D-096DD1DF5D43}"/>
              </a:ext>
            </a:extLst>
          </p:cNvPr>
          <p:cNvSpPr txBox="1"/>
          <p:nvPr/>
        </p:nvSpPr>
        <p:spPr>
          <a:xfrm>
            <a:off x="1086035" y="3342163"/>
            <a:ext cx="1589846" cy="1015663"/>
          </a:xfrm>
          <a:prstGeom prst="rect">
            <a:avLst/>
          </a:prstGeom>
          <a:solidFill>
            <a:schemeClr val="accent6">
              <a:lumMod val="60000"/>
              <a:lumOff val="40000"/>
            </a:schemeClr>
          </a:solidFill>
        </p:spPr>
        <p:txBody>
          <a:bodyPr wrap="square" rtlCol="0">
            <a:spAutoFit/>
          </a:bodyPr>
          <a:lstStyle/>
          <a:p>
            <a:r>
              <a:rPr lang="fr-FR" sz="2000" dirty="0"/>
              <a:t> Besoin identifié en stage</a:t>
            </a:r>
          </a:p>
        </p:txBody>
      </p:sp>
      <p:sp>
        <p:nvSpPr>
          <p:cNvPr id="7" name="Rectangle 6">
            <a:extLst>
              <a:ext uri="{FF2B5EF4-FFF2-40B4-BE49-F238E27FC236}">
                <a16:creationId xmlns:a16="http://schemas.microsoft.com/office/drawing/2014/main" id="{58AF1F77-9871-4F39-BCBA-3A1015AC9025}"/>
              </a:ext>
            </a:extLst>
          </p:cNvPr>
          <p:cNvSpPr/>
          <p:nvPr/>
        </p:nvSpPr>
        <p:spPr>
          <a:xfrm>
            <a:off x="838200" y="2355311"/>
            <a:ext cx="2085516" cy="646331"/>
          </a:xfrm>
          <a:prstGeom prst="rect">
            <a:avLst/>
          </a:prstGeom>
          <a:solidFill>
            <a:schemeClr val="accent4">
              <a:lumMod val="60000"/>
              <a:lumOff val="40000"/>
            </a:schemeClr>
          </a:solidFill>
        </p:spPr>
        <p:txBody>
          <a:bodyPr wrap="square">
            <a:spAutoFit/>
          </a:bodyPr>
          <a:lstStyle/>
          <a:p>
            <a:r>
              <a:rPr lang="fr-FR" b="1" dirty="0"/>
              <a:t>C3.1</a:t>
            </a:r>
            <a:r>
              <a:rPr lang="fr-FR" dirty="0"/>
              <a:t> - Accueillir, orienter le public </a:t>
            </a:r>
          </a:p>
        </p:txBody>
      </p:sp>
      <p:sp>
        <p:nvSpPr>
          <p:cNvPr id="8" name="Rectangle 7">
            <a:extLst>
              <a:ext uri="{FF2B5EF4-FFF2-40B4-BE49-F238E27FC236}">
                <a16:creationId xmlns:a16="http://schemas.microsoft.com/office/drawing/2014/main" id="{6ED25119-8F0B-4E0B-9900-38B362E54189}"/>
              </a:ext>
            </a:extLst>
          </p:cNvPr>
          <p:cNvSpPr/>
          <p:nvPr/>
        </p:nvSpPr>
        <p:spPr>
          <a:xfrm>
            <a:off x="850601" y="4698348"/>
            <a:ext cx="2085516" cy="646331"/>
          </a:xfrm>
          <a:prstGeom prst="rect">
            <a:avLst/>
          </a:prstGeom>
          <a:solidFill>
            <a:schemeClr val="accent4">
              <a:lumMod val="60000"/>
              <a:lumOff val="40000"/>
            </a:schemeClr>
          </a:solidFill>
        </p:spPr>
        <p:txBody>
          <a:bodyPr wrap="square">
            <a:spAutoFit/>
          </a:bodyPr>
          <a:lstStyle/>
          <a:p>
            <a:r>
              <a:rPr lang="fr-FR" b="1" dirty="0"/>
              <a:t>C3.2</a:t>
            </a:r>
            <a:r>
              <a:rPr lang="fr-FR" dirty="0"/>
              <a:t> - Analyser les besoins d’un public </a:t>
            </a:r>
          </a:p>
        </p:txBody>
      </p:sp>
      <p:sp>
        <p:nvSpPr>
          <p:cNvPr id="9" name="Rectangle 8">
            <a:extLst>
              <a:ext uri="{FF2B5EF4-FFF2-40B4-BE49-F238E27FC236}">
                <a16:creationId xmlns:a16="http://schemas.microsoft.com/office/drawing/2014/main" id="{F3796690-B78B-4293-9C02-69D7E005A7B7}"/>
              </a:ext>
            </a:extLst>
          </p:cNvPr>
          <p:cNvSpPr/>
          <p:nvPr/>
        </p:nvSpPr>
        <p:spPr>
          <a:xfrm>
            <a:off x="5216166" y="3427769"/>
            <a:ext cx="2274755" cy="646331"/>
          </a:xfrm>
          <a:prstGeom prst="rect">
            <a:avLst/>
          </a:prstGeom>
          <a:solidFill>
            <a:schemeClr val="accent4">
              <a:lumMod val="60000"/>
              <a:lumOff val="40000"/>
            </a:schemeClr>
          </a:solidFill>
        </p:spPr>
        <p:txBody>
          <a:bodyPr wrap="square">
            <a:spAutoFit/>
          </a:bodyPr>
          <a:lstStyle/>
          <a:p>
            <a:r>
              <a:rPr lang="fr-FR" b="1" dirty="0"/>
              <a:t>C3.6</a:t>
            </a:r>
            <a:r>
              <a:rPr lang="fr-FR" dirty="0"/>
              <a:t> - Gérer le budget d’une action </a:t>
            </a:r>
          </a:p>
        </p:txBody>
      </p:sp>
      <p:sp>
        <p:nvSpPr>
          <p:cNvPr id="10" name="ZoneTexte 9">
            <a:extLst>
              <a:ext uri="{FF2B5EF4-FFF2-40B4-BE49-F238E27FC236}">
                <a16:creationId xmlns:a16="http://schemas.microsoft.com/office/drawing/2014/main" id="{376B48F9-A51D-4A95-B8A6-2B5A9F887912}"/>
              </a:ext>
            </a:extLst>
          </p:cNvPr>
          <p:cNvSpPr txBox="1"/>
          <p:nvPr/>
        </p:nvSpPr>
        <p:spPr>
          <a:xfrm>
            <a:off x="4564501" y="1782395"/>
            <a:ext cx="3578087" cy="1323439"/>
          </a:xfrm>
          <a:prstGeom prst="rect">
            <a:avLst/>
          </a:prstGeom>
          <a:noFill/>
        </p:spPr>
        <p:txBody>
          <a:bodyPr wrap="square" rtlCol="0">
            <a:spAutoFit/>
          </a:bodyPr>
          <a:lstStyle/>
          <a:p>
            <a:r>
              <a:rPr lang="fr-FR" sz="2000" dirty="0"/>
              <a:t>C3.3. Concevoir et/ou conduire des actions d’animation et de formation dans les domaines de la vie quotidienne</a:t>
            </a:r>
          </a:p>
        </p:txBody>
      </p:sp>
      <p:sp>
        <p:nvSpPr>
          <p:cNvPr id="11" name="ZoneTexte 10">
            <a:extLst>
              <a:ext uri="{FF2B5EF4-FFF2-40B4-BE49-F238E27FC236}">
                <a16:creationId xmlns:a16="http://schemas.microsoft.com/office/drawing/2014/main" id="{C1C2FFBC-9E5E-467C-AED6-E200981BC691}"/>
              </a:ext>
            </a:extLst>
          </p:cNvPr>
          <p:cNvSpPr txBox="1"/>
          <p:nvPr/>
        </p:nvSpPr>
        <p:spPr>
          <a:xfrm>
            <a:off x="4458484" y="4396035"/>
            <a:ext cx="3578087" cy="1323439"/>
          </a:xfrm>
          <a:prstGeom prst="rect">
            <a:avLst/>
          </a:prstGeom>
          <a:noFill/>
        </p:spPr>
        <p:txBody>
          <a:bodyPr wrap="square" rtlCol="0">
            <a:spAutoFit/>
          </a:bodyPr>
          <a:lstStyle/>
          <a:p>
            <a:r>
              <a:rPr lang="fr-FR" sz="2000" dirty="0"/>
              <a:t>C3.5. Participer à l’animation de  la vie quotidienne au sein d’une structure, d’un service (convivialité, vivre ensemble)</a:t>
            </a:r>
          </a:p>
        </p:txBody>
      </p:sp>
      <p:sp>
        <p:nvSpPr>
          <p:cNvPr id="12" name="Rectangle 11">
            <a:extLst>
              <a:ext uri="{FF2B5EF4-FFF2-40B4-BE49-F238E27FC236}">
                <a16:creationId xmlns:a16="http://schemas.microsoft.com/office/drawing/2014/main" id="{EA63C92B-D940-4FD0-8C21-B72E1FDE15A7}"/>
              </a:ext>
            </a:extLst>
          </p:cNvPr>
          <p:cNvSpPr/>
          <p:nvPr/>
        </p:nvSpPr>
        <p:spPr>
          <a:xfrm>
            <a:off x="9079044" y="3439474"/>
            <a:ext cx="2274756" cy="646331"/>
          </a:xfrm>
          <a:prstGeom prst="rect">
            <a:avLst/>
          </a:prstGeom>
          <a:solidFill>
            <a:schemeClr val="accent4">
              <a:lumMod val="60000"/>
              <a:lumOff val="40000"/>
            </a:schemeClr>
          </a:solidFill>
        </p:spPr>
        <p:txBody>
          <a:bodyPr wrap="square">
            <a:spAutoFit/>
          </a:bodyPr>
          <a:lstStyle/>
          <a:p>
            <a:r>
              <a:rPr lang="fr-FR" b="1" dirty="0"/>
              <a:t>C3.4</a:t>
            </a:r>
            <a:r>
              <a:rPr lang="fr-FR" dirty="0"/>
              <a:t> – Evaluer les actions mises en place</a:t>
            </a:r>
          </a:p>
        </p:txBody>
      </p:sp>
      <p:cxnSp>
        <p:nvCxnSpPr>
          <p:cNvPr id="14" name="Connecteur droit 13">
            <a:extLst>
              <a:ext uri="{FF2B5EF4-FFF2-40B4-BE49-F238E27FC236}">
                <a16:creationId xmlns:a16="http://schemas.microsoft.com/office/drawing/2014/main" id="{D974FD34-262B-49CF-B8B9-4B0AC1F34815}"/>
              </a:ext>
            </a:extLst>
          </p:cNvPr>
          <p:cNvCxnSpPr>
            <a:stCxn id="7" idx="2"/>
            <a:endCxn id="4" idx="0"/>
          </p:cNvCxnSpPr>
          <p:nvPr/>
        </p:nvCxnSpPr>
        <p:spPr>
          <a:xfrm>
            <a:off x="1880958" y="3001642"/>
            <a:ext cx="0" cy="340521"/>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Connecteur droit 15">
            <a:extLst>
              <a:ext uri="{FF2B5EF4-FFF2-40B4-BE49-F238E27FC236}">
                <a16:creationId xmlns:a16="http://schemas.microsoft.com/office/drawing/2014/main" id="{9551D91D-D151-4D98-9B93-35ED46CFC374}"/>
              </a:ext>
            </a:extLst>
          </p:cNvPr>
          <p:cNvCxnSpPr>
            <a:stCxn id="4" idx="2"/>
            <a:endCxn id="8" idx="0"/>
          </p:cNvCxnSpPr>
          <p:nvPr/>
        </p:nvCxnSpPr>
        <p:spPr>
          <a:xfrm>
            <a:off x="1880958" y="4357826"/>
            <a:ext cx="12401" cy="340522"/>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Connecteur droit 17">
            <a:extLst>
              <a:ext uri="{FF2B5EF4-FFF2-40B4-BE49-F238E27FC236}">
                <a16:creationId xmlns:a16="http://schemas.microsoft.com/office/drawing/2014/main" id="{1EF97C4B-73AD-4ED5-8DD9-F39B4D2EAAF4}"/>
              </a:ext>
            </a:extLst>
          </p:cNvPr>
          <p:cNvCxnSpPr/>
          <p:nvPr/>
        </p:nvCxnSpPr>
        <p:spPr>
          <a:xfrm>
            <a:off x="2675881" y="3745015"/>
            <a:ext cx="75498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Connecteur droit 19">
            <a:extLst>
              <a:ext uri="{FF2B5EF4-FFF2-40B4-BE49-F238E27FC236}">
                <a16:creationId xmlns:a16="http://schemas.microsoft.com/office/drawing/2014/main" id="{EE2F16CF-1B58-45AF-89AE-87623096C94C}"/>
              </a:ext>
            </a:extLst>
          </p:cNvPr>
          <p:cNvCxnSpPr/>
          <p:nvPr/>
        </p:nvCxnSpPr>
        <p:spPr>
          <a:xfrm>
            <a:off x="3444116" y="2516893"/>
            <a:ext cx="0" cy="2666202"/>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Connecteur droit avec flèche 21">
            <a:extLst>
              <a:ext uri="{FF2B5EF4-FFF2-40B4-BE49-F238E27FC236}">
                <a16:creationId xmlns:a16="http://schemas.microsoft.com/office/drawing/2014/main" id="{057C65D4-C030-4ACF-B9FA-629A7694BE9A}"/>
              </a:ext>
            </a:extLst>
          </p:cNvPr>
          <p:cNvCxnSpPr>
            <a:cxnSpLocks/>
          </p:cNvCxnSpPr>
          <p:nvPr/>
        </p:nvCxnSpPr>
        <p:spPr>
          <a:xfrm>
            <a:off x="3458909" y="2516893"/>
            <a:ext cx="986414"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Connecteur droit avec flèche 23">
            <a:extLst>
              <a:ext uri="{FF2B5EF4-FFF2-40B4-BE49-F238E27FC236}">
                <a16:creationId xmlns:a16="http://schemas.microsoft.com/office/drawing/2014/main" id="{2D7FB8AB-67D0-48F6-A245-7C7F5E133833}"/>
              </a:ext>
            </a:extLst>
          </p:cNvPr>
          <p:cNvCxnSpPr/>
          <p:nvPr/>
        </p:nvCxnSpPr>
        <p:spPr>
          <a:xfrm>
            <a:off x="3458909" y="5183095"/>
            <a:ext cx="98641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Connecteur droit 25">
            <a:extLst>
              <a:ext uri="{FF2B5EF4-FFF2-40B4-BE49-F238E27FC236}">
                <a16:creationId xmlns:a16="http://schemas.microsoft.com/office/drawing/2014/main" id="{F51F94C2-2B66-498A-AC21-9C78FA5B6B87}"/>
              </a:ext>
            </a:extLst>
          </p:cNvPr>
          <p:cNvCxnSpPr/>
          <p:nvPr/>
        </p:nvCxnSpPr>
        <p:spPr>
          <a:xfrm>
            <a:off x="6247527" y="3001642"/>
            <a:ext cx="0" cy="426127"/>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Connecteur droit 27">
            <a:extLst>
              <a:ext uri="{FF2B5EF4-FFF2-40B4-BE49-F238E27FC236}">
                <a16:creationId xmlns:a16="http://schemas.microsoft.com/office/drawing/2014/main" id="{6CF63B13-A31B-4866-A360-7908E8D21CEF}"/>
              </a:ext>
            </a:extLst>
          </p:cNvPr>
          <p:cNvCxnSpPr>
            <a:cxnSpLocks/>
          </p:cNvCxnSpPr>
          <p:nvPr/>
        </p:nvCxnSpPr>
        <p:spPr>
          <a:xfrm flipH="1">
            <a:off x="6247526" y="4074100"/>
            <a:ext cx="1" cy="321935"/>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Connecteur droit 29">
            <a:extLst>
              <a:ext uri="{FF2B5EF4-FFF2-40B4-BE49-F238E27FC236}">
                <a16:creationId xmlns:a16="http://schemas.microsoft.com/office/drawing/2014/main" id="{FEC4097F-B4B8-4221-B650-0ADB3CD0A3E1}"/>
              </a:ext>
            </a:extLst>
          </p:cNvPr>
          <p:cNvCxnSpPr>
            <a:cxnSpLocks/>
          </p:cNvCxnSpPr>
          <p:nvPr/>
        </p:nvCxnSpPr>
        <p:spPr>
          <a:xfrm flipV="1">
            <a:off x="8142588" y="2505137"/>
            <a:ext cx="362700"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Connecteur droit 31">
            <a:extLst>
              <a:ext uri="{FF2B5EF4-FFF2-40B4-BE49-F238E27FC236}">
                <a16:creationId xmlns:a16="http://schemas.microsoft.com/office/drawing/2014/main" id="{B6822F52-5011-4038-9B6E-4C048E33A1A3}"/>
              </a:ext>
            </a:extLst>
          </p:cNvPr>
          <p:cNvCxnSpPr/>
          <p:nvPr/>
        </p:nvCxnSpPr>
        <p:spPr>
          <a:xfrm>
            <a:off x="8505288" y="2516893"/>
            <a:ext cx="0" cy="2738981"/>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Connecteur droit 33">
            <a:extLst>
              <a:ext uri="{FF2B5EF4-FFF2-40B4-BE49-F238E27FC236}">
                <a16:creationId xmlns:a16="http://schemas.microsoft.com/office/drawing/2014/main" id="{16EB7896-5C2B-4CF8-A918-9FF64D1A9EE0}"/>
              </a:ext>
            </a:extLst>
          </p:cNvPr>
          <p:cNvCxnSpPr/>
          <p:nvPr/>
        </p:nvCxnSpPr>
        <p:spPr>
          <a:xfrm flipH="1">
            <a:off x="8142588" y="5244117"/>
            <a:ext cx="3627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6" name="Connecteur droit avec flèche 35">
            <a:extLst>
              <a:ext uri="{FF2B5EF4-FFF2-40B4-BE49-F238E27FC236}">
                <a16:creationId xmlns:a16="http://schemas.microsoft.com/office/drawing/2014/main" id="{608E7B8F-05D6-4493-BC26-876BF0EB31F1}"/>
              </a:ext>
            </a:extLst>
          </p:cNvPr>
          <p:cNvCxnSpPr/>
          <p:nvPr/>
        </p:nvCxnSpPr>
        <p:spPr>
          <a:xfrm>
            <a:off x="8494643" y="3745015"/>
            <a:ext cx="58440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7" name="Flèche : droite 36">
            <a:extLst>
              <a:ext uri="{FF2B5EF4-FFF2-40B4-BE49-F238E27FC236}">
                <a16:creationId xmlns:a16="http://schemas.microsoft.com/office/drawing/2014/main" id="{5FD41113-C88E-4F01-966D-D884B0A66C01}"/>
              </a:ext>
            </a:extLst>
          </p:cNvPr>
          <p:cNvSpPr/>
          <p:nvPr/>
        </p:nvSpPr>
        <p:spPr>
          <a:xfrm>
            <a:off x="1205948" y="5883965"/>
            <a:ext cx="9912619" cy="41403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8" name="ZoneTexte 37">
            <a:extLst>
              <a:ext uri="{FF2B5EF4-FFF2-40B4-BE49-F238E27FC236}">
                <a16:creationId xmlns:a16="http://schemas.microsoft.com/office/drawing/2014/main" id="{329DBD64-2254-4705-B05A-B9E38D8AAD84}"/>
              </a:ext>
            </a:extLst>
          </p:cNvPr>
          <p:cNvSpPr txBox="1"/>
          <p:nvPr/>
        </p:nvSpPr>
        <p:spPr>
          <a:xfrm>
            <a:off x="4572563" y="6299329"/>
            <a:ext cx="4821184" cy="461665"/>
          </a:xfrm>
          <a:prstGeom prst="rect">
            <a:avLst/>
          </a:prstGeom>
          <a:noFill/>
        </p:spPr>
        <p:txBody>
          <a:bodyPr wrap="square" rtlCol="0">
            <a:spAutoFit/>
          </a:bodyPr>
          <a:lstStyle/>
          <a:p>
            <a:r>
              <a:rPr lang="fr-FR" sz="2400" b="1" dirty="0">
                <a:solidFill>
                  <a:schemeClr val="accent1"/>
                </a:solidFill>
              </a:rPr>
              <a:t>Méthodologie de projet</a:t>
            </a:r>
          </a:p>
        </p:txBody>
      </p:sp>
      <p:sp>
        <p:nvSpPr>
          <p:cNvPr id="39" name="Bulle narrative : ronde 38">
            <a:extLst>
              <a:ext uri="{FF2B5EF4-FFF2-40B4-BE49-F238E27FC236}">
                <a16:creationId xmlns:a16="http://schemas.microsoft.com/office/drawing/2014/main" id="{B3889AC4-4D6C-4C1A-ADC9-01C86289C303}"/>
              </a:ext>
            </a:extLst>
          </p:cNvPr>
          <p:cNvSpPr/>
          <p:nvPr/>
        </p:nvSpPr>
        <p:spPr>
          <a:xfrm>
            <a:off x="8794754" y="214775"/>
            <a:ext cx="3211187" cy="2434499"/>
          </a:xfrm>
          <a:prstGeom prst="wedgeEllipseCallout">
            <a:avLst>
              <a:gd name="adj1" fmla="val -46886"/>
              <a:gd name="adj2" fmla="val 3786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Elaboration de tout ou partie de la démarche de projet, mais capacité du candidat à expliciter l’ensemble de la démarche</a:t>
            </a:r>
          </a:p>
        </p:txBody>
      </p:sp>
    </p:spTree>
    <p:extLst>
      <p:ext uri="{BB962C8B-B14F-4D97-AF65-F5344CB8AC3E}">
        <p14:creationId xmlns:p14="http://schemas.microsoft.com/office/powerpoint/2010/main" val="42222729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DD73B12-C8D2-430F-8209-A7C08C850682}"/>
              </a:ext>
            </a:extLst>
          </p:cNvPr>
          <p:cNvSpPr>
            <a:spLocks noGrp="1"/>
          </p:cNvSpPr>
          <p:nvPr>
            <p:ph type="title"/>
          </p:nvPr>
        </p:nvSpPr>
        <p:spPr/>
        <p:txBody>
          <a:bodyPr>
            <a:normAutofit/>
          </a:bodyPr>
          <a:lstStyle/>
          <a:p>
            <a:r>
              <a:rPr lang="fr-FR" sz="3600" b="1" dirty="0">
                <a:solidFill>
                  <a:schemeClr val="accent1"/>
                </a:solidFill>
              </a:rPr>
              <a:t>Comment accompagner les étudiants par rapport à cette épreuve ? </a:t>
            </a:r>
          </a:p>
        </p:txBody>
      </p:sp>
      <p:sp>
        <p:nvSpPr>
          <p:cNvPr id="3" name="Espace réservé du contenu 2">
            <a:extLst>
              <a:ext uri="{FF2B5EF4-FFF2-40B4-BE49-F238E27FC236}">
                <a16:creationId xmlns:a16="http://schemas.microsoft.com/office/drawing/2014/main" id="{59266DCF-9B93-4BEA-9D3A-3FA1381BA1E6}"/>
              </a:ext>
            </a:extLst>
          </p:cNvPr>
          <p:cNvSpPr>
            <a:spLocks noGrp="1"/>
          </p:cNvSpPr>
          <p:nvPr>
            <p:ph idx="1"/>
          </p:nvPr>
        </p:nvSpPr>
        <p:spPr>
          <a:xfrm>
            <a:off x="838200" y="1825624"/>
            <a:ext cx="10515600" cy="5032376"/>
          </a:xfrm>
        </p:spPr>
        <p:txBody>
          <a:bodyPr>
            <a:normAutofit lnSpcReduction="10000"/>
          </a:bodyPr>
          <a:lstStyle/>
          <a:p>
            <a:r>
              <a:rPr lang="fr-FR" sz="2400" b="1" dirty="0">
                <a:solidFill>
                  <a:schemeClr val="accent1"/>
                </a:solidFill>
              </a:rPr>
              <a:t>En amont du stage: </a:t>
            </a:r>
          </a:p>
          <a:p>
            <a:pPr marL="0" indent="0">
              <a:buNone/>
            </a:pPr>
            <a:r>
              <a:rPr lang="fr-FR" sz="2400" dirty="0"/>
              <a:t>	- Recherche de stage</a:t>
            </a:r>
          </a:p>
          <a:p>
            <a:pPr marL="0" indent="0">
              <a:buNone/>
            </a:pPr>
            <a:r>
              <a:rPr lang="fr-FR" sz="2400" dirty="0"/>
              <a:t>	- Validation du stage</a:t>
            </a:r>
          </a:p>
          <a:p>
            <a:pPr marL="0" indent="0">
              <a:buNone/>
            </a:pPr>
            <a:r>
              <a:rPr lang="fr-FR" sz="2400" dirty="0"/>
              <a:t>	- Information des maitres de stage</a:t>
            </a:r>
          </a:p>
          <a:p>
            <a:pPr marL="0" indent="0">
              <a:buNone/>
            </a:pPr>
            <a:endParaRPr lang="fr-FR" sz="2400" dirty="0"/>
          </a:p>
          <a:p>
            <a:r>
              <a:rPr lang="fr-FR" sz="2400" b="1" dirty="0">
                <a:solidFill>
                  <a:schemeClr val="accent1"/>
                </a:solidFill>
              </a:rPr>
              <a:t>Pendant le stage : </a:t>
            </a:r>
          </a:p>
          <a:p>
            <a:pPr marL="0" indent="0">
              <a:buNone/>
            </a:pPr>
            <a:r>
              <a:rPr lang="fr-FR" sz="2400" dirty="0"/>
              <a:t>	- Outils de suivi </a:t>
            </a:r>
          </a:p>
          <a:p>
            <a:pPr marL="0" indent="0">
              <a:buNone/>
            </a:pPr>
            <a:r>
              <a:rPr lang="fr-FR" sz="2400" dirty="0"/>
              <a:t>	- Accompagnement par des référents</a:t>
            </a:r>
          </a:p>
          <a:p>
            <a:pPr marL="0" indent="0">
              <a:buNone/>
            </a:pPr>
            <a:endParaRPr lang="fr-FR" sz="2400" dirty="0"/>
          </a:p>
          <a:p>
            <a:r>
              <a:rPr lang="fr-FR" sz="2400" b="1" dirty="0">
                <a:solidFill>
                  <a:schemeClr val="accent1"/>
                </a:solidFill>
              </a:rPr>
              <a:t>Après le stage : </a:t>
            </a:r>
          </a:p>
          <a:p>
            <a:pPr marL="0" indent="0">
              <a:buNone/>
            </a:pPr>
            <a:r>
              <a:rPr lang="fr-FR" sz="2400" dirty="0"/>
              <a:t>	- Place et périmètre d’action des enseignants dans l’accompagnement des 		étudiants</a:t>
            </a:r>
          </a:p>
          <a:p>
            <a:pPr marL="0" indent="0">
              <a:buNone/>
            </a:pPr>
            <a:endParaRPr lang="fr-FR" sz="2400" dirty="0"/>
          </a:p>
        </p:txBody>
      </p:sp>
      <p:sp>
        <p:nvSpPr>
          <p:cNvPr id="4" name="Bulle narrative : ronde 3">
            <a:extLst>
              <a:ext uri="{FF2B5EF4-FFF2-40B4-BE49-F238E27FC236}">
                <a16:creationId xmlns:a16="http://schemas.microsoft.com/office/drawing/2014/main" id="{650489CC-6B86-41BB-9C6E-A336CE9C3620}"/>
              </a:ext>
            </a:extLst>
          </p:cNvPr>
          <p:cNvSpPr/>
          <p:nvPr/>
        </p:nvSpPr>
        <p:spPr>
          <a:xfrm>
            <a:off x="7792279" y="3376889"/>
            <a:ext cx="3167269" cy="2080591"/>
          </a:xfrm>
          <a:prstGeom prst="wedgeEllipseCallout">
            <a:avLst>
              <a:gd name="adj1" fmla="val -22507"/>
              <a:gd name="adj2" fmla="val 7651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Nécessité pour les étudiants d’argumenter la démarche suivie</a:t>
            </a:r>
          </a:p>
        </p:txBody>
      </p:sp>
      <p:sp>
        <p:nvSpPr>
          <p:cNvPr id="5" name="Ellipse 4">
            <a:extLst>
              <a:ext uri="{FF2B5EF4-FFF2-40B4-BE49-F238E27FC236}">
                <a16:creationId xmlns:a16="http://schemas.microsoft.com/office/drawing/2014/main" id="{308311AF-872D-4B31-A742-39DECE6E8796}"/>
              </a:ext>
            </a:extLst>
          </p:cNvPr>
          <p:cNvSpPr/>
          <p:nvPr/>
        </p:nvSpPr>
        <p:spPr>
          <a:xfrm>
            <a:off x="9245049" y="4917454"/>
            <a:ext cx="2946951" cy="1022832"/>
          </a:xfrm>
          <a:prstGeom prst="ellipse">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accent1"/>
                </a:solidFill>
              </a:rPr>
              <a:t>Quel accompagnement ? </a:t>
            </a:r>
          </a:p>
        </p:txBody>
      </p:sp>
    </p:spTree>
    <p:extLst>
      <p:ext uri="{BB962C8B-B14F-4D97-AF65-F5344CB8AC3E}">
        <p14:creationId xmlns:p14="http://schemas.microsoft.com/office/powerpoint/2010/main" val="20324148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a:extLst>
              <a:ext uri="{FF2B5EF4-FFF2-40B4-BE49-F238E27FC236}">
                <a16:creationId xmlns:a16="http://schemas.microsoft.com/office/drawing/2014/main" id="{88B55645-8E83-4922-B861-E0B0BBCEF8F7}"/>
              </a:ext>
            </a:extLst>
          </p:cNvPr>
          <p:cNvPicPr>
            <a:picLocks noChangeAspect="1"/>
          </p:cNvPicPr>
          <p:nvPr/>
        </p:nvPicPr>
        <p:blipFill>
          <a:blip r:embed="rId2"/>
          <a:stretch>
            <a:fillRect/>
          </a:stretch>
        </p:blipFill>
        <p:spPr>
          <a:xfrm>
            <a:off x="0" y="1673"/>
            <a:ext cx="12192000" cy="6854653"/>
          </a:xfrm>
          <a:prstGeom prst="rect">
            <a:avLst/>
          </a:prstGeom>
        </p:spPr>
      </p:pic>
    </p:spTree>
    <p:extLst>
      <p:ext uri="{BB962C8B-B14F-4D97-AF65-F5344CB8AC3E}">
        <p14:creationId xmlns:p14="http://schemas.microsoft.com/office/powerpoint/2010/main" val="22161571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DB91D2B-1801-4542-85EC-6F4DB39F72D9}"/>
              </a:ext>
            </a:extLst>
          </p:cNvPr>
          <p:cNvSpPr>
            <a:spLocks noGrp="1"/>
          </p:cNvSpPr>
          <p:nvPr>
            <p:ph type="title"/>
          </p:nvPr>
        </p:nvSpPr>
        <p:spPr>
          <a:xfrm>
            <a:off x="425114" y="139839"/>
            <a:ext cx="10515600" cy="1185378"/>
          </a:xfrm>
        </p:spPr>
        <p:txBody>
          <a:bodyPr>
            <a:normAutofit/>
          </a:bodyPr>
          <a:lstStyle/>
          <a:p>
            <a:r>
              <a:rPr lang="fr-FR" sz="3600" b="1" dirty="0">
                <a:solidFill>
                  <a:schemeClr val="accent1"/>
                </a:solidFill>
              </a:rPr>
              <a:t>Quelques questions </a:t>
            </a:r>
          </a:p>
        </p:txBody>
      </p:sp>
      <p:graphicFrame>
        <p:nvGraphicFramePr>
          <p:cNvPr id="4" name="Tableau 3">
            <a:extLst>
              <a:ext uri="{FF2B5EF4-FFF2-40B4-BE49-F238E27FC236}">
                <a16:creationId xmlns:a16="http://schemas.microsoft.com/office/drawing/2014/main" id="{A014EE32-DB8A-47C8-8331-994DE7E76752}"/>
              </a:ext>
            </a:extLst>
          </p:cNvPr>
          <p:cNvGraphicFramePr>
            <a:graphicFrameLocks noGrp="1"/>
          </p:cNvGraphicFramePr>
          <p:nvPr>
            <p:extLst/>
          </p:nvPr>
        </p:nvGraphicFramePr>
        <p:xfrm>
          <a:off x="530115" y="2056738"/>
          <a:ext cx="11131770" cy="3999506"/>
        </p:xfrm>
        <a:graphic>
          <a:graphicData uri="http://schemas.openxmlformats.org/drawingml/2006/table">
            <a:tbl>
              <a:tblPr firstRow="1" bandRow="1">
                <a:tableStyleId>{073A0DAA-6AF3-43AB-8588-CEC1D06C72B9}</a:tableStyleId>
              </a:tblPr>
              <a:tblGrid>
                <a:gridCol w="11131770">
                  <a:extLst>
                    <a:ext uri="{9D8B030D-6E8A-4147-A177-3AD203B41FA5}">
                      <a16:colId xmlns:a16="http://schemas.microsoft.com/office/drawing/2014/main" val="1342318358"/>
                    </a:ext>
                  </a:extLst>
                </a:gridCol>
              </a:tblGrid>
              <a:tr h="3999506">
                <a:tc>
                  <a:txBody>
                    <a:bodyPr/>
                    <a:lstStyle/>
                    <a:p>
                      <a:pPr marL="0" marR="0" lvl="0" indent="0" algn="l" defTabSz="914400" rtl="0" eaLnBrk="1" fontAlgn="auto" latinLnBrk="0" hangingPunct="0">
                        <a:lnSpc>
                          <a:spcPct val="100000"/>
                        </a:lnSpc>
                        <a:spcBef>
                          <a:spcPts val="0"/>
                        </a:spcBef>
                        <a:spcAft>
                          <a:spcPts val="0"/>
                        </a:spcAft>
                        <a:buClrTx/>
                        <a:buSzTx/>
                        <a:buFontTx/>
                        <a:buNone/>
                        <a:tabLst/>
                        <a:defRPr/>
                      </a:pPr>
                      <a:r>
                        <a:rPr lang="fr-FR" sz="1800" b="1" kern="1200" dirty="0">
                          <a:solidFill>
                            <a:schemeClr val="tx1"/>
                          </a:solidFill>
                          <a:effectLst/>
                          <a:latin typeface="+mn-lt"/>
                          <a:ea typeface="+mn-ea"/>
                          <a:cs typeface="+mn-cs"/>
                        </a:rPr>
                        <a:t>- Compétence 3.5 : exemple de projet ? ex : la galette des rois du personnel ? ex : la fêtes des familles en foyer de vie ? </a:t>
                      </a:r>
                    </a:p>
                    <a:p>
                      <a:pPr hangingPunct="0"/>
                      <a:endParaRPr lang="fr-FR" sz="1800" b="1" kern="1200" dirty="0">
                        <a:solidFill>
                          <a:schemeClr val="tx1"/>
                        </a:solidFill>
                        <a:effectLst/>
                        <a:latin typeface="+mn-lt"/>
                        <a:ea typeface="+mn-ea"/>
                        <a:cs typeface="+mn-cs"/>
                      </a:endParaRPr>
                    </a:p>
                    <a:p>
                      <a:pPr hangingPunct="0"/>
                      <a:r>
                        <a:rPr lang="fr-FR" sz="1800" b="0" kern="1200" dirty="0">
                          <a:solidFill>
                            <a:schemeClr val="tx1"/>
                          </a:solidFill>
                          <a:effectLst/>
                          <a:latin typeface="+mn-lt"/>
                          <a:ea typeface="+mn-ea"/>
                          <a:cs typeface="+mn-cs"/>
                        </a:rPr>
                        <a:t>Un projet visant à créer du lien ou préserver du lien social ou créer les conditions d’une meilleure convivialité : possible, à condition de s’adresser au public ( indicateur : </a:t>
                      </a:r>
                      <a:r>
                        <a:rPr lang="fr-FR" sz="1800" b="0" i="1" kern="1200" dirty="0">
                          <a:solidFill>
                            <a:schemeClr val="tx1"/>
                          </a:solidFill>
                          <a:effectLst/>
                          <a:latin typeface="+mn-lt"/>
                          <a:ea typeface="+mn-ea"/>
                          <a:cs typeface="+mn-cs"/>
                        </a:rPr>
                        <a:t>Identification du besoin au regard du public</a:t>
                      </a:r>
                      <a:r>
                        <a:rPr lang="fr-FR" sz="1800" b="0" kern="1200" dirty="0">
                          <a:solidFill>
                            <a:schemeClr val="tx1"/>
                          </a:solidFill>
                          <a:effectLst/>
                          <a:latin typeface="+mn-lt"/>
                          <a:ea typeface="+mn-ea"/>
                          <a:cs typeface="+mn-cs"/>
                        </a:rPr>
                        <a:t>)</a:t>
                      </a:r>
                    </a:p>
                    <a:p>
                      <a:pPr hangingPunct="0"/>
                      <a:endParaRPr lang="fr-FR" sz="1800" b="1" kern="1200" dirty="0">
                        <a:solidFill>
                          <a:schemeClr val="tx1"/>
                        </a:solidFill>
                        <a:effectLst/>
                        <a:latin typeface="+mn-lt"/>
                        <a:ea typeface="+mn-ea"/>
                        <a:cs typeface="+mn-cs"/>
                      </a:endParaRPr>
                    </a:p>
                    <a:p>
                      <a:pPr hangingPunct="0"/>
                      <a:endParaRPr lang="fr-FR" sz="1800" b="1" kern="1200" dirty="0">
                        <a:solidFill>
                          <a:schemeClr val="tx1"/>
                        </a:solidFill>
                        <a:effectLst/>
                        <a:latin typeface="+mn-lt"/>
                        <a:ea typeface="+mn-ea"/>
                        <a:cs typeface="+mn-cs"/>
                      </a:endParaRPr>
                    </a:p>
                    <a:p>
                      <a:pPr hangingPunct="0"/>
                      <a:r>
                        <a:rPr lang="fr-FR" sz="1800" b="1" kern="1200" dirty="0">
                          <a:solidFill>
                            <a:schemeClr val="tx1"/>
                          </a:solidFill>
                          <a:effectLst/>
                          <a:latin typeface="+mn-lt"/>
                          <a:ea typeface="+mn-ea"/>
                          <a:cs typeface="+mn-cs"/>
                        </a:rPr>
                        <a:t>- Compétence 3.6 : nos étudiants n'ont pas toujours des projets avec un budget à calculer car ils font appel aux ressources déjà présentes donc comment évaluer cette compétence obligatoire s'ils n'ont rien à chiffrer ?</a:t>
                      </a:r>
                    </a:p>
                    <a:p>
                      <a:pPr hangingPunct="0"/>
                      <a:endParaRPr lang="fr-FR" sz="1800" b="1" kern="1200" dirty="0">
                        <a:solidFill>
                          <a:schemeClr val="tx1"/>
                        </a:solidFill>
                        <a:effectLst/>
                        <a:latin typeface="+mn-lt"/>
                        <a:ea typeface="+mn-ea"/>
                        <a:cs typeface="+mn-cs"/>
                      </a:endParaRPr>
                    </a:p>
                    <a:p>
                      <a:pPr hangingPunct="0"/>
                      <a:r>
                        <a:rPr lang="fr-FR" sz="1800" b="0" kern="1200" dirty="0">
                          <a:solidFill>
                            <a:schemeClr val="tx1"/>
                          </a:solidFill>
                          <a:effectLst/>
                          <a:latin typeface="+mn-lt"/>
                          <a:ea typeface="+mn-ea"/>
                          <a:cs typeface="+mn-cs"/>
                        </a:rPr>
                        <a:t>L’évaluation de cette compétence ne s’opère pas nécessairement au travers d’un chiffrage. L’évaluation peut se faire au travers de la compréhension de l’origine des ressources, du coût de l’action au regard du budget de la structure et du public concerné, du montage financier. </a:t>
                      </a:r>
                      <a:endParaRPr lang="fr-FR" sz="1800" b="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800" b="1" kern="1200" dirty="0">
                        <a:solidFill>
                          <a:schemeClr val="tx1"/>
                        </a:solidFill>
                        <a:effectLst/>
                        <a:latin typeface="+mn-lt"/>
                        <a:ea typeface="+mn-ea"/>
                        <a:cs typeface="+mn-cs"/>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4">
                        <a:lumMod val="60000"/>
                        <a:lumOff val="40000"/>
                      </a:schemeClr>
                    </a:solidFill>
                  </a:tcPr>
                </a:tc>
                <a:extLst>
                  <a:ext uri="{0D108BD9-81ED-4DB2-BD59-A6C34878D82A}">
                    <a16:rowId xmlns:a16="http://schemas.microsoft.com/office/drawing/2014/main" val="2243651741"/>
                  </a:ext>
                </a:extLst>
              </a:tr>
            </a:tbl>
          </a:graphicData>
        </a:graphic>
      </p:graphicFrame>
    </p:spTree>
    <p:extLst>
      <p:ext uri="{BB962C8B-B14F-4D97-AF65-F5344CB8AC3E}">
        <p14:creationId xmlns:p14="http://schemas.microsoft.com/office/powerpoint/2010/main" val="42567538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F73436-B3BD-434C-B194-D5BAE0FC5BFA}"/>
              </a:ext>
            </a:extLst>
          </p:cNvPr>
          <p:cNvSpPr>
            <a:spLocks noGrp="1"/>
          </p:cNvSpPr>
          <p:nvPr>
            <p:ph type="title"/>
          </p:nvPr>
        </p:nvSpPr>
        <p:spPr>
          <a:xfrm>
            <a:off x="59635" y="365125"/>
            <a:ext cx="12072730" cy="1325563"/>
          </a:xfrm>
        </p:spPr>
        <p:txBody>
          <a:bodyPr>
            <a:normAutofit fontScale="90000"/>
          </a:bodyPr>
          <a:lstStyle/>
          <a:p>
            <a:pPr algn="ctr"/>
            <a:r>
              <a:rPr lang="fr-FR" b="1" dirty="0">
                <a:solidFill>
                  <a:schemeClr val="accent1"/>
                </a:solidFill>
              </a:rPr>
              <a:t>Réflexion sur les compétences et indicateurs du BC3 « Animer, former dans les domaines de la vie quotidienne »</a:t>
            </a:r>
          </a:p>
        </p:txBody>
      </p:sp>
      <p:sp>
        <p:nvSpPr>
          <p:cNvPr id="3" name="Espace réservé du contenu 2">
            <a:extLst>
              <a:ext uri="{FF2B5EF4-FFF2-40B4-BE49-F238E27FC236}">
                <a16:creationId xmlns:a16="http://schemas.microsoft.com/office/drawing/2014/main" id="{5EC0F006-3149-4023-AE72-F7AF6F9CFBFA}"/>
              </a:ext>
            </a:extLst>
          </p:cNvPr>
          <p:cNvSpPr>
            <a:spLocks noGrp="1"/>
          </p:cNvSpPr>
          <p:nvPr>
            <p:ph idx="1"/>
          </p:nvPr>
        </p:nvSpPr>
        <p:spPr>
          <a:xfrm>
            <a:off x="838200" y="2141537"/>
            <a:ext cx="10515600" cy="4351338"/>
          </a:xfrm>
        </p:spPr>
        <p:txBody>
          <a:bodyPr/>
          <a:lstStyle/>
          <a:p>
            <a:pPr marL="0" indent="0">
              <a:buNone/>
            </a:pPr>
            <a:r>
              <a:rPr lang="fr-FR" b="1" dirty="0"/>
              <a:t>Travaux par groupe : </a:t>
            </a:r>
          </a:p>
          <a:p>
            <a:endParaRPr lang="fr-FR" dirty="0"/>
          </a:p>
          <a:p>
            <a:pPr>
              <a:buFontTx/>
              <a:buChar char="-"/>
            </a:pPr>
            <a:r>
              <a:rPr lang="fr-FR" dirty="0"/>
              <a:t>Mixer les disciplines (STMS et BSE) et les lycées</a:t>
            </a:r>
          </a:p>
          <a:p>
            <a:pPr>
              <a:buFontTx/>
              <a:buChar char="-"/>
            </a:pPr>
            <a:endParaRPr lang="fr-FR" dirty="0"/>
          </a:p>
          <a:p>
            <a:pPr>
              <a:buFontTx/>
              <a:buChar char="-"/>
            </a:pPr>
            <a:r>
              <a:rPr lang="fr-FR" dirty="0"/>
              <a:t>Groupes 1: Réflexion sur le périmètre des indicateurs de la C3.3</a:t>
            </a:r>
          </a:p>
          <a:p>
            <a:pPr>
              <a:buFontTx/>
              <a:buChar char="-"/>
            </a:pPr>
            <a:endParaRPr lang="fr-FR" dirty="0"/>
          </a:p>
          <a:p>
            <a:pPr>
              <a:buFontTx/>
              <a:buChar char="-"/>
            </a:pPr>
            <a:r>
              <a:rPr lang="fr-FR" dirty="0"/>
              <a:t>Groupes 2 : Réflexion sur le périmètre des indicateurs de la C3.5 et articulations avec les C3.1 et C3.2</a:t>
            </a:r>
          </a:p>
        </p:txBody>
      </p:sp>
    </p:spTree>
    <p:extLst>
      <p:ext uri="{BB962C8B-B14F-4D97-AF65-F5344CB8AC3E}">
        <p14:creationId xmlns:p14="http://schemas.microsoft.com/office/powerpoint/2010/main" val="22226245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B508364-C607-4C13-825A-651F554D014C}"/>
              </a:ext>
            </a:extLst>
          </p:cNvPr>
          <p:cNvSpPr>
            <a:spLocks noGrp="1"/>
          </p:cNvSpPr>
          <p:nvPr>
            <p:ph type="title"/>
          </p:nvPr>
        </p:nvSpPr>
        <p:spPr>
          <a:xfrm>
            <a:off x="838200" y="2525229"/>
            <a:ext cx="10515600" cy="1325563"/>
          </a:xfrm>
        </p:spPr>
        <p:txBody>
          <a:bodyPr/>
          <a:lstStyle/>
          <a:p>
            <a:pPr algn="ctr"/>
            <a:r>
              <a:rPr lang="fr-FR" b="1" dirty="0">
                <a:solidFill>
                  <a:schemeClr val="accent1"/>
                </a:solidFill>
              </a:rPr>
              <a:t>Retours sur la </a:t>
            </a:r>
            <a:br>
              <a:rPr lang="fr-FR" b="1" dirty="0">
                <a:solidFill>
                  <a:schemeClr val="accent1"/>
                </a:solidFill>
              </a:rPr>
            </a:br>
            <a:r>
              <a:rPr lang="fr-FR" b="1" dirty="0">
                <a:solidFill>
                  <a:schemeClr val="accent1"/>
                </a:solidFill>
              </a:rPr>
              <a:t>mise en œuvre de la rénovation du BTS ESF</a:t>
            </a:r>
          </a:p>
        </p:txBody>
      </p:sp>
    </p:spTree>
    <p:extLst>
      <p:ext uri="{BB962C8B-B14F-4D97-AF65-F5344CB8AC3E}">
        <p14:creationId xmlns:p14="http://schemas.microsoft.com/office/powerpoint/2010/main" val="1832408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FBD100B-12E8-4D5C-9228-0F74C2B661AD}"/>
              </a:ext>
            </a:extLst>
          </p:cNvPr>
          <p:cNvSpPr>
            <a:spLocks noGrp="1"/>
          </p:cNvSpPr>
          <p:nvPr>
            <p:ph type="title"/>
          </p:nvPr>
        </p:nvSpPr>
        <p:spPr>
          <a:xfrm>
            <a:off x="745435" y="2472221"/>
            <a:ext cx="10515600" cy="1325563"/>
          </a:xfrm>
        </p:spPr>
        <p:txBody>
          <a:bodyPr>
            <a:normAutofit/>
          </a:bodyPr>
          <a:lstStyle/>
          <a:p>
            <a:pPr algn="ctr"/>
            <a:r>
              <a:rPr lang="fr-FR" b="1" dirty="0">
                <a:solidFill>
                  <a:schemeClr val="accent1"/>
                </a:solidFill>
              </a:rPr>
              <a:t>L’épreuve E1 – Epreuve pratique « Expertise et conseil technologiques en vie quotidienne »</a:t>
            </a:r>
          </a:p>
        </p:txBody>
      </p:sp>
    </p:spTree>
    <p:extLst>
      <p:ext uri="{BB962C8B-B14F-4D97-AF65-F5344CB8AC3E}">
        <p14:creationId xmlns:p14="http://schemas.microsoft.com/office/powerpoint/2010/main" val="3594446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A9E8AD3-34E4-478A-8E1B-0338D6366552}"/>
              </a:ext>
            </a:extLst>
          </p:cNvPr>
          <p:cNvSpPr>
            <a:spLocks noGrp="1"/>
          </p:cNvSpPr>
          <p:nvPr>
            <p:ph type="title"/>
          </p:nvPr>
        </p:nvSpPr>
        <p:spPr/>
        <p:txBody>
          <a:bodyPr>
            <a:normAutofit/>
          </a:bodyPr>
          <a:lstStyle/>
          <a:p>
            <a:r>
              <a:rPr lang="fr-FR" sz="3600" b="1" dirty="0">
                <a:solidFill>
                  <a:schemeClr val="accent1"/>
                </a:solidFill>
              </a:rPr>
              <a:t>Bilan de la première SE </a:t>
            </a:r>
          </a:p>
        </p:txBody>
      </p:sp>
      <p:sp>
        <p:nvSpPr>
          <p:cNvPr id="3" name="Espace réservé du contenu 2">
            <a:extLst>
              <a:ext uri="{FF2B5EF4-FFF2-40B4-BE49-F238E27FC236}">
                <a16:creationId xmlns:a16="http://schemas.microsoft.com/office/drawing/2014/main" id="{A9C45834-4423-4FE9-97C2-664B27E94B45}"/>
              </a:ext>
            </a:extLst>
          </p:cNvPr>
          <p:cNvSpPr>
            <a:spLocks noGrp="1"/>
          </p:cNvSpPr>
          <p:nvPr>
            <p:ph idx="1"/>
          </p:nvPr>
        </p:nvSpPr>
        <p:spPr>
          <a:xfrm>
            <a:off x="838200" y="1537252"/>
            <a:ext cx="10515600" cy="4955623"/>
          </a:xfrm>
        </p:spPr>
        <p:txBody>
          <a:bodyPr>
            <a:normAutofit fontScale="92500" lnSpcReduction="10000"/>
          </a:bodyPr>
          <a:lstStyle/>
          <a:p>
            <a:pPr marL="0" indent="0">
              <a:buNone/>
            </a:pPr>
            <a:r>
              <a:rPr lang="fr-FR" sz="2000" b="1" dirty="0"/>
              <a:t>Axes positifs </a:t>
            </a:r>
          </a:p>
          <a:p>
            <a:r>
              <a:rPr lang="fr-FR" sz="2000" dirty="0"/>
              <a:t>Des sujets qui ont évolué : de l’atelier collectif au conseil à la personne </a:t>
            </a:r>
          </a:p>
          <a:p>
            <a:r>
              <a:rPr lang="fr-FR" sz="2000" dirty="0"/>
              <a:t>Des consignes plus professionnelles</a:t>
            </a:r>
          </a:p>
          <a:p>
            <a:r>
              <a:rPr lang="fr-FR" sz="2000" dirty="0"/>
              <a:t>La construction des consignes en appui des compétences et des indicateurs mobilisés</a:t>
            </a:r>
          </a:p>
          <a:p>
            <a:r>
              <a:rPr lang="fr-FR" sz="2000" dirty="0"/>
              <a:t>Un barème par compétences et non plus par questions</a:t>
            </a:r>
          </a:p>
          <a:p>
            <a:r>
              <a:rPr lang="fr-FR" sz="2000" dirty="0"/>
              <a:t>Le référencement des sources </a:t>
            </a:r>
          </a:p>
          <a:p>
            <a:endParaRPr lang="fr-FR" sz="2000" dirty="0"/>
          </a:p>
          <a:p>
            <a:pPr marL="0" indent="0">
              <a:buNone/>
            </a:pPr>
            <a:r>
              <a:rPr lang="fr-FR" sz="2000" b="1" dirty="0"/>
              <a:t>Axes d’amélioration </a:t>
            </a:r>
          </a:p>
          <a:p>
            <a:r>
              <a:rPr lang="fr-FR" sz="2000" dirty="0"/>
              <a:t>Envisager les indicateurs comme une méthode à utiliser pour une majorité du bloc de compétence</a:t>
            </a:r>
          </a:p>
          <a:p>
            <a:r>
              <a:rPr lang="fr-FR" sz="2000" dirty="0"/>
              <a:t>Etoffer la présentation de la personne ou de la famille concernée</a:t>
            </a:r>
          </a:p>
          <a:p>
            <a:r>
              <a:rPr lang="fr-FR" sz="2000" dirty="0"/>
              <a:t>S’attacher davantage à la formulation de attendus de la grille d’évaluation</a:t>
            </a:r>
          </a:p>
          <a:p>
            <a:r>
              <a:rPr lang="fr-FR" sz="2000" dirty="0"/>
              <a:t>Travail d’équipe qui peut encore dans certains établissements être renforcés</a:t>
            </a:r>
          </a:p>
          <a:p>
            <a:pPr>
              <a:buFont typeface="Symbol" panose="05050102010706020507" pitchFamily="18" charset="2"/>
              <a:buChar char="Þ"/>
            </a:pPr>
            <a:r>
              <a:rPr lang="fr-FR" sz="2000" dirty="0"/>
              <a:t> </a:t>
            </a:r>
            <a:r>
              <a:rPr lang="fr-FR" sz="2000" b="1" dirty="0">
                <a:solidFill>
                  <a:schemeClr val="accent1"/>
                </a:solidFill>
              </a:rPr>
              <a:t>A moyen terme, réduire le nombre de consignes pour aller vers une consigne plus globale par compétence</a:t>
            </a:r>
          </a:p>
        </p:txBody>
      </p:sp>
      <p:sp>
        <p:nvSpPr>
          <p:cNvPr id="4" name="Ellipse 3">
            <a:extLst>
              <a:ext uri="{FF2B5EF4-FFF2-40B4-BE49-F238E27FC236}">
                <a16:creationId xmlns:a16="http://schemas.microsoft.com/office/drawing/2014/main" id="{E4226F65-D425-4478-93D6-D063E5BE4279}"/>
              </a:ext>
            </a:extLst>
          </p:cNvPr>
          <p:cNvSpPr/>
          <p:nvPr/>
        </p:nvSpPr>
        <p:spPr>
          <a:xfrm>
            <a:off x="9279835" y="231914"/>
            <a:ext cx="2607365" cy="201433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Nécessité de se questionner sur chaque indicateur, pris seul et dans un processus</a:t>
            </a:r>
          </a:p>
        </p:txBody>
      </p:sp>
    </p:spTree>
    <p:extLst>
      <p:ext uri="{BB962C8B-B14F-4D97-AF65-F5344CB8AC3E}">
        <p14:creationId xmlns:p14="http://schemas.microsoft.com/office/powerpoint/2010/main" val="36531503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EEEAC57-3589-4BF4-A440-C46CD014187D}"/>
              </a:ext>
            </a:extLst>
          </p:cNvPr>
          <p:cNvSpPr>
            <a:spLocks noGrp="1"/>
          </p:cNvSpPr>
          <p:nvPr>
            <p:ph type="title"/>
          </p:nvPr>
        </p:nvSpPr>
        <p:spPr/>
        <p:txBody>
          <a:bodyPr>
            <a:normAutofit/>
          </a:bodyPr>
          <a:lstStyle/>
          <a:p>
            <a:r>
              <a:rPr lang="fr-FR" sz="3600" dirty="0">
                <a:solidFill>
                  <a:schemeClr val="accent1"/>
                </a:solidFill>
              </a:rPr>
              <a:t>Récapitulatif SE1 et SE2</a:t>
            </a:r>
          </a:p>
        </p:txBody>
      </p:sp>
      <p:graphicFrame>
        <p:nvGraphicFramePr>
          <p:cNvPr id="5" name="Espace réservé du contenu 4">
            <a:extLst>
              <a:ext uri="{FF2B5EF4-FFF2-40B4-BE49-F238E27FC236}">
                <a16:creationId xmlns:a16="http://schemas.microsoft.com/office/drawing/2014/main" id="{BD9242E3-91BD-4940-AB54-59322F7D04B8}"/>
              </a:ext>
            </a:extLst>
          </p:cNvPr>
          <p:cNvGraphicFramePr>
            <a:graphicFrameLocks noGrp="1"/>
          </p:cNvGraphicFramePr>
          <p:nvPr>
            <p:ph idx="1"/>
            <p:extLst>
              <p:ext uri="{D42A27DB-BD31-4B8C-83A1-F6EECF244321}">
                <p14:modId xmlns:p14="http://schemas.microsoft.com/office/powerpoint/2010/main" val="3662567231"/>
              </p:ext>
            </p:extLst>
          </p:nvPr>
        </p:nvGraphicFramePr>
        <p:xfrm>
          <a:off x="1295400" y="1569057"/>
          <a:ext cx="9601199" cy="4202430"/>
        </p:xfrm>
        <a:graphic>
          <a:graphicData uri="http://schemas.openxmlformats.org/drawingml/2006/table">
            <a:tbl>
              <a:tblPr>
                <a:tableStyleId>{5C22544A-7EE6-4342-B048-85BDC9FD1C3A}</a:tableStyleId>
              </a:tblPr>
              <a:tblGrid>
                <a:gridCol w="1885122">
                  <a:extLst>
                    <a:ext uri="{9D8B030D-6E8A-4147-A177-3AD203B41FA5}">
                      <a16:colId xmlns:a16="http://schemas.microsoft.com/office/drawing/2014/main" val="33693632"/>
                    </a:ext>
                  </a:extLst>
                </a:gridCol>
                <a:gridCol w="2769330">
                  <a:extLst>
                    <a:ext uri="{9D8B030D-6E8A-4147-A177-3AD203B41FA5}">
                      <a16:colId xmlns:a16="http://schemas.microsoft.com/office/drawing/2014/main" val="1304890068"/>
                    </a:ext>
                  </a:extLst>
                </a:gridCol>
                <a:gridCol w="790589">
                  <a:extLst>
                    <a:ext uri="{9D8B030D-6E8A-4147-A177-3AD203B41FA5}">
                      <a16:colId xmlns:a16="http://schemas.microsoft.com/office/drawing/2014/main" val="1008431017"/>
                    </a:ext>
                  </a:extLst>
                </a:gridCol>
                <a:gridCol w="1046695">
                  <a:extLst>
                    <a:ext uri="{9D8B030D-6E8A-4147-A177-3AD203B41FA5}">
                      <a16:colId xmlns:a16="http://schemas.microsoft.com/office/drawing/2014/main" val="3734870329"/>
                    </a:ext>
                  </a:extLst>
                </a:gridCol>
                <a:gridCol w="701508">
                  <a:extLst>
                    <a:ext uri="{9D8B030D-6E8A-4147-A177-3AD203B41FA5}">
                      <a16:colId xmlns:a16="http://schemas.microsoft.com/office/drawing/2014/main" val="3339976977"/>
                    </a:ext>
                  </a:extLst>
                </a:gridCol>
                <a:gridCol w="659752">
                  <a:extLst>
                    <a:ext uri="{9D8B030D-6E8A-4147-A177-3AD203B41FA5}">
                      <a16:colId xmlns:a16="http://schemas.microsoft.com/office/drawing/2014/main" val="3208389989"/>
                    </a:ext>
                  </a:extLst>
                </a:gridCol>
                <a:gridCol w="1046695">
                  <a:extLst>
                    <a:ext uri="{9D8B030D-6E8A-4147-A177-3AD203B41FA5}">
                      <a16:colId xmlns:a16="http://schemas.microsoft.com/office/drawing/2014/main" val="3806936391"/>
                    </a:ext>
                  </a:extLst>
                </a:gridCol>
                <a:gridCol w="701508">
                  <a:extLst>
                    <a:ext uri="{9D8B030D-6E8A-4147-A177-3AD203B41FA5}">
                      <a16:colId xmlns:a16="http://schemas.microsoft.com/office/drawing/2014/main" val="2948406003"/>
                    </a:ext>
                  </a:extLst>
                </a:gridCol>
              </a:tblGrid>
              <a:tr h="0">
                <a:tc>
                  <a:txBody>
                    <a:bodyPr/>
                    <a:lstStyle/>
                    <a:p>
                      <a:pPr algn="ctr" fontAlgn="ctr"/>
                      <a:r>
                        <a:rPr lang="fr-FR" sz="1100" u="none" strike="noStrike">
                          <a:effectLst/>
                        </a:rPr>
                        <a:t>Compétence évaluée</a:t>
                      </a:r>
                      <a:endParaRPr lang="fr-FR" sz="1100" b="1" i="0" u="none" strike="noStrike">
                        <a:solidFill>
                          <a:srgbClr val="000000"/>
                        </a:solidFill>
                        <a:effectLst/>
                        <a:latin typeface="Calibri" panose="020F0502020204030204" pitchFamily="34" charset="0"/>
                      </a:endParaRPr>
                    </a:p>
                  </a:txBody>
                  <a:tcPr marL="0" marR="0" marT="0" marB="0" anchor="ctr"/>
                </a:tc>
                <a:tc>
                  <a:txBody>
                    <a:bodyPr/>
                    <a:lstStyle/>
                    <a:p>
                      <a:pPr algn="l" fontAlgn="b"/>
                      <a:r>
                        <a:rPr lang="fr-FR" sz="1100" u="none" strike="noStrike">
                          <a:effectLst/>
                        </a:rPr>
                        <a:t>Indicateurs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SE1</a:t>
                      </a:r>
                      <a:endParaRPr lang="fr-FR" sz="1100" b="1"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Dimension vie quotidienne</a:t>
                      </a:r>
                      <a:endParaRPr lang="fr-FR" sz="1100" b="1"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Acquis SPCA évalués</a:t>
                      </a:r>
                      <a:endParaRPr lang="fr-FR" sz="1100" b="1"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SE2</a:t>
                      </a:r>
                      <a:endParaRPr lang="fr-FR" sz="1100" b="1"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Dimension vie quotidienne</a:t>
                      </a:r>
                      <a:endParaRPr lang="fr-FR" sz="1100" b="1"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Acquis SPCA évalués</a:t>
                      </a:r>
                      <a:endParaRPr lang="fr-FR" sz="1100" b="1" i="0" u="none" strike="noStrike">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1035745054"/>
                  </a:ext>
                </a:extLst>
              </a:tr>
              <a:tr h="190500">
                <a:tc rowSpan="7">
                  <a:txBody>
                    <a:bodyPr/>
                    <a:lstStyle/>
                    <a:p>
                      <a:pPr algn="ctr" fontAlgn="ctr"/>
                      <a:r>
                        <a:rPr lang="fr-FR" sz="1000" u="none" strike="noStrike">
                          <a:effectLst/>
                        </a:rPr>
                        <a:t>C1.1 - Élaborer un conseil en vie quotidienne dans les domaines de l’économie-consommation, de l’habitat-logement, de l’environnement- énergie, de la santé-alimentation-hygiène</a:t>
                      </a:r>
                      <a:endParaRPr lang="fr-FR" sz="1000" b="0" i="1" u="none" strike="noStrike">
                        <a:solidFill>
                          <a:srgbClr val="000000"/>
                        </a:solidFill>
                        <a:effectLst/>
                        <a:latin typeface="Calibri" panose="020F0502020204030204" pitchFamily="34" charset="0"/>
                      </a:endParaRPr>
                    </a:p>
                  </a:txBody>
                  <a:tcPr marL="0" marR="0" marT="0" marB="0" anchor="ctr"/>
                </a:tc>
                <a:tc>
                  <a:txBody>
                    <a:bodyPr/>
                    <a:lstStyle/>
                    <a:p>
                      <a:pPr algn="l" fontAlgn="ctr"/>
                      <a:r>
                        <a:rPr lang="fr-FR" sz="1000" u="none" strike="noStrike">
                          <a:effectLst/>
                        </a:rPr>
                        <a:t>Identification de la demande</a:t>
                      </a:r>
                      <a:endParaRPr lang="fr-FR" sz="1000" b="0" i="1" u="none" strike="noStrike">
                        <a:solidFill>
                          <a:srgbClr val="000000"/>
                        </a:solidFill>
                        <a:effectLst/>
                        <a:latin typeface="Calibri" panose="020F0502020204030204" pitchFamily="34" charset="0"/>
                      </a:endParaRPr>
                    </a:p>
                  </a:txBody>
                  <a:tcPr marL="0" marR="0" marT="0" marB="0" anchor="ctr"/>
                </a:tc>
                <a:tc>
                  <a:txBody>
                    <a:bodyPr/>
                    <a:lstStyle/>
                    <a:p>
                      <a:pPr algn="l" fontAlgn="ctr"/>
                      <a:r>
                        <a:rPr lang="fr-FR" sz="1100" u="none" strike="noStrike">
                          <a:effectLst/>
                        </a:rPr>
                        <a:t> </a:t>
                      </a:r>
                      <a:endParaRPr lang="fr-FR" sz="1100" b="0" i="1"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l"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4194737047"/>
                  </a:ext>
                </a:extLst>
              </a:tr>
              <a:tr h="323850">
                <a:tc vMerge="1">
                  <a:txBody>
                    <a:bodyPr/>
                    <a:lstStyle/>
                    <a:p>
                      <a:endParaRPr lang="fr-FR"/>
                    </a:p>
                  </a:txBody>
                  <a:tcPr/>
                </a:tc>
                <a:tc>
                  <a:txBody>
                    <a:bodyPr/>
                    <a:lstStyle/>
                    <a:p>
                      <a:pPr algn="l" fontAlgn="ctr"/>
                      <a:r>
                        <a:rPr lang="fr-FR" sz="1000" u="none" strike="noStrike" dirty="0">
                          <a:effectLst/>
                        </a:rPr>
                        <a:t>Recueil des données, des informations nécessaires à l’analyse de la situation</a:t>
                      </a:r>
                      <a:endParaRPr lang="fr-FR" sz="1000" b="0" i="1" u="none" strike="noStrike" dirty="0">
                        <a:solidFill>
                          <a:srgbClr val="000000"/>
                        </a:solidFill>
                        <a:effectLst/>
                        <a:latin typeface="Calibri" panose="020F0502020204030204" pitchFamily="34" charset="0"/>
                      </a:endParaRPr>
                    </a:p>
                  </a:txBody>
                  <a:tcPr marL="0" marR="0" marT="0" marB="0" anchor="ctr"/>
                </a:tc>
                <a:tc>
                  <a:txBody>
                    <a:bodyPr/>
                    <a:lstStyle/>
                    <a:p>
                      <a:pPr algn="l" fontAlgn="b"/>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l" fontAlgn="b"/>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b"/>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3826345400"/>
                  </a:ext>
                </a:extLst>
              </a:tr>
              <a:tr h="323850">
                <a:tc vMerge="1">
                  <a:txBody>
                    <a:bodyPr/>
                    <a:lstStyle/>
                    <a:p>
                      <a:endParaRPr lang="fr-FR"/>
                    </a:p>
                  </a:txBody>
                  <a:tcPr/>
                </a:tc>
                <a:tc>
                  <a:txBody>
                    <a:bodyPr/>
                    <a:lstStyle/>
                    <a:p>
                      <a:pPr algn="l" fontAlgn="ctr"/>
                      <a:r>
                        <a:rPr lang="fr-FR" sz="1000" u="none" strike="noStrike">
                          <a:effectLst/>
                        </a:rPr>
                        <a:t>Traitement des données et des informations pour permettre l’analyse de la situation</a:t>
                      </a:r>
                      <a:endParaRPr lang="fr-FR" sz="1000" b="0" i="1" u="none" strike="noStrike">
                        <a:solidFill>
                          <a:srgbClr val="000000"/>
                        </a:solidFill>
                        <a:effectLst/>
                        <a:latin typeface="Calibri" panose="020F0502020204030204" pitchFamily="34" charset="0"/>
                      </a:endParaRPr>
                    </a:p>
                  </a:txBody>
                  <a:tcPr marL="0" marR="0" marT="0" marB="0" anchor="ctr"/>
                </a:tc>
                <a:tc>
                  <a:txBody>
                    <a:bodyPr/>
                    <a:lstStyle/>
                    <a:p>
                      <a:pPr algn="l" fontAlgn="ctr"/>
                      <a:r>
                        <a:rPr lang="fr-FR" sz="1100" u="none" strike="noStrike">
                          <a:effectLst/>
                        </a:rPr>
                        <a:t> </a:t>
                      </a:r>
                      <a:endParaRPr lang="fr-FR" sz="1100" b="0" i="1"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l" fontAlgn="b"/>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b"/>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3071007972"/>
                  </a:ext>
                </a:extLst>
              </a:tr>
              <a:tr h="190500">
                <a:tc vMerge="1">
                  <a:txBody>
                    <a:bodyPr/>
                    <a:lstStyle/>
                    <a:p>
                      <a:endParaRPr lang="fr-FR"/>
                    </a:p>
                  </a:txBody>
                  <a:tcPr/>
                </a:tc>
                <a:tc>
                  <a:txBody>
                    <a:bodyPr/>
                    <a:lstStyle/>
                    <a:p>
                      <a:pPr algn="l" fontAlgn="ctr"/>
                      <a:r>
                        <a:rPr lang="fr-FR" sz="1000" u="none" strike="noStrike">
                          <a:effectLst/>
                        </a:rPr>
                        <a:t>Identification du besoin</a:t>
                      </a:r>
                      <a:endParaRPr lang="fr-FR" sz="1000" b="0" i="1" u="none" strike="noStrike">
                        <a:solidFill>
                          <a:srgbClr val="000000"/>
                        </a:solidFill>
                        <a:effectLst/>
                        <a:latin typeface="Calibri" panose="020F0502020204030204" pitchFamily="34" charset="0"/>
                      </a:endParaRPr>
                    </a:p>
                  </a:txBody>
                  <a:tcPr marL="0" marR="0" marT="0" marB="0" anchor="ctr"/>
                </a:tc>
                <a:tc>
                  <a:txBody>
                    <a:bodyPr/>
                    <a:lstStyle/>
                    <a:p>
                      <a:pPr algn="l" fontAlgn="ctr"/>
                      <a:r>
                        <a:rPr lang="fr-FR" sz="1100" u="none" strike="noStrike">
                          <a:effectLst/>
                        </a:rPr>
                        <a:t> </a:t>
                      </a:r>
                      <a:endParaRPr lang="fr-FR" sz="1100" b="0" i="1"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l" fontAlgn="b"/>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b"/>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3997535960"/>
                  </a:ext>
                </a:extLst>
              </a:tr>
              <a:tr h="323850">
                <a:tc vMerge="1">
                  <a:txBody>
                    <a:bodyPr/>
                    <a:lstStyle/>
                    <a:p>
                      <a:endParaRPr lang="fr-FR"/>
                    </a:p>
                  </a:txBody>
                  <a:tcPr/>
                </a:tc>
                <a:tc>
                  <a:txBody>
                    <a:bodyPr/>
                    <a:lstStyle/>
                    <a:p>
                      <a:pPr algn="l" fontAlgn="ctr"/>
                      <a:r>
                        <a:rPr lang="fr-FR" sz="1000" u="none" strike="noStrike">
                          <a:effectLst/>
                        </a:rPr>
                        <a:t>Intégration d’éléments scientifiques et techniques à la construction du conseil</a:t>
                      </a:r>
                      <a:endParaRPr lang="fr-FR" sz="1000" b="0" i="1" u="none" strike="noStrike">
                        <a:solidFill>
                          <a:srgbClr val="000000"/>
                        </a:solidFill>
                        <a:effectLst/>
                        <a:latin typeface="Calibri" panose="020F0502020204030204" pitchFamily="34" charset="0"/>
                      </a:endParaRPr>
                    </a:p>
                  </a:txBody>
                  <a:tcPr marL="0" marR="0" marT="0" marB="0" anchor="ctr"/>
                </a:tc>
                <a:tc>
                  <a:txBody>
                    <a:bodyPr/>
                    <a:lstStyle/>
                    <a:p>
                      <a:pPr algn="l" fontAlgn="b"/>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b"/>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l" fontAlgn="b"/>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b"/>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1981163897"/>
                  </a:ext>
                </a:extLst>
              </a:tr>
              <a:tr h="190500">
                <a:tc vMerge="1">
                  <a:txBody>
                    <a:bodyPr/>
                    <a:lstStyle/>
                    <a:p>
                      <a:endParaRPr lang="fr-FR"/>
                    </a:p>
                  </a:txBody>
                  <a:tcPr/>
                </a:tc>
                <a:tc>
                  <a:txBody>
                    <a:bodyPr/>
                    <a:lstStyle/>
                    <a:p>
                      <a:pPr algn="l" fontAlgn="ctr"/>
                      <a:r>
                        <a:rPr lang="fr-FR" sz="1000" u="none" strike="noStrike">
                          <a:effectLst/>
                        </a:rPr>
                        <a:t>Élaboration d’un conseil en réponse au besoin</a:t>
                      </a:r>
                      <a:endParaRPr lang="fr-FR" sz="1000" b="0" i="1" u="none" strike="noStrike">
                        <a:solidFill>
                          <a:srgbClr val="000000"/>
                        </a:solidFill>
                        <a:effectLst/>
                        <a:latin typeface="Calibri" panose="020F0502020204030204" pitchFamily="34" charset="0"/>
                      </a:endParaRPr>
                    </a:p>
                  </a:txBody>
                  <a:tcPr marL="0" marR="0" marT="0" marB="0" anchor="ctr"/>
                </a:tc>
                <a:tc>
                  <a:txBody>
                    <a:bodyPr/>
                    <a:lstStyle/>
                    <a:p>
                      <a:pPr algn="l" fontAlgn="b"/>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b"/>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l" fontAlgn="b"/>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b"/>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1766098201"/>
                  </a:ext>
                </a:extLst>
              </a:tr>
              <a:tr h="200025">
                <a:tc vMerge="1">
                  <a:txBody>
                    <a:bodyPr/>
                    <a:lstStyle/>
                    <a:p>
                      <a:endParaRPr lang="fr-FR"/>
                    </a:p>
                  </a:txBody>
                  <a:tcPr/>
                </a:tc>
                <a:tc>
                  <a:txBody>
                    <a:bodyPr/>
                    <a:lstStyle/>
                    <a:p>
                      <a:pPr algn="l" fontAlgn="ctr"/>
                      <a:r>
                        <a:rPr lang="fr-FR" sz="1000" u="none" strike="noStrike">
                          <a:effectLst/>
                        </a:rPr>
                        <a:t>Formulation du conseil adaptée au public</a:t>
                      </a:r>
                      <a:endParaRPr lang="fr-FR" sz="1000" b="0" i="1" u="none" strike="noStrike">
                        <a:solidFill>
                          <a:srgbClr val="000000"/>
                        </a:solidFill>
                        <a:effectLst/>
                        <a:latin typeface="Calibri" panose="020F0502020204030204" pitchFamily="34" charset="0"/>
                      </a:endParaRPr>
                    </a:p>
                  </a:txBody>
                  <a:tcPr marL="0" marR="0" marT="0" marB="0" anchor="ctr"/>
                </a:tc>
                <a:tc>
                  <a:txBody>
                    <a:bodyPr/>
                    <a:lstStyle/>
                    <a:p>
                      <a:pPr algn="l" fontAlgn="b"/>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b"/>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l" fontAlgn="b"/>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b"/>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1181971992"/>
                  </a:ext>
                </a:extLst>
              </a:tr>
              <a:tr h="190500">
                <a:tc rowSpan="7">
                  <a:txBody>
                    <a:bodyPr/>
                    <a:lstStyle/>
                    <a:p>
                      <a:pPr algn="ctr" fontAlgn="ctr"/>
                      <a:r>
                        <a:rPr lang="fr-FR" sz="1000" u="none" strike="noStrike" dirty="0">
                          <a:effectLst/>
                        </a:rPr>
                        <a:t>C1.2 - Conseiller sur l'usage des ressources numériques liées à la vie quotidienne</a:t>
                      </a:r>
                      <a:endParaRPr lang="fr-FR" sz="1000" b="0" i="1" u="none" strike="noStrike" dirty="0">
                        <a:solidFill>
                          <a:srgbClr val="000000"/>
                        </a:solidFill>
                        <a:effectLst/>
                        <a:latin typeface="Calibri" panose="020F0502020204030204" pitchFamily="34" charset="0"/>
                      </a:endParaRPr>
                    </a:p>
                  </a:txBody>
                  <a:tcPr marL="0" marR="0" marT="0" marB="0" anchor="ctr"/>
                </a:tc>
                <a:tc>
                  <a:txBody>
                    <a:bodyPr/>
                    <a:lstStyle/>
                    <a:p>
                      <a:pPr algn="l" fontAlgn="ctr"/>
                      <a:r>
                        <a:rPr lang="fr-FR" sz="1000" u="none" strike="noStrike">
                          <a:effectLst/>
                        </a:rPr>
                        <a:t>Identification de la demande</a:t>
                      </a:r>
                      <a:endParaRPr lang="fr-FR" sz="1000" b="0" i="1" u="none" strike="noStrike">
                        <a:solidFill>
                          <a:srgbClr val="000000"/>
                        </a:solidFill>
                        <a:effectLst/>
                        <a:latin typeface="Calibri" panose="020F0502020204030204" pitchFamily="34" charset="0"/>
                      </a:endParaRPr>
                    </a:p>
                  </a:txBody>
                  <a:tcPr marL="0" marR="0" marT="0" marB="0" anchor="ctr"/>
                </a:tc>
                <a:tc>
                  <a:txBody>
                    <a:bodyPr/>
                    <a:lstStyle/>
                    <a:p>
                      <a:pPr algn="l" fontAlgn="ctr"/>
                      <a:r>
                        <a:rPr lang="fr-FR" sz="1100" u="none" strike="noStrike">
                          <a:effectLst/>
                        </a:rPr>
                        <a:t> </a:t>
                      </a:r>
                      <a:endParaRPr lang="fr-FR" sz="1100" b="0" i="1"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l"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297994228"/>
                  </a:ext>
                </a:extLst>
              </a:tr>
              <a:tr h="323850">
                <a:tc vMerge="1">
                  <a:txBody>
                    <a:bodyPr/>
                    <a:lstStyle/>
                    <a:p>
                      <a:endParaRPr lang="fr-FR"/>
                    </a:p>
                  </a:txBody>
                  <a:tcPr/>
                </a:tc>
                <a:tc>
                  <a:txBody>
                    <a:bodyPr/>
                    <a:lstStyle/>
                    <a:p>
                      <a:pPr algn="l" fontAlgn="ctr"/>
                      <a:r>
                        <a:rPr lang="fr-FR" sz="1000" b="0" i="0" u="none" strike="noStrike" dirty="0">
                          <a:solidFill>
                            <a:srgbClr val="000000"/>
                          </a:solidFill>
                          <a:effectLst/>
                          <a:latin typeface="Calibri" panose="020F0502020204030204" pitchFamily="34" charset="0"/>
                        </a:rPr>
                        <a:t>Identification de la place du numérique en réponse aux besoins de la personne</a:t>
                      </a:r>
                    </a:p>
                  </a:txBody>
                  <a:tcPr marL="0" marR="0" marT="0" marB="0" anchor="ctr"/>
                </a:tc>
                <a:tc>
                  <a:txBody>
                    <a:bodyPr/>
                    <a:lstStyle/>
                    <a:p>
                      <a:pPr algn="l" fontAlgn="b"/>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b"/>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l" fontAlgn="b"/>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b"/>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1619187612"/>
                  </a:ext>
                </a:extLst>
              </a:tr>
              <a:tr h="323850">
                <a:tc vMerge="1">
                  <a:txBody>
                    <a:bodyPr/>
                    <a:lstStyle/>
                    <a:p>
                      <a:endParaRPr lang="fr-FR"/>
                    </a:p>
                  </a:txBody>
                  <a:tcPr/>
                </a:tc>
                <a:tc>
                  <a:txBody>
                    <a:bodyPr/>
                    <a:lstStyle/>
                    <a:p>
                      <a:pPr algn="l" fontAlgn="ctr"/>
                      <a:r>
                        <a:rPr lang="fr-FR" sz="1000" u="none" strike="noStrike" dirty="0">
                          <a:effectLst/>
                        </a:rPr>
                        <a:t>Repérage des solutions numériques adaptées au besoin</a:t>
                      </a:r>
                      <a:endParaRPr lang="fr-FR" sz="1000" b="0" i="1" u="none" strike="noStrike" dirty="0">
                        <a:solidFill>
                          <a:srgbClr val="000000"/>
                        </a:solidFill>
                        <a:effectLst/>
                        <a:latin typeface="Calibri" panose="020F0502020204030204" pitchFamily="34" charset="0"/>
                      </a:endParaRPr>
                    </a:p>
                  </a:txBody>
                  <a:tcPr marL="0" marR="0" marT="0" marB="0" anchor="ctr"/>
                </a:tc>
                <a:tc>
                  <a:txBody>
                    <a:bodyPr/>
                    <a:lstStyle/>
                    <a:p>
                      <a:pPr algn="l" fontAlgn="b"/>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b"/>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l" fontAlgn="b"/>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b"/>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2886934728"/>
                  </a:ext>
                </a:extLst>
              </a:tr>
              <a:tr h="190500">
                <a:tc vMerge="1">
                  <a:txBody>
                    <a:bodyPr/>
                    <a:lstStyle/>
                    <a:p>
                      <a:endParaRPr lang="fr-FR"/>
                    </a:p>
                  </a:txBody>
                  <a:tcPr/>
                </a:tc>
                <a:tc>
                  <a:txBody>
                    <a:bodyPr/>
                    <a:lstStyle/>
                    <a:p>
                      <a:pPr algn="l" fontAlgn="ctr"/>
                      <a:r>
                        <a:rPr lang="fr-FR" sz="1000" b="0" i="0" u="none" strike="noStrike" dirty="0">
                          <a:solidFill>
                            <a:srgbClr val="000000"/>
                          </a:solidFill>
                          <a:effectLst/>
                          <a:latin typeface="Calibri" panose="020F0502020204030204" pitchFamily="34" charset="0"/>
                        </a:rPr>
                        <a:t>Prise en compte des freins à l’utilisation du service ou système</a:t>
                      </a:r>
                    </a:p>
                  </a:txBody>
                  <a:tcPr marL="0" marR="0" marT="0" marB="0" anchor="ctr"/>
                </a:tc>
                <a:tc>
                  <a:txBody>
                    <a:bodyPr/>
                    <a:lstStyle/>
                    <a:p>
                      <a:pPr algn="l" fontAlgn="b"/>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b"/>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l" fontAlgn="b"/>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b"/>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599253426"/>
                  </a:ext>
                </a:extLst>
              </a:tr>
              <a:tr h="323850">
                <a:tc vMerge="1">
                  <a:txBody>
                    <a:bodyPr/>
                    <a:lstStyle/>
                    <a:p>
                      <a:endParaRPr lang="fr-FR"/>
                    </a:p>
                  </a:txBody>
                  <a:tcPr/>
                </a:tc>
                <a:tc>
                  <a:txBody>
                    <a:bodyPr/>
                    <a:lstStyle/>
                    <a:p>
                      <a:pPr algn="l" fontAlgn="ctr"/>
                      <a:r>
                        <a:rPr lang="fr-FR" sz="1000" u="none" strike="noStrike" dirty="0">
                          <a:effectLst/>
                        </a:rPr>
                        <a:t>Elaboration de propositions de solutions cohérentes avec la demande</a:t>
                      </a:r>
                      <a:endParaRPr lang="fr-FR" sz="1000" b="0" i="1" u="none" strike="noStrike" dirty="0">
                        <a:solidFill>
                          <a:srgbClr val="000000"/>
                        </a:solidFill>
                        <a:effectLst/>
                        <a:latin typeface="Calibri" panose="020F0502020204030204" pitchFamily="34" charset="0"/>
                      </a:endParaRPr>
                    </a:p>
                  </a:txBody>
                  <a:tcPr marL="0" marR="0" marT="0" marB="0" anchor="ctr"/>
                </a:tc>
                <a:tc>
                  <a:txBody>
                    <a:bodyPr/>
                    <a:lstStyle/>
                    <a:p>
                      <a:pPr algn="l" fontAlgn="b"/>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b"/>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l" fontAlgn="b"/>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b"/>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1979042370"/>
                  </a:ext>
                </a:extLst>
              </a:tr>
              <a:tr h="190500">
                <a:tc vMerge="1">
                  <a:txBody>
                    <a:bodyPr/>
                    <a:lstStyle/>
                    <a:p>
                      <a:endParaRPr lang="fr-FR"/>
                    </a:p>
                  </a:txBody>
                  <a:tcPr/>
                </a:tc>
                <a:tc>
                  <a:txBody>
                    <a:bodyPr/>
                    <a:lstStyle/>
                    <a:p>
                      <a:pPr algn="l" fontAlgn="ctr"/>
                      <a:r>
                        <a:rPr lang="fr-FR" sz="1000" b="0" i="0" u="none" strike="noStrike" dirty="0">
                          <a:solidFill>
                            <a:srgbClr val="000000"/>
                          </a:solidFill>
                          <a:effectLst/>
                          <a:latin typeface="Calibri" panose="020F0502020204030204" pitchFamily="34" charset="0"/>
                        </a:rPr>
                        <a:t>Orientation vers des sites et applications de référence pouvant répondre aux besoins et favoriser l’inclusion numérique de la personne</a:t>
                      </a:r>
                    </a:p>
                  </a:txBody>
                  <a:tcPr marL="0" marR="0" marT="0" marB="0" anchor="ctr"/>
                </a:tc>
                <a:tc>
                  <a:txBody>
                    <a:bodyPr/>
                    <a:lstStyle/>
                    <a:p>
                      <a:pPr algn="l" fontAlgn="b"/>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b"/>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l" fontAlgn="b"/>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b"/>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94999460"/>
                  </a:ext>
                </a:extLst>
              </a:tr>
              <a:tr h="200025">
                <a:tc vMerge="1">
                  <a:txBody>
                    <a:bodyPr/>
                    <a:lstStyle/>
                    <a:p>
                      <a:endParaRPr lang="fr-FR"/>
                    </a:p>
                  </a:txBody>
                  <a:tcPr/>
                </a:tc>
                <a:tc>
                  <a:txBody>
                    <a:bodyPr/>
                    <a:lstStyle/>
                    <a:p>
                      <a:pPr algn="l" fontAlgn="ctr"/>
                      <a:r>
                        <a:rPr lang="fr-FR" sz="1000" u="none" strike="noStrike" dirty="0">
                          <a:effectLst/>
                        </a:rPr>
                        <a:t>Formulation du conseil adaptée au public</a:t>
                      </a:r>
                      <a:endParaRPr lang="fr-FR" sz="1000" b="0" i="1" u="none" strike="noStrike" dirty="0">
                        <a:solidFill>
                          <a:srgbClr val="000000"/>
                        </a:solidFill>
                        <a:effectLst/>
                        <a:latin typeface="Calibri" panose="020F0502020204030204" pitchFamily="34" charset="0"/>
                      </a:endParaRPr>
                    </a:p>
                  </a:txBody>
                  <a:tcPr marL="0" marR="0" marT="0" marB="0" anchor="ctr"/>
                </a:tc>
                <a:tc>
                  <a:txBody>
                    <a:bodyPr/>
                    <a:lstStyle/>
                    <a:p>
                      <a:pPr algn="l" fontAlgn="b"/>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b"/>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l" fontAlgn="b"/>
                      <a:r>
                        <a:rPr lang="fr-FR" sz="1100" u="none" strike="noStrike" dirty="0">
                          <a:effectLst/>
                        </a:rPr>
                        <a:t> </a:t>
                      </a:r>
                      <a:endParaRPr lang="fr-FR" sz="11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ctr"/>
                      <a:r>
                        <a:rPr lang="fr-FR" sz="1100" u="none" strike="noStrike">
                          <a:effectLst/>
                        </a:rPr>
                        <a:t> </a:t>
                      </a:r>
                      <a:endParaRPr lang="fr-FR" sz="1100" b="0"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fr-FR" sz="1100" u="none" strike="noStrike" dirty="0">
                          <a:effectLst/>
                        </a:rPr>
                        <a:t> </a:t>
                      </a:r>
                      <a:endParaRPr lang="fr-FR" sz="1100" b="0"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1212949272"/>
                  </a:ext>
                </a:extLst>
              </a:tr>
            </a:tbl>
          </a:graphicData>
        </a:graphic>
      </p:graphicFrame>
      <p:sp>
        <p:nvSpPr>
          <p:cNvPr id="4" name="Espace réservé du numéro de diapositive 3">
            <a:extLst>
              <a:ext uri="{FF2B5EF4-FFF2-40B4-BE49-F238E27FC236}">
                <a16:creationId xmlns:a16="http://schemas.microsoft.com/office/drawing/2014/main" id="{05CC6389-920D-45C3-BB92-38099092F172}"/>
              </a:ext>
            </a:extLst>
          </p:cNvPr>
          <p:cNvSpPr>
            <a:spLocks noGrp="1"/>
          </p:cNvSpPr>
          <p:nvPr>
            <p:ph type="sldNum" sz="quarter" idx="12"/>
          </p:nvPr>
        </p:nvSpPr>
        <p:spPr/>
        <p:txBody>
          <a:bodyPr/>
          <a:lstStyle/>
          <a:p>
            <a:fld id="{C7FB85D2-DEDC-45F2-B269-8A173E48FF36}" type="slidenum">
              <a:rPr lang="fr-FR" smtClean="0"/>
              <a:t>6</a:t>
            </a:fld>
            <a:endParaRPr lang="fr-FR"/>
          </a:p>
        </p:txBody>
      </p:sp>
      <p:sp>
        <p:nvSpPr>
          <p:cNvPr id="9" name="Bulle narrative : ronde 8">
            <a:extLst>
              <a:ext uri="{FF2B5EF4-FFF2-40B4-BE49-F238E27FC236}">
                <a16:creationId xmlns:a16="http://schemas.microsoft.com/office/drawing/2014/main" id="{EBAFD7D2-A545-4030-BC85-BBE68D18DAF7}"/>
              </a:ext>
            </a:extLst>
          </p:cNvPr>
          <p:cNvSpPr/>
          <p:nvPr/>
        </p:nvSpPr>
        <p:spPr>
          <a:xfrm>
            <a:off x="7772400" y="136525"/>
            <a:ext cx="2617076" cy="1124716"/>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Communiquer avec l’équipe de la SE2</a:t>
            </a:r>
          </a:p>
        </p:txBody>
      </p:sp>
      <p:sp>
        <p:nvSpPr>
          <p:cNvPr id="10" name="ZoneTexte 9">
            <a:extLst>
              <a:ext uri="{FF2B5EF4-FFF2-40B4-BE49-F238E27FC236}">
                <a16:creationId xmlns:a16="http://schemas.microsoft.com/office/drawing/2014/main" id="{ECE1DEF5-181F-48B5-BAB9-6A8E9B77EAFA}"/>
              </a:ext>
            </a:extLst>
          </p:cNvPr>
          <p:cNvSpPr txBox="1"/>
          <p:nvPr/>
        </p:nvSpPr>
        <p:spPr>
          <a:xfrm>
            <a:off x="2514942" y="5926903"/>
            <a:ext cx="6095658" cy="369332"/>
          </a:xfrm>
          <a:prstGeom prst="rect">
            <a:avLst/>
          </a:prstGeom>
          <a:noFill/>
        </p:spPr>
        <p:txBody>
          <a:bodyPr wrap="square" rtlCol="0">
            <a:spAutoFit/>
          </a:bodyPr>
          <a:lstStyle/>
          <a:p>
            <a:r>
              <a:rPr lang="fr-FR" b="1" dirty="0">
                <a:solidFill>
                  <a:schemeClr val="accent1"/>
                </a:solidFill>
              </a:rPr>
              <a:t>A l’avenir, intéressant de prévoir les deux SE en même temps</a:t>
            </a:r>
          </a:p>
        </p:txBody>
      </p:sp>
    </p:spTree>
    <p:extLst>
      <p:ext uri="{BB962C8B-B14F-4D97-AF65-F5344CB8AC3E}">
        <p14:creationId xmlns:p14="http://schemas.microsoft.com/office/powerpoint/2010/main" val="5669585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16C6C4A-8CF5-46EA-9873-DD121EE64C5D}"/>
              </a:ext>
            </a:extLst>
          </p:cNvPr>
          <p:cNvSpPr>
            <a:spLocks noGrp="1"/>
          </p:cNvSpPr>
          <p:nvPr>
            <p:ph type="title"/>
          </p:nvPr>
        </p:nvSpPr>
        <p:spPr/>
        <p:txBody>
          <a:bodyPr>
            <a:normAutofit/>
          </a:bodyPr>
          <a:lstStyle/>
          <a:p>
            <a:r>
              <a:rPr lang="fr-FR" sz="3600" b="1" dirty="0">
                <a:solidFill>
                  <a:schemeClr val="accent1"/>
                </a:solidFill>
              </a:rPr>
              <a:t>Rappels </a:t>
            </a:r>
          </a:p>
        </p:txBody>
      </p:sp>
      <p:sp>
        <p:nvSpPr>
          <p:cNvPr id="3" name="Espace réservé du contenu 2">
            <a:extLst>
              <a:ext uri="{FF2B5EF4-FFF2-40B4-BE49-F238E27FC236}">
                <a16:creationId xmlns:a16="http://schemas.microsoft.com/office/drawing/2014/main" id="{92913F67-EEA7-4C53-BFE5-9ABE1CB18520}"/>
              </a:ext>
            </a:extLst>
          </p:cNvPr>
          <p:cNvSpPr>
            <a:spLocks noGrp="1"/>
          </p:cNvSpPr>
          <p:nvPr>
            <p:ph idx="1"/>
          </p:nvPr>
        </p:nvSpPr>
        <p:spPr/>
        <p:txBody>
          <a:bodyPr>
            <a:normAutofit/>
          </a:bodyPr>
          <a:lstStyle/>
          <a:p>
            <a:r>
              <a:rPr lang="fr-FR" sz="2400" dirty="0"/>
              <a:t>Evaluation de la C1.1 sur les deux SE (mais pas sur le même domaine de la vie quotidienne)</a:t>
            </a:r>
          </a:p>
          <a:p>
            <a:r>
              <a:rPr lang="fr-FR" sz="2400" dirty="0"/>
              <a:t>Pour les autres compétences, une fois un indicateur déjà mobilisé dans la SE1, impossibilité de l’évaluer une 2</a:t>
            </a:r>
            <a:r>
              <a:rPr lang="fr-FR" sz="2400" baseline="30000" dirty="0"/>
              <a:t>ème</a:t>
            </a:r>
            <a:r>
              <a:rPr lang="fr-FR" sz="2400" dirty="0"/>
              <a:t> fois. </a:t>
            </a:r>
          </a:p>
          <a:p>
            <a:r>
              <a:rPr lang="fr-FR" sz="2400" dirty="0"/>
              <a:t>Evaluation de tous les domaines de la vie quotidienne à l’issue des 2 SE. </a:t>
            </a:r>
          </a:p>
          <a:p>
            <a:r>
              <a:rPr lang="fr-FR" sz="2400" dirty="0"/>
              <a:t>Epreuve pratique : pratique dans les 2 SE</a:t>
            </a:r>
          </a:p>
          <a:p>
            <a:r>
              <a:rPr lang="fr-FR" sz="2400" dirty="0"/>
              <a:t>Possibilité de prévoir une partie à traiter à l’oral</a:t>
            </a:r>
          </a:p>
          <a:p>
            <a:endParaRPr lang="fr-FR" sz="2400" dirty="0"/>
          </a:p>
          <a:p>
            <a:pPr marL="0" indent="0">
              <a:buNone/>
            </a:pPr>
            <a:r>
              <a:rPr lang="fr-FR" sz="2400" b="1" dirty="0"/>
              <a:t>Les propositions de SE sont à envoyer à l’inspection au moins un mois avant l’épreuve (hors vacances scolaires)</a:t>
            </a:r>
          </a:p>
          <a:p>
            <a:endParaRPr lang="fr-FR" sz="2400" dirty="0"/>
          </a:p>
          <a:p>
            <a:endParaRPr lang="fr-FR" sz="2400" dirty="0"/>
          </a:p>
        </p:txBody>
      </p:sp>
    </p:spTree>
    <p:extLst>
      <p:ext uri="{BB962C8B-B14F-4D97-AF65-F5344CB8AC3E}">
        <p14:creationId xmlns:p14="http://schemas.microsoft.com/office/powerpoint/2010/main" val="42815890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0F50DA9-3812-4A6D-B536-7D33918D2C6D}"/>
              </a:ext>
            </a:extLst>
          </p:cNvPr>
          <p:cNvSpPr>
            <a:spLocks noGrp="1"/>
          </p:cNvSpPr>
          <p:nvPr>
            <p:ph type="title"/>
          </p:nvPr>
        </p:nvSpPr>
        <p:spPr>
          <a:xfrm>
            <a:off x="609600" y="355896"/>
            <a:ext cx="8001000" cy="1486156"/>
          </a:xfrm>
        </p:spPr>
        <p:txBody>
          <a:bodyPr>
            <a:normAutofit/>
          </a:bodyPr>
          <a:lstStyle/>
          <a:p>
            <a:r>
              <a:rPr lang="fr-FR" sz="3600" b="1" dirty="0">
                <a:solidFill>
                  <a:schemeClr val="accent1"/>
                </a:solidFill>
              </a:rPr>
              <a:t>La grille d’évaluation par compétences</a:t>
            </a:r>
          </a:p>
        </p:txBody>
      </p:sp>
      <p:sp>
        <p:nvSpPr>
          <p:cNvPr id="4" name="Espace réservé du numéro de diapositive 3">
            <a:extLst>
              <a:ext uri="{FF2B5EF4-FFF2-40B4-BE49-F238E27FC236}">
                <a16:creationId xmlns:a16="http://schemas.microsoft.com/office/drawing/2014/main" id="{7A0142E0-BED6-4E1A-AB4F-4CED7D4C7024}"/>
              </a:ext>
            </a:extLst>
          </p:cNvPr>
          <p:cNvSpPr>
            <a:spLocks noGrp="1"/>
          </p:cNvSpPr>
          <p:nvPr>
            <p:ph type="sldNum" sz="quarter" idx="12"/>
          </p:nvPr>
        </p:nvSpPr>
        <p:spPr/>
        <p:txBody>
          <a:bodyPr/>
          <a:lstStyle/>
          <a:p>
            <a:fld id="{C7FB85D2-DEDC-45F2-B269-8A173E48FF36}" type="slidenum">
              <a:rPr lang="fr-FR" smtClean="0"/>
              <a:t>8</a:t>
            </a:fld>
            <a:endParaRPr lang="fr-FR"/>
          </a:p>
        </p:txBody>
      </p:sp>
      <p:sp>
        <p:nvSpPr>
          <p:cNvPr id="6" name="Bulle narrative : rectangle à coins arrondis 5">
            <a:extLst>
              <a:ext uri="{FF2B5EF4-FFF2-40B4-BE49-F238E27FC236}">
                <a16:creationId xmlns:a16="http://schemas.microsoft.com/office/drawing/2014/main" id="{46A9058C-1751-471D-9BC8-82CC2E9C3DA3}"/>
              </a:ext>
            </a:extLst>
          </p:cNvPr>
          <p:cNvSpPr/>
          <p:nvPr/>
        </p:nvSpPr>
        <p:spPr>
          <a:xfrm>
            <a:off x="838200" y="3389719"/>
            <a:ext cx="2779323" cy="1584435"/>
          </a:xfrm>
          <a:prstGeom prst="wedgeRoundRectCallout">
            <a:avLst>
              <a:gd name="adj1" fmla="val 87636"/>
              <a:gd name="adj2" fmla="val -3272"/>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Voir fichier </a:t>
            </a:r>
            <a:r>
              <a:rPr lang="fr-FR" dirty="0" err="1"/>
              <a:t>excel</a:t>
            </a:r>
            <a:r>
              <a:rPr lang="fr-FR" dirty="0"/>
              <a:t> </a:t>
            </a:r>
          </a:p>
          <a:p>
            <a:pPr algn="ctr"/>
            <a:r>
              <a:rPr lang="fr-FR" dirty="0"/>
              <a:t>(grille d’évaluation et modalité de notation d’un candidat)</a:t>
            </a:r>
          </a:p>
        </p:txBody>
      </p:sp>
      <p:pic>
        <p:nvPicPr>
          <p:cNvPr id="7" name="Image 6">
            <a:extLst>
              <a:ext uri="{FF2B5EF4-FFF2-40B4-BE49-F238E27FC236}">
                <a16:creationId xmlns:a16="http://schemas.microsoft.com/office/drawing/2014/main" id="{43F998B9-B767-49D2-9891-645DF4E4FB58}"/>
              </a:ext>
            </a:extLst>
          </p:cNvPr>
          <p:cNvPicPr>
            <a:picLocks noChangeAspect="1"/>
          </p:cNvPicPr>
          <p:nvPr/>
        </p:nvPicPr>
        <p:blipFill>
          <a:blip r:embed="rId2"/>
          <a:stretch>
            <a:fillRect/>
          </a:stretch>
        </p:blipFill>
        <p:spPr>
          <a:xfrm>
            <a:off x="4857396" y="2317531"/>
            <a:ext cx="6632238" cy="3728813"/>
          </a:xfrm>
          <a:prstGeom prst="rect">
            <a:avLst/>
          </a:prstGeom>
        </p:spPr>
      </p:pic>
    </p:spTree>
    <p:extLst>
      <p:ext uri="{BB962C8B-B14F-4D97-AF65-F5344CB8AC3E}">
        <p14:creationId xmlns:p14="http://schemas.microsoft.com/office/powerpoint/2010/main" val="1399993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FBD100B-12E8-4D5C-9228-0F74C2B661AD}"/>
              </a:ext>
            </a:extLst>
          </p:cNvPr>
          <p:cNvSpPr>
            <a:spLocks noGrp="1"/>
          </p:cNvSpPr>
          <p:nvPr>
            <p:ph type="title"/>
          </p:nvPr>
        </p:nvSpPr>
        <p:spPr>
          <a:xfrm>
            <a:off x="745434" y="2472221"/>
            <a:ext cx="10995991" cy="2152788"/>
          </a:xfrm>
        </p:spPr>
        <p:txBody>
          <a:bodyPr>
            <a:normAutofit/>
          </a:bodyPr>
          <a:lstStyle/>
          <a:p>
            <a:pPr algn="ctr"/>
            <a:r>
              <a:rPr lang="fr-FR" b="1" dirty="0">
                <a:solidFill>
                  <a:schemeClr val="accent1"/>
                </a:solidFill>
              </a:rPr>
              <a:t>L’Epreuve E4 – Epreuve pratique « Communication professionnelle </a:t>
            </a:r>
            <a:br>
              <a:rPr lang="fr-FR" b="1" dirty="0">
                <a:solidFill>
                  <a:schemeClr val="accent1"/>
                </a:solidFill>
              </a:rPr>
            </a:br>
            <a:r>
              <a:rPr lang="fr-FR" b="1" dirty="0">
                <a:solidFill>
                  <a:schemeClr val="accent1"/>
                </a:solidFill>
              </a:rPr>
              <a:t>– animation d’équipe »</a:t>
            </a:r>
          </a:p>
        </p:txBody>
      </p:sp>
    </p:spTree>
    <p:extLst>
      <p:ext uri="{BB962C8B-B14F-4D97-AF65-F5344CB8AC3E}">
        <p14:creationId xmlns:p14="http://schemas.microsoft.com/office/powerpoint/2010/main" val="197027203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436</TotalTime>
  <Words>2231</Words>
  <Application>Microsoft Office PowerPoint</Application>
  <PresentationFormat>Grand écran</PresentationFormat>
  <Paragraphs>319</Paragraphs>
  <Slides>29</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29</vt:i4>
      </vt:variant>
    </vt:vector>
  </HeadingPairs>
  <TitlesOfParts>
    <vt:vector size="35" baseType="lpstr">
      <vt:lpstr>Arial</vt:lpstr>
      <vt:lpstr>Arial Black</vt:lpstr>
      <vt:lpstr>Calibri</vt:lpstr>
      <vt:lpstr>Calibri Light</vt:lpstr>
      <vt:lpstr>Symbol</vt:lpstr>
      <vt:lpstr>Thème Office</vt:lpstr>
      <vt:lpstr>BTS ESF  Mise en œuvre de la rénovation et préparation aux épreuves  Lundi 12 février 2024, Lycée Marie Curie</vt:lpstr>
      <vt:lpstr>Ordre du jour </vt:lpstr>
      <vt:lpstr>Retours sur la  mise en œuvre de la rénovation du BTS ESF</vt:lpstr>
      <vt:lpstr>L’épreuve E1 – Epreuve pratique « Expertise et conseil technologiques en vie quotidienne »</vt:lpstr>
      <vt:lpstr>Bilan de la première SE </vt:lpstr>
      <vt:lpstr>Récapitulatif SE1 et SE2</vt:lpstr>
      <vt:lpstr>Rappels </vt:lpstr>
      <vt:lpstr>La grille d’évaluation par compétences</vt:lpstr>
      <vt:lpstr>L’Epreuve E4 – Epreuve pratique « Communication professionnelle  – animation d’équipe »</vt:lpstr>
      <vt:lpstr>Définition de l’épreuve</vt:lpstr>
      <vt:lpstr>Trame de la situation d’évaluation</vt:lpstr>
      <vt:lpstr>Choix des annexes </vt:lpstr>
      <vt:lpstr>Grille d’évaluation (2)</vt:lpstr>
      <vt:lpstr>Epreuves E2 et E5 – Epreuves écrites </vt:lpstr>
      <vt:lpstr>Comparaison des définitions d’épreuves</vt:lpstr>
      <vt:lpstr>Place des indicateurs d’évaluation au même titre que pour les épreuves pratiques</vt:lpstr>
      <vt:lpstr>Place laissée à la pertinence de la réponse</vt:lpstr>
      <vt:lpstr>L’évaluation</vt:lpstr>
      <vt:lpstr>L’épreuve E3 – Epreuve orale « Animation – formation dans les domaines de la vie quotidienne »</vt:lpstr>
      <vt:lpstr>Contenu de l’épreuve (rappels)</vt:lpstr>
      <vt:lpstr>Des compétences au choix </vt:lpstr>
      <vt:lpstr>Précisions sur les deux compétences au choix</vt:lpstr>
      <vt:lpstr>En somme… </vt:lpstr>
      <vt:lpstr>Quatre compétences à évaluer obligatoirement</vt:lpstr>
      <vt:lpstr>Suivre une méthodologie </vt:lpstr>
      <vt:lpstr>Comment accompagner les étudiants par rapport à cette épreuve ? </vt:lpstr>
      <vt:lpstr>Présentation PowerPoint</vt:lpstr>
      <vt:lpstr>Quelques questions </vt:lpstr>
      <vt:lpstr>Réflexion sur les compétences et indicateurs du BC3 « Animer, former dans les domaines de la vie quotidienne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BTS ESF  Mise en œuvre de la rénovation et préparation aux épreuves  Lundi 12 février 2024, Lycée Marie Curie</dc:title>
  <dc:creator>Elina Nitschelm</dc:creator>
  <cp:lastModifiedBy>Elina Nitschelm</cp:lastModifiedBy>
  <cp:revision>23</cp:revision>
  <dcterms:created xsi:type="dcterms:W3CDTF">2024-01-28T12:26:30Z</dcterms:created>
  <dcterms:modified xsi:type="dcterms:W3CDTF">2024-01-28T19:42:56Z</dcterms:modified>
</cp:coreProperties>
</file>