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69" r:id="rId3"/>
  </p:sldMasterIdLst>
  <p:notesMasterIdLst>
    <p:notesMasterId r:id="rId40"/>
  </p:notesMasterIdLst>
  <p:handoutMasterIdLst>
    <p:handoutMasterId r:id="rId41"/>
  </p:handoutMasterIdLst>
  <p:sldIdLst>
    <p:sldId id="358" r:id="rId4"/>
    <p:sldId id="1226" r:id="rId5"/>
    <p:sldId id="1241" r:id="rId6"/>
    <p:sldId id="1267" r:id="rId7"/>
    <p:sldId id="1242" r:id="rId8"/>
    <p:sldId id="1227" r:id="rId9"/>
    <p:sldId id="1243" r:id="rId10"/>
    <p:sldId id="1244" r:id="rId11"/>
    <p:sldId id="1246" r:id="rId12"/>
    <p:sldId id="1229" r:id="rId13"/>
    <p:sldId id="1231" r:id="rId14"/>
    <p:sldId id="1245" r:id="rId15"/>
    <p:sldId id="1230" r:id="rId16"/>
    <p:sldId id="1234" r:id="rId17"/>
    <p:sldId id="1247" r:id="rId18"/>
    <p:sldId id="1248" r:id="rId19"/>
    <p:sldId id="1235" r:id="rId20"/>
    <p:sldId id="1249" r:id="rId21"/>
    <p:sldId id="1233" r:id="rId22"/>
    <p:sldId id="1253" r:id="rId23"/>
    <p:sldId id="1251" r:id="rId24"/>
    <p:sldId id="1252" r:id="rId25"/>
    <p:sldId id="1238" r:id="rId26"/>
    <p:sldId id="1250" r:id="rId27"/>
    <p:sldId id="1256" r:id="rId28"/>
    <p:sldId id="1239" r:id="rId29"/>
    <p:sldId id="1240" r:id="rId30"/>
    <p:sldId id="1254" r:id="rId31"/>
    <p:sldId id="1255" r:id="rId32"/>
    <p:sldId id="1257" r:id="rId33"/>
    <p:sldId id="1258" r:id="rId34"/>
    <p:sldId id="1260" r:id="rId35"/>
    <p:sldId id="1262" r:id="rId36"/>
    <p:sldId id="1162" r:id="rId37"/>
    <p:sldId id="1261" r:id="rId38"/>
    <p:sldId id="1225" r:id="rId39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aetan MAHON" initials="GM" lastIdx="2" clrIdx="0">
    <p:extLst>
      <p:ext uri="{19B8F6BF-5375-455C-9EA6-DF929625EA0E}">
        <p15:presenceInfo xmlns:p15="http://schemas.microsoft.com/office/powerpoint/2012/main" userId="Gaetan MAHO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94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58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commentAuthors" Target="commentAuthors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notesMaster" Target="notesMasters/notesMaster1.xml"/><Relationship Id="rId45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presProps" Target="presProps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tableStyles" Target="tableStyles.xml"/><Relationship Id="rId20" Type="http://schemas.openxmlformats.org/officeDocument/2006/relationships/slide" Target="slides/slide17.xml"/><Relationship Id="rId41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92047C-75EC-A443-8668-8747176419E2}" type="doc">
      <dgm:prSet loTypeId="urn:microsoft.com/office/officeart/2005/8/layout/default" loCatId="" qsTypeId="urn:microsoft.com/office/officeart/2005/8/quickstyle/simple1" qsCatId="simple" csTypeId="urn:microsoft.com/office/officeart/2005/8/colors/accent5_3" csCatId="accent5" phldr="1"/>
      <dgm:spPr/>
      <dgm:t>
        <a:bodyPr/>
        <a:lstStyle/>
        <a:p>
          <a:endParaRPr lang="fr-FR"/>
        </a:p>
      </dgm:t>
    </dgm:pt>
    <dgm:pt modelId="{0BC6A80E-65E8-CC46-B63C-26753358026D}">
      <dgm:prSet phldrT="[Texte]"/>
      <dgm:spPr/>
      <dgm:t>
        <a:bodyPr/>
        <a:lstStyle/>
        <a:p>
          <a:r>
            <a:rPr lang="fr-FR" b="1" dirty="0">
              <a:latin typeface="Tw Cen MT" panose="020B0602020104020603" pitchFamily="34" charset="77"/>
            </a:rPr>
            <a:t>Un traitement différencié</a:t>
          </a:r>
        </a:p>
      </dgm:t>
    </dgm:pt>
    <dgm:pt modelId="{A061FE48-DFFA-6846-AD16-9445D993C1A3}" type="parTrans" cxnId="{967293C6-FE20-0D4A-B385-C943859A746C}">
      <dgm:prSet/>
      <dgm:spPr/>
      <dgm:t>
        <a:bodyPr/>
        <a:lstStyle/>
        <a:p>
          <a:endParaRPr lang="fr-FR" b="1">
            <a:latin typeface="Tw Cen MT" panose="020B0602020104020603" pitchFamily="34" charset="77"/>
          </a:endParaRPr>
        </a:p>
      </dgm:t>
    </dgm:pt>
    <dgm:pt modelId="{B60C792C-22B5-2143-B219-E6F084E99A29}" type="sibTrans" cxnId="{967293C6-FE20-0D4A-B385-C943859A746C}">
      <dgm:prSet/>
      <dgm:spPr/>
      <dgm:t>
        <a:bodyPr/>
        <a:lstStyle/>
        <a:p>
          <a:endParaRPr lang="fr-FR" b="1">
            <a:latin typeface="Tw Cen MT" panose="020B0602020104020603" pitchFamily="34" charset="77"/>
          </a:endParaRPr>
        </a:p>
      </dgm:t>
    </dgm:pt>
    <dgm:pt modelId="{EFC14A2F-E242-D34B-A57D-A930395975A6}">
      <dgm:prSet phldrT="[Texte]"/>
      <dgm:spPr/>
      <dgm:t>
        <a:bodyPr/>
        <a:lstStyle/>
        <a:p>
          <a:r>
            <a:rPr lang="fr-FR" b="1" dirty="0">
              <a:latin typeface="Tw Cen MT" panose="020B0602020104020603" pitchFamily="34" charset="77"/>
            </a:rPr>
            <a:t>Fondé sur un critère</a:t>
          </a:r>
        </a:p>
      </dgm:t>
    </dgm:pt>
    <dgm:pt modelId="{2F753159-DCD9-4A48-99F3-0A1D518FAEA8}" type="parTrans" cxnId="{299132B2-5CCE-A44A-9B2C-C135BF66F520}">
      <dgm:prSet/>
      <dgm:spPr/>
      <dgm:t>
        <a:bodyPr/>
        <a:lstStyle/>
        <a:p>
          <a:endParaRPr lang="fr-FR" b="1">
            <a:latin typeface="Tw Cen MT" panose="020B0602020104020603" pitchFamily="34" charset="77"/>
          </a:endParaRPr>
        </a:p>
      </dgm:t>
    </dgm:pt>
    <dgm:pt modelId="{0208635C-22EC-CC40-B1CE-424DD3E26954}" type="sibTrans" cxnId="{299132B2-5CCE-A44A-9B2C-C135BF66F520}">
      <dgm:prSet/>
      <dgm:spPr/>
      <dgm:t>
        <a:bodyPr/>
        <a:lstStyle/>
        <a:p>
          <a:endParaRPr lang="fr-FR" b="1">
            <a:latin typeface="Tw Cen MT" panose="020B0602020104020603" pitchFamily="34" charset="77"/>
          </a:endParaRPr>
        </a:p>
      </dgm:t>
    </dgm:pt>
    <dgm:pt modelId="{F46FC963-FE11-7540-9693-BDA67EB35FB4}">
      <dgm:prSet phldrT="[Texte]"/>
      <dgm:spPr/>
      <dgm:t>
        <a:bodyPr/>
        <a:lstStyle/>
        <a:p>
          <a:r>
            <a:rPr lang="fr-FR" b="1" dirty="0">
              <a:latin typeface="Tw Cen MT" panose="020B0602020104020603" pitchFamily="34" charset="77"/>
            </a:rPr>
            <a:t>Dans un domaine défini par la loi</a:t>
          </a:r>
        </a:p>
      </dgm:t>
    </dgm:pt>
    <dgm:pt modelId="{2056966F-CC5B-E642-8245-A6A99CFB1804}" type="parTrans" cxnId="{737AF19B-9FE7-E645-8739-1F0D59B12003}">
      <dgm:prSet/>
      <dgm:spPr/>
      <dgm:t>
        <a:bodyPr/>
        <a:lstStyle/>
        <a:p>
          <a:endParaRPr lang="fr-FR" b="1">
            <a:latin typeface="Tw Cen MT" panose="020B0602020104020603" pitchFamily="34" charset="77"/>
          </a:endParaRPr>
        </a:p>
      </dgm:t>
    </dgm:pt>
    <dgm:pt modelId="{1AF723B5-FC9A-9E41-9F95-48059D576FE7}" type="sibTrans" cxnId="{737AF19B-9FE7-E645-8739-1F0D59B12003}">
      <dgm:prSet/>
      <dgm:spPr/>
      <dgm:t>
        <a:bodyPr/>
        <a:lstStyle/>
        <a:p>
          <a:endParaRPr lang="fr-FR" b="1">
            <a:latin typeface="Tw Cen MT" panose="020B0602020104020603" pitchFamily="34" charset="77"/>
          </a:endParaRPr>
        </a:p>
      </dgm:t>
    </dgm:pt>
    <dgm:pt modelId="{52CC24BE-074A-504C-8D21-5FC95948D79E}" type="pres">
      <dgm:prSet presAssocID="{FB92047C-75EC-A443-8668-8747176419E2}" presName="diagram" presStyleCnt="0">
        <dgm:presLayoutVars>
          <dgm:dir/>
          <dgm:resizeHandles val="exact"/>
        </dgm:presLayoutVars>
      </dgm:prSet>
      <dgm:spPr/>
    </dgm:pt>
    <dgm:pt modelId="{C8127863-D55C-9F43-852D-24E369F52613}" type="pres">
      <dgm:prSet presAssocID="{0BC6A80E-65E8-CC46-B63C-26753358026D}" presName="node" presStyleLbl="node1" presStyleIdx="0" presStyleCnt="3">
        <dgm:presLayoutVars>
          <dgm:bulletEnabled val="1"/>
        </dgm:presLayoutVars>
      </dgm:prSet>
      <dgm:spPr/>
    </dgm:pt>
    <dgm:pt modelId="{80B4D12F-07D6-1141-AB14-CB60203E4B53}" type="pres">
      <dgm:prSet presAssocID="{B60C792C-22B5-2143-B219-E6F084E99A29}" presName="sibTrans" presStyleCnt="0"/>
      <dgm:spPr/>
    </dgm:pt>
    <dgm:pt modelId="{CB156B2A-F338-AB44-AD57-0CCF1BF715DF}" type="pres">
      <dgm:prSet presAssocID="{EFC14A2F-E242-D34B-A57D-A930395975A6}" presName="node" presStyleLbl="node1" presStyleIdx="1" presStyleCnt="3">
        <dgm:presLayoutVars>
          <dgm:bulletEnabled val="1"/>
        </dgm:presLayoutVars>
      </dgm:prSet>
      <dgm:spPr/>
    </dgm:pt>
    <dgm:pt modelId="{660F1395-53EC-3B4C-A9FB-F280D12032C0}" type="pres">
      <dgm:prSet presAssocID="{0208635C-22EC-CC40-B1CE-424DD3E26954}" presName="sibTrans" presStyleCnt="0"/>
      <dgm:spPr/>
    </dgm:pt>
    <dgm:pt modelId="{B38B8E67-3935-BA4F-8128-B5F824C5FC65}" type="pres">
      <dgm:prSet presAssocID="{F46FC963-FE11-7540-9693-BDA67EB35FB4}" presName="node" presStyleLbl="node1" presStyleIdx="2" presStyleCnt="3">
        <dgm:presLayoutVars>
          <dgm:bulletEnabled val="1"/>
        </dgm:presLayoutVars>
      </dgm:prSet>
      <dgm:spPr/>
    </dgm:pt>
  </dgm:ptLst>
  <dgm:cxnLst>
    <dgm:cxn modelId="{31AD9320-7A12-8D4E-832D-19BE6EBAB748}" type="presOf" srcId="{0BC6A80E-65E8-CC46-B63C-26753358026D}" destId="{C8127863-D55C-9F43-852D-24E369F52613}" srcOrd="0" destOrd="0" presId="urn:microsoft.com/office/officeart/2005/8/layout/default"/>
    <dgm:cxn modelId="{B0AA572C-E0E1-4A45-8DDC-BF3202242B92}" type="presOf" srcId="{F46FC963-FE11-7540-9693-BDA67EB35FB4}" destId="{B38B8E67-3935-BA4F-8128-B5F824C5FC65}" srcOrd="0" destOrd="0" presId="urn:microsoft.com/office/officeart/2005/8/layout/default"/>
    <dgm:cxn modelId="{737AF19B-9FE7-E645-8739-1F0D59B12003}" srcId="{FB92047C-75EC-A443-8668-8747176419E2}" destId="{F46FC963-FE11-7540-9693-BDA67EB35FB4}" srcOrd="2" destOrd="0" parTransId="{2056966F-CC5B-E642-8245-A6A99CFB1804}" sibTransId="{1AF723B5-FC9A-9E41-9F95-48059D576FE7}"/>
    <dgm:cxn modelId="{299132B2-5CCE-A44A-9B2C-C135BF66F520}" srcId="{FB92047C-75EC-A443-8668-8747176419E2}" destId="{EFC14A2F-E242-D34B-A57D-A930395975A6}" srcOrd="1" destOrd="0" parTransId="{2F753159-DCD9-4A48-99F3-0A1D518FAEA8}" sibTransId="{0208635C-22EC-CC40-B1CE-424DD3E26954}"/>
    <dgm:cxn modelId="{378893BE-B6A9-FA4F-B3EE-E044F25F761A}" type="presOf" srcId="{EFC14A2F-E242-D34B-A57D-A930395975A6}" destId="{CB156B2A-F338-AB44-AD57-0CCF1BF715DF}" srcOrd="0" destOrd="0" presId="urn:microsoft.com/office/officeart/2005/8/layout/default"/>
    <dgm:cxn modelId="{967293C6-FE20-0D4A-B385-C943859A746C}" srcId="{FB92047C-75EC-A443-8668-8747176419E2}" destId="{0BC6A80E-65E8-CC46-B63C-26753358026D}" srcOrd="0" destOrd="0" parTransId="{A061FE48-DFFA-6846-AD16-9445D993C1A3}" sibTransId="{B60C792C-22B5-2143-B219-E6F084E99A29}"/>
    <dgm:cxn modelId="{739CEFFE-2C3C-7F46-B8EF-A86716A5C4EA}" type="presOf" srcId="{FB92047C-75EC-A443-8668-8747176419E2}" destId="{52CC24BE-074A-504C-8D21-5FC95948D79E}" srcOrd="0" destOrd="0" presId="urn:microsoft.com/office/officeart/2005/8/layout/default"/>
    <dgm:cxn modelId="{ED6F609F-2FC0-B341-B89E-A987E9473563}" type="presParOf" srcId="{52CC24BE-074A-504C-8D21-5FC95948D79E}" destId="{C8127863-D55C-9F43-852D-24E369F52613}" srcOrd="0" destOrd="0" presId="urn:microsoft.com/office/officeart/2005/8/layout/default"/>
    <dgm:cxn modelId="{DE3B4323-EA52-2947-AA3A-053C8FC75661}" type="presParOf" srcId="{52CC24BE-074A-504C-8D21-5FC95948D79E}" destId="{80B4D12F-07D6-1141-AB14-CB60203E4B53}" srcOrd="1" destOrd="0" presId="urn:microsoft.com/office/officeart/2005/8/layout/default"/>
    <dgm:cxn modelId="{9143DFA3-BF6F-0E45-B847-BDA22709E611}" type="presParOf" srcId="{52CC24BE-074A-504C-8D21-5FC95948D79E}" destId="{CB156B2A-F338-AB44-AD57-0CCF1BF715DF}" srcOrd="2" destOrd="0" presId="urn:microsoft.com/office/officeart/2005/8/layout/default"/>
    <dgm:cxn modelId="{E66189E8-8516-A04E-A080-3C314193B76D}" type="presParOf" srcId="{52CC24BE-074A-504C-8D21-5FC95948D79E}" destId="{660F1395-53EC-3B4C-A9FB-F280D12032C0}" srcOrd="3" destOrd="0" presId="urn:microsoft.com/office/officeart/2005/8/layout/default"/>
    <dgm:cxn modelId="{B9492B56-6067-1C4B-875A-C98BF7B990D9}" type="presParOf" srcId="{52CC24BE-074A-504C-8D21-5FC95948D79E}" destId="{B38B8E67-3935-BA4F-8128-B5F824C5FC65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B92047C-75EC-A443-8668-8747176419E2}" type="doc">
      <dgm:prSet loTypeId="urn:microsoft.com/office/officeart/2005/8/layout/default" loCatId="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fr-FR"/>
        </a:p>
      </dgm:t>
    </dgm:pt>
    <dgm:pt modelId="{0BC6A80E-65E8-CC46-B63C-26753358026D}">
      <dgm:prSet phldrT="[Texte]"/>
      <dgm:spPr/>
      <dgm:t>
        <a:bodyPr/>
        <a:lstStyle/>
        <a:p>
          <a:r>
            <a:rPr lang="fr-FR" b="1" dirty="0">
              <a:latin typeface="Tw Cen MT" panose="020B0602020104020603" pitchFamily="34" charset="77"/>
            </a:rPr>
            <a:t>Emploi (recrutement, formation, licenciement...)</a:t>
          </a:r>
        </a:p>
      </dgm:t>
    </dgm:pt>
    <dgm:pt modelId="{A061FE48-DFFA-6846-AD16-9445D993C1A3}" type="parTrans" cxnId="{967293C6-FE20-0D4A-B385-C943859A746C}">
      <dgm:prSet/>
      <dgm:spPr/>
      <dgm:t>
        <a:bodyPr/>
        <a:lstStyle/>
        <a:p>
          <a:endParaRPr lang="fr-FR" b="1">
            <a:latin typeface="Tw Cen MT" panose="020B0602020104020603" pitchFamily="34" charset="77"/>
          </a:endParaRPr>
        </a:p>
      </dgm:t>
    </dgm:pt>
    <dgm:pt modelId="{B60C792C-22B5-2143-B219-E6F084E99A29}" type="sibTrans" cxnId="{967293C6-FE20-0D4A-B385-C943859A746C}">
      <dgm:prSet/>
      <dgm:spPr/>
      <dgm:t>
        <a:bodyPr/>
        <a:lstStyle/>
        <a:p>
          <a:endParaRPr lang="fr-FR" b="1">
            <a:latin typeface="Tw Cen MT" panose="020B0602020104020603" pitchFamily="34" charset="77"/>
          </a:endParaRPr>
        </a:p>
      </dgm:t>
    </dgm:pt>
    <dgm:pt modelId="{3C88D714-B8A0-5646-A7CD-B03681D51C19}">
      <dgm:prSet phldrT="[Texte]"/>
      <dgm:spPr/>
      <dgm:t>
        <a:bodyPr/>
        <a:lstStyle/>
        <a:p>
          <a:r>
            <a:rPr lang="fr-FR" b="1" dirty="0">
              <a:latin typeface="Tw Cen MT" panose="020B0602020104020603" pitchFamily="34" charset="77"/>
            </a:rPr>
            <a:t>Accès à des biens &amp; services (publics ou privés)</a:t>
          </a:r>
        </a:p>
      </dgm:t>
    </dgm:pt>
    <dgm:pt modelId="{2D03CC1C-51A8-864F-800E-1E2868C4C8A2}" type="parTrans" cxnId="{7A19E26F-9387-934A-B9B4-FB13001734A9}">
      <dgm:prSet/>
      <dgm:spPr/>
      <dgm:t>
        <a:bodyPr/>
        <a:lstStyle/>
        <a:p>
          <a:endParaRPr lang="fr-FR" b="1"/>
        </a:p>
      </dgm:t>
    </dgm:pt>
    <dgm:pt modelId="{B28C98D6-A09D-4D45-9607-F7A7621412D8}" type="sibTrans" cxnId="{7A19E26F-9387-934A-B9B4-FB13001734A9}">
      <dgm:prSet/>
      <dgm:spPr/>
      <dgm:t>
        <a:bodyPr/>
        <a:lstStyle/>
        <a:p>
          <a:endParaRPr lang="fr-FR" b="1"/>
        </a:p>
      </dgm:t>
    </dgm:pt>
    <dgm:pt modelId="{52CC24BE-074A-504C-8D21-5FC95948D79E}" type="pres">
      <dgm:prSet presAssocID="{FB92047C-75EC-A443-8668-8747176419E2}" presName="diagram" presStyleCnt="0">
        <dgm:presLayoutVars>
          <dgm:dir/>
          <dgm:resizeHandles val="exact"/>
        </dgm:presLayoutVars>
      </dgm:prSet>
      <dgm:spPr/>
    </dgm:pt>
    <dgm:pt modelId="{C8127863-D55C-9F43-852D-24E369F52613}" type="pres">
      <dgm:prSet presAssocID="{0BC6A80E-65E8-CC46-B63C-26753358026D}" presName="node" presStyleLbl="node1" presStyleIdx="0" presStyleCnt="2" custLinFactNeighborX="1971" custLinFactNeighborY="-1314">
        <dgm:presLayoutVars>
          <dgm:bulletEnabled val="1"/>
        </dgm:presLayoutVars>
      </dgm:prSet>
      <dgm:spPr/>
    </dgm:pt>
    <dgm:pt modelId="{80B4D12F-07D6-1141-AB14-CB60203E4B53}" type="pres">
      <dgm:prSet presAssocID="{B60C792C-22B5-2143-B219-E6F084E99A29}" presName="sibTrans" presStyleCnt="0"/>
      <dgm:spPr/>
    </dgm:pt>
    <dgm:pt modelId="{62C2144D-E5EF-C043-8036-B222A3A99A9D}" type="pres">
      <dgm:prSet presAssocID="{3C88D714-B8A0-5646-A7CD-B03681D51C19}" presName="node" presStyleLbl="node1" presStyleIdx="1" presStyleCnt="2">
        <dgm:presLayoutVars>
          <dgm:bulletEnabled val="1"/>
        </dgm:presLayoutVars>
      </dgm:prSet>
      <dgm:spPr/>
    </dgm:pt>
  </dgm:ptLst>
  <dgm:cxnLst>
    <dgm:cxn modelId="{31AD9320-7A12-8D4E-832D-19BE6EBAB748}" type="presOf" srcId="{0BC6A80E-65E8-CC46-B63C-26753358026D}" destId="{C8127863-D55C-9F43-852D-24E369F52613}" srcOrd="0" destOrd="0" presId="urn:microsoft.com/office/officeart/2005/8/layout/default"/>
    <dgm:cxn modelId="{7A19E26F-9387-934A-B9B4-FB13001734A9}" srcId="{FB92047C-75EC-A443-8668-8747176419E2}" destId="{3C88D714-B8A0-5646-A7CD-B03681D51C19}" srcOrd="1" destOrd="0" parTransId="{2D03CC1C-51A8-864F-800E-1E2868C4C8A2}" sibTransId="{B28C98D6-A09D-4D45-9607-F7A7621412D8}"/>
    <dgm:cxn modelId="{1D637991-84C2-6E49-A62D-53EEB1EBCB4E}" type="presOf" srcId="{3C88D714-B8A0-5646-A7CD-B03681D51C19}" destId="{62C2144D-E5EF-C043-8036-B222A3A99A9D}" srcOrd="0" destOrd="0" presId="urn:microsoft.com/office/officeart/2005/8/layout/default"/>
    <dgm:cxn modelId="{967293C6-FE20-0D4A-B385-C943859A746C}" srcId="{FB92047C-75EC-A443-8668-8747176419E2}" destId="{0BC6A80E-65E8-CC46-B63C-26753358026D}" srcOrd="0" destOrd="0" parTransId="{A061FE48-DFFA-6846-AD16-9445D993C1A3}" sibTransId="{B60C792C-22B5-2143-B219-E6F084E99A29}"/>
    <dgm:cxn modelId="{739CEFFE-2C3C-7F46-B8EF-A86716A5C4EA}" type="presOf" srcId="{FB92047C-75EC-A443-8668-8747176419E2}" destId="{52CC24BE-074A-504C-8D21-5FC95948D79E}" srcOrd="0" destOrd="0" presId="urn:microsoft.com/office/officeart/2005/8/layout/default"/>
    <dgm:cxn modelId="{ED6F609F-2FC0-B341-B89E-A987E9473563}" type="presParOf" srcId="{52CC24BE-074A-504C-8D21-5FC95948D79E}" destId="{C8127863-D55C-9F43-852D-24E369F52613}" srcOrd="0" destOrd="0" presId="urn:microsoft.com/office/officeart/2005/8/layout/default"/>
    <dgm:cxn modelId="{DE3B4323-EA52-2947-AA3A-053C8FC75661}" type="presParOf" srcId="{52CC24BE-074A-504C-8D21-5FC95948D79E}" destId="{80B4D12F-07D6-1141-AB14-CB60203E4B53}" srcOrd="1" destOrd="0" presId="urn:microsoft.com/office/officeart/2005/8/layout/default"/>
    <dgm:cxn modelId="{7D5BF460-D0C1-6345-81DF-69EDBF9C86A4}" type="presParOf" srcId="{52CC24BE-074A-504C-8D21-5FC95948D79E}" destId="{62C2144D-E5EF-C043-8036-B222A3A99A9D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127863-D55C-9F43-852D-24E369F52613}">
      <dsp:nvSpPr>
        <dsp:cNvPr id="0" name=""/>
        <dsp:cNvSpPr/>
      </dsp:nvSpPr>
      <dsp:spPr>
        <a:xfrm>
          <a:off x="0" y="264116"/>
          <a:ext cx="2467298" cy="1480378"/>
        </a:xfrm>
        <a:prstGeom prst="rect">
          <a:avLst/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800" b="1" kern="1200" dirty="0">
              <a:latin typeface="Tw Cen MT" panose="020B0602020104020603" pitchFamily="34" charset="77"/>
            </a:rPr>
            <a:t>Un traitement différencié</a:t>
          </a:r>
        </a:p>
      </dsp:txBody>
      <dsp:txXfrm>
        <a:off x="0" y="264116"/>
        <a:ext cx="2467298" cy="1480378"/>
      </dsp:txXfrm>
    </dsp:sp>
    <dsp:sp modelId="{CB156B2A-F338-AB44-AD57-0CCF1BF715DF}">
      <dsp:nvSpPr>
        <dsp:cNvPr id="0" name=""/>
        <dsp:cNvSpPr/>
      </dsp:nvSpPr>
      <dsp:spPr>
        <a:xfrm>
          <a:off x="2714027" y="264116"/>
          <a:ext cx="2467298" cy="1480378"/>
        </a:xfrm>
        <a:prstGeom prst="rect">
          <a:avLst/>
        </a:prstGeom>
        <a:solidFill>
          <a:schemeClr val="accent5">
            <a:shade val="80000"/>
            <a:hueOff val="173354"/>
            <a:satOff val="-21355"/>
            <a:lumOff val="176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800" b="1" kern="1200" dirty="0">
              <a:latin typeface="Tw Cen MT" panose="020B0602020104020603" pitchFamily="34" charset="77"/>
            </a:rPr>
            <a:t>Fondé sur un critère</a:t>
          </a:r>
        </a:p>
      </dsp:txBody>
      <dsp:txXfrm>
        <a:off x="2714027" y="264116"/>
        <a:ext cx="2467298" cy="1480378"/>
      </dsp:txXfrm>
    </dsp:sp>
    <dsp:sp modelId="{B38B8E67-3935-BA4F-8128-B5F824C5FC65}">
      <dsp:nvSpPr>
        <dsp:cNvPr id="0" name=""/>
        <dsp:cNvSpPr/>
      </dsp:nvSpPr>
      <dsp:spPr>
        <a:xfrm>
          <a:off x="5428055" y="264116"/>
          <a:ext cx="2467298" cy="1480378"/>
        </a:xfrm>
        <a:prstGeom prst="rect">
          <a:avLst/>
        </a:prstGeom>
        <a:solidFill>
          <a:schemeClr val="accent5">
            <a:shade val="80000"/>
            <a:hueOff val="346708"/>
            <a:satOff val="-42709"/>
            <a:lumOff val="3530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800" b="1" kern="1200" dirty="0">
              <a:latin typeface="Tw Cen MT" panose="020B0602020104020603" pitchFamily="34" charset="77"/>
            </a:rPr>
            <a:t>Dans un domaine défini par la loi</a:t>
          </a:r>
        </a:p>
      </dsp:txBody>
      <dsp:txXfrm>
        <a:off x="5428055" y="264116"/>
        <a:ext cx="2467298" cy="14803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127863-D55C-9F43-852D-24E369F52613}">
      <dsp:nvSpPr>
        <dsp:cNvPr id="0" name=""/>
        <dsp:cNvSpPr/>
      </dsp:nvSpPr>
      <dsp:spPr>
        <a:xfrm>
          <a:off x="754365" y="0"/>
          <a:ext cx="2577198" cy="154631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600" b="1" kern="1200" dirty="0">
              <a:latin typeface="Tw Cen MT" panose="020B0602020104020603" pitchFamily="34" charset="77"/>
            </a:rPr>
            <a:t>Emploi (recrutement, formation, licenciement...)</a:t>
          </a:r>
        </a:p>
      </dsp:txBody>
      <dsp:txXfrm>
        <a:off x="754365" y="0"/>
        <a:ext cx="2577198" cy="1546319"/>
      </dsp:txXfrm>
    </dsp:sp>
    <dsp:sp modelId="{62C2144D-E5EF-C043-8036-B222A3A99A9D}">
      <dsp:nvSpPr>
        <dsp:cNvPr id="0" name=""/>
        <dsp:cNvSpPr/>
      </dsp:nvSpPr>
      <dsp:spPr>
        <a:xfrm>
          <a:off x="3538486" y="397"/>
          <a:ext cx="2577198" cy="154631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600" b="1" kern="1200" dirty="0">
              <a:latin typeface="Tw Cen MT" panose="020B0602020104020603" pitchFamily="34" charset="77"/>
            </a:rPr>
            <a:t>Accès à des biens &amp; services (publics ou privés)</a:t>
          </a:r>
        </a:p>
      </dsp:txBody>
      <dsp:txXfrm>
        <a:off x="3538486" y="397"/>
        <a:ext cx="2577198" cy="15463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18F28E30-38A5-454B-8A32-10B42A9CD67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712" cy="498316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64B6DD7-BCAA-46C7-B8BE-D9042A83C19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375" y="0"/>
            <a:ext cx="2945712" cy="498316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11F18191-588C-4B49-8364-29EEA016214A}" type="datetimeFigureOut">
              <a:rPr lang="fr-FR" smtClean="0"/>
              <a:t>18/12/2024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A337306-3D90-461B-9B85-1E8E685E3B3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323"/>
            <a:ext cx="2945712" cy="498316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F2FA580-E9F0-482C-BE5C-05AD914127C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375" y="9428323"/>
            <a:ext cx="2945712" cy="498316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DD63876A-15CE-4660-A617-C12E376179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89356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712" cy="498316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375" y="0"/>
            <a:ext cx="2945712" cy="498316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C273C459-974C-4D21-8B87-8ACF19D07864}" type="datetimeFigureOut">
              <a:rPr lang="fr-FR" smtClean="0"/>
              <a:t>18/12/2024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6" rIns="91413" bIns="45706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292" y="4776848"/>
            <a:ext cx="5439092" cy="3908763"/>
          </a:xfrm>
          <a:prstGeom prst="rect">
            <a:avLst/>
          </a:prstGeom>
        </p:spPr>
        <p:txBody>
          <a:bodyPr vert="horz" lIns="91413" tIns="45706" rIns="91413" bIns="45706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323"/>
            <a:ext cx="2945712" cy="498316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375" y="9428323"/>
            <a:ext cx="2945712" cy="498316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2F1F700D-06AD-494C-BD07-BEDB7FBCE6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2581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35B9FC2A-AD7C-4086-9F96-61347DFED931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2159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650A3D3A-C55E-4DC4-ADE9-38CA2AAE861A}" type="slidenum">
              <a:rPr lang="fr-FR" altLang="fr-FR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</a:t>
            </a:fld>
            <a:endParaRPr lang="fr-FR" altLang="fr-FR"/>
          </a:p>
        </p:txBody>
      </p:sp>
      <p:sp>
        <p:nvSpPr>
          <p:cNvPr id="15363" name="Rectangle 1">
            <a:extLst>
              <a:ext uri="{FF2B5EF4-FFF2-40B4-BE49-F238E27FC236}">
                <a16:creationId xmlns:a16="http://schemas.microsoft.com/office/drawing/2014/main" id="{BA91B9E2-0077-4248-B6F4-DC27C755E4F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22275" y="1241425"/>
            <a:ext cx="5953125" cy="334962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364" name="Rectangle 2">
            <a:extLst>
              <a:ext uri="{FF2B5EF4-FFF2-40B4-BE49-F238E27FC236}">
                <a16:creationId xmlns:a16="http://schemas.microsoft.com/office/drawing/2014/main" id="{3832A1AB-48BC-42B4-8102-0029213E3D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9450" y="4778375"/>
            <a:ext cx="5438775" cy="390842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 diffamation consiste à affirmer un fait qui porte atteinte à l'honneur ou à la considération d'une personne.</a:t>
            </a:r>
          </a:p>
          <a:p>
            <a:r>
              <a:rPr lang="fr-F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 fait en question doit être suffisamment précis pour pouvoir faire l'objet de preuve.</a:t>
            </a:r>
          </a:p>
          <a:p>
            <a:r>
              <a:rPr lang="fr-FR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Exemple :</a:t>
            </a:r>
          </a:p>
          <a:p>
            <a:r>
              <a:rPr lang="fr-F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Déclarer lors d'un débat public qu'un adversaire politique est un « repris de justice ».</a:t>
            </a:r>
          </a:p>
          <a:p>
            <a:r>
              <a:rPr lang="fr-F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 y a diffamation même si l'allégation est faite sous forme déguisée ou dubitative ou si elle est insinuée.</a:t>
            </a:r>
          </a:p>
          <a:p>
            <a:r>
              <a:rPr lang="fr-FR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Exemple :</a:t>
            </a:r>
          </a:p>
          <a:p>
            <a:r>
              <a:rPr lang="fr-F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Poster sur les réseaux sociaux un contenu disant qu'une personne serait pédophile.</a:t>
            </a:r>
          </a:p>
          <a:p>
            <a:r>
              <a:rPr lang="fr-F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 y a également diffamation si l'allégation vise une personne qui n'est pas désignée par son nom, mais qui est identifiable.</a:t>
            </a:r>
          </a:p>
          <a:p>
            <a:r>
              <a:rPr lang="fr-FR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Exemple :</a:t>
            </a:r>
          </a:p>
          <a:p>
            <a:r>
              <a:rPr lang="fr-F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Déclarer au conseil municipal que le chef de la police municipale est corrompu, sans citer son nom.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1F700D-06AD-494C-BD07-BEDB7FBCE689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82281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1F700D-06AD-494C-BD07-BEDB7FBCE689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15336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L’injure non publique est interdite. Elle est punie d’une amende de 38€.</a:t>
            </a:r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 c’est une injure sexiste, raciste, homophobe, l’amende passe à 1500€.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1F700D-06AD-494C-BD07-BEDB7FBCE689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35997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02/11/2021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Rectorat de La Réunion – SG2 – 2024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BF0B-21FF-4F17-B224-0F8C447A67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157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02/11/2021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Rectorat de La Réunion – SG2 – 2024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BF0B-21FF-4F17-B224-0F8C447A67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3761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02/11/2021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Rectorat de La Réunion – SG2 – 2024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BF0B-21FF-4F17-B224-0F8C447A67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73293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02/11/2021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960000" y="5226529"/>
            <a:ext cx="4320000" cy="1200000"/>
          </a:xfrm>
        </p:spPr>
        <p:txBody>
          <a:bodyPr anchor="b" anchorCtr="0"/>
          <a:lstStyle>
            <a:lvl1pPr>
              <a:defRPr sz="1150"/>
            </a:lvl1pPr>
          </a:lstStyle>
          <a:p>
            <a:r>
              <a:rPr lang="fr-FR"/>
              <a:t>Rectorat de La Réunion – SG2 – 2024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3038582B-81B9-ED4B-B6B4-0498E3E489E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64615" y="972701"/>
            <a:ext cx="4399476" cy="1952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50074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02/11/2021</a:t>
            </a:r>
            <a:endParaRPr lang="fr-FR" cap="all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Rectorat de La Réunion – SG2 – 2024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80000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3250" b="1" cap="all" baseline="0"/>
            </a:lvl1pPr>
            <a:lvl2pPr marL="0" indent="0">
              <a:spcBef>
                <a:spcPts val="500"/>
              </a:spcBef>
              <a:spcAft>
                <a:spcPts val="0"/>
              </a:spcAft>
              <a:buNone/>
              <a:defRPr sz="185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480000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age 9">
            <a:extLst>
              <a:ext uri="{FF2B5EF4-FFF2-40B4-BE49-F238E27FC236}">
                <a16:creationId xmlns:a16="http://schemas.microsoft.com/office/drawing/2014/main" id="{E1BE9C7E-02AC-EF4A-9280-1DAF65F1842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58109" y="246402"/>
            <a:ext cx="2690814" cy="1194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9995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/>
          <a:p>
            <a:r>
              <a:rPr lang="fr-FR" noProof="0" dirty="0"/>
              <a:t>Titre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02/11/2021</a:t>
            </a:r>
            <a:endParaRPr lang="fr-FR" cap="all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Rectorat de La Réunion – SG2 – 2024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4" hasCustomPrompt="1"/>
          </p:nvPr>
        </p:nvSpPr>
        <p:spPr bwMode="gray">
          <a:xfrm>
            <a:off x="479998" y="2448000"/>
            <a:ext cx="11232000" cy="3432000"/>
          </a:xfrm>
        </p:spPr>
        <p:txBody>
          <a:bodyPr/>
          <a:lstStyle>
            <a:lvl1pPr>
              <a:defRPr sz="1400"/>
            </a:lvl1pPr>
            <a:lvl2pPr>
              <a:defRPr/>
            </a:lvl2pPr>
            <a:lvl3pPr>
              <a:defRPr sz="1050"/>
            </a:lvl3pPr>
            <a:lvl4pPr>
              <a:defRPr/>
            </a:lvl4pPr>
            <a:lvl5pPr>
              <a:defRPr sz="900"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5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07997" indent="-107997" algn="r">
              <a:spcAft>
                <a:spcPts val="0"/>
              </a:spcAft>
              <a:buFont typeface="+mj-lt"/>
              <a:buAutoNum type="arabicPeriod"/>
              <a:defRPr sz="750" b="1"/>
            </a:lvl1pPr>
            <a:lvl2pPr marL="107997" indent="-107997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75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</p:spTree>
    <p:extLst>
      <p:ext uri="{BB962C8B-B14F-4D97-AF65-F5344CB8AC3E}">
        <p14:creationId xmlns:p14="http://schemas.microsoft.com/office/powerpoint/2010/main" val="10535717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pPr algn="r"/>
            <a:r>
              <a:rPr lang="fr-FR" cap="all"/>
              <a:t>02/11/2021</a:t>
            </a:r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Rectorat de La Réunion – SG2 – 2024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9998" y="2522624"/>
            <a:ext cx="3360000" cy="3374400"/>
          </a:xfrm>
        </p:spPr>
        <p:txBody>
          <a:bodyPr/>
          <a:lstStyle>
            <a:lvl1pPr marL="143996" indent="-143996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3992" indent="-143996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43996" indent="-143996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3992" indent="-143996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43996" indent="-143996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3992" indent="-143996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28672863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395990" indent="-395990">
              <a:buFont typeface="+mj-lt"/>
              <a:buAutoNum type="arabicPeriod"/>
              <a:defRPr sz="3250"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pPr algn="r"/>
            <a:r>
              <a:rPr lang="fr-FR" cap="all"/>
              <a:t>02/11/2021</a:t>
            </a:r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Rectorat de La Réunion – SG2 – 2024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828379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02/11/2021</a:t>
            </a:r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Rectorat de La Réunion – SG2 – 2024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07997" indent="-107997" algn="r">
              <a:spcAft>
                <a:spcPts val="0"/>
              </a:spcAft>
              <a:buFont typeface="+mj-lt"/>
              <a:buAutoNum type="arabicPeriod"/>
              <a:defRPr sz="750" b="1"/>
            </a:lvl1pPr>
            <a:lvl2pPr marL="107997" indent="-107997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75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24591980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/>
          <a:p>
            <a:r>
              <a:rPr lang="fr-FR" noProof="0" dirty="0"/>
              <a:t>Titre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 bwMode="gray">
          <a:xfrm>
            <a:off x="9729634" y="6072258"/>
            <a:ext cx="1560000" cy="480000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fr-FR" cap="all"/>
              <a:t>02/11/2021</a:t>
            </a:r>
            <a:endParaRPr lang="fr-FR" cap="all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Rectorat de La Réunion – SG2 – 2024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4" hasCustomPrompt="1"/>
          </p:nvPr>
        </p:nvSpPr>
        <p:spPr bwMode="gray">
          <a:xfrm>
            <a:off x="479998" y="2448000"/>
            <a:ext cx="11232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5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07997" indent="-107997" algn="r">
              <a:spcAft>
                <a:spcPts val="0"/>
              </a:spcAft>
              <a:buFont typeface="+mj-lt"/>
              <a:buAutoNum type="arabicPeriod"/>
              <a:defRPr sz="750" b="1"/>
            </a:lvl1pPr>
            <a:lvl2pPr marL="107997" indent="-107997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75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</p:spTree>
    <p:extLst>
      <p:ext uri="{BB962C8B-B14F-4D97-AF65-F5344CB8AC3E}">
        <p14:creationId xmlns:p14="http://schemas.microsoft.com/office/powerpoint/2010/main" val="41237343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02/11/2021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960000" y="5226529"/>
            <a:ext cx="4320000" cy="1200000"/>
          </a:xfrm>
        </p:spPr>
        <p:txBody>
          <a:bodyPr anchor="b" anchorCtr="0"/>
          <a:lstStyle>
            <a:lvl1pPr>
              <a:defRPr sz="1150"/>
            </a:lvl1pPr>
          </a:lstStyle>
          <a:p>
            <a:r>
              <a:rPr lang="fr-FR"/>
              <a:t>Rectorat de La Réunion – SG2 – 2024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3038582B-81B9-ED4B-B6B4-0498E3E489E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64615" y="972701"/>
            <a:ext cx="4399476" cy="1952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438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02/11/2021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Rectorat de La Réunion – SG2 – 2024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BF0B-21FF-4F17-B224-0F8C447A67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73871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02/11/2021</a:t>
            </a:r>
            <a:endParaRPr lang="fr-FR" cap="all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Rectorat de La Réunion – SG2 – 2024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80000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3250" b="1" cap="all" baseline="0"/>
            </a:lvl1pPr>
            <a:lvl2pPr marL="0" indent="0">
              <a:spcBef>
                <a:spcPts val="500"/>
              </a:spcBef>
              <a:spcAft>
                <a:spcPts val="0"/>
              </a:spcAft>
              <a:buNone/>
              <a:defRPr sz="185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480000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age 9">
            <a:extLst>
              <a:ext uri="{FF2B5EF4-FFF2-40B4-BE49-F238E27FC236}">
                <a16:creationId xmlns:a16="http://schemas.microsoft.com/office/drawing/2014/main" id="{E1BE9C7E-02AC-EF4A-9280-1DAF65F1842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58109" y="246402"/>
            <a:ext cx="2690814" cy="1194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00055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02/11/2021</a:t>
            </a:r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Rectorat de La Réunion – SG2 – 2024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9998" y="2522624"/>
            <a:ext cx="3360000" cy="3374400"/>
          </a:xfrm>
        </p:spPr>
        <p:txBody>
          <a:bodyPr/>
          <a:lstStyle>
            <a:lvl1pPr marL="143996" indent="-143996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3992" indent="-143996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43996" indent="-143996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3992" indent="-143996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43996" indent="-143996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3992" indent="-143996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12855832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395990" indent="-395990">
              <a:buFont typeface="+mj-lt"/>
              <a:buAutoNum type="arabicPeriod"/>
              <a:defRPr sz="3250"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02/11/2021</a:t>
            </a:r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Rectorat de La Réunion – SG2 – 2024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4715156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02/11/2021</a:t>
            </a:r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Rectorat de La Réunion – SG2 – 2024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07997" indent="-107997" algn="r">
              <a:spcAft>
                <a:spcPts val="0"/>
              </a:spcAft>
              <a:buFont typeface="+mj-lt"/>
              <a:buAutoNum type="arabicPeriod"/>
              <a:defRPr sz="750" b="1"/>
            </a:lvl1pPr>
            <a:lvl2pPr marL="107997" indent="-107997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75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2701152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02/11/2021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Rectorat de La Réunion – SG2 – 2024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BF0B-21FF-4F17-B224-0F8C447A67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0702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02/11/2021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Rectorat de La Réunion – SG2 – 2024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BF0B-21FF-4F17-B224-0F8C447A67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7318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02/11/2021</a:t>
            </a: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Rectorat de La Réunion – SG2 – 2024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BF0B-21FF-4F17-B224-0F8C447A67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6453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02/11/2021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Rectorat de La Réunion – SG2 – 2024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BF0B-21FF-4F17-B224-0F8C447A67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661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02/11/2021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Rectorat de La Réunion – SG2 – 2024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BF0B-21FF-4F17-B224-0F8C447A67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0110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02/11/2021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Rectorat de La Réunion – SG2 – 2024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BF0B-21FF-4F17-B224-0F8C447A67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1567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02/11/2021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Rectorat de La Réunion – SG2 – 2024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BF0B-21FF-4F17-B224-0F8C447A67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0636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23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02/11/2021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Rectorat de La Réunion – SG2 – 2024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F9BF0B-21FF-4F17-B224-0F8C447A67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00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 dirty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479999" y="2448000"/>
            <a:ext cx="11232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750" b="1">
                <a:solidFill>
                  <a:schemeClr val="tx1"/>
                </a:solidFill>
              </a:defRPr>
            </a:lvl1pPr>
          </a:lstStyle>
          <a:p>
            <a:pPr algn="r"/>
            <a:r>
              <a:rPr lang="fr-FR" cap="all"/>
              <a:t>02/11/2021</a:t>
            </a:r>
            <a:endParaRPr lang="fr-FR" cap="all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480000" y="6378000"/>
            <a:ext cx="7872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/>
              <a:t>Rectorat de La Réunion – SG2 – 2024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8352000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/>
          <p:nvPr userDrawn="1"/>
        </p:nvCxnSpPr>
        <p:spPr bwMode="gray">
          <a:xfrm>
            <a:off x="480000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age 10">
            <a:extLst>
              <a:ext uri="{FF2B5EF4-FFF2-40B4-BE49-F238E27FC236}">
                <a16:creationId xmlns:a16="http://schemas.microsoft.com/office/drawing/2014/main" id="{34930F57-0330-1546-B652-1891BB502670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54461" y="230540"/>
            <a:ext cx="1221652" cy="54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938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hf hdr="0" dt="0"/>
  <p:txStyles>
    <p:titleStyle>
      <a:lvl1pPr algn="l" defTabSz="914378" rtl="0" eaLnBrk="1" latinLnBrk="0" hangingPunct="1">
        <a:lnSpc>
          <a:spcPct val="90000"/>
        </a:lnSpc>
        <a:spcBef>
          <a:spcPct val="0"/>
        </a:spcBef>
        <a:buNone/>
        <a:defRPr sz="255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78" rtl="0" eaLnBrk="1" latinLnBrk="0" hangingPunct="1">
        <a:lnSpc>
          <a:spcPct val="100000"/>
        </a:lnSpc>
        <a:spcBef>
          <a:spcPts val="0"/>
        </a:spcBef>
        <a:spcAft>
          <a:spcPts val="500"/>
        </a:spcAft>
        <a:buFont typeface="Arial" pitchFamily="34" charset="0"/>
        <a:buNone/>
        <a:defRPr sz="105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251994" indent="-71999" algn="l" defTabSz="914378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itchFamily="34" charset="0"/>
        <a:buChar char="•"/>
        <a:defRPr sz="950" kern="1200">
          <a:solidFill>
            <a:schemeClr val="tx1"/>
          </a:solidFill>
          <a:latin typeface="+mn-lt"/>
          <a:ea typeface="+mn-ea"/>
          <a:cs typeface="+mn-cs"/>
        </a:defRPr>
      </a:lvl2pPr>
      <a:lvl3pPr marL="431990" indent="-71999" algn="l" defTabSz="914378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3pPr>
      <a:lvl4pPr marL="611985" indent="-71999" algn="l" defTabSz="914378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750" kern="1200">
          <a:solidFill>
            <a:schemeClr val="tx1"/>
          </a:solidFill>
          <a:latin typeface="+mn-lt"/>
          <a:ea typeface="+mn-ea"/>
          <a:cs typeface="+mn-cs"/>
        </a:defRPr>
      </a:lvl4pPr>
      <a:lvl5pPr marL="827979" indent="-71999" algn="l" defTabSz="914378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 dirty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479999" y="2448000"/>
            <a:ext cx="11232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750" b="1">
                <a:solidFill>
                  <a:schemeClr val="tx1"/>
                </a:solidFill>
              </a:defRPr>
            </a:lvl1pPr>
          </a:lstStyle>
          <a:p>
            <a:pPr algn="r"/>
            <a:r>
              <a:rPr lang="fr-FR" cap="all"/>
              <a:t>02/11/2021</a:t>
            </a:r>
            <a:endParaRPr lang="fr-FR" cap="all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480000" y="6378000"/>
            <a:ext cx="7872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/>
              <a:t>Rectorat de La Réunion – SG2 – 2024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8352000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/>
          <p:nvPr userDrawn="1"/>
        </p:nvCxnSpPr>
        <p:spPr bwMode="gray">
          <a:xfrm>
            <a:off x="480000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age 10">
            <a:extLst>
              <a:ext uri="{FF2B5EF4-FFF2-40B4-BE49-F238E27FC236}">
                <a16:creationId xmlns:a16="http://schemas.microsoft.com/office/drawing/2014/main" id="{34930F57-0330-1546-B652-1891BB502670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54461" y="230540"/>
            <a:ext cx="1221652" cy="54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483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</p:sldLayoutIdLst>
  <p:hf hdr="0" dt="0"/>
  <p:txStyles>
    <p:titleStyle>
      <a:lvl1pPr algn="l" defTabSz="914378" rtl="0" eaLnBrk="1" latinLnBrk="0" hangingPunct="1">
        <a:lnSpc>
          <a:spcPct val="90000"/>
        </a:lnSpc>
        <a:spcBef>
          <a:spcPct val="0"/>
        </a:spcBef>
        <a:buNone/>
        <a:defRPr sz="255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78" rtl="0" eaLnBrk="1" latinLnBrk="0" hangingPunct="1">
        <a:lnSpc>
          <a:spcPct val="100000"/>
        </a:lnSpc>
        <a:spcBef>
          <a:spcPts val="0"/>
        </a:spcBef>
        <a:spcAft>
          <a:spcPts val="500"/>
        </a:spcAft>
        <a:buFont typeface="Arial" pitchFamily="34" charset="0"/>
        <a:buNone/>
        <a:defRPr sz="105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251994" indent="-71999" algn="l" defTabSz="914378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itchFamily="34" charset="0"/>
        <a:buChar char="•"/>
        <a:defRPr sz="950" kern="1200">
          <a:solidFill>
            <a:schemeClr val="tx1"/>
          </a:solidFill>
          <a:latin typeface="+mn-lt"/>
          <a:ea typeface="+mn-ea"/>
          <a:cs typeface="+mn-cs"/>
        </a:defRPr>
      </a:lvl2pPr>
      <a:lvl3pPr marL="431990" indent="-71999" algn="l" defTabSz="914378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3pPr>
      <a:lvl4pPr marL="611985" indent="-71999" algn="l" defTabSz="914378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750" kern="1200">
          <a:solidFill>
            <a:schemeClr val="tx1"/>
          </a:solidFill>
          <a:latin typeface="+mn-lt"/>
          <a:ea typeface="+mn-ea"/>
          <a:cs typeface="+mn-cs"/>
        </a:defRPr>
      </a:lvl4pPr>
      <a:lvl5pPr marL="827979" indent="-71999" algn="l" defTabSz="914378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ervice-public.fr/particuliers/vosdroits/F32079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13" Type="http://schemas.openxmlformats.org/officeDocument/2006/relationships/image" Target="../media/image21.jpeg"/><Relationship Id="rId18" Type="http://schemas.openxmlformats.org/officeDocument/2006/relationships/image" Target="../media/image26.png"/><Relationship Id="rId26" Type="http://schemas.openxmlformats.org/officeDocument/2006/relationships/image" Target="../media/image34.png"/><Relationship Id="rId3" Type="http://schemas.openxmlformats.org/officeDocument/2006/relationships/image" Target="../media/image11.jpeg"/><Relationship Id="rId21" Type="http://schemas.openxmlformats.org/officeDocument/2006/relationships/image" Target="../media/image29.png"/><Relationship Id="rId7" Type="http://schemas.openxmlformats.org/officeDocument/2006/relationships/image" Target="../media/image15.jpeg"/><Relationship Id="rId12" Type="http://schemas.openxmlformats.org/officeDocument/2006/relationships/image" Target="../media/image20.jpeg"/><Relationship Id="rId17" Type="http://schemas.openxmlformats.org/officeDocument/2006/relationships/image" Target="../media/image25.jpeg"/><Relationship Id="rId25" Type="http://schemas.openxmlformats.org/officeDocument/2006/relationships/image" Target="../media/image33.png"/><Relationship Id="rId2" Type="http://schemas.openxmlformats.org/officeDocument/2006/relationships/image" Target="../media/image10.jpeg"/><Relationship Id="rId16" Type="http://schemas.openxmlformats.org/officeDocument/2006/relationships/image" Target="../media/image24.jpeg"/><Relationship Id="rId20" Type="http://schemas.openxmlformats.org/officeDocument/2006/relationships/image" Target="../media/image28.png"/><Relationship Id="rId29" Type="http://schemas.openxmlformats.org/officeDocument/2006/relationships/image" Target="../media/image36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4.jpeg"/><Relationship Id="rId11" Type="http://schemas.openxmlformats.org/officeDocument/2006/relationships/image" Target="../media/image19.jpeg"/><Relationship Id="rId24" Type="http://schemas.openxmlformats.org/officeDocument/2006/relationships/image" Target="../media/image32.png"/><Relationship Id="rId5" Type="http://schemas.openxmlformats.org/officeDocument/2006/relationships/image" Target="../media/image13.jpeg"/><Relationship Id="rId15" Type="http://schemas.openxmlformats.org/officeDocument/2006/relationships/image" Target="../media/image23.jpeg"/><Relationship Id="rId23" Type="http://schemas.openxmlformats.org/officeDocument/2006/relationships/image" Target="../media/image31.png"/><Relationship Id="rId28" Type="http://schemas.microsoft.com/office/2007/relationships/hdphoto" Target="../media/hdphoto1.wdp"/><Relationship Id="rId10" Type="http://schemas.openxmlformats.org/officeDocument/2006/relationships/image" Target="../media/image18.png"/><Relationship Id="rId19" Type="http://schemas.openxmlformats.org/officeDocument/2006/relationships/image" Target="../media/image27.png"/><Relationship Id="rId4" Type="http://schemas.openxmlformats.org/officeDocument/2006/relationships/image" Target="../media/image12.jpeg"/><Relationship Id="rId9" Type="http://schemas.openxmlformats.org/officeDocument/2006/relationships/image" Target="../media/image17.jpeg"/><Relationship Id="rId14" Type="http://schemas.openxmlformats.org/officeDocument/2006/relationships/image" Target="../media/image22.jpeg"/><Relationship Id="rId22" Type="http://schemas.openxmlformats.org/officeDocument/2006/relationships/image" Target="../media/image30.png"/><Relationship Id="rId27" Type="http://schemas.openxmlformats.org/officeDocument/2006/relationships/image" Target="../media/image35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accompagnement+des+personnels+de+l" TargetMode="External"/><Relationship Id="rId3" Type="http://schemas.openxmlformats.org/officeDocument/2006/relationships/hyperlink" Target="https://www.fonction-publique.gouv.fr/toutes-les-publications/guide-de-prevention-et-de-traitement-des-situations-de-violences-et-de-harcelement-dans-la-fonction-publique" TargetMode="External"/><Relationship Id="rId7" Type="http://schemas.openxmlformats.org/officeDocument/2006/relationships/hyperlink" Target="https://www.education.gouv.fr/media/14123/download" TargetMode="External"/><Relationship Id="rId2" Type="http://schemas.openxmlformats.org/officeDocument/2006/relationships/hyperlink" Target="https://www.ac-reunion.fr/actes-de-violence-de-harcelement-de-discrimination-ou-agissements-sexistes-123247" TargetMode="External"/><Relationship Id="rId1" Type="http://schemas.openxmlformats.org/officeDocument/2006/relationships/slideLayout" Target="../slideLayouts/slideLayout18.xml"/><Relationship Id="rId6" Type="http://schemas.openxmlformats.org/officeDocument/2006/relationships/hyperlink" Target="https://www.education.gouv.fr/media/14126/download" TargetMode="External"/><Relationship Id="rId5" Type="http://schemas.openxmlformats.org/officeDocument/2006/relationships/hyperlink" Target="https://www.fonction-publique.gouv.fr/toutes-les-publications/guide-pratique-relatif-la-prise-en-charge-par-les-employeurs-publics-des-violences-conjugales-et-intrafamiliales" TargetMode="External"/><Relationship Id="rId4" Type="http://schemas.openxmlformats.org/officeDocument/2006/relationships/hyperlink" Target="https://travail-emploi.gouv.fr/IMG/pdf/30645_dicom_-_guide_contre_harce_lement_sexuel_val_v4_bd_ok-2.pdf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53" name="Picture 3">
            <a:extLst>
              <a:ext uri="{FF2B5EF4-FFF2-40B4-BE49-F238E27FC236}">
                <a16:creationId xmlns:a16="http://schemas.microsoft.com/office/drawing/2014/main" id="{F0977209-9FF1-4B6C-BBEC-D5C6500671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766" y="81937"/>
            <a:ext cx="2250372" cy="1195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pSp>
        <p:nvGrpSpPr>
          <p:cNvPr id="14339" name="Group 6">
            <a:extLst>
              <a:ext uri="{FF2B5EF4-FFF2-40B4-BE49-F238E27FC236}">
                <a16:creationId xmlns:a16="http://schemas.microsoft.com/office/drawing/2014/main" id="{E07A482A-BED4-482C-B3D0-57C9F61BB226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2278064"/>
            <a:ext cx="681038" cy="85725"/>
            <a:chOff x="672" y="1435"/>
            <a:chExt cx="429" cy="54"/>
          </a:xfrm>
        </p:grpSpPr>
        <p:sp>
          <p:nvSpPr>
            <p:cNvPr id="14349" name="Rectangle 7">
              <a:extLst>
                <a:ext uri="{FF2B5EF4-FFF2-40B4-BE49-F238E27FC236}">
                  <a16:creationId xmlns:a16="http://schemas.microsoft.com/office/drawing/2014/main" id="{B13FD02A-E1FC-46AE-9EFB-97BF1BD1E2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4" y="1468"/>
              <a:ext cx="427" cy="21"/>
            </a:xfrm>
            <a:prstGeom prst="rect">
              <a:avLst/>
            </a:prstGeom>
            <a:solidFill>
              <a:srgbClr val="FFFFFF"/>
            </a:solidFill>
            <a:ln w="2556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fr-FR" altLang="fr-FR"/>
            </a:p>
          </p:txBody>
        </p:sp>
        <p:sp>
          <p:nvSpPr>
            <p:cNvPr id="14350" name="Rectangle 8">
              <a:extLst>
                <a:ext uri="{FF2B5EF4-FFF2-40B4-BE49-F238E27FC236}">
                  <a16:creationId xmlns:a16="http://schemas.microsoft.com/office/drawing/2014/main" id="{3FD7466D-C63C-467D-93E0-A701D3327F8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655" y="1452"/>
              <a:ext cx="53" cy="20"/>
            </a:xfrm>
            <a:prstGeom prst="rect">
              <a:avLst/>
            </a:prstGeom>
            <a:solidFill>
              <a:srgbClr val="FFFFFF"/>
            </a:solidFill>
            <a:ln w="2556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fr-FR" altLang="fr-FR"/>
            </a:p>
          </p:txBody>
        </p:sp>
      </p:grpSp>
      <p:grpSp>
        <p:nvGrpSpPr>
          <p:cNvPr id="14340" name="Group 9">
            <a:extLst>
              <a:ext uri="{FF2B5EF4-FFF2-40B4-BE49-F238E27FC236}">
                <a16:creationId xmlns:a16="http://schemas.microsoft.com/office/drawing/2014/main" id="{3F652C08-18C0-4DA9-8E06-3EC53E8CEB79}"/>
              </a:ext>
            </a:extLst>
          </p:cNvPr>
          <p:cNvGrpSpPr>
            <a:grpSpLocks/>
          </p:cNvGrpSpPr>
          <p:nvPr/>
        </p:nvGrpSpPr>
        <p:grpSpPr bwMode="auto">
          <a:xfrm>
            <a:off x="6311900" y="3903664"/>
            <a:ext cx="1493838" cy="85725"/>
            <a:chOff x="3016" y="2459"/>
            <a:chExt cx="941" cy="54"/>
          </a:xfrm>
        </p:grpSpPr>
        <p:sp>
          <p:nvSpPr>
            <p:cNvPr id="14347" name="Rectangle 10">
              <a:extLst>
                <a:ext uri="{FF2B5EF4-FFF2-40B4-BE49-F238E27FC236}">
                  <a16:creationId xmlns:a16="http://schemas.microsoft.com/office/drawing/2014/main" id="{D8B33F85-05C6-4085-8F0A-569291AB1A9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3016" y="2460"/>
              <a:ext cx="939" cy="20"/>
            </a:xfrm>
            <a:prstGeom prst="rect">
              <a:avLst/>
            </a:prstGeom>
            <a:solidFill>
              <a:srgbClr val="FFFFFF"/>
            </a:solidFill>
            <a:ln w="2556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fr-FR" altLang="fr-FR"/>
            </a:p>
          </p:txBody>
        </p:sp>
        <p:sp>
          <p:nvSpPr>
            <p:cNvPr id="14348" name="Rectangle 11">
              <a:extLst>
                <a:ext uri="{FF2B5EF4-FFF2-40B4-BE49-F238E27FC236}">
                  <a16:creationId xmlns:a16="http://schemas.microsoft.com/office/drawing/2014/main" id="{27408F41-E643-4268-8DC2-A9CE9BA5D35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3920" y="2476"/>
              <a:ext cx="53" cy="20"/>
            </a:xfrm>
            <a:prstGeom prst="rect">
              <a:avLst/>
            </a:prstGeom>
            <a:solidFill>
              <a:srgbClr val="FFFFFF"/>
            </a:solidFill>
            <a:ln w="2556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fr-FR" altLang="fr-FR"/>
            </a:p>
          </p:txBody>
        </p:sp>
      </p:grpSp>
      <p:grpSp>
        <p:nvGrpSpPr>
          <p:cNvPr id="14341" name="Group 12">
            <a:extLst>
              <a:ext uri="{FF2B5EF4-FFF2-40B4-BE49-F238E27FC236}">
                <a16:creationId xmlns:a16="http://schemas.microsoft.com/office/drawing/2014/main" id="{306B1AC8-B111-4533-8054-0878914280DD}"/>
              </a:ext>
            </a:extLst>
          </p:cNvPr>
          <p:cNvGrpSpPr>
            <a:grpSpLocks/>
          </p:cNvGrpSpPr>
          <p:nvPr/>
        </p:nvGrpSpPr>
        <p:grpSpPr bwMode="auto">
          <a:xfrm>
            <a:off x="1042219" y="1482796"/>
            <a:ext cx="8891451" cy="4217255"/>
            <a:chOff x="430" y="948"/>
            <a:chExt cx="4937" cy="2181"/>
          </a:xfrm>
        </p:grpSpPr>
        <p:pic>
          <p:nvPicPr>
            <p:cNvPr id="14342" name="Picture 13">
              <a:extLst>
                <a:ext uri="{FF2B5EF4-FFF2-40B4-BE49-F238E27FC236}">
                  <a16:creationId xmlns:a16="http://schemas.microsoft.com/office/drawing/2014/main" id="{FF21B67A-704D-4275-8223-CD2084BD754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1" y="1439"/>
              <a:ext cx="2686" cy="15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14343" name="Picture 14">
              <a:extLst>
                <a:ext uri="{FF2B5EF4-FFF2-40B4-BE49-F238E27FC236}">
                  <a16:creationId xmlns:a16="http://schemas.microsoft.com/office/drawing/2014/main" id="{78158E93-9B62-4548-9F03-D6549B30915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4160"/>
            <a:stretch>
              <a:fillRect/>
            </a:stretch>
          </p:blipFill>
          <p:spPr bwMode="auto">
            <a:xfrm>
              <a:off x="430" y="1439"/>
              <a:ext cx="3425" cy="14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 r="54160"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14345" name="Rectangle 16">
              <a:extLst>
                <a:ext uri="{FF2B5EF4-FFF2-40B4-BE49-F238E27FC236}">
                  <a16:creationId xmlns:a16="http://schemas.microsoft.com/office/drawing/2014/main" id="{A25055DB-55E4-4307-9D79-B1D8CEA54C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" y="948"/>
              <a:ext cx="4937" cy="272"/>
            </a:xfrm>
            <a:prstGeom prst="rect">
              <a:avLst/>
            </a:prstGeom>
            <a:solidFill>
              <a:srgbClr val="F8C43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lIns="90000" tIns="46800" rIns="90000" bIns="46800">
              <a:spAutoFit/>
            </a:bodyPr>
            <a:lstStyle>
              <a:lvl1pPr>
                <a:spcBef>
                  <a:spcPts val="75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000">
                  <a:solidFill>
                    <a:srgbClr val="000000"/>
                  </a:solidFill>
                  <a:latin typeface="Marianne" panose="02000000000000000000" pitchFamily="50" charset="0"/>
                </a:defRPr>
              </a:lvl1pPr>
              <a:lvl2pPr>
                <a:spcBef>
                  <a:spcPts val="65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600">
                  <a:solidFill>
                    <a:srgbClr val="000000"/>
                  </a:solidFill>
                  <a:latin typeface="Marianne" panose="02000000000000000000" pitchFamily="50" charset="0"/>
                </a:defRPr>
              </a:lvl2pPr>
              <a:lvl3pPr>
                <a:spcBef>
                  <a:spcPts val="575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300">
                  <a:solidFill>
                    <a:srgbClr val="000000"/>
                  </a:solidFill>
                  <a:latin typeface="Marianne" panose="02000000000000000000" pitchFamily="50" charset="0"/>
                </a:defRPr>
              </a:lvl3pPr>
              <a:lvl4pPr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Marianne" panose="02000000000000000000" pitchFamily="50" charset="0"/>
                </a:defRPr>
              </a:lvl4pPr>
              <a:lvl5pPr>
                <a:spcBef>
                  <a:spcPts val="625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Marianne" panose="02000000000000000000" pitchFamily="50" charset="0"/>
                </a:defRPr>
              </a:lvl5pPr>
              <a:lvl6pPr marL="2514600" indent="-228600" defTabSz="449263" eaLnBrk="0" fontAlgn="base" hangingPunct="0">
                <a:spcBef>
                  <a:spcPts val="625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Marianne" panose="02000000000000000000" pitchFamily="50" charset="0"/>
                </a:defRPr>
              </a:lvl6pPr>
              <a:lvl7pPr marL="2971800" indent="-228600" defTabSz="449263" eaLnBrk="0" fontAlgn="base" hangingPunct="0">
                <a:spcBef>
                  <a:spcPts val="625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Marianne" panose="02000000000000000000" pitchFamily="50" charset="0"/>
                </a:defRPr>
              </a:lvl7pPr>
              <a:lvl8pPr marL="3429000" indent="-228600" defTabSz="449263" eaLnBrk="0" fontAlgn="base" hangingPunct="0">
                <a:spcBef>
                  <a:spcPts val="625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Marianne" panose="02000000000000000000" pitchFamily="50" charset="0"/>
                </a:defRPr>
              </a:lvl8pPr>
              <a:lvl9pPr marL="3886200" indent="-228600" defTabSz="449263" eaLnBrk="0" fontAlgn="base" hangingPunct="0">
                <a:spcBef>
                  <a:spcPts val="625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Marianne" panose="02000000000000000000" pitchFamily="50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fr-FR" altLang="fr-FR" sz="2800" b="1" dirty="0">
                  <a:solidFill>
                    <a:srgbClr val="FFFFFF"/>
                  </a:solidFill>
                  <a:cs typeface="Times New Roman" panose="02020603050405020304" pitchFamily="18" charset="0"/>
                </a:rPr>
                <a:t>Dispositif de recueil des signalements de VDHAS</a:t>
              </a:r>
            </a:p>
          </p:txBody>
        </p:sp>
        <p:sp>
          <p:nvSpPr>
            <p:cNvPr id="14346" name="Text Box 17">
              <a:extLst>
                <a:ext uri="{FF2B5EF4-FFF2-40B4-BE49-F238E27FC236}">
                  <a16:creationId xmlns:a16="http://schemas.microsoft.com/office/drawing/2014/main" id="{544671C5-52FB-4F4F-A27D-7D2E71D0D5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0" y="2841"/>
              <a:ext cx="4937" cy="288"/>
            </a:xfrm>
            <a:prstGeom prst="rect">
              <a:avLst/>
            </a:prstGeom>
            <a:solidFill>
              <a:srgbClr val="F8C43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lIns="90000" tIns="46800" rIns="90000" bIns="46800">
              <a:spAutoFit/>
            </a:bodyPr>
            <a:lstStyle>
              <a:lvl1pPr>
                <a:spcBef>
                  <a:spcPts val="75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000">
                  <a:solidFill>
                    <a:srgbClr val="000000"/>
                  </a:solidFill>
                  <a:latin typeface="Marianne" panose="02000000000000000000" pitchFamily="50" charset="0"/>
                </a:defRPr>
              </a:lvl1pPr>
              <a:lvl2pPr>
                <a:spcBef>
                  <a:spcPts val="65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600">
                  <a:solidFill>
                    <a:srgbClr val="000000"/>
                  </a:solidFill>
                  <a:latin typeface="Marianne" panose="02000000000000000000" pitchFamily="50" charset="0"/>
                </a:defRPr>
              </a:lvl2pPr>
              <a:lvl3pPr>
                <a:spcBef>
                  <a:spcPts val="575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300">
                  <a:solidFill>
                    <a:srgbClr val="000000"/>
                  </a:solidFill>
                  <a:latin typeface="Marianne" panose="02000000000000000000" pitchFamily="50" charset="0"/>
                </a:defRPr>
              </a:lvl3pPr>
              <a:lvl4pPr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Marianne" panose="02000000000000000000" pitchFamily="50" charset="0"/>
                </a:defRPr>
              </a:lvl4pPr>
              <a:lvl5pPr>
                <a:spcBef>
                  <a:spcPts val="625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Marianne" panose="02000000000000000000" pitchFamily="50" charset="0"/>
                </a:defRPr>
              </a:lvl5pPr>
              <a:lvl6pPr marL="2514600" indent="-228600" defTabSz="449263" eaLnBrk="0" fontAlgn="base" hangingPunct="0">
                <a:spcBef>
                  <a:spcPts val="625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Marianne" panose="02000000000000000000" pitchFamily="50" charset="0"/>
                </a:defRPr>
              </a:lvl6pPr>
              <a:lvl7pPr marL="2971800" indent="-228600" defTabSz="449263" eaLnBrk="0" fontAlgn="base" hangingPunct="0">
                <a:spcBef>
                  <a:spcPts val="625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Marianne" panose="02000000000000000000" pitchFamily="50" charset="0"/>
                </a:defRPr>
              </a:lvl7pPr>
              <a:lvl8pPr marL="3429000" indent="-228600" defTabSz="449263" eaLnBrk="0" fontAlgn="base" hangingPunct="0">
                <a:spcBef>
                  <a:spcPts val="625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Marianne" panose="02000000000000000000" pitchFamily="50" charset="0"/>
                </a:defRPr>
              </a:lvl8pPr>
              <a:lvl9pPr marL="3886200" indent="-228600" defTabSz="449263" eaLnBrk="0" fontAlgn="base" hangingPunct="0">
                <a:spcBef>
                  <a:spcPts val="625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Marianne" panose="02000000000000000000" pitchFamily="50" charset="0"/>
                </a:defRPr>
              </a:lvl9pPr>
            </a:lstStyle>
            <a:p>
              <a:pPr algn="r"/>
              <a:endParaRPr lang="fr-FR" dirty="0"/>
            </a:p>
          </p:txBody>
        </p:sp>
        <p:sp>
          <p:nvSpPr>
            <p:cNvPr id="14344" name="Text Box 15">
              <a:extLst>
                <a:ext uri="{FF2B5EF4-FFF2-40B4-BE49-F238E27FC236}">
                  <a16:creationId xmlns:a16="http://schemas.microsoft.com/office/drawing/2014/main" id="{C5B12E5A-AC5C-4C3B-B796-CFB392F551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9" y="1474"/>
              <a:ext cx="3297" cy="15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68760" tIns="34200" rIns="68760" bIns="34200"/>
            <a:lstStyle>
              <a:lvl1pPr>
                <a:spcBef>
                  <a:spcPts val="75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000">
                  <a:solidFill>
                    <a:srgbClr val="000000"/>
                  </a:solidFill>
                  <a:latin typeface="Marianne" panose="02000000000000000000" pitchFamily="50" charset="0"/>
                </a:defRPr>
              </a:lvl1pPr>
              <a:lvl2pPr>
                <a:spcBef>
                  <a:spcPts val="65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600">
                  <a:solidFill>
                    <a:srgbClr val="000000"/>
                  </a:solidFill>
                  <a:latin typeface="Marianne" panose="02000000000000000000" pitchFamily="50" charset="0"/>
                </a:defRPr>
              </a:lvl2pPr>
              <a:lvl3pPr>
                <a:spcBef>
                  <a:spcPts val="575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300">
                  <a:solidFill>
                    <a:srgbClr val="000000"/>
                  </a:solidFill>
                  <a:latin typeface="Marianne" panose="02000000000000000000" pitchFamily="50" charset="0"/>
                </a:defRPr>
              </a:lvl3pPr>
              <a:lvl4pPr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Marianne" panose="02000000000000000000" pitchFamily="50" charset="0"/>
                </a:defRPr>
              </a:lvl4pPr>
              <a:lvl5pPr>
                <a:spcBef>
                  <a:spcPts val="625"/>
                </a:spcBef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Marianne" panose="02000000000000000000" pitchFamily="50" charset="0"/>
                </a:defRPr>
              </a:lvl5pPr>
              <a:lvl6pPr marL="2514600" indent="-228600" defTabSz="449263" eaLnBrk="0" fontAlgn="base" hangingPunct="0">
                <a:spcBef>
                  <a:spcPts val="625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Marianne" panose="02000000000000000000" pitchFamily="50" charset="0"/>
                </a:defRPr>
              </a:lvl6pPr>
              <a:lvl7pPr marL="2971800" indent="-228600" defTabSz="449263" eaLnBrk="0" fontAlgn="base" hangingPunct="0">
                <a:spcBef>
                  <a:spcPts val="625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Marianne" panose="02000000000000000000" pitchFamily="50" charset="0"/>
                </a:defRPr>
              </a:lvl7pPr>
              <a:lvl8pPr marL="3429000" indent="-228600" defTabSz="449263" eaLnBrk="0" fontAlgn="base" hangingPunct="0">
                <a:spcBef>
                  <a:spcPts val="625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Marianne" panose="02000000000000000000" pitchFamily="50" charset="0"/>
                </a:defRPr>
              </a:lvl8pPr>
              <a:lvl9pPr marL="3886200" indent="-228600" defTabSz="449263" eaLnBrk="0" fontAlgn="base" hangingPunct="0">
                <a:spcBef>
                  <a:spcPts val="625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Marianne" panose="02000000000000000000" pitchFamily="50" charset="0"/>
                </a:defRPr>
              </a:lvl9pPr>
            </a:lstStyle>
            <a:p>
              <a:r>
                <a:rPr lang="fr-FR" dirty="0"/>
                <a:t> </a:t>
              </a:r>
            </a:p>
            <a:p>
              <a:r>
                <a:rPr lang="fr-FR" sz="2800" dirty="0">
                  <a:solidFill>
                    <a:schemeClr val="bg1"/>
                  </a:solidFill>
                </a:rPr>
                <a:t>Violence, discrimination, harcèlement, agissement sexiste : comment les définir ?</a:t>
              </a:r>
            </a:p>
          </p:txBody>
        </p:sp>
      </p:grp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28AFEF9D-E4D6-4810-86B5-587EDB62F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Rectorat de La Réunion – SG2 – 2024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E946ABEE-128E-49DF-B36C-A21655D1B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BF0B-21FF-4F17-B224-0F8C447A67F3}" type="slidenum">
              <a:rPr lang="fr-FR" smtClean="0"/>
              <a:t>1</a:t>
            </a:fld>
            <a:endParaRPr lang="fr-F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EE9A2ED-37B9-4280-B013-C594F1EC6271}"/>
              </a:ext>
            </a:extLst>
          </p:cNvPr>
          <p:cNvSpPr/>
          <p:nvPr/>
        </p:nvSpPr>
        <p:spPr>
          <a:xfrm>
            <a:off x="9458779" y="6057519"/>
            <a:ext cx="206871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800" b="1" dirty="0">
                <a:latin typeface="Marianne Medium" panose="02000000000000000000" pitchFamily="50" charset="0"/>
              </a:rPr>
              <a:t>http://aca.re/sg2/signalerVDHAS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06CE2A3F-D0D8-4F9A-BB3E-BDAC7F8BC84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178230" y="5405738"/>
            <a:ext cx="629817" cy="629817"/>
          </a:xfrm>
          <a:prstGeom prst="rect">
            <a:avLst/>
          </a:prstGeom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>
                <a:solidFill>
                  <a:srgbClr val="000000"/>
                </a:solidFill>
                <a:latin typeface="Marianne"/>
              </a:rPr>
              <a:pPr/>
              <a:t>10</a:t>
            </a:fld>
            <a:endParaRPr lang="fr-FR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4"/>
          </p:nvPr>
        </p:nvSpPr>
        <p:spPr>
          <a:xfrm>
            <a:off x="354163" y="2422186"/>
            <a:ext cx="11232000" cy="2560191"/>
          </a:xfrm>
        </p:spPr>
        <p:txBody>
          <a:bodyPr/>
          <a:lstStyle/>
          <a:p>
            <a:pPr algn="ctr"/>
            <a:r>
              <a:rPr lang="fr-FR" sz="36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Franck lance « C’est bien un truc de gay ta remarque » dans une soirée de départ en vacances entre profs.</a:t>
            </a:r>
            <a:endParaRPr lang="fr-FR" sz="3600" b="1" dirty="0"/>
          </a:p>
          <a:p>
            <a:endParaRPr lang="fr-FR" sz="1200" b="1" dirty="0">
              <a:latin typeface="+mj-lt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1262C9-E5DB-4F9C-94E7-8C9F61B788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88229" y="240000"/>
            <a:ext cx="7923771" cy="480000"/>
          </a:xfrm>
        </p:spPr>
        <p:txBody>
          <a:bodyPr/>
          <a:lstStyle/>
          <a:p>
            <a:pPr marL="0" indent="0">
              <a:buNone/>
            </a:pPr>
            <a:r>
              <a:rPr lang="fr-FR" sz="1000" dirty="0"/>
              <a:t>Dispositif de signalement et de traitement des actes de violence, de discrimination, de harcèlement et d’agissements sexistes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FC2D89D-8322-4E35-8B0D-F8DA5232D947}"/>
              </a:ext>
            </a:extLst>
          </p:cNvPr>
          <p:cNvSpPr/>
          <p:nvPr/>
        </p:nvSpPr>
        <p:spPr>
          <a:xfrm>
            <a:off x="2630596" y="4628434"/>
            <a:ext cx="693080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4000" b="1" dirty="0">
                <a:solidFill>
                  <a:srgbClr val="C00000"/>
                </a:solidFill>
              </a:rPr>
              <a:t>Agissement discriminatoire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59E5157-024A-462B-97C3-9B7BEFD87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Rectorat de La Réunion – SG2 – 2024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53590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>
                <a:solidFill>
                  <a:srgbClr val="000000"/>
                </a:solidFill>
                <a:latin typeface="Marianne"/>
              </a:rPr>
              <a:pPr/>
              <a:t>11</a:t>
            </a:fld>
            <a:endParaRPr lang="fr-FR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4"/>
          </p:nvPr>
        </p:nvSpPr>
        <p:spPr>
          <a:xfrm>
            <a:off x="354163" y="2422186"/>
            <a:ext cx="11232000" cy="1499365"/>
          </a:xfrm>
        </p:spPr>
        <p:txBody>
          <a:bodyPr/>
          <a:lstStyle/>
          <a:p>
            <a:pPr algn="ctr"/>
            <a:r>
              <a:rPr lang="fr-FR" sz="36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À Hassan : « Y’a du couscous à midi à la cantine, chez tu vas aimer ça toi ! »</a:t>
            </a:r>
            <a:endParaRPr lang="fr-FR" sz="3600" b="1" dirty="0"/>
          </a:p>
          <a:p>
            <a:endParaRPr lang="fr-FR" sz="1200" b="1" dirty="0">
              <a:latin typeface="+mj-lt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1262C9-E5DB-4F9C-94E7-8C9F61B788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88229" y="240000"/>
            <a:ext cx="7923771" cy="480000"/>
          </a:xfrm>
        </p:spPr>
        <p:txBody>
          <a:bodyPr/>
          <a:lstStyle/>
          <a:p>
            <a:pPr marL="0" indent="0">
              <a:buNone/>
            </a:pPr>
            <a:r>
              <a:rPr lang="fr-FR" sz="1000" dirty="0"/>
              <a:t>Dispositif de signalement et de traitement des actes de violence, de discrimination, de harcèlement et d’agissements sexistes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C7B6247-C1BC-49A0-A0A7-6E61B5FAD72C}"/>
              </a:ext>
            </a:extLst>
          </p:cNvPr>
          <p:cNvSpPr/>
          <p:nvPr/>
        </p:nvSpPr>
        <p:spPr>
          <a:xfrm>
            <a:off x="2630596" y="4628434"/>
            <a:ext cx="693080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4000" b="1" dirty="0">
                <a:solidFill>
                  <a:srgbClr val="C00000"/>
                </a:solidFill>
              </a:rPr>
              <a:t>Agissement discriminatoire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7E431763-6AD6-4421-8E81-2DF6BBDB8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Rectorat de La Réunion – SG2 – 2024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08841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>
                <a:solidFill>
                  <a:srgbClr val="000000"/>
                </a:solidFill>
                <a:latin typeface="Marianne"/>
              </a:rPr>
              <a:pPr/>
              <a:t>12</a:t>
            </a:fld>
            <a:endParaRPr lang="fr-FR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4"/>
          </p:nvPr>
        </p:nvSpPr>
        <p:spPr>
          <a:xfrm>
            <a:off x="354163" y="1605280"/>
            <a:ext cx="11232000" cy="4378960"/>
          </a:xfrm>
        </p:spPr>
        <p:txBody>
          <a:bodyPr/>
          <a:lstStyle/>
          <a:p>
            <a:pPr algn="ctr"/>
            <a:r>
              <a:rPr lang="fr-FR" sz="2800" b="1" dirty="0">
                <a:solidFill>
                  <a:srgbClr val="C00000"/>
                </a:solidFill>
              </a:rPr>
              <a:t> </a:t>
            </a:r>
            <a:r>
              <a:rPr lang="fr-FR" sz="3600" b="1" dirty="0">
                <a:solidFill>
                  <a:srgbClr val="C00000"/>
                </a:solidFill>
              </a:rPr>
              <a:t>Agissement discriminatoire</a:t>
            </a:r>
          </a:p>
          <a:p>
            <a:pPr algn="ctr"/>
            <a:endParaRPr lang="fr-FR" sz="2800" dirty="0">
              <a:solidFill>
                <a:srgbClr val="C00000"/>
              </a:solidFill>
            </a:endParaRPr>
          </a:p>
          <a:p>
            <a:r>
              <a:rPr lang="fr-FR" sz="2800" dirty="0"/>
              <a:t>📕 Art. 1 de la loi n°2008-496 du 27 mai 2008.</a:t>
            </a:r>
          </a:p>
          <a:p>
            <a:r>
              <a:rPr lang="fr-FR" sz="2800" b="1" dirty="0"/>
              <a:t> </a:t>
            </a:r>
            <a:endParaRPr lang="fr-FR" sz="2800" dirty="0"/>
          </a:p>
          <a:p>
            <a:r>
              <a:rPr lang="fr-FR" sz="2800" dirty="0"/>
              <a:t>📝 « Tout agissement lié à </a:t>
            </a:r>
            <a:r>
              <a:rPr lang="fr-FR" sz="2800" b="1" dirty="0"/>
              <a:t>[un motif prohibé], </a:t>
            </a:r>
            <a:r>
              <a:rPr lang="fr-FR" sz="2800" dirty="0"/>
              <a:t>subi par une personne et ayant pour </a:t>
            </a:r>
            <a:r>
              <a:rPr lang="fr-FR" sz="2800" b="1" dirty="0"/>
              <a:t>objet </a:t>
            </a:r>
            <a:r>
              <a:rPr lang="fr-FR" sz="2800" dirty="0"/>
              <a:t>ou pour </a:t>
            </a:r>
            <a:r>
              <a:rPr lang="fr-FR" sz="2800" b="1" dirty="0"/>
              <a:t>effet </a:t>
            </a:r>
            <a:r>
              <a:rPr lang="fr-FR" sz="2800" dirty="0"/>
              <a:t>de porter atteinte à sa </a:t>
            </a:r>
            <a:r>
              <a:rPr lang="fr-FR" sz="2800" b="1" dirty="0"/>
              <a:t>dignité </a:t>
            </a:r>
            <a:r>
              <a:rPr lang="fr-FR" sz="2800" dirty="0"/>
              <a:t>ou de créer un environnement </a:t>
            </a:r>
            <a:r>
              <a:rPr lang="fr-FR" sz="2800" b="1" dirty="0"/>
              <a:t>intimidant</a:t>
            </a:r>
            <a:r>
              <a:rPr lang="fr-FR" sz="2800" dirty="0"/>
              <a:t>, </a:t>
            </a:r>
            <a:r>
              <a:rPr lang="fr-FR" sz="2800" b="1" dirty="0"/>
              <a:t>hostile</a:t>
            </a:r>
            <a:r>
              <a:rPr lang="fr-FR" sz="2800" dirty="0"/>
              <a:t>, </a:t>
            </a:r>
            <a:r>
              <a:rPr lang="fr-FR" sz="2800" b="1" dirty="0"/>
              <a:t>dégradant</a:t>
            </a:r>
            <a:r>
              <a:rPr lang="fr-FR" sz="2800" dirty="0"/>
              <a:t>, </a:t>
            </a:r>
            <a:r>
              <a:rPr lang="fr-FR" sz="2800" b="1" dirty="0"/>
              <a:t>humiliant </a:t>
            </a:r>
            <a:r>
              <a:rPr lang="fr-FR" sz="2800" dirty="0"/>
              <a:t>ou </a:t>
            </a:r>
            <a:r>
              <a:rPr lang="fr-FR" sz="2800" b="1" dirty="0"/>
              <a:t>offensant </a:t>
            </a:r>
            <a:r>
              <a:rPr lang="fr-FR" sz="2800" dirty="0"/>
              <a:t>»</a:t>
            </a:r>
          </a:p>
          <a:p>
            <a:endParaRPr lang="fr-FR" sz="3600" b="1" dirty="0">
              <a:latin typeface="+mj-lt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1262C9-E5DB-4F9C-94E7-8C9F61B788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88229" y="240000"/>
            <a:ext cx="7923771" cy="480000"/>
          </a:xfrm>
        </p:spPr>
        <p:txBody>
          <a:bodyPr/>
          <a:lstStyle/>
          <a:p>
            <a:pPr marL="0" indent="0">
              <a:buNone/>
            </a:pPr>
            <a:r>
              <a:rPr lang="fr-FR" sz="1000" dirty="0"/>
              <a:t>Dispositif de signalement et de traitement des actes de violence, de discrimination, de harcèlement et d’agissements sexistes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EDE7A762-BB8F-44E3-B706-44456838E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Rectorat de La Réunion – SG2 – 2024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58005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>
                <a:solidFill>
                  <a:srgbClr val="000000"/>
                </a:solidFill>
                <a:latin typeface="Marianne"/>
              </a:rPr>
              <a:pPr/>
              <a:t>13</a:t>
            </a:fld>
            <a:endParaRPr lang="fr-FR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4"/>
          </p:nvPr>
        </p:nvSpPr>
        <p:spPr>
          <a:xfrm>
            <a:off x="354163" y="2422186"/>
            <a:ext cx="11232000" cy="2560191"/>
          </a:xfrm>
        </p:spPr>
        <p:txBody>
          <a:bodyPr/>
          <a:lstStyle/>
          <a:p>
            <a:pPr algn="ctr"/>
            <a:r>
              <a:rPr lang="fr-FR" sz="36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Un collègue de Marie lui met une main aux fesses dans l’escalier en arrivant au lycée.</a:t>
            </a:r>
            <a:endParaRPr lang="fr-FR" sz="3600" dirty="0"/>
          </a:p>
          <a:p>
            <a:endParaRPr lang="fr-FR" sz="3600" dirty="0"/>
          </a:p>
          <a:p>
            <a:r>
              <a:rPr lang="fr-FR" sz="3600" dirty="0"/>
              <a:t> </a:t>
            </a:r>
          </a:p>
          <a:p>
            <a:endParaRPr lang="fr-FR" sz="1200" b="1" dirty="0">
              <a:latin typeface="+mj-lt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1262C9-E5DB-4F9C-94E7-8C9F61B788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88229" y="240000"/>
            <a:ext cx="7923771" cy="480000"/>
          </a:xfrm>
        </p:spPr>
        <p:txBody>
          <a:bodyPr/>
          <a:lstStyle/>
          <a:p>
            <a:pPr marL="0" indent="0">
              <a:buNone/>
            </a:pPr>
            <a:r>
              <a:rPr lang="fr-FR" sz="1000" dirty="0"/>
              <a:t>Dispositif de signalement et de traitement des actes de violence, de discrimination, de harcèlement et d’agissements sexistes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E034FC3-D683-4C45-8B42-47AE788E8E71}"/>
              </a:ext>
            </a:extLst>
          </p:cNvPr>
          <p:cNvSpPr/>
          <p:nvPr/>
        </p:nvSpPr>
        <p:spPr>
          <a:xfrm>
            <a:off x="3608715" y="4498099"/>
            <a:ext cx="472289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4000" b="1" dirty="0">
                <a:solidFill>
                  <a:srgbClr val="C00000"/>
                </a:solidFill>
              </a:rPr>
              <a:t>Agression sexuelle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CAB024F-B899-4157-BA63-7F23FC979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Rectorat de La Réunion – SG2 – 2024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91156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>
                <a:solidFill>
                  <a:srgbClr val="000000"/>
                </a:solidFill>
                <a:latin typeface="Marianne"/>
              </a:rPr>
              <a:pPr/>
              <a:t>14</a:t>
            </a:fld>
            <a:endParaRPr lang="fr-FR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4"/>
          </p:nvPr>
        </p:nvSpPr>
        <p:spPr>
          <a:xfrm>
            <a:off x="384643" y="1597173"/>
            <a:ext cx="11232000" cy="3663654"/>
          </a:xfrm>
        </p:spPr>
        <p:txBody>
          <a:bodyPr/>
          <a:lstStyle/>
          <a:p>
            <a:pPr algn="ctr"/>
            <a:r>
              <a:rPr lang="fr-FR" sz="3600" b="1" dirty="0">
                <a:solidFill>
                  <a:srgbClr val="C00000"/>
                </a:solidFill>
              </a:rPr>
              <a:t>Agression sexuelle</a:t>
            </a:r>
          </a:p>
          <a:p>
            <a:endParaRPr lang="fr-FR" sz="2000" dirty="0"/>
          </a:p>
          <a:p>
            <a:r>
              <a:rPr lang="fr-FR" sz="2400" dirty="0"/>
              <a:t>📕 Article 222-22 du code pénal</a:t>
            </a:r>
          </a:p>
          <a:p>
            <a:endParaRPr lang="fr-FR" sz="2400" dirty="0"/>
          </a:p>
          <a:p>
            <a:r>
              <a:rPr lang="fr-FR" sz="2400" dirty="0"/>
              <a:t>📝 « Constitue une agression sexuelle toute atteinte sexuelle commise avec </a:t>
            </a:r>
            <a:r>
              <a:rPr lang="fr-FR" sz="2400" b="1" dirty="0"/>
              <a:t>violence, contrainte, menace ou surprise</a:t>
            </a:r>
            <a:r>
              <a:rPr lang="fr-FR" sz="2400" dirty="0"/>
              <a:t>. »</a:t>
            </a:r>
          </a:p>
          <a:p>
            <a:r>
              <a:rPr lang="fr-FR" sz="2400" b="1" dirty="0"/>
              <a:t>5 zones : </a:t>
            </a:r>
            <a:r>
              <a:rPr lang="fr-FR" sz="2400" dirty="0"/>
              <a:t>fesses, sexe, seins, bouche et entre les cuisses</a:t>
            </a:r>
          </a:p>
          <a:p>
            <a:r>
              <a:rPr lang="fr-FR" dirty="0"/>
              <a:t> </a:t>
            </a:r>
          </a:p>
          <a:p>
            <a:endParaRPr lang="fr-FR" sz="3600" dirty="0"/>
          </a:p>
          <a:p>
            <a:endParaRPr lang="fr-FR" sz="1200" b="1" dirty="0">
              <a:latin typeface="+mj-lt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1262C9-E5DB-4F9C-94E7-8C9F61B788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88229" y="240000"/>
            <a:ext cx="7923771" cy="480000"/>
          </a:xfrm>
        </p:spPr>
        <p:txBody>
          <a:bodyPr/>
          <a:lstStyle/>
          <a:p>
            <a:pPr marL="0" indent="0">
              <a:buNone/>
            </a:pPr>
            <a:r>
              <a:rPr lang="fr-FR" sz="1000" dirty="0"/>
              <a:t>Dispositif de signalement et de traitement des actes de violence, de discrimination, de harcèlement et d’agissements sexistes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2B5C510F-DC01-4F83-8223-17099A96A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Rectorat de La Réunion – SG2 – 2024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488148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>
                <a:solidFill>
                  <a:srgbClr val="000000"/>
                </a:solidFill>
                <a:latin typeface="Marianne"/>
              </a:rPr>
              <a:pPr/>
              <a:t>15</a:t>
            </a:fld>
            <a:endParaRPr lang="fr-FR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4"/>
          </p:nvPr>
        </p:nvSpPr>
        <p:spPr>
          <a:xfrm>
            <a:off x="384643" y="1597173"/>
            <a:ext cx="11232000" cy="3663654"/>
          </a:xfrm>
        </p:spPr>
        <p:txBody>
          <a:bodyPr/>
          <a:lstStyle/>
          <a:p>
            <a:pPr algn="ctr"/>
            <a:r>
              <a:rPr lang="fr-FR" sz="3600" b="1" dirty="0">
                <a:solidFill>
                  <a:srgbClr val="C00000"/>
                </a:solidFill>
              </a:rPr>
              <a:t>Agression sexuelle</a:t>
            </a:r>
          </a:p>
          <a:p>
            <a:endParaRPr lang="fr-FR" sz="2000" dirty="0"/>
          </a:p>
          <a:p>
            <a:r>
              <a:rPr lang="fr-FR" sz="2400" dirty="0"/>
              <a:t>📕 Article 222-22-2 du code pénal</a:t>
            </a:r>
          </a:p>
          <a:p>
            <a:endParaRPr lang="fr-FR" sz="2400" dirty="0"/>
          </a:p>
          <a:p>
            <a:r>
              <a:rPr lang="fr-FR" sz="2400" dirty="0"/>
              <a:t>📝 « Constitue également une agression sexuelle ;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400" dirty="0"/>
              <a:t>Le fait d'imposer à une personne, par violence, contrainte, menace ou surprise (…) de subir une atteinte sexuelle de la part d'un tiers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400" dirty="0"/>
              <a:t>ou de procéder sur elle-même à une telle atteinte. »</a:t>
            </a:r>
          </a:p>
          <a:p>
            <a:r>
              <a:rPr lang="fr-FR" dirty="0"/>
              <a:t> </a:t>
            </a:r>
          </a:p>
          <a:p>
            <a:endParaRPr lang="fr-FR" sz="3600" dirty="0"/>
          </a:p>
          <a:p>
            <a:endParaRPr lang="fr-FR" sz="1200" b="1" dirty="0">
              <a:latin typeface="+mj-lt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1262C9-E5DB-4F9C-94E7-8C9F61B788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88229" y="240000"/>
            <a:ext cx="7923771" cy="480000"/>
          </a:xfrm>
        </p:spPr>
        <p:txBody>
          <a:bodyPr/>
          <a:lstStyle/>
          <a:p>
            <a:pPr marL="0" indent="0">
              <a:buNone/>
            </a:pPr>
            <a:r>
              <a:rPr lang="fr-FR" sz="1000" dirty="0"/>
              <a:t>Dispositif de signalement et de traitement des actes de violence, de discrimination, de harcèlement et d’agissements sexistes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4FB81F58-8606-46EA-8D37-36B4B8504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Rectorat de La Réunion – SG2 – 2024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612400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>
                <a:solidFill>
                  <a:srgbClr val="000000"/>
                </a:solidFill>
                <a:latin typeface="Marianne"/>
              </a:rPr>
              <a:pPr/>
              <a:t>16</a:t>
            </a:fld>
            <a:endParaRPr lang="fr-FR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4"/>
          </p:nvPr>
        </p:nvSpPr>
        <p:spPr>
          <a:xfrm>
            <a:off x="384643" y="1597173"/>
            <a:ext cx="11232000" cy="3663654"/>
          </a:xfrm>
        </p:spPr>
        <p:txBody>
          <a:bodyPr/>
          <a:lstStyle/>
          <a:p>
            <a:pPr algn="ctr"/>
            <a:r>
              <a:rPr lang="fr-FR" sz="3600" b="1" dirty="0">
                <a:solidFill>
                  <a:srgbClr val="C00000"/>
                </a:solidFill>
              </a:rPr>
              <a:t>Viol</a:t>
            </a:r>
            <a:endParaRPr lang="fr-FR" sz="2000" dirty="0"/>
          </a:p>
          <a:p>
            <a:endParaRPr lang="fr-FR" sz="2400" dirty="0"/>
          </a:p>
          <a:p>
            <a:r>
              <a:rPr lang="fr-FR" sz="2400" dirty="0"/>
              <a:t>📕 Article 222-23 du code pénal</a:t>
            </a:r>
          </a:p>
          <a:p>
            <a:endParaRPr lang="fr-FR" sz="2400" dirty="0"/>
          </a:p>
          <a:p>
            <a:r>
              <a:rPr lang="fr-FR" sz="2400" dirty="0"/>
              <a:t>📝 « Tout acte de </a:t>
            </a:r>
            <a:r>
              <a:rPr lang="fr-FR" sz="2400" b="1" dirty="0"/>
              <a:t>pénétration sexuelle</a:t>
            </a:r>
            <a:r>
              <a:rPr lang="fr-FR" sz="2400" dirty="0"/>
              <a:t>, de quelque nature qu'il soit, ou tout </a:t>
            </a:r>
            <a:r>
              <a:rPr lang="fr-FR" sz="2400" b="1" dirty="0"/>
              <a:t>acte bucco- génital </a:t>
            </a:r>
            <a:r>
              <a:rPr lang="fr-FR" sz="2400" dirty="0"/>
              <a:t>commis sur la personne d'autrui ou sur la personne de l'auteur par violence, contrainte, menace ou surprise est un viol. »</a:t>
            </a:r>
          </a:p>
          <a:p>
            <a:endParaRPr lang="fr-FR" sz="2400" dirty="0"/>
          </a:p>
          <a:p>
            <a:endParaRPr lang="fr-FR" sz="3600" dirty="0"/>
          </a:p>
          <a:p>
            <a:endParaRPr lang="fr-FR" sz="1200" b="1" dirty="0">
              <a:latin typeface="+mj-lt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1262C9-E5DB-4F9C-94E7-8C9F61B788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88229" y="240000"/>
            <a:ext cx="7923771" cy="480000"/>
          </a:xfrm>
        </p:spPr>
        <p:txBody>
          <a:bodyPr/>
          <a:lstStyle/>
          <a:p>
            <a:pPr marL="0" indent="0">
              <a:buNone/>
            </a:pPr>
            <a:r>
              <a:rPr lang="fr-FR" sz="1000" dirty="0"/>
              <a:t>Dispositif de signalement et de traitement des actes de violence, de discrimination, de harcèlement et d’agissements sexistes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56CF3C1A-2892-4229-AC10-0A95DD67D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Rectorat de La Réunion – SG2 – 2024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757785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>
                <a:solidFill>
                  <a:srgbClr val="000000"/>
                </a:solidFill>
                <a:latin typeface="Marianne"/>
              </a:rPr>
              <a:pPr/>
              <a:t>17</a:t>
            </a:fld>
            <a:endParaRPr lang="fr-FR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4"/>
          </p:nvPr>
        </p:nvSpPr>
        <p:spPr>
          <a:xfrm>
            <a:off x="354163" y="2422186"/>
            <a:ext cx="11232000" cy="2560191"/>
          </a:xfrm>
        </p:spPr>
        <p:txBody>
          <a:bodyPr/>
          <a:lstStyle/>
          <a:p>
            <a:pPr algn="ctr"/>
            <a:r>
              <a:rPr lang="fr-FR" sz="36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Le collègue de Mélissa lui a fait une remarque hier matin sur la taille de ses seins.</a:t>
            </a:r>
          </a:p>
          <a:p>
            <a:pPr algn="ctr"/>
            <a:endParaRPr lang="fr-FR" sz="36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fr-FR" sz="1200" b="1" dirty="0">
              <a:latin typeface="+mj-lt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1262C9-E5DB-4F9C-94E7-8C9F61B788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88229" y="240000"/>
            <a:ext cx="7923771" cy="480000"/>
          </a:xfrm>
        </p:spPr>
        <p:txBody>
          <a:bodyPr/>
          <a:lstStyle/>
          <a:p>
            <a:pPr marL="0" indent="0">
              <a:buNone/>
            </a:pPr>
            <a:r>
              <a:rPr lang="fr-FR" sz="1000" dirty="0"/>
              <a:t>Dispositif de signalement et de traitement des actes de violence, de discrimination, de harcèlement et d’agissements sexistes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4FA1D2F-2100-4ABC-8674-EBF4E4ACCC84}"/>
              </a:ext>
            </a:extLst>
          </p:cNvPr>
          <p:cNvSpPr/>
          <p:nvPr/>
        </p:nvSpPr>
        <p:spPr>
          <a:xfrm>
            <a:off x="3543923" y="4469818"/>
            <a:ext cx="510415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4000" b="1" dirty="0">
                <a:solidFill>
                  <a:srgbClr val="C00000"/>
                </a:solidFill>
              </a:rPr>
              <a:t>Harcèlement sexuel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85643E7-4030-4297-846F-89F09B92A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Rectorat de La Réunion – SG2 – 2024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71807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>
                <a:solidFill>
                  <a:srgbClr val="000000"/>
                </a:solidFill>
                <a:latin typeface="Marianne"/>
              </a:rPr>
              <a:pPr/>
              <a:t>18</a:t>
            </a:fld>
            <a:endParaRPr lang="fr-FR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4"/>
          </p:nvPr>
        </p:nvSpPr>
        <p:spPr>
          <a:xfrm>
            <a:off x="232243" y="1483360"/>
            <a:ext cx="11232000" cy="4561840"/>
          </a:xfrm>
        </p:spPr>
        <p:txBody>
          <a:bodyPr/>
          <a:lstStyle/>
          <a:p>
            <a:pPr algn="ctr"/>
            <a:r>
              <a:rPr lang="fr-FR" sz="3600" b="1" dirty="0">
                <a:solidFill>
                  <a:srgbClr val="C00000"/>
                </a:solidFill>
              </a:rPr>
              <a:t>Harcèlement sexuel</a:t>
            </a:r>
          </a:p>
          <a:p>
            <a:endParaRPr lang="fr-FR" sz="2400" dirty="0"/>
          </a:p>
          <a:p>
            <a:r>
              <a:rPr lang="fr-FR" sz="2400" dirty="0"/>
              <a:t>📕 Article L1153-1 du code du travail</a:t>
            </a:r>
          </a:p>
          <a:p>
            <a:r>
              <a:rPr lang="fr-FR" sz="2400" dirty="0"/>
              <a:t>📕 Article L.133-1 du code général de la fonction publique</a:t>
            </a:r>
          </a:p>
          <a:p>
            <a:r>
              <a:rPr lang="fr-FR" sz="2400" dirty="0"/>
              <a:t>📕 Article 222-33 du code pénal</a:t>
            </a:r>
          </a:p>
          <a:p>
            <a:r>
              <a:rPr lang="fr-FR" sz="2400" dirty="0"/>
              <a:t> </a:t>
            </a:r>
          </a:p>
          <a:p>
            <a:r>
              <a:rPr lang="fr-FR" sz="2400" dirty="0"/>
              <a:t>📝 « </a:t>
            </a:r>
            <a:r>
              <a:rPr lang="fr-FR" sz="2400" b="1" dirty="0"/>
              <a:t>Propos ou comportements à connotation sexuelle ou sexiste répétés </a:t>
            </a:r>
            <a:r>
              <a:rPr lang="fr-FR" sz="2400" dirty="0"/>
              <a:t>qui soit portent atteinte à sa dignité en raison de leur caractère </a:t>
            </a:r>
            <a:r>
              <a:rPr lang="fr-FR" sz="2400" b="1" dirty="0"/>
              <a:t>dégradant ou humiliant</a:t>
            </a:r>
            <a:r>
              <a:rPr lang="fr-FR" sz="2400" dirty="0"/>
              <a:t>, soit créent à son encontre une </a:t>
            </a:r>
            <a:r>
              <a:rPr lang="fr-FR" sz="2400" b="1" dirty="0"/>
              <a:t>situation intimidante, hostile ou offensante. »</a:t>
            </a:r>
          </a:p>
          <a:p>
            <a:r>
              <a:rPr lang="fr-FR" sz="2400" dirty="0"/>
              <a:t> </a:t>
            </a:r>
          </a:p>
          <a:p>
            <a:endParaRPr lang="fr-FR" sz="1200" b="1" dirty="0">
              <a:latin typeface="+mj-lt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1262C9-E5DB-4F9C-94E7-8C9F61B788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88229" y="240000"/>
            <a:ext cx="7923771" cy="480000"/>
          </a:xfrm>
        </p:spPr>
        <p:txBody>
          <a:bodyPr/>
          <a:lstStyle/>
          <a:p>
            <a:pPr marL="0" indent="0">
              <a:buNone/>
            </a:pPr>
            <a:r>
              <a:rPr lang="fr-FR" sz="1000" dirty="0"/>
              <a:t>Dispositif de signalement et de traitement des actes de violence, de discrimination, de harcèlement et d’agissements sexistes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8138FB9F-858F-4F18-B93E-9FAE458FB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Rectorat de La Réunion – SG2 – 2024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815130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>
                <a:solidFill>
                  <a:srgbClr val="000000"/>
                </a:solidFill>
                <a:latin typeface="Marianne"/>
              </a:rPr>
              <a:pPr/>
              <a:t>19</a:t>
            </a:fld>
            <a:endParaRPr lang="fr-FR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4"/>
          </p:nvPr>
        </p:nvSpPr>
        <p:spPr>
          <a:xfrm>
            <a:off x="354163" y="2422186"/>
            <a:ext cx="11232000" cy="2560191"/>
          </a:xfrm>
        </p:spPr>
        <p:txBody>
          <a:bodyPr/>
          <a:lstStyle/>
          <a:p>
            <a:pPr algn="ctr"/>
            <a:r>
              <a:rPr lang="fr-FR" sz="36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Le CPE propose à Julia un passage en CDI en échange d’un « dîner » chez lui.</a:t>
            </a:r>
          </a:p>
          <a:p>
            <a:pPr marL="742950" indent="-742950" algn="ctr">
              <a:buAutoNum type="arabicPeriod" startAt="7"/>
            </a:pPr>
            <a:endParaRPr lang="fr-FR" sz="3600" b="1" dirty="0">
              <a:solidFill>
                <a:srgbClr val="C00000"/>
              </a:solidFill>
            </a:endParaRPr>
          </a:p>
          <a:p>
            <a:endParaRPr lang="fr-FR" sz="3600" dirty="0"/>
          </a:p>
          <a:p>
            <a:endParaRPr lang="fr-FR" sz="1200" b="1" dirty="0">
              <a:latin typeface="+mj-lt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1262C9-E5DB-4F9C-94E7-8C9F61B788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88229" y="240000"/>
            <a:ext cx="7923771" cy="480000"/>
          </a:xfrm>
        </p:spPr>
        <p:txBody>
          <a:bodyPr/>
          <a:lstStyle/>
          <a:p>
            <a:pPr marL="0" indent="0">
              <a:buNone/>
            </a:pPr>
            <a:r>
              <a:rPr lang="fr-FR" sz="1000" dirty="0"/>
              <a:t>Dispositif de signalement et de traitement des actes de violence, de discrimination, de harcèlement et d’agissements sexistes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11F2285-DCFA-40E3-A205-8DC5F5A78D3B}"/>
              </a:ext>
            </a:extLst>
          </p:cNvPr>
          <p:cNvSpPr/>
          <p:nvPr/>
        </p:nvSpPr>
        <p:spPr>
          <a:xfrm>
            <a:off x="3543923" y="4469818"/>
            <a:ext cx="510415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4000" b="1" dirty="0">
                <a:solidFill>
                  <a:srgbClr val="C00000"/>
                </a:solidFill>
              </a:rPr>
              <a:t>Harcèlement sexuel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FF1FF1C4-392B-49FE-9715-FE5A82C9D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Rectorat de La Réunion – SG2 – 2024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66275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>
                <a:solidFill>
                  <a:srgbClr val="000000"/>
                </a:solidFill>
                <a:latin typeface="Marianne"/>
              </a:rPr>
              <a:pPr/>
              <a:t>2</a:t>
            </a:fld>
            <a:endParaRPr lang="fr-FR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4"/>
          </p:nvPr>
        </p:nvSpPr>
        <p:spPr>
          <a:xfrm>
            <a:off x="354163" y="2422187"/>
            <a:ext cx="11232000" cy="1319390"/>
          </a:xfrm>
        </p:spPr>
        <p:txBody>
          <a:bodyPr/>
          <a:lstStyle/>
          <a:p>
            <a:pPr algn="ctr"/>
            <a:r>
              <a:rPr lang="fr-FR" sz="36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Richard dit à sa collègue Véronique « T’es vraiment conne » en conseil d’enseignement.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1262C9-E5DB-4F9C-94E7-8C9F61B788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88229" y="240000"/>
            <a:ext cx="7923771" cy="480000"/>
          </a:xfrm>
        </p:spPr>
        <p:txBody>
          <a:bodyPr/>
          <a:lstStyle/>
          <a:p>
            <a:pPr marL="0" indent="0">
              <a:buNone/>
            </a:pPr>
            <a:r>
              <a:rPr lang="fr-FR" sz="1000" dirty="0"/>
              <a:t>Dispositif de signalement et de traitement des actes de violence, de discrimination, de harcèlement et d’agissements sexistes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4599294-569D-4910-8730-131A8A449E70}"/>
              </a:ext>
            </a:extLst>
          </p:cNvPr>
          <p:cNvSpPr/>
          <p:nvPr/>
        </p:nvSpPr>
        <p:spPr>
          <a:xfrm>
            <a:off x="5158659" y="4326685"/>
            <a:ext cx="162300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4000" b="1" dirty="0">
                <a:solidFill>
                  <a:srgbClr val="C00000"/>
                </a:solidFill>
              </a:rPr>
              <a:t>Injure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5CE974B-6CFE-44F8-A742-F04DF4EDB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Rectorat de La Réunion – SG2 – 2024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50227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>
                <a:solidFill>
                  <a:srgbClr val="000000"/>
                </a:solidFill>
                <a:latin typeface="Marianne"/>
              </a:rPr>
              <a:pPr/>
              <a:t>20</a:t>
            </a:fld>
            <a:endParaRPr lang="fr-FR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4"/>
          </p:nvPr>
        </p:nvSpPr>
        <p:spPr>
          <a:xfrm>
            <a:off x="232243" y="1483360"/>
            <a:ext cx="11232000" cy="4561840"/>
          </a:xfrm>
        </p:spPr>
        <p:txBody>
          <a:bodyPr/>
          <a:lstStyle/>
          <a:p>
            <a:pPr algn="ctr"/>
            <a:r>
              <a:rPr lang="fr-FR" sz="3600" b="1" dirty="0">
                <a:solidFill>
                  <a:srgbClr val="C00000"/>
                </a:solidFill>
              </a:rPr>
              <a:t>Harcèlement sexuel</a:t>
            </a:r>
          </a:p>
          <a:p>
            <a:endParaRPr lang="fr-FR" sz="2400" dirty="0"/>
          </a:p>
          <a:p>
            <a:r>
              <a:rPr lang="fr-FR" sz="2400" dirty="0"/>
              <a:t>📕 Article L1153-1 du code du travail</a:t>
            </a:r>
          </a:p>
          <a:p>
            <a:r>
              <a:rPr lang="fr-FR" sz="2400" dirty="0"/>
              <a:t>📕 Article L133-1 du code général de la fonction publique</a:t>
            </a:r>
          </a:p>
          <a:p>
            <a:r>
              <a:rPr lang="fr-FR" sz="2400" dirty="0"/>
              <a:t>📕 Article 222-33 du code pénal</a:t>
            </a:r>
          </a:p>
          <a:p>
            <a:endParaRPr lang="fr-FR" sz="2400" dirty="0"/>
          </a:p>
          <a:p>
            <a:r>
              <a:rPr lang="fr-FR" sz="2400" dirty="0"/>
              <a:t>📝 « Est assimilé au harcèlement sexuel le fait, même non répété, d'user de </a:t>
            </a:r>
            <a:r>
              <a:rPr lang="fr-FR" sz="2400" b="1" dirty="0"/>
              <a:t>toute forme de pression grave dans le but réel ou apparent </a:t>
            </a:r>
            <a:r>
              <a:rPr lang="fr-FR" sz="2400" dirty="0"/>
              <a:t>d'obtenir un acte de nature sexuelle, que celui-ci soit recherché au profit de l'auteur des faits ou au profit d'un tiers. »</a:t>
            </a:r>
          </a:p>
          <a:p>
            <a:r>
              <a:rPr lang="fr-FR" sz="2400" dirty="0"/>
              <a:t> </a:t>
            </a:r>
          </a:p>
          <a:p>
            <a:endParaRPr lang="fr-FR" sz="1200" b="1" dirty="0">
              <a:latin typeface="+mj-lt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1262C9-E5DB-4F9C-94E7-8C9F61B788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88229" y="240000"/>
            <a:ext cx="7923771" cy="480000"/>
          </a:xfrm>
        </p:spPr>
        <p:txBody>
          <a:bodyPr/>
          <a:lstStyle/>
          <a:p>
            <a:pPr marL="0" indent="0">
              <a:buNone/>
            </a:pPr>
            <a:r>
              <a:rPr lang="fr-FR" sz="1000" dirty="0"/>
              <a:t>Dispositif de signalement et de traitement des actes de violence, de discrimination, de harcèlement et d’agissements sexistes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A2AB4812-AC18-4ECB-B964-32E324425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Rectorat de La Réunion – SG2 – 2024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334073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>
                <a:solidFill>
                  <a:srgbClr val="000000"/>
                </a:solidFill>
                <a:latin typeface="Marianne"/>
              </a:rPr>
              <a:pPr/>
              <a:t>21</a:t>
            </a:fld>
            <a:endParaRPr lang="fr-FR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4"/>
          </p:nvPr>
        </p:nvSpPr>
        <p:spPr>
          <a:xfrm>
            <a:off x="354163" y="1869440"/>
            <a:ext cx="11232000" cy="3112937"/>
          </a:xfrm>
        </p:spPr>
        <p:txBody>
          <a:bodyPr/>
          <a:lstStyle/>
          <a:p>
            <a:pPr algn="ctr"/>
            <a:r>
              <a:rPr lang="fr-FR" sz="36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Pour son pot de départ à la retraite, le chef d’établissement offre à sa collègue adjointe un objet sexuel devant toute l’équipe du collège.</a:t>
            </a:r>
          </a:p>
          <a:p>
            <a:pPr marL="742950" indent="-742950">
              <a:buAutoNum type="arabicPeriod" startAt="8"/>
            </a:pPr>
            <a:endParaRPr lang="fr-FR" sz="36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fr-FR" sz="36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fr-FR" sz="3600" dirty="0"/>
          </a:p>
          <a:p>
            <a:pPr algn="ctr"/>
            <a:r>
              <a:rPr lang="fr-FR" sz="3600" dirty="0"/>
              <a:t> </a:t>
            </a:r>
            <a:endParaRPr lang="fr-FR" sz="3600" b="1" dirty="0"/>
          </a:p>
          <a:p>
            <a:endParaRPr lang="fr-FR" sz="1200" b="1" dirty="0">
              <a:latin typeface="+mj-lt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1262C9-E5DB-4F9C-94E7-8C9F61B788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88229" y="240000"/>
            <a:ext cx="7923771" cy="480000"/>
          </a:xfrm>
        </p:spPr>
        <p:txBody>
          <a:bodyPr/>
          <a:lstStyle/>
          <a:p>
            <a:pPr marL="0" indent="0">
              <a:buNone/>
            </a:pPr>
            <a:r>
              <a:rPr lang="fr-FR" sz="1000" dirty="0"/>
              <a:t>Dispositif de signalement et de traitement des actes de violence, de discrimination, de harcèlement et d’agissements sexistes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87BF12E-214B-41D4-955D-8B9049878459}"/>
              </a:ext>
            </a:extLst>
          </p:cNvPr>
          <p:cNvSpPr/>
          <p:nvPr/>
        </p:nvSpPr>
        <p:spPr>
          <a:xfrm>
            <a:off x="3543923" y="4469818"/>
            <a:ext cx="510415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4000" b="1" dirty="0">
                <a:solidFill>
                  <a:srgbClr val="C00000"/>
                </a:solidFill>
              </a:rPr>
              <a:t>Harcèlement sexuel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B56AA6CB-6B3E-461C-B943-D38361CE1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Rectorat de La Réunion – SG2 – 2024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31292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>
                <a:solidFill>
                  <a:srgbClr val="000000"/>
                </a:solidFill>
                <a:latin typeface="Marianne"/>
              </a:rPr>
              <a:pPr/>
              <a:t>22</a:t>
            </a:fld>
            <a:endParaRPr lang="fr-FR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4"/>
          </p:nvPr>
        </p:nvSpPr>
        <p:spPr>
          <a:xfrm>
            <a:off x="303363" y="1558586"/>
            <a:ext cx="11232000" cy="3846534"/>
          </a:xfrm>
        </p:spPr>
        <p:txBody>
          <a:bodyPr/>
          <a:lstStyle/>
          <a:p>
            <a:pPr algn="ctr"/>
            <a:r>
              <a:rPr lang="fr-FR" sz="3600" b="1" dirty="0">
                <a:solidFill>
                  <a:srgbClr val="C00000"/>
                </a:solidFill>
              </a:rPr>
              <a:t>Harcèlement sexuel</a:t>
            </a:r>
          </a:p>
          <a:p>
            <a:endParaRPr lang="fr-FR" sz="2800" dirty="0"/>
          </a:p>
          <a:p>
            <a:r>
              <a:rPr lang="fr-FR" sz="2800" dirty="0"/>
              <a:t>📕Cour de cassation du 17 mai 2017</a:t>
            </a:r>
          </a:p>
          <a:p>
            <a:endParaRPr lang="fr-FR" sz="2800" dirty="0"/>
          </a:p>
          <a:p>
            <a:r>
              <a:rPr lang="fr-FR" sz="2800" dirty="0"/>
              <a:t>📝 « La qualification de harcèlement sexuel peut être retenue y compris </a:t>
            </a:r>
            <a:r>
              <a:rPr lang="fr-FR" sz="2800" b="1" dirty="0"/>
              <a:t>pour un acte unique d'une particulière gravité. </a:t>
            </a:r>
            <a:r>
              <a:rPr lang="fr-FR" sz="2800" dirty="0"/>
              <a:t>»</a:t>
            </a:r>
          </a:p>
          <a:p>
            <a:endParaRPr lang="fr-FR" sz="36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fr-FR" sz="3600" dirty="0"/>
          </a:p>
          <a:p>
            <a:pPr algn="ctr"/>
            <a:r>
              <a:rPr lang="fr-FR" sz="3600" dirty="0"/>
              <a:t> </a:t>
            </a:r>
            <a:endParaRPr lang="fr-FR" sz="3600" b="1" dirty="0"/>
          </a:p>
          <a:p>
            <a:endParaRPr lang="fr-FR" sz="1200" b="1" dirty="0">
              <a:latin typeface="+mj-lt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1262C9-E5DB-4F9C-94E7-8C9F61B788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88229" y="240000"/>
            <a:ext cx="7923771" cy="480000"/>
          </a:xfrm>
        </p:spPr>
        <p:txBody>
          <a:bodyPr/>
          <a:lstStyle/>
          <a:p>
            <a:pPr marL="0" indent="0">
              <a:buNone/>
            </a:pPr>
            <a:r>
              <a:rPr lang="fr-FR" sz="1000" dirty="0"/>
              <a:t>Dispositif de signalement et de traitement des actes de violence, de discrimination, de harcèlement et d’agissements sexistes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D376C591-DC26-4F55-87FC-D621AFFD4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Rectorat de La Réunion – SG2 – 2024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368838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>
                <a:solidFill>
                  <a:srgbClr val="000000"/>
                </a:solidFill>
                <a:latin typeface="Marianne"/>
              </a:rPr>
              <a:pPr/>
              <a:t>23</a:t>
            </a:fld>
            <a:endParaRPr lang="fr-FR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4"/>
          </p:nvPr>
        </p:nvSpPr>
        <p:spPr>
          <a:xfrm>
            <a:off x="354163" y="2113280"/>
            <a:ext cx="11232000" cy="3352800"/>
          </a:xfrm>
        </p:spPr>
        <p:txBody>
          <a:bodyPr/>
          <a:lstStyle/>
          <a:p>
            <a:r>
              <a:rPr lang="fr-FR" sz="36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Des collègues envoient régulièrement des mails avec des allusions à caractère sexuel et affichent des images à connotation pornographique dans la salle des profs.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1262C9-E5DB-4F9C-94E7-8C9F61B788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88229" y="240000"/>
            <a:ext cx="7923771" cy="480000"/>
          </a:xfrm>
        </p:spPr>
        <p:txBody>
          <a:bodyPr/>
          <a:lstStyle/>
          <a:p>
            <a:pPr marL="0" indent="0">
              <a:buNone/>
            </a:pPr>
            <a:r>
              <a:rPr lang="fr-FR" sz="1000" dirty="0"/>
              <a:t>Dispositif de signalement et de traitement des actes de violence, de discrimination, de harcèlement et d’agissements sexistes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706722A-11E0-4E4F-AE70-FE1B2FAEB139}"/>
              </a:ext>
            </a:extLst>
          </p:cNvPr>
          <p:cNvSpPr/>
          <p:nvPr/>
        </p:nvSpPr>
        <p:spPr>
          <a:xfrm>
            <a:off x="3543923" y="4469818"/>
            <a:ext cx="510415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4000" b="1" dirty="0">
                <a:solidFill>
                  <a:srgbClr val="C00000"/>
                </a:solidFill>
              </a:rPr>
              <a:t>Harcèlement sexuel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8333E7F3-5BA8-436F-8691-6AE71AC7D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Rectorat de La Réunion – SG2 – 2024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01690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>
                <a:solidFill>
                  <a:srgbClr val="000000"/>
                </a:solidFill>
                <a:latin typeface="Marianne"/>
              </a:rPr>
              <a:pPr/>
              <a:t>24</a:t>
            </a:fld>
            <a:endParaRPr lang="fr-FR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4"/>
          </p:nvPr>
        </p:nvSpPr>
        <p:spPr>
          <a:xfrm>
            <a:off x="303363" y="1558586"/>
            <a:ext cx="11232000" cy="4496774"/>
          </a:xfrm>
        </p:spPr>
        <p:txBody>
          <a:bodyPr/>
          <a:lstStyle/>
          <a:p>
            <a:pPr algn="ctr"/>
            <a:r>
              <a:rPr lang="fr-FR" sz="3600" b="1" dirty="0">
                <a:solidFill>
                  <a:srgbClr val="C00000"/>
                </a:solidFill>
              </a:rPr>
              <a:t>Harcèlement sexuel</a:t>
            </a:r>
          </a:p>
          <a:p>
            <a:endParaRPr lang="fr-FR" sz="2800" dirty="0"/>
          </a:p>
          <a:p>
            <a:r>
              <a:rPr lang="fr-FR" sz="2800" dirty="0"/>
              <a:t>📕 Cour d’appel d’Orléans, 2017</a:t>
            </a:r>
          </a:p>
          <a:p>
            <a:endParaRPr lang="fr-FR" sz="2800" dirty="0"/>
          </a:p>
          <a:p>
            <a:r>
              <a:rPr lang="fr-FR" sz="2800" dirty="0"/>
              <a:t>📝 Le harcèlement </a:t>
            </a:r>
            <a:r>
              <a:rPr lang="fr-FR" sz="2800" b="1" dirty="0"/>
              <a:t>sexuel d'ambiance ou environnemental </a:t>
            </a:r>
            <a:r>
              <a:rPr lang="fr-FR" sz="2800" dirty="0"/>
              <a:t>est caractérisé par une situation où « sans être directement visée, la victime subit des provocations et blagues obscènes ou vulgaires qui lui deviennent insupportables » </a:t>
            </a:r>
          </a:p>
          <a:p>
            <a:endParaRPr lang="fr-FR" sz="1200" b="1" dirty="0">
              <a:latin typeface="+mj-lt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1262C9-E5DB-4F9C-94E7-8C9F61B788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88229" y="240000"/>
            <a:ext cx="7923771" cy="480000"/>
          </a:xfrm>
        </p:spPr>
        <p:txBody>
          <a:bodyPr/>
          <a:lstStyle/>
          <a:p>
            <a:pPr marL="0" indent="0">
              <a:buNone/>
            </a:pPr>
            <a:r>
              <a:rPr lang="fr-FR" sz="1000" dirty="0"/>
              <a:t>Dispositif de signalement et de traitement des actes de violence, de discrimination, de harcèlement et d’agissements sexistes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1A20F2CC-A0A1-49D9-97BD-5A984ED01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Rectorat de La Réunion – SG2 – 2024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599963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>
                <a:solidFill>
                  <a:srgbClr val="000000"/>
                </a:solidFill>
                <a:latin typeface="Marianne"/>
              </a:rPr>
              <a:pPr/>
              <a:t>25</a:t>
            </a:fld>
            <a:endParaRPr lang="fr-FR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4"/>
          </p:nvPr>
        </p:nvSpPr>
        <p:spPr>
          <a:xfrm>
            <a:off x="522878" y="1809343"/>
            <a:ext cx="11232000" cy="2560191"/>
          </a:xfrm>
        </p:spPr>
        <p:txBody>
          <a:bodyPr/>
          <a:lstStyle/>
          <a:p>
            <a:pPr algn="ctr"/>
            <a:r>
              <a:rPr lang="fr-FR" sz="28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Un chef de service dit à l’un de ses collaborateurs : « Si tu continues tes excès de zèle, je fais en sorte que tu quittes le service »</a:t>
            </a:r>
          </a:p>
          <a:p>
            <a:pPr algn="ctr"/>
            <a:endParaRPr lang="fr-FR" sz="28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fr-FR" sz="3600" dirty="0"/>
          </a:p>
          <a:p>
            <a:br>
              <a:rPr lang="fr-FR" sz="3600" dirty="0"/>
            </a:br>
            <a:endParaRPr lang="fr-FR" sz="3600" dirty="0"/>
          </a:p>
          <a:p>
            <a:endParaRPr lang="fr-FR" sz="1200" b="1" dirty="0">
              <a:latin typeface="+mj-lt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1262C9-E5DB-4F9C-94E7-8C9F61B788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88229" y="240000"/>
            <a:ext cx="7923771" cy="480000"/>
          </a:xfrm>
        </p:spPr>
        <p:txBody>
          <a:bodyPr/>
          <a:lstStyle/>
          <a:p>
            <a:pPr marL="0" indent="0">
              <a:buNone/>
            </a:pPr>
            <a:r>
              <a:rPr lang="fr-FR" sz="1000" dirty="0"/>
              <a:t>Dispositif de signalement et de traitement des actes de violence, de discrimination, de harcèlement et d’agissements sexistes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1AB069D-674F-4230-91BF-4D3F5F350BDA}"/>
              </a:ext>
            </a:extLst>
          </p:cNvPr>
          <p:cNvSpPr/>
          <p:nvPr/>
        </p:nvSpPr>
        <p:spPr>
          <a:xfrm>
            <a:off x="3608812" y="4469818"/>
            <a:ext cx="497437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4000" b="1" dirty="0">
                <a:solidFill>
                  <a:srgbClr val="C00000"/>
                </a:solidFill>
              </a:rPr>
              <a:t>Harcèlement moral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0CEB8C16-D11B-422E-A9DA-6BFE26F9B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Rectorat de La Réunion – SG2 – 2024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4045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>
                <a:solidFill>
                  <a:srgbClr val="000000"/>
                </a:solidFill>
                <a:latin typeface="Marianne"/>
              </a:rPr>
              <a:pPr/>
              <a:t>26</a:t>
            </a:fld>
            <a:endParaRPr lang="fr-FR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4"/>
          </p:nvPr>
        </p:nvSpPr>
        <p:spPr>
          <a:xfrm>
            <a:off x="480000" y="1250543"/>
            <a:ext cx="11232000" cy="3219275"/>
          </a:xfrm>
        </p:spPr>
        <p:txBody>
          <a:bodyPr/>
          <a:lstStyle/>
          <a:p>
            <a:r>
              <a:rPr lang="fr-FR" sz="3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L’adjoint gestionnaire se plaint d’avoir été écarté 5 fois des réunions de direction le matin même par le chef d’établissement sans qu’il sache pourquoi, et quand il y était présent, il a subi des humiliations : « Je ne comprends pas comment l’Education nationale peut recruter autant de bons à rien » ou « pas besoin d’avoir fait Saint-Cyr pour préparer un budget »…</a:t>
            </a:r>
          </a:p>
          <a:p>
            <a:endParaRPr lang="fr-FR" sz="30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fr-FR" sz="3600" dirty="0"/>
              <a:t> </a:t>
            </a:r>
          </a:p>
          <a:p>
            <a:br>
              <a:rPr lang="fr-FR" sz="3600" dirty="0"/>
            </a:br>
            <a:endParaRPr lang="fr-FR" sz="3600" dirty="0"/>
          </a:p>
          <a:p>
            <a:endParaRPr lang="fr-FR" sz="3600" b="1" dirty="0"/>
          </a:p>
          <a:p>
            <a:r>
              <a:rPr lang="fr-FR" sz="3600" dirty="0"/>
              <a:t>Harcèlement moral</a:t>
            </a:r>
          </a:p>
          <a:p>
            <a:endParaRPr lang="fr-FR" sz="1200" b="1" dirty="0">
              <a:latin typeface="+mj-lt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1262C9-E5DB-4F9C-94E7-8C9F61B788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88229" y="240000"/>
            <a:ext cx="7923771" cy="480000"/>
          </a:xfrm>
        </p:spPr>
        <p:txBody>
          <a:bodyPr/>
          <a:lstStyle/>
          <a:p>
            <a:pPr marL="0" indent="0">
              <a:buNone/>
            </a:pPr>
            <a:r>
              <a:rPr lang="fr-FR" sz="1000" dirty="0"/>
              <a:t>Dispositif de signalement et de traitement des actes de violence, de discrimination, de harcèlement et d’agissements sexistes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80F337B-7B9A-42AE-8A25-1C3229530BE4}"/>
              </a:ext>
            </a:extLst>
          </p:cNvPr>
          <p:cNvSpPr/>
          <p:nvPr/>
        </p:nvSpPr>
        <p:spPr>
          <a:xfrm>
            <a:off x="3608812" y="4899571"/>
            <a:ext cx="497437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4000" b="1" dirty="0">
                <a:solidFill>
                  <a:srgbClr val="C00000"/>
                </a:solidFill>
              </a:rPr>
              <a:t>Harcèlement moral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D5891AB7-E5B2-450A-905F-04FF3F949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Rectorat de La Réunion – SG2 – 2024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66181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>
                <a:solidFill>
                  <a:srgbClr val="000000"/>
                </a:solidFill>
                <a:latin typeface="Marianne"/>
              </a:rPr>
              <a:pPr/>
              <a:t>27</a:t>
            </a:fld>
            <a:endParaRPr lang="fr-FR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4"/>
          </p:nvPr>
        </p:nvSpPr>
        <p:spPr>
          <a:xfrm>
            <a:off x="522878" y="1809343"/>
            <a:ext cx="11232000" cy="2560191"/>
          </a:xfrm>
        </p:spPr>
        <p:txBody>
          <a:bodyPr/>
          <a:lstStyle/>
          <a:p>
            <a:r>
              <a:rPr lang="fr-FR" sz="28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Le jour de la rentrée, l’assistante de service social n’a plus accès à son bureau et l’agent d‘accueil lui signale que son bureau a changé de place : c’est un cagibi sans fenêtre ni climatisation. Personne ne l’a préalablement informée, personne ne lui a indiqué les motifs de ce changement et le chef d’établissement refuse de la recevoir.</a:t>
            </a:r>
            <a:endParaRPr lang="fr-FR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fr-FR" sz="3600" dirty="0"/>
              <a:t> </a:t>
            </a:r>
          </a:p>
          <a:p>
            <a:br>
              <a:rPr lang="fr-FR" sz="3600" dirty="0"/>
            </a:br>
            <a:endParaRPr lang="fr-FR" sz="3600" dirty="0"/>
          </a:p>
          <a:p>
            <a:endParaRPr lang="fr-FR" sz="1200" b="1" dirty="0">
              <a:latin typeface="+mj-lt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1262C9-E5DB-4F9C-94E7-8C9F61B788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88229" y="240000"/>
            <a:ext cx="7923771" cy="480000"/>
          </a:xfrm>
        </p:spPr>
        <p:txBody>
          <a:bodyPr/>
          <a:lstStyle/>
          <a:p>
            <a:pPr marL="0" indent="0">
              <a:buNone/>
            </a:pPr>
            <a:r>
              <a:rPr lang="fr-FR" sz="1000" dirty="0"/>
              <a:t>Dispositif de signalement et de traitement des actes de violence, de discrimination, de harcèlement et d’agissements sexistes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F71891B-AE98-4FBF-8D7B-390F734A7CCB}"/>
              </a:ext>
            </a:extLst>
          </p:cNvPr>
          <p:cNvSpPr/>
          <p:nvPr/>
        </p:nvSpPr>
        <p:spPr>
          <a:xfrm>
            <a:off x="3608812" y="4469818"/>
            <a:ext cx="497437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4000" b="1" dirty="0">
                <a:solidFill>
                  <a:srgbClr val="C00000"/>
                </a:solidFill>
              </a:rPr>
              <a:t>Harcèlement moral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C6C58667-FA7E-4517-8C03-616B9C064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Rectorat de La Réunion – SG2 – 2024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33565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>
                <a:solidFill>
                  <a:srgbClr val="000000"/>
                </a:solidFill>
                <a:latin typeface="Marianne"/>
              </a:rPr>
              <a:pPr/>
              <a:t>28</a:t>
            </a:fld>
            <a:endParaRPr lang="fr-FR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4"/>
          </p:nvPr>
        </p:nvSpPr>
        <p:spPr>
          <a:xfrm>
            <a:off x="364323" y="720000"/>
            <a:ext cx="11232000" cy="5528400"/>
          </a:xfrm>
        </p:spPr>
        <p:txBody>
          <a:bodyPr/>
          <a:lstStyle/>
          <a:p>
            <a:pPr algn="ctr"/>
            <a:r>
              <a:rPr lang="fr-FR" sz="3600" b="1" dirty="0">
                <a:solidFill>
                  <a:srgbClr val="C00000"/>
                </a:solidFill>
              </a:rPr>
              <a:t>Harcèlement moral</a:t>
            </a:r>
          </a:p>
          <a:p>
            <a:endParaRPr lang="fr-FR" sz="2800" dirty="0"/>
          </a:p>
          <a:p>
            <a:r>
              <a:rPr lang="fr-FR" sz="2800" dirty="0"/>
              <a:t>📕 Articles 222-33-2 à 222-33-2-3 du Code pénal</a:t>
            </a:r>
          </a:p>
          <a:p>
            <a:r>
              <a:rPr lang="fr-FR" sz="2800" dirty="0"/>
              <a:t>📕 Article L1152-1 du Code du travail </a:t>
            </a:r>
          </a:p>
          <a:p>
            <a:endParaRPr lang="fr-FR" sz="2800" dirty="0"/>
          </a:p>
          <a:p>
            <a:r>
              <a:rPr lang="fr-FR" sz="2800" dirty="0"/>
              <a:t>📝 Le harcèlement moral se manifeste par </a:t>
            </a:r>
            <a:r>
              <a:rPr lang="fr-FR" sz="2800" b="1" dirty="0"/>
              <a:t>des agissements répétés</a:t>
            </a:r>
            <a:r>
              <a:rPr lang="fr-FR" sz="2800" dirty="0"/>
              <a:t> pouvant entraîner, pour la personne qui les subit, une </a:t>
            </a:r>
            <a:r>
              <a:rPr lang="fr-FR" sz="2800" b="1" dirty="0"/>
              <a:t>dégradation de ses conditions de travail </a:t>
            </a:r>
            <a:r>
              <a:rPr lang="fr-FR" sz="2800" dirty="0"/>
              <a:t>pouvant aboutir à 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dirty="0"/>
              <a:t>une atteinte à ses droits et à sa dignité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dirty="0"/>
              <a:t>ou une altération de sa santé physique ou mentale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dirty="0"/>
              <a:t>ou une menace pour son évolution professionnelle.</a:t>
            </a:r>
            <a:endParaRPr lang="fr-FR" sz="36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fr-FR" sz="3600" dirty="0"/>
          </a:p>
          <a:p>
            <a:pPr algn="ctr"/>
            <a:r>
              <a:rPr lang="fr-FR" sz="3600" dirty="0"/>
              <a:t> </a:t>
            </a:r>
            <a:endParaRPr lang="fr-FR" sz="3600" b="1" dirty="0"/>
          </a:p>
          <a:p>
            <a:endParaRPr lang="fr-FR" sz="1200" b="1" dirty="0">
              <a:latin typeface="+mj-lt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1262C9-E5DB-4F9C-94E7-8C9F61B788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88229" y="240000"/>
            <a:ext cx="7923771" cy="480000"/>
          </a:xfrm>
        </p:spPr>
        <p:txBody>
          <a:bodyPr/>
          <a:lstStyle/>
          <a:p>
            <a:pPr marL="0" indent="0">
              <a:buNone/>
            </a:pPr>
            <a:r>
              <a:rPr lang="fr-FR" sz="1000" dirty="0"/>
              <a:t>Dispositif de signalement et de traitement des actes de violence, de discrimination, de harcèlement et d’agissements sexistes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142BB5D6-5B91-4FD6-8FB7-69B90D509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Rectorat de La Réunion – SG2 – 2024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5466234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>
                <a:solidFill>
                  <a:srgbClr val="000000"/>
                </a:solidFill>
                <a:latin typeface="Marianne"/>
              </a:rPr>
              <a:pPr/>
              <a:t>29</a:t>
            </a:fld>
            <a:endParaRPr lang="fr-FR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4"/>
          </p:nvPr>
        </p:nvSpPr>
        <p:spPr>
          <a:xfrm>
            <a:off x="303363" y="1558586"/>
            <a:ext cx="11232000" cy="4496774"/>
          </a:xfrm>
        </p:spPr>
        <p:txBody>
          <a:bodyPr/>
          <a:lstStyle/>
          <a:p>
            <a:pPr algn="ctr"/>
            <a:r>
              <a:rPr lang="fr-FR" sz="3600" b="1" dirty="0">
                <a:solidFill>
                  <a:srgbClr val="C00000"/>
                </a:solidFill>
              </a:rPr>
              <a:t>Harcèlement moral</a:t>
            </a:r>
          </a:p>
          <a:p>
            <a:endParaRPr lang="fr-FR" sz="2800" dirty="0"/>
          </a:p>
          <a:p>
            <a:pPr marL="355600"/>
            <a:r>
              <a:rPr lang="fr-FR" sz="2800" b="1" dirty="0"/>
              <a:t>Exemples :</a:t>
            </a:r>
            <a:endParaRPr lang="fr-FR" sz="2800" dirty="0"/>
          </a:p>
          <a:p>
            <a:pPr marL="355600">
              <a:buFont typeface="Wingdings" panose="05000000000000000000" pitchFamily="2" charset="2"/>
              <a:buChar char="Ø"/>
            </a:pPr>
            <a:r>
              <a:rPr lang="fr-FR" sz="2800" dirty="0"/>
              <a:t>Insultes régulières et répétées</a:t>
            </a:r>
          </a:p>
          <a:p>
            <a:pPr marL="355600">
              <a:buFont typeface="Wingdings" panose="05000000000000000000" pitchFamily="2" charset="2"/>
              <a:buChar char="Ø"/>
            </a:pPr>
            <a:r>
              <a:rPr lang="fr-FR" sz="2800" dirty="0"/>
              <a:t>Communications ou messages téléphoniques intempestifs</a:t>
            </a:r>
          </a:p>
          <a:p>
            <a:pPr marL="355600">
              <a:buFont typeface="Wingdings" panose="05000000000000000000" pitchFamily="2" charset="2"/>
              <a:buChar char="Ø"/>
            </a:pPr>
            <a:r>
              <a:rPr lang="fr-FR" sz="2800" dirty="0"/>
              <a:t>Réflexions déplacées vis à vis d'un genre</a:t>
            </a:r>
          </a:p>
          <a:p>
            <a:pPr marL="355600">
              <a:buFont typeface="Wingdings" panose="05000000000000000000" pitchFamily="2" charset="2"/>
              <a:buChar char="Ø"/>
            </a:pPr>
            <a:r>
              <a:rPr lang="fr-FR" sz="2800" dirty="0"/>
              <a:t>Menaces de licenciement</a:t>
            </a:r>
          </a:p>
          <a:p>
            <a:pPr marL="355600">
              <a:buFont typeface="Wingdings" panose="05000000000000000000" pitchFamily="2" charset="2"/>
              <a:buChar char="Ø"/>
            </a:pPr>
            <a:r>
              <a:rPr lang="fr-FR" sz="2800" dirty="0"/>
              <a:t>Retrait de mission</a:t>
            </a:r>
            <a:endParaRPr lang="fr-FR" sz="3600" dirty="0"/>
          </a:p>
          <a:p>
            <a:pPr algn="ctr"/>
            <a:r>
              <a:rPr lang="fr-FR" sz="3600" dirty="0"/>
              <a:t> </a:t>
            </a:r>
            <a:endParaRPr lang="fr-FR" sz="3600" b="1" dirty="0"/>
          </a:p>
          <a:p>
            <a:endParaRPr lang="fr-FR" sz="1200" b="1" dirty="0">
              <a:latin typeface="+mj-lt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1262C9-E5DB-4F9C-94E7-8C9F61B788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88229" y="240000"/>
            <a:ext cx="7923771" cy="480000"/>
          </a:xfrm>
        </p:spPr>
        <p:txBody>
          <a:bodyPr/>
          <a:lstStyle/>
          <a:p>
            <a:pPr marL="0" indent="0">
              <a:buNone/>
            </a:pPr>
            <a:r>
              <a:rPr lang="fr-FR" sz="1000" dirty="0"/>
              <a:t>Dispositif de signalement et de traitement des actes de violence, de discrimination, de harcèlement et d’agissements sexistes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C4CD580-96E6-4E0A-803B-1E05E6633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Rectorat de La Réunion – SG2 – 2024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94126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>
                <a:solidFill>
                  <a:srgbClr val="000000"/>
                </a:solidFill>
                <a:latin typeface="Marianne"/>
              </a:rPr>
              <a:pPr/>
              <a:t>3</a:t>
            </a:fld>
            <a:endParaRPr lang="fr-FR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4"/>
          </p:nvPr>
        </p:nvSpPr>
        <p:spPr>
          <a:xfrm>
            <a:off x="354163" y="985520"/>
            <a:ext cx="11232000" cy="3996857"/>
          </a:xfrm>
        </p:spPr>
        <p:txBody>
          <a:bodyPr/>
          <a:lstStyle/>
          <a:p>
            <a:pPr algn="ctr"/>
            <a:r>
              <a:rPr lang="fr-FR" sz="3600" b="1" dirty="0">
                <a:solidFill>
                  <a:srgbClr val="C00000"/>
                </a:solidFill>
              </a:rPr>
              <a:t>Injure</a:t>
            </a:r>
          </a:p>
          <a:p>
            <a:endParaRPr lang="fr-FR" sz="2400" dirty="0"/>
          </a:p>
          <a:p>
            <a:r>
              <a:rPr lang="fr-FR" sz="2400" dirty="0"/>
              <a:t>Parole, un écrit ou une expression de la pensée adressés à une personne ou un groupe de personnes,  </a:t>
            </a:r>
            <a:r>
              <a:rPr lang="fr-FR" sz="2400" b="1" dirty="0"/>
              <a:t>dans l'intention de la blesser ou de l'offenser</a:t>
            </a:r>
            <a:r>
              <a:rPr lang="fr-FR" sz="2400" dirty="0"/>
              <a:t>.</a:t>
            </a:r>
          </a:p>
          <a:p>
            <a:endParaRPr lang="fr-FR" sz="2400" dirty="0"/>
          </a:p>
          <a:p>
            <a:r>
              <a:rPr lang="fr-FR" sz="2400" dirty="0"/>
              <a:t>L'injure ne comporte pas l'affirmation d'un fait précis et objectivement vérifiable, mais seulement une </a:t>
            </a:r>
            <a:r>
              <a:rPr lang="fr-FR" sz="2400" b="1" dirty="0"/>
              <a:t>allégation outrageante</a:t>
            </a:r>
            <a:r>
              <a:rPr lang="fr-FR" sz="2400" dirty="0"/>
              <a:t>. </a:t>
            </a:r>
          </a:p>
          <a:p>
            <a:endParaRPr lang="fr-FR" sz="2400" dirty="0"/>
          </a:p>
          <a:p>
            <a:r>
              <a:rPr lang="fr-FR" sz="2400" dirty="0">
                <a:solidFill>
                  <a:schemeClr val="accent1"/>
                </a:solidFill>
              </a:rPr>
              <a:t>Il ne faut pas confondre l'injure et la </a:t>
            </a:r>
            <a:r>
              <a:rPr lang="fr-FR" sz="2400" b="1" dirty="0">
                <a:solidFill>
                  <a:schemeClr val="accent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diffamation</a:t>
            </a:r>
            <a:r>
              <a:rPr lang="fr-FR" sz="2400" b="1" dirty="0">
                <a:solidFill>
                  <a:schemeClr val="accent1"/>
                </a:solidFill>
              </a:rPr>
              <a:t>.</a:t>
            </a:r>
          </a:p>
          <a:p>
            <a:r>
              <a:rPr lang="fr-FR" sz="2000" dirty="0"/>
              <a:t>En effet, l'injure ne comporte pas la déclaration d'un fait déterminé, alors que la diffamation est l'affirmation d'un fait précis qui porte atteinte à l'honneur ou à la considération d'une personne.</a:t>
            </a:r>
          </a:p>
          <a:p>
            <a:endParaRPr lang="fr-FR" sz="900" b="1" dirty="0">
              <a:latin typeface="+mj-lt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1262C9-E5DB-4F9C-94E7-8C9F61B788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88229" y="240000"/>
            <a:ext cx="7923771" cy="480000"/>
          </a:xfrm>
        </p:spPr>
        <p:txBody>
          <a:bodyPr/>
          <a:lstStyle/>
          <a:p>
            <a:pPr marL="0" indent="0">
              <a:buNone/>
            </a:pPr>
            <a:r>
              <a:rPr lang="fr-FR" sz="1000" dirty="0"/>
              <a:t>Dispositif de signalement et de traitement des actes de violence, de discrimination, de harcèlement et d’agissements sexistes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92FA1931-C5B0-4CFC-9406-2BD3CA24E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Rectorat de La Réunion – SG2 – 2024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03044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>
                <a:solidFill>
                  <a:srgbClr val="000000"/>
                </a:solidFill>
                <a:latin typeface="Marianne"/>
              </a:rPr>
              <a:pPr/>
              <a:t>30</a:t>
            </a:fld>
            <a:endParaRPr lang="fr-FR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4"/>
          </p:nvPr>
        </p:nvSpPr>
        <p:spPr>
          <a:xfrm>
            <a:off x="522878" y="1809343"/>
            <a:ext cx="11232000" cy="2560191"/>
          </a:xfrm>
        </p:spPr>
        <p:txBody>
          <a:bodyPr/>
          <a:lstStyle/>
          <a:p>
            <a:pPr algn="ctr"/>
            <a:r>
              <a:rPr lang="fr-FR" sz="28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A l’occasion d’un recrutement d’AED, les CPE du collège choisissent un homme pour éviter d’avoir une équipe trop féminine.</a:t>
            </a:r>
          </a:p>
          <a:p>
            <a:pPr algn="ctr"/>
            <a:endParaRPr lang="fr-FR" sz="28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fr-FR" sz="3600" dirty="0"/>
              <a:t> </a:t>
            </a:r>
          </a:p>
          <a:p>
            <a:br>
              <a:rPr lang="fr-FR" sz="3600" dirty="0"/>
            </a:br>
            <a:endParaRPr lang="fr-FR" sz="3600" dirty="0"/>
          </a:p>
          <a:p>
            <a:endParaRPr lang="fr-FR" sz="1200" b="1" dirty="0">
              <a:latin typeface="+mj-lt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1262C9-E5DB-4F9C-94E7-8C9F61B788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88229" y="240000"/>
            <a:ext cx="7923771" cy="480000"/>
          </a:xfrm>
        </p:spPr>
        <p:txBody>
          <a:bodyPr/>
          <a:lstStyle/>
          <a:p>
            <a:pPr marL="0" indent="0">
              <a:buNone/>
            </a:pPr>
            <a:r>
              <a:rPr lang="fr-FR" sz="1000" dirty="0"/>
              <a:t>Dispositif de signalement et de traitement des actes de violence, de discrimination, de harcèlement et d’agissements sexistes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FF78C1-1F37-4A87-95BB-3E35D73A2695}"/>
              </a:ext>
            </a:extLst>
          </p:cNvPr>
          <p:cNvSpPr/>
          <p:nvPr/>
        </p:nvSpPr>
        <p:spPr>
          <a:xfrm>
            <a:off x="4186566" y="4469818"/>
            <a:ext cx="381886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4000" b="1" dirty="0">
                <a:solidFill>
                  <a:srgbClr val="C00000"/>
                </a:solidFill>
              </a:rPr>
              <a:t>Discrimination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ED39405-5E45-4918-B064-A75E99471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Rectorat de La Réunion – SG2 – 2024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66340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>
                <a:solidFill>
                  <a:srgbClr val="000000"/>
                </a:solidFill>
                <a:latin typeface="Marianne"/>
              </a:rPr>
              <a:pPr/>
              <a:t>31</a:t>
            </a:fld>
            <a:endParaRPr lang="fr-FR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4"/>
          </p:nvPr>
        </p:nvSpPr>
        <p:spPr>
          <a:xfrm>
            <a:off x="522878" y="1809343"/>
            <a:ext cx="11232000" cy="2560191"/>
          </a:xfrm>
        </p:spPr>
        <p:txBody>
          <a:bodyPr/>
          <a:lstStyle/>
          <a:p>
            <a:pPr algn="ctr"/>
            <a:r>
              <a:rPr lang="fr-FR" sz="28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Un principal refuse d’accueillir dans son collège un TZR sous réserve qu’il a une reconnaissance de travailleur handicapé</a:t>
            </a:r>
          </a:p>
          <a:p>
            <a:pPr algn="ctr"/>
            <a:endParaRPr lang="fr-FR" sz="28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fr-FR" sz="3600" dirty="0"/>
              <a:t> </a:t>
            </a:r>
            <a:endParaRPr lang="fr-FR" sz="3600" b="1" dirty="0">
              <a:solidFill>
                <a:srgbClr val="C00000"/>
              </a:solidFill>
            </a:endParaRPr>
          </a:p>
          <a:p>
            <a:endParaRPr lang="fr-FR" sz="3600" dirty="0"/>
          </a:p>
          <a:p>
            <a:br>
              <a:rPr lang="fr-FR" sz="3600" dirty="0"/>
            </a:br>
            <a:endParaRPr lang="fr-FR" sz="3600" dirty="0"/>
          </a:p>
          <a:p>
            <a:endParaRPr lang="fr-FR" sz="1200" b="1" dirty="0">
              <a:latin typeface="+mj-lt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1262C9-E5DB-4F9C-94E7-8C9F61B788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88229" y="240000"/>
            <a:ext cx="7923771" cy="480000"/>
          </a:xfrm>
        </p:spPr>
        <p:txBody>
          <a:bodyPr/>
          <a:lstStyle/>
          <a:p>
            <a:pPr marL="0" indent="0">
              <a:buNone/>
            </a:pPr>
            <a:r>
              <a:rPr lang="fr-FR" sz="1000" dirty="0"/>
              <a:t>Dispositif de signalement et de traitement des actes de violence, de discrimination, de harcèlement et d’agissements sexistes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941EB6E-3E97-4851-B15F-D30E544815C6}"/>
              </a:ext>
            </a:extLst>
          </p:cNvPr>
          <p:cNvSpPr/>
          <p:nvPr/>
        </p:nvSpPr>
        <p:spPr>
          <a:xfrm>
            <a:off x="4186566" y="4469818"/>
            <a:ext cx="381886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4000" b="1" dirty="0">
                <a:solidFill>
                  <a:srgbClr val="C00000"/>
                </a:solidFill>
              </a:rPr>
              <a:t>Discrimination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4B686288-9737-4885-9734-DB835FEC4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Rectorat de La Réunion – SG2 – 2024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97429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>
                <a:solidFill>
                  <a:srgbClr val="000000"/>
                </a:solidFill>
                <a:latin typeface="Marianne"/>
              </a:rPr>
              <a:pPr/>
              <a:t>32</a:t>
            </a:fld>
            <a:endParaRPr lang="fr-FR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4"/>
          </p:nvPr>
        </p:nvSpPr>
        <p:spPr>
          <a:xfrm>
            <a:off x="480000" y="823823"/>
            <a:ext cx="11232000" cy="4568657"/>
          </a:xfrm>
        </p:spPr>
        <p:txBody>
          <a:bodyPr/>
          <a:lstStyle/>
          <a:p>
            <a:pPr algn="ctr"/>
            <a:r>
              <a:rPr lang="fr-FR" sz="3600" dirty="0"/>
              <a:t> </a:t>
            </a:r>
            <a:r>
              <a:rPr lang="fr-FR" sz="3600" b="1" dirty="0">
                <a:solidFill>
                  <a:srgbClr val="C00000"/>
                </a:solidFill>
              </a:rPr>
              <a:t>Discrimination</a:t>
            </a:r>
          </a:p>
          <a:p>
            <a:pPr algn="ctr"/>
            <a:endParaRPr lang="fr-FR" sz="3600" dirty="0"/>
          </a:p>
          <a:p>
            <a:r>
              <a:rPr lang="fr-FR" sz="2000" dirty="0">
                <a:cs typeface="Calibri" panose="020F0502020204030204" pitchFamily="34" charset="0"/>
              </a:rPr>
              <a:t>📕 Art. 1 de la loi n°2008-496 du 27 mai 2008</a:t>
            </a:r>
          </a:p>
          <a:p>
            <a:pPr lvl="0"/>
            <a:r>
              <a:rPr lang="fr-FR" sz="2000" dirty="0">
                <a:cs typeface="Calibri" panose="020F0502020204030204" pitchFamily="34" charset="0"/>
              </a:rPr>
              <a:t>📕 Article L1132-1 du code du travail</a:t>
            </a:r>
          </a:p>
          <a:p>
            <a:pPr lvl="0"/>
            <a:r>
              <a:rPr lang="fr-FR" sz="2000" dirty="0">
                <a:cs typeface="Calibri" panose="020F0502020204030204" pitchFamily="34" charset="0"/>
              </a:rPr>
              <a:t>📕 Article L131-1 du code général de la fonction publique</a:t>
            </a:r>
          </a:p>
          <a:p>
            <a:pPr lvl="0"/>
            <a:r>
              <a:rPr lang="fr-FR" sz="2000" dirty="0">
                <a:cs typeface="Calibri" panose="020F0502020204030204" pitchFamily="34" charset="0"/>
              </a:rPr>
              <a:t>📕 Articles 225-1 et 225-2 du code pénal</a:t>
            </a:r>
          </a:p>
          <a:p>
            <a:br>
              <a:rPr lang="fr-FR" sz="2800" dirty="0"/>
            </a:br>
            <a:endParaRPr lang="fr-FR" sz="2800" dirty="0"/>
          </a:p>
          <a:p>
            <a:endParaRPr lang="fr-FR" sz="1200" b="1" dirty="0">
              <a:latin typeface="+mj-lt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1262C9-E5DB-4F9C-94E7-8C9F61B788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88229" y="240000"/>
            <a:ext cx="7923771" cy="480000"/>
          </a:xfrm>
        </p:spPr>
        <p:txBody>
          <a:bodyPr/>
          <a:lstStyle/>
          <a:p>
            <a:pPr marL="0" indent="0">
              <a:buNone/>
            </a:pPr>
            <a:r>
              <a:rPr lang="fr-FR" sz="1000" dirty="0"/>
              <a:t>Dispositif de signalement et de traitement des actes de violence, de discrimination, de harcèlement et d’agissements sexistes</a:t>
            </a:r>
          </a:p>
        </p:txBody>
      </p:sp>
      <p:graphicFrame>
        <p:nvGraphicFramePr>
          <p:cNvPr id="7" name="Diagramme 6">
            <a:extLst>
              <a:ext uri="{FF2B5EF4-FFF2-40B4-BE49-F238E27FC236}">
                <a16:creationId xmlns:a16="http://schemas.microsoft.com/office/drawing/2014/main" id="{909E81F8-F5EE-4573-995A-218F16C8DC5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44049558"/>
              </p:ext>
            </p:extLst>
          </p:nvPr>
        </p:nvGraphicFramePr>
        <p:xfrm>
          <a:off x="2359602" y="3876628"/>
          <a:ext cx="7895354" cy="2008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75EAE3FE-4E71-4975-9FD6-77513A576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Rectorat de La Réunion – SG2 – 2024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8724793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>
                <a:solidFill>
                  <a:srgbClr val="000000"/>
                </a:solidFill>
                <a:latin typeface="Marianne"/>
              </a:rPr>
              <a:pPr/>
              <a:t>33</a:t>
            </a:fld>
            <a:endParaRPr lang="fr-FR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4"/>
          </p:nvPr>
        </p:nvSpPr>
        <p:spPr>
          <a:xfrm>
            <a:off x="480000" y="823823"/>
            <a:ext cx="11232000" cy="4568657"/>
          </a:xfrm>
        </p:spPr>
        <p:txBody>
          <a:bodyPr/>
          <a:lstStyle/>
          <a:p>
            <a:pPr algn="ctr"/>
            <a:r>
              <a:rPr lang="fr-FR" sz="3600" dirty="0"/>
              <a:t> </a:t>
            </a:r>
            <a:r>
              <a:rPr lang="fr-FR" sz="3600" b="1" dirty="0">
                <a:solidFill>
                  <a:srgbClr val="C00000"/>
                </a:solidFill>
              </a:rPr>
              <a:t>Discrimination</a:t>
            </a:r>
            <a:endParaRPr lang="fr-FR" sz="3600" dirty="0"/>
          </a:p>
          <a:p>
            <a:br>
              <a:rPr lang="fr-FR" sz="2800" dirty="0"/>
            </a:br>
            <a:r>
              <a:rPr lang="fr-FR" sz="2800" dirty="0"/>
              <a:t>Les domaines visés par la Loi :</a:t>
            </a:r>
          </a:p>
          <a:p>
            <a:endParaRPr lang="fr-FR" sz="1200" b="1" dirty="0">
              <a:latin typeface="+mj-lt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1262C9-E5DB-4F9C-94E7-8C9F61B788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88229" y="240000"/>
            <a:ext cx="7923771" cy="480000"/>
          </a:xfrm>
        </p:spPr>
        <p:txBody>
          <a:bodyPr/>
          <a:lstStyle/>
          <a:p>
            <a:pPr marL="0" indent="0">
              <a:buNone/>
            </a:pPr>
            <a:r>
              <a:rPr lang="fr-FR" sz="1000" dirty="0"/>
              <a:t>Dispositif de signalement et de traitement des actes de violence, de discrimination, de harcèlement et d’agissements sexistes</a:t>
            </a:r>
          </a:p>
        </p:txBody>
      </p:sp>
      <p:graphicFrame>
        <p:nvGraphicFramePr>
          <p:cNvPr id="9" name="Diagramme 8">
            <a:extLst>
              <a:ext uri="{FF2B5EF4-FFF2-40B4-BE49-F238E27FC236}">
                <a16:creationId xmlns:a16="http://schemas.microsoft.com/office/drawing/2014/main" id="{93111054-7698-4598-8879-93E09ED8E74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01955830"/>
              </p:ext>
            </p:extLst>
          </p:nvPr>
        </p:nvGraphicFramePr>
        <p:xfrm>
          <a:off x="2889573" y="3326545"/>
          <a:ext cx="6819254" cy="15471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63F33D34-2BF2-47EC-9972-4BCACDE77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Rectorat de La Réunion – SG2 – 2024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9939276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B0A088A4-AF04-4D64-924B-F717C3752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z="600"/>
              <a:pPr/>
              <a:t>34</a:t>
            </a:fld>
            <a:endParaRPr lang="fr-FR" sz="600" dirty="0"/>
          </a:p>
        </p:txBody>
      </p:sp>
      <p:sp>
        <p:nvSpPr>
          <p:cNvPr id="12" name="CustomShape 2">
            <a:extLst>
              <a:ext uri="{FF2B5EF4-FFF2-40B4-BE49-F238E27FC236}">
                <a16:creationId xmlns:a16="http://schemas.microsoft.com/office/drawing/2014/main" id="{A0247152-40A4-4268-9AFC-AEECEF5ABF26}"/>
              </a:ext>
            </a:extLst>
          </p:cNvPr>
          <p:cNvSpPr/>
          <p:nvPr/>
        </p:nvSpPr>
        <p:spPr>
          <a:xfrm>
            <a:off x="1435640" y="1863360"/>
            <a:ext cx="925200" cy="925200"/>
          </a:xfrm>
          <a:custGeom>
            <a:avLst/>
            <a:gdLst/>
            <a:ahLst/>
            <a:cxnLst/>
            <a:rect l="l" t="t" r="r" b="b"/>
            <a:pathLst>
              <a:path w="1286" h="1235">
                <a:moveTo>
                  <a:pt x="0" y="1286"/>
                </a:moveTo>
                <a:close/>
              </a:path>
            </a:pathLst>
          </a:custGeom>
          <a:solidFill>
            <a:srgbClr val="5C0D5C"/>
          </a:solidFill>
          <a:ln w="9360">
            <a:solidFill>
              <a:srgbClr val="98B954"/>
            </a:solidFill>
            <a:miter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" name="CustomShape 3">
            <a:extLst>
              <a:ext uri="{FF2B5EF4-FFF2-40B4-BE49-F238E27FC236}">
                <a16:creationId xmlns:a16="http://schemas.microsoft.com/office/drawing/2014/main" id="{DB7C68D1-1940-4337-AD00-C81C793A6A9B}"/>
              </a:ext>
            </a:extLst>
          </p:cNvPr>
          <p:cNvSpPr/>
          <p:nvPr/>
        </p:nvSpPr>
        <p:spPr>
          <a:xfrm>
            <a:off x="1412336" y="2281779"/>
            <a:ext cx="993600" cy="228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 anchorCtr="1"/>
          <a:lstStyle/>
          <a:p>
            <a:pPr algn="ctr">
              <a:lnSpc>
                <a:spcPct val="100000"/>
              </a:lnSpc>
            </a:pPr>
            <a:endParaRPr lang="fr-FR" sz="1400" spc="-1" dirty="0">
              <a:latin typeface="Arial"/>
            </a:endParaRPr>
          </a:p>
        </p:txBody>
      </p:sp>
      <p:sp>
        <p:nvSpPr>
          <p:cNvPr id="107" name="Titre 3">
            <a:extLst>
              <a:ext uri="{FF2B5EF4-FFF2-40B4-BE49-F238E27FC236}">
                <a16:creationId xmlns:a16="http://schemas.microsoft.com/office/drawing/2014/main" id="{1E74106D-719D-404B-B180-257255125242}"/>
              </a:ext>
            </a:extLst>
          </p:cNvPr>
          <p:cNvSpPr txBox="1">
            <a:spLocks/>
          </p:cNvSpPr>
          <p:nvPr/>
        </p:nvSpPr>
        <p:spPr bwMode="gray">
          <a:xfrm>
            <a:off x="1532999" y="1200000"/>
            <a:ext cx="9126000" cy="96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 vert="horz" lIns="0" tIns="0" rIns="0" bIns="0" rtlCol="0" anchor="t" anchorCtr="0">
            <a:noAutofit/>
          </a:bodyPr>
          <a:lstStyle>
            <a:lvl1pPr algn="l" defTabSz="74293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00" b="1" kern="1200">
                <a:solidFill>
                  <a:schemeClr val="tx1">
                    <a:alpha val="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Les concepts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6794C86C-9381-4FB1-A3C0-EF7FEE52803E}"/>
              </a:ext>
            </a:extLst>
          </p:cNvPr>
          <p:cNvSpPr/>
          <p:nvPr/>
        </p:nvSpPr>
        <p:spPr>
          <a:xfrm>
            <a:off x="3461829" y="470310"/>
            <a:ext cx="60026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/>
              <a:t>Les 26 critères prohibés par la Loi</a:t>
            </a:r>
          </a:p>
        </p:txBody>
      </p:sp>
      <p:pic>
        <p:nvPicPr>
          <p:cNvPr id="182" name="Picture 2">
            <a:extLst>
              <a:ext uri="{FF2B5EF4-FFF2-40B4-BE49-F238E27FC236}">
                <a16:creationId xmlns:a16="http://schemas.microsoft.com/office/drawing/2014/main" id="{06A1C909-3658-40D5-BE6B-CD40A720119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162" b="26817"/>
          <a:stretch/>
        </p:blipFill>
        <p:spPr bwMode="auto">
          <a:xfrm>
            <a:off x="2645682" y="1338382"/>
            <a:ext cx="865702" cy="506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3" name="Picture 4">
            <a:extLst>
              <a:ext uri="{FF2B5EF4-FFF2-40B4-BE49-F238E27FC236}">
                <a16:creationId xmlns:a16="http://schemas.microsoft.com/office/drawing/2014/main" id="{4A62DCAD-6893-4A5E-90E1-0BF0E8D740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9382" y="1221988"/>
            <a:ext cx="708586" cy="7668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" name="Picture 6">
            <a:extLst>
              <a:ext uri="{FF2B5EF4-FFF2-40B4-BE49-F238E27FC236}">
                <a16:creationId xmlns:a16="http://schemas.microsoft.com/office/drawing/2014/main" id="{D1A88C1B-0A6F-4CBE-98E1-E11BA57604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38"/>
          <a:stretch>
            <a:fillRect/>
          </a:stretch>
        </p:blipFill>
        <p:spPr bwMode="auto">
          <a:xfrm>
            <a:off x="2086527" y="2465892"/>
            <a:ext cx="567077" cy="747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5" name="Picture 8">
            <a:extLst>
              <a:ext uri="{FF2B5EF4-FFF2-40B4-BE49-F238E27FC236}">
                <a16:creationId xmlns:a16="http://schemas.microsoft.com/office/drawing/2014/main" id="{2ED0008D-03C8-4222-B8E1-94276110B2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1906" y="1113774"/>
            <a:ext cx="808474" cy="875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6" name="Picture 9">
            <a:extLst>
              <a:ext uri="{FF2B5EF4-FFF2-40B4-BE49-F238E27FC236}">
                <a16:creationId xmlns:a16="http://schemas.microsoft.com/office/drawing/2014/main" id="{C1D8FABD-D16D-4C75-B858-44355412ED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1179" y="2622608"/>
            <a:ext cx="745003" cy="8063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7" name="Picture 10">
            <a:extLst>
              <a:ext uri="{FF2B5EF4-FFF2-40B4-BE49-F238E27FC236}">
                <a16:creationId xmlns:a16="http://schemas.microsoft.com/office/drawing/2014/main" id="{602F15D2-F2A0-4F5E-B244-D92C97E27B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3916" y="2716252"/>
            <a:ext cx="657600" cy="712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8" name="Picture 11">
            <a:extLst>
              <a:ext uri="{FF2B5EF4-FFF2-40B4-BE49-F238E27FC236}">
                <a16:creationId xmlns:a16="http://schemas.microsoft.com/office/drawing/2014/main" id="{82038017-5A3E-4C97-B553-11EAA9E031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4563" y="2639256"/>
            <a:ext cx="728355" cy="789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9" name="Picture 12">
            <a:extLst>
              <a:ext uri="{FF2B5EF4-FFF2-40B4-BE49-F238E27FC236}">
                <a16:creationId xmlns:a16="http://schemas.microsoft.com/office/drawing/2014/main" id="{9764D00F-DD45-4D0A-BBD1-03C54D4CCE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1385" y="4037370"/>
            <a:ext cx="634710" cy="68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0" name="Image 189">
            <a:extLst>
              <a:ext uri="{FF2B5EF4-FFF2-40B4-BE49-F238E27FC236}">
                <a16:creationId xmlns:a16="http://schemas.microsoft.com/office/drawing/2014/main" id="{2D24CE78-6022-43D3-BD81-50E1147F889A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9434" y="4123944"/>
            <a:ext cx="621183" cy="673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1" name="Picture 14">
            <a:extLst>
              <a:ext uri="{FF2B5EF4-FFF2-40B4-BE49-F238E27FC236}">
                <a16:creationId xmlns:a16="http://schemas.microsoft.com/office/drawing/2014/main" id="{9A0DC41C-BA89-40FA-9580-613116E693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4622" y="4181386"/>
            <a:ext cx="1022819" cy="68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2" name="Picture 15">
            <a:extLst>
              <a:ext uri="{FF2B5EF4-FFF2-40B4-BE49-F238E27FC236}">
                <a16:creationId xmlns:a16="http://schemas.microsoft.com/office/drawing/2014/main" id="{DBCAFF33-38EC-4359-A97B-5EEF35247C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2221" y="5230144"/>
            <a:ext cx="885471" cy="9593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3" name="Picture 16">
            <a:extLst>
              <a:ext uri="{FF2B5EF4-FFF2-40B4-BE49-F238E27FC236}">
                <a16:creationId xmlns:a16="http://schemas.microsoft.com/office/drawing/2014/main" id="{BF6B537D-0A7A-45DB-9CC9-71DCCA6954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1781" y="5207474"/>
            <a:ext cx="830325" cy="901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" name="Picture 17">
            <a:extLst>
              <a:ext uri="{FF2B5EF4-FFF2-40B4-BE49-F238E27FC236}">
                <a16:creationId xmlns:a16="http://schemas.microsoft.com/office/drawing/2014/main" id="{46706BCA-073F-4CA3-9100-8CF1FE3C09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6322" y="5294092"/>
            <a:ext cx="729396" cy="789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5" name="Picture 19">
            <a:extLst>
              <a:ext uri="{FF2B5EF4-FFF2-40B4-BE49-F238E27FC236}">
                <a16:creationId xmlns:a16="http://schemas.microsoft.com/office/drawing/2014/main" id="{1CB0102E-014F-4E49-8415-2AF3F242DA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1768" y="3978060"/>
            <a:ext cx="689856" cy="747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6" name="Picture 20">
            <a:extLst>
              <a:ext uri="{FF2B5EF4-FFF2-40B4-BE49-F238E27FC236}">
                <a16:creationId xmlns:a16="http://schemas.microsoft.com/office/drawing/2014/main" id="{31A4DF15-D127-49F5-9D3F-7390537BF4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1116" y="4102920"/>
            <a:ext cx="574360" cy="622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7" name="Picture 13">
            <a:extLst>
              <a:ext uri="{FF2B5EF4-FFF2-40B4-BE49-F238E27FC236}">
                <a16:creationId xmlns:a16="http://schemas.microsoft.com/office/drawing/2014/main" id="{DAE5B3D4-762C-49BE-92B6-0DEE3CD2F6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014"/>
          <a:stretch>
            <a:fillRect/>
          </a:stretch>
        </p:blipFill>
        <p:spPr bwMode="auto">
          <a:xfrm>
            <a:off x="7968142" y="2662146"/>
            <a:ext cx="552509" cy="766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8" name="Image 17">
            <a:extLst>
              <a:ext uri="{FF2B5EF4-FFF2-40B4-BE49-F238E27FC236}">
                <a16:creationId xmlns:a16="http://schemas.microsoft.com/office/drawing/2014/main" id="{AA1A2B7A-F2B0-49EC-BCBA-A9A7CE6C6AF6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7961" y="4005064"/>
            <a:ext cx="812637" cy="811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9" name="Image 2">
            <a:extLst>
              <a:ext uri="{FF2B5EF4-FFF2-40B4-BE49-F238E27FC236}">
                <a16:creationId xmlns:a16="http://schemas.microsoft.com/office/drawing/2014/main" id="{222E01F7-A6C1-4333-ABD2-C3745D443E1C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7460" y="4064636"/>
            <a:ext cx="802231" cy="732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0" name="Image 3">
            <a:extLst>
              <a:ext uri="{FF2B5EF4-FFF2-40B4-BE49-F238E27FC236}">
                <a16:creationId xmlns:a16="http://schemas.microsoft.com/office/drawing/2014/main" id="{CE4E4748-3650-4818-8CFE-5C7DAEF4EB86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8086" y="2677754"/>
            <a:ext cx="728355" cy="751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1" name="Image 200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E8F0C48E-3377-44C3-A3ED-46B2C441C77E}"/>
              </a:ext>
            </a:extLst>
          </p:cNvPr>
          <p:cNvPicPr>
            <a:picLocks noChangeAspect="1"/>
          </p:cNvPicPr>
          <p:nvPr/>
        </p:nvPicPr>
        <p:blipFill rotWithShape="1">
          <a:blip r:embed="rId21"/>
          <a:srcRect l="15207" t="22397" r="13180" b="22201"/>
          <a:stretch/>
        </p:blipFill>
        <p:spPr>
          <a:xfrm>
            <a:off x="3629380" y="1266740"/>
            <a:ext cx="1026460" cy="794109"/>
          </a:xfrm>
          <a:prstGeom prst="rect">
            <a:avLst/>
          </a:prstGeom>
        </p:spPr>
      </p:pic>
      <p:pic>
        <p:nvPicPr>
          <p:cNvPr id="202" name="Image 201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0561957F-31B2-4151-885C-04560AFDB99E}"/>
              </a:ext>
            </a:extLst>
          </p:cNvPr>
          <p:cNvPicPr>
            <a:picLocks noChangeAspect="1"/>
          </p:cNvPicPr>
          <p:nvPr/>
        </p:nvPicPr>
        <p:blipFill rotWithShape="1">
          <a:blip r:embed="rId22"/>
          <a:srcRect l="4097" t="9941" r="7200" b="21250"/>
          <a:stretch/>
        </p:blipFill>
        <p:spPr>
          <a:xfrm>
            <a:off x="6120586" y="1416528"/>
            <a:ext cx="737778" cy="572312"/>
          </a:xfrm>
          <a:prstGeom prst="rect">
            <a:avLst/>
          </a:prstGeom>
        </p:spPr>
      </p:pic>
      <p:pic>
        <p:nvPicPr>
          <p:cNvPr id="203" name="Image 202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EE433269-33FA-4C98-AAD5-E6F81F0C278D}"/>
              </a:ext>
            </a:extLst>
          </p:cNvPr>
          <p:cNvPicPr>
            <a:picLocks noChangeAspect="1"/>
          </p:cNvPicPr>
          <p:nvPr/>
        </p:nvPicPr>
        <p:blipFill rotWithShape="1">
          <a:blip r:embed="rId23"/>
          <a:srcRect l="522" r="1" b="20841"/>
          <a:stretch/>
        </p:blipFill>
        <p:spPr>
          <a:xfrm>
            <a:off x="8825084" y="5218388"/>
            <a:ext cx="1132368" cy="901079"/>
          </a:xfrm>
          <a:prstGeom prst="rect">
            <a:avLst/>
          </a:prstGeom>
        </p:spPr>
      </p:pic>
      <p:pic>
        <p:nvPicPr>
          <p:cNvPr id="204" name="Image 203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38A58C0C-E442-44D2-BFB6-BC131B3403AD}"/>
              </a:ext>
            </a:extLst>
          </p:cNvPr>
          <p:cNvPicPr>
            <a:picLocks noChangeAspect="1"/>
          </p:cNvPicPr>
          <p:nvPr/>
        </p:nvPicPr>
        <p:blipFill rotWithShape="1">
          <a:blip r:embed="rId24"/>
          <a:srcRect l="438" t="-2846" r="-438" b="12819"/>
          <a:stretch/>
        </p:blipFill>
        <p:spPr>
          <a:xfrm>
            <a:off x="6248087" y="5263141"/>
            <a:ext cx="877230" cy="789745"/>
          </a:xfrm>
          <a:prstGeom prst="rect">
            <a:avLst/>
          </a:prstGeom>
        </p:spPr>
      </p:pic>
      <p:pic>
        <p:nvPicPr>
          <p:cNvPr id="205" name="Image 204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A37F370F-3E03-4C13-9261-8019287DDF4D}"/>
              </a:ext>
            </a:extLst>
          </p:cNvPr>
          <p:cNvPicPr>
            <a:picLocks noChangeAspect="1"/>
          </p:cNvPicPr>
          <p:nvPr/>
        </p:nvPicPr>
        <p:blipFill rotWithShape="1">
          <a:blip r:embed="rId25"/>
          <a:srcRect l="-18" t="-550" r="18" b="14201"/>
          <a:stretch/>
        </p:blipFill>
        <p:spPr>
          <a:xfrm>
            <a:off x="7599564" y="5301209"/>
            <a:ext cx="799259" cy="690153"/>
          </a:xfrm>
          <a:prstGeom prst="rect">
            <a:avLst/>
          </a:prstGeom>
        </p:spPr>
      </p:pic>
      <p:pic>
        <p:nvPicPr>
          <p:cNvPr id="206" name="Image 205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15A773A9-617A-4717-AC06-28C457C1CFF6}"/>
              </a:ext>
            </a:extLst>
          </p:cNvPr>
          <p:cNvPicPr>
            <a:picLocks noChangeAspect="1"/>
          </p:cNvPicPr>
          <p:nvPr/>
        </p:nvPicPr>
        <p:blipFill rotWithShape="1">
          <a:blip r:embed="rId26"/>
          <a:srcRect b="13253"/>
          <a:stretch/>
        </p:blipFill>
        <p:spPr>
          <a:xfrm>
            <a:off x="8739519" y="1177244"/>
            <a:ext cx="935594" cy="811596"/>
          </a:xfrm>
          <a:prstGeom prst="rect">
            <a:avLst/>
          </a:prstGeom>
        </p:spPr>
      </p:pic>
      <p:pic>
        <p:nvPicPr>
          <p:cNvPr id="207" name="Image 206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8CDF7B46-E3C8-4311-9045-A64C87E1E3E1}"/>
              </a:ext>
            </a:extLst>
          </p:cNvPr>
          <p:cNvPicPr>
            <a:picLocks noChangeAspect="1"/>
          </p:cNvPicPr>
          <p:nvPr/>
        </p:nvPicPr>
        <p:blipFill rotWithShape="1">
          <a:blip r:embed="rId27">
            <a:alphaModFix/>
            <a:extLst>
              <a:ext uri="{BEBA8EAE-BF5A-486C-A8C5-ECC9F3942E4B}">
                <a14:imgProps xmlns:a14="http://schemas.microsoft.com/office/drawing/2010/main">
                  <a14:imgLayer r:embed="rId28">
                    <a14:imgEffect>
                      <a14:brightnessContrast bright="100000"/>
                    </a14:imgEffect>
                  </a14:imgLayer>
                </a14:imgProps>
              </a:ext>
            </a:extLst>
          </a:blip>
          <a:srcRect b="17778"/>
          <a:stretch/>
        </p:blipFill>
        <p:spPr>
          <a:xfrm>
            <a:off x="9529828" y="2232714"/>
            <a:ext cx="204472" cy="168122"/>
          </a:xfrm>
          <a:prstGeom prst="rect">
            <a:avLst/>
          </a:prstGeom>
        </p:spPr>
      </p:pic>
      <p:sp>
        <p:nvSpPr>
          <p:cNvPr id="208" name="Espace réservé du contenu 2">
            <a:extLst>
              <a:ext uri="{FF2B5EF4-FFF2-40B4-BE49-F238E27FC236}">
                <a16:creationId xmlns:a16="http://schemas.microsoft.com/office/drawing/2014/main" id="{1B6457C2-4EAD-4377-B7B9-03E0111C62E7}"/>
              </a:ext>
            </a:extLst>
          </p:cNvPr>
          <p:cNvSpPr txBox="1">
            <a:spLocks/>
          </p:cNvSpPr>
          <p:nvPr/>
        </p:nvSpPr>
        <p:spPr>
          <a:xfrm>
            <a:off x="2133739" y="1981620"/>
            <a:ext cx="7888939" cy="439269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fr-FR" sz="1200" dirty="0">
                <a:latin typeface="Tw Cen MT" panose="020B0602020104020603" pitchFamily="34" charset="77"/>
              </a:rPr>
              <a:t>            A. Origine     B. Prétendue race          C. Ethnie                D. Mœurs        E. Activités syndicales     F. Identité de genre</a:t>
            </a:r>
          </a:p>
        </p:txBody>
      </p:sp>
      <p:sp>
        <p:nvSpPr>
          <p:cNvPr id="209" name="Espace réservé du contenu 2">
            <a:extLst>
              <a:ext uri="{FF2B5EF4-FFF2-40B4-BE49-F238E27FC236}">
                <a16:creationId xmlns:a16="http://schemas.microsoft.com/office/drawing/2014/main" id="{58EA2603-8A73-4816-9BF7-4F14A460124F}"/>
              </a:ext>
            </a:extLst>
          </p:cNvPr>
          <p:cNvSpPr txBox="1">
            <a:spLocks/>
          </p:cNvSpPr>
          <p:nvPr/>
        </p:nvSpPr>
        <p:spPr>
          <a:xfrm>
            <a:off x="2086322" y="3454119"/>
            <a:ext cx="2148180" cy="439269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fr-FR" sz="1200" dirty="0">
                <a:latin typeface="Tw Cen MT" panose="020B0602020104020603" pitchFamily="34" charset="77"/>
              </a:rPr>
              <a:t>G. Âge.            H. Religion</a:t>
            </a:r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ADCC5333-807E-48F3-A816-215DA17DFE2A}"/>
              </a:ext>
            </a:extLst>
          </p:cNvPr>
          <p:cNvSpPr/>
          <p:nvPr/>
        </p:nvSpPr>
        <p:spPr>
          <a:xfrm>
            <a:off x="7544153" y="3429001"/>
            <a:ext cx="1400485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dirty="0">
                <a:latin typeface="Tw Cen MT" panose="020B0602020104020603" pitchFamily="34" charset="77"/>
              </a:rPr>
              <a:t>L. Caractéristiques génétiques</a:t>
            </a:r>
            <a:endParaRPr lang="fr-FR" sz="1100" dirty="0"/>
          </a:p>
        </p:txBody>
      </p:sp>
      <p:sp>
        <p:nvSpPr>
          <p:cNvPr id="211" name="Rectangle 210">
            <a:extLst>
              <a:ext uri="{FF2B5EF4-FFF2-40B4-BE49-F238E27FC236}">
                <a16:creationId xmlns:a16="http://schemas.microsoft.com/office/drawing/2014/main" id="{E88408E2-FA84-4FFD-8235-F7496F39A686}"/>
              </a:ext>
            </a:extLst>
          </p:cNvPr>
          <p:cNvSpPr/>
          <p:nvPr/>
        </p:nvSpPr>
        <p:spPr>
          <a:xfrm>
            <a:off x="4170534" y="3399384"/>
            <a:ext cx="114140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>
                <a:latin typeface="Tw Cen MT" panose="020B0602020104020603" pitchFamily="34" charset="77"/>
              </a:rPr>
              <a:t>I. Apparence physique </a:t>
            </a:r>
            <a:endParaRPr lang="fr-FR" sz="1200" dirty="0"/>
          </a:p>
        </p:txBody>
      </p:sp>
      <p:sp>
        <p:nvSpPr>
          <p:cNvPr id="212" name="Rectangle 211">
            <a:extLst>
              <a:ext uri="{FF2B5EF4-FFF2-40B4-BE49-F238E27FC236}">
                <a16:creationId xmlns:a16="http://schemas.microsoft.com/office/drawing/2014/main" id="{DF213AF1-41C8-41C9-AA0C-697D61FC1457}"/>
              </a:ext>
            </a:extLst>
          </p:cNvPr>
          <p:cNvSpPr/>
          <p:nvPr/>
        </p:nvSpPr>
        <p:spPr>
          <a:xfrm>
            <a:off x="5411581" y="3512042"/>
            <a:ext cx="198667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>
                <a:latin typeface="Tw Cen MT" panose="020B0602020104020603" pitchFamily="34" charset="77"/>
              </a:rPr>
              <a:t>J. État de grossesse   K. Sexe</a:t>
            </a:r>
          </a:p>
        </p:txBody>
      </p:sp>
      <p:sp>
        <p:nvSpPr>
          <p:cNvPr id="213" name="Rectangle 212">
            <a:extLst>
              <a:ext uri="{FF2B5EF4-FFF2-40B4-BE49-F238E27FC236}">
                <a16:creationId xmlns:a16="http://schemas.microsoft.com/office/drawing/2014/main" id="{9B70973F-E569-4F41-BAC6-8E819908EDB7}"/>
              </a:ext>
            </a:extLst>
          </p:cNvPr>
          <p:cNvSpPr/>
          <p:nvPr/>
        </p:nvSpPr>
        <p:spPr>
          <a:xfrm>
            <a:off x="1930535" y="6093297"/>
            <a:ext cx="418636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>
                <a:latin typeface="Tw Cen MT" panose="020B0602020104020603" pitchFamily="34" charset="77"/>
              </a:rPr>
              <a:t>U. Lieu de résidence       V. Handicap         W. Opinions politiques</a:t>
            </a:r>
          </a:p>
        </p:txBody>
      </p:sp>
      <p:sp>
        <p:nvSpPr>
          <p:cNvPr id="214" name="Rectangle 213">
            <a:extLst>
              <a:ext uri="{FF2B5EF4-FFF2-40B4-BE49-F238E27FC236}">
                <a16:creationId xmlns:a16="http://schemas.microsoft.com/office/drawing/2014/main" id="{2343458B-BFB8-410F-918D-998082E2BED1}"/>
              </a:ext>
            </a:extLst>
          </p:cNvPr>
          <p:cNvSpPr/>
          <p:nvPr/>
        </p:nvSpPr>
        <p:spPr>
          <a:xfrm>
            <a:off x="6281617" y="6021289"/>
            <a:ext cx="92949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dirty="0">
                <a:latin typeface="Tw Cen MT" panose="020B0602020104020603" pitchFamily="34" charset="77"/>
              </a:rPr>
              <a:t>X. État de dépendance </a:t>
            </a:r>
            <a:endParaRPr lang="fr-FR" sz="1100" dirty="0"/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96F431E8-55A5-449C-A5D7-F4E5386368E7}"/>
              </a:ext>
            </a:extLst>
          </p:cNvPr>
          <p:cNvSpPr/>
          <p:nvPr/>
        </p:nvSpPr>
        <p:spPr>
          <a:xfrm>
            <a:off x="7571459" y="5949281"/>
            <a:ext cx="15351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>
                <a:latin typeface="Tw Cen MT" panose="020B0602020104020603" pitchFamily="34" charset="77"/>
              </a:rPr>
              <a:t>Y. Opinions philosophiques</a:t>
            </a:r>
            <a:endParaRPr lang="fr-FR" sz="1200" dirty="0"/>
          </a:p>
        </p:txBody>
      </p:sp>
      <p:sp>
        <p:nvSpPr>
          <p:cNvPr id="216" name="ZoneTexte 215">
            <a:extLst>
              <a:ext uri="{FF2B5EF4-FFF2-40B4-BE49-F238E27FC236}">
                <a16:creationId xmlns:a16="http://schemas.microsoft.com/office/drawing/2014/main" id="{6DDD7A0A-B4CE-436B-BBE3-3C41AC69D348}"/>
              </a:ext>
            </a:extLst>
          </p:cNvPr>
          <p:cNvSpPr txBox="1"/>
          <p:nvPr/>
        </p:nvSpPr>
        <p:spPr>
          <a:xfrm>
            <a:off x="1933880" y="4880194"/>
            <a:ext cx="21662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Tw Cen MT" panose="020B0602020104020603" pitchFamily="34" charset="77"/>
              </a:rPr>
              <a:t>N. Nationalité</a:t>
            </a:r>
          </a:p>
        </p:txBody>
      </p:sp>
      <p:sp>
        <p:nvSpPr>
          <p:cNvPr id="217" name="Rectangle 216">
            <a:extLst>
              <a:ext uri="{FF2B5EF4-FFF2-40B4-BE49-F238E27FC236}">
                <a16:creationId xmlns:a16="http://schemas.microsoft.com/office/drawing/2014/main" id="{FF918686-9058-4FB6-B009-F5FFC2F406D5}"/>
              </a:ext>
            </a:extLst>
          </p:cNvPr>
          <p:cNvSpPr/>
          <p:nvPr/>
        </p:nvSpPr>
        <p:spPr>
          <a:xfrm>
            <a:off x="5414214" y="4870322"/>
            <a:ext cx="127510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dirty="0">
                <a:latin typeface="Tw Cen MT" panose="020B0602020104020603" pitchFamily="34" charset="77"/>
              </a:rPr>
              <a:t>Q. Domiciliation bancaire </a:t>
            </a:r>
            <a:endParaRPr lang="fr-FR" sz="1100" dirty="0"/>
          </a:p>
        </p:txBody>
      </p:sp>
      <p:sp>
        <p:nvSpPr>
          <p:cNvPr id="218" name="Rectangle 217">
            <a:extLst>
              <a:ext uri="{FF2B5EF4-FFF2-40B4-BE49-F238E27FC236}">
                <a16:creationId xmlns:a16="http://schemas.microsoft.com/office/drawing/2014/main" id="{6589B5D1-5493-45BC-A7FC-D61D2CF8F2D8}"/>
              </a:ext>
            </a:extLst>
          </p:cNvPr>
          <p:cNvSpPr/>
          <p:nvPr/>
        </p:nvSpPr>
        <p:spPr>
          <a:xfrm>
            <a:off x="6731577" y="4798314"/>
            <a:ext cx="1212575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dirty="0">
                <a:latin typeface="Tw Cen MT" panose="020B0602020104020603" pitchFamily="34" charset="77"/>
              </a:rPr>
              <a:t>R. Orientation sexuelle</a:t>
            </a:r>
            <a:endParaRPr lang="fr-FR" sz="1100" dirty="0"/>
          </a:p>
        </p:txBody>
      </p:sp>
      <p:sp>
        <p:nvSpPr>
          <p:cNvPr id="219" name="Rectangle 218">
            <a:extLst>
              <a:ext uri="{FF2B5EF4-FFF2-40B4-BE49-F238E27FC236}">
                <a16:creationId xmlns:a16="http://schemas.microsoft.com/office/drawing/2014/main" id="{20DFA8B5-CC38-4D82-A6B5-B54083E17531}"/>
              </a:ext>
            </a:extLst>
          </p:cNvPr>
          <p:cNvSpPr/>
          <p:nvPr/>
        </p:nvSpPr>
        <p:spPr>
          <a:xfrm>
            <a:off x="8008455" y="4767536"/>
            <a:ext cx="141093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>
                <a:latin typeface="Tw Cen MT" panose="020B0602020104020603" pitchFamily="34" charset="77"/>
              </a:rPr>
              <a:t>S. Vulnérabilité économique</a:t>
            </a:r>
            <a:endParaRPr lang="fr-FR" sz="1200" dirty="0"/>
          </a:p>
        </p:txBody>
      </p:sp>
      <p:sp>
        <p:nvSpPr>
          <p:cNvPr id="220" name="ZoneTexte 219">
            <a:extLst>
              <a:ext uri="{FF2B5EF4-FFF2-40B4-BE49-F238E27FC236}">
                <a16:creationId xmlns:a16="http://schemas.microsoft.com/office/drawing/2014/main" id="{13A59083-77C6-42DB-BE2B-2BDDAAD4779C}"/>
              </a:ext>
            </a:extLst>
          </p:cNvPr>
          <p:cNvSpPr txBox="1"/>
          <p:nvPr/>
        </p:nvSpPr>
        <p:spPr>
          <a:xfrm>
            <a:off x="4298647" y="4839544"/>
            <a:ext cx="125233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dirty="0">
                <a:latin typeface="Tw Cen MT" panose="020B0602020104020603" pitchFamily="34" charset="77"/>
              </a:rPr>
              <a:t>P. Situation familiale</a:t>
            </a:r>
            <a:endParaRPr lang="fr-FR" sz="1200" dirty="0"/>
          </a:p>
        </p:txBody>
      </p:sp>
      <p:sp>
        <p:nvSpPr>
          <p:cNvPr id="221" name="ZoneTexte 220">
            <a:extLst>
              <a:ext uri="{FF2B5EF4-FFF2-40B4-BE49-F238E27FC236}">
                <a16:creationId xmlns:a16="http://schemas.microsoft.com/office/drawing/2014/main" id="{5168692E-3C05-412D-9468-47CAC9A83D3F}"/>
              </a:ext>
            </a:extLst>
          </p:cNvPr>
          <p:cNvSpPr txBox="1"/>
          <p:nvPr/>
        </p:nvSpPr>
        <p:spPr>
          <a:xfrm>
            <a:off x="3120232" y="4911552"/>
            <a:ext cx="8463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dirty="0">
                <a:latin typeface="Tw Cen MT" panose="020B0602020104020603" pitchFamily="34" charset="77"/>
              </a:rPr>
              <a:t>O. État de santé</a:t>
            </a:r>
            <a:endParaRPr lang="fr-FR" sz="1200" dirty="0"/>
          </a:p>
        </p:txBody>
      </p:sp>
      <p:sp>
        <p:nvSpPr>
          <p:cNvPr id="222" name="ZoneTexte 221">
            <a:extLst>
              <a:ext uri="{FF2B5EF4-FFF2-40B4-BE49-F238E27FC236}">
                <a16:creationId xmlns:a16="http://schemas.microsoft.com/office/drawing/2014/main" id="{9DD7A95C-605B-47B3-8C5F-297999CAF0D9}"/>
              </a:ext>
            </a:extLst>
          </p:cNvPr>
          <p:cNvSpPr txBox="1"/>
          <p:nvPr/>
        </p:nvSpPr>
        <p:spPr>
          <a:xfrm>
            <a:off x="9342663" y="4695528"/>
            <a:ext cx="96126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dirty="0">
                <a:latin typeface="Tw Cen MT" panose="020B0602020104020603" pitchFamily="34" charset="77"/>
              </a:rPr>
              <a:t>T. Nom de famille </a:t>
            </a:r>
            <a:endParaRPr lang="fr-FR" sz="1200" dirty="0"/>
          </a:p>
        </p:txBody>
      </p:sp>
      <p:sp>
        <p:nvSpPr>
          <p:cNvPr id="223" name="Rectangle 222">
            <a:extLst>
              <a:ext uri="{FF2B5EF4-FFF2-40B4-BE49-F238E27FC236}">
                <a16:creationId xmlns:a16="http://schemas.microsoft.com/office/drawing/2014/main" id="{F50E8D06-0DB9-4FCF-97E3-A656844C29C5}"/>
              </a:ext>
            </a:extLst>
          </p:cNvPr>
          <p:cNvSpPr/>
          <p:nvPr/>
        </p:nvSpPr>
        <p:spPr>
          <a:xfrm>
            <a:off x="9041120" y="5949281"/>
            <a:ext cx="1303352" cy="470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fr-FR" sz="1200" dirty="0">
                <a:latin typeface="Tw Cen MT" panose="020B0602020104020603" pitchFamily="34" charset="77"/>
              </a:rPr>
              <a:t>Z. </a:t>
            </a:r>
            <a:r>
              <a:rPr lang="fr-FR" sz="1200" dirty="0">
                <a:solidFill>
                  <a:srgbClr val="1D1C1D"/>
                </a:solidFill>
                <a:latin typeface="Tw Cen MT" panose="020B0602020104020603" pitchFamily="34" charset="77"/>
              </a:rPr>
              <a:t>Qualité de lanceur d’alerte</a:t>
            </a:r>
          </a:p>
        </p:txBody>
      </p:sp>
      <p:pic>
        <p:nvPicPr>
          <p:cNvPr id="224" name="Image 223" descr="Une image contenant noir, obscurité&#10;&#10;Description générée automatiquement">
            <a:extLst>
              <a:ext uri="{FF2B5EF4-FFF2-40B4-BE49-F238E27FC236}">
                <a16:creationId xmlns:a16="http://schemas.microsoft.com/office/drawing/2014/main" id="{4D1EBD5D-3840-4E91-A05F-342B1C346C95}"/>
              </a:ext>
            </a:extLst>
          </p:cNvPr>
          <p:cNvPicPr>
            <a:picLocks noChangeAspect="1"/>
          </p:cNvPicPr>
          <p:nvPr/>
        </p:nvPicPr>
        <p:blipFill rotWithShape="1">
          <a:blip r:embed="rId29"/>
          <a:srcRect b="14320"/>
          <a:stretch/>
        </p:blipFill>
        <p:spPr>
          <a:xfrm>
            <a:off x="6666731" y="2637136"/>
            <a:ext cx="924215" cy="791865"/>
          </a:xfrm>
          <a:prstGeom prst="rect">
            <a:avLst/>
          </a:prstGeom>
        </p:spPr>
      </p:pic>
      <p:sp>
        <p:nvSpPr>
          <p:cNvPr id="225" name="Rectangle 224">
            <a:extLst>
              <a:ext uri="{FF2B5EF4-FFF2-40B4-BE49-F238E27FC236}">
                <a16:creationId xmlns:a16="http://schemas.microsoft.com/office/drawing/2014/main" id="{67D632D5-2DBC-41DB-B033-674DEE9DBC72}"/>
              </a:ext>
            </a:extLst>
          </p:cNvPr>
          <p:cNvSpPr/>
          <p:nvPr/>
        </p:nvSpPr>
        <p:spPr>
          <a:xfrm>
            <a:off x="8947817" y="3429000"/>
            <a:ext cx="15444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900" dirty="0">
                <a:latin typeface="Tw Cen MT" panose="020B0602020104020603" pitchFamily="34" charset="77"/>
              </a:rPr>
              <a:t>M. Capacité à parler une autre langue que le français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1F43419C-E7B1-4E19-8D0A-73B61E24F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Rectorat de La Réunion – SG2 – 2024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4559323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>
                <a:solidFill>
                  <a:srgbClr val="000000"/>
                </a:solidFill>
                <a:latin typeface="Marianne"/>
              </a:rPr>
              <a:pPr/>
              <a:t>35</a:t>
            </a:fld>
            <a:endParaRPr lang="fr-FR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4"/>
          </p:nvPr>
        </p:nvSpPr>
        <p:spPr>
          <a:xfrm>
            <a:off x="480000" y="823823"/>
            <a:ext cx="11232000" cy="4568657"/>
          </a:xfrm>
        </p:spPr>
        <p:txBody>
          <a:bodyPr/>
          <a:lstStyle/>
          <a:p>
            <a:pPr algn="ctr"/>
            <a:r>
              <a:rPr lang="fr-FR" sz="3600" dirty="0"/>
              <a:t> </a:t>
            </a:r>
            <a:r>
              <a:rPr lang="fr-FR" sz="3600" b="1" dirty="0">
                <a:solidFill>
                  <a:srgbClr val="C00000"/>
                </a:solidFill>
              </a:rPr>
              <a:t>Discrimination</a:t>
            </a:r>
            <a:endParaRPr lang="fr-FR" sz="3600" dirty="0"/>
          </a:p>
          <a:p>
            <a:br>
              <a:rPr lang="fr-FR" sz="2800" dirty="0"/>
            </a:br>
            <a:r>
              <a:rPr lang="fr-FR" sz="2800" b="1" dirty="0"/>
              <a:t>Des différences de traitement autorisées</a:t>
            </a:r>
          </a:p>
          <a:p>
            <a:endParaRPr lang="fr-FR" sz="2000" b="1" dirty="0"/>
          </a:p>
          <a:p>
            <a:r>
              <a:rPr lang="fr-FR" sz="2000" dirty="0">
                <a:cs typeface="Calibri" panose="020F0502020204030204" pitchFamily="34" charset="0"/>
              </a:rPr>
              <a:t>📕 Art. 2 de la loi n°2008-496 du 27 mai 2008.</a:t>
            </a:r>
          </a:p>
          <a:p>
            <a:endParaRPr lang="fr-FR" sz="2000" dirty="0"/>
          </a:p>
          <a:p>
            <a:r>
              <a:rPr lang="fr-FR" sz="2000" dirty="0"/>
              <a:t>« Des </a:t>
            </a:r>
            <a:r>
              <a:rPr lang="fr-FR" sz="2000" b="1" dirty="0"/>
              <a:t>différences justifiées par un but légitime </a:t>
            </a:r>
            <a:r>
              <a:rPr lang="fr-FR" sz="2000" dirty="0"/>
              <a:t>avec des moyens nécessaires et appropriés » </a:t>
            </a:r>
          </a:p>
          <a:p>
            <a:endParaRPr lang="fr-FR" sz="1200" dirty="0"/>
          </a:p>
          <a:p>
            <a:endParaRPr lang="fr-FR" sz="1200" dirty="0"/>
          </a:p>
          <a:p>
            <a:endParaRPr lang="fr-FR" sz="1200" b="1" dirty="0"/>
          </a:p>
          <a:p>
            <a:endParaRPr lang="fr-FR" sz="1200" b="1" dirty="0"/>
          </a:p>
          <a:p>
            <a:endParaRPr lang="fr-FR" sz="1200" b="1" dirty="0">
              <a:latin typeface="+mj-lt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1262C9-E5DB-4F9C-94E7-8C9F61B788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88229" y="240000"/>
            <a:ext cx="7923771" cy="480000"/>
          </a:xfrm>
        </p:spPr>
        <p:txBody>
          <a:bodyPr/>
          <a:lstStyle/>
          <a:p>
            <a:pPr marL="0" indent="0">
              <a:buNone/>
            </a:pPr>
            <a:r>
              <a:rPr lang="fr-FR" sz="1000" dirty="0"/>
              <a:t>Dispositif de signalement et de traitement des actes de violence, de discrimination, de harcèlement et d’agissements sexistes</a:t>
            </a:r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B9D54FEE-3C86-421E-8ECE-FC44AE5B9FBB}"/>
              </a:ext>
            </a:extLst>
          </p:cNvPr>
          <p:cNvSpPr txBox="1">
            <a:spLocks/>
          </p:cNvSpPr>
          <p:nvPr/>
        </p:nvSpPr>
        <p:spPr>
          <a:xfrm>
            <a:off x="1465522" y="3790552"/>
            <a:ext cx="7886700" cy="1360487"/>
          </a:xfrm>
          <a:prstGeom prst="rect">
            <a:avLst/>
          </a:prstGeom>
        </p:spPr>
        <p:txBody>
          <a:bodyPr/>
          <a:lstStyle>
            <a:lvl1pPr marL="0" indent="0" algn="l" defTabSz="91437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 pitchFamily="34" charset="0"/>
              <a:buNone/>
              <a:defRPr sz="105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1994" indent="-71999" algn="l" defTabSz="914378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sz="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1990" indent="-71999" algn="l" defTabSz="914378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1985" indent="-71999" algn="l" defTabSz="914378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7979" indent="-71999" algn="l" defTabSz="914378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5" indent="-228594" algn="l" defTabSz="9143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b="1" dirty="0"/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16939D7-CA86-440D-8163-13699E7464E9}"/>
              </a:ext>
            </a:extLst>
          </p:cNvPr>
          <p:cNvSpPr txBox="1">
            <a:spLocks/>
          </p:cNvSpPr>
          <p:nvPr/>
        </p:nvSpPr>
        <p:spPr bwMode="gray">
          <a:xfrm>
            <a:off x="1465522" y="3050645"/>
            <a:ext cx="7886324" cy="44274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37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 pitchFamily="34" charset="0"/>
              <a:buNone/>
              <a:defRPr sz="105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1994" indent="-71999" algn="l" defTabSz="914378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sz="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1990" indent="-71999" algn="l" defTabSz="914378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1985" indent="-71999" algn="l" defTabSz="914378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7979" indent="-71999" algn="l" defTabSz="914378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5" indent="-228594" algn="l" defTabSz="9143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28D1A01A-F528-4083-A28E-37ED6531284C}"/>
              </a:ext>
            </a:extLst>
          </p:cNvPr>
          <p:cNvSpPr txBox="1"/>
          <p:nvPr/>
        </p:nvSpPr>
        <p:spPr>
          <a:xfrm>
            <a:off x="480000" y="4256096"/>
            <a:ext cx="11232000" cy="10156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fr-FR" sz="2000" dirty="0">
                <a:latin typeface="Tw Cen MT" panose="020B0602020104020603" pitchFamily="34" charset="77"/>
              </a:rPr>
              <a:t>Exemples : </a:t>
            </a:r>
          </a:p>
          <a:p>
            <a:r>
              <a:rPr lang="fr-FR" sz="2000" dirty="0">
                <a:latin typeface="Tw Cen MT" panose="020B0602020104020603" pitchFamily="34" charset="77"/>
              </a:rPr>
              <a:t>Mesures de protection en raison de la grossesse </a:t>
            </a:r>
          </a:p>
          <a:p>
            <a:r>
              <a:rPr lang="fr-FR" sz="2000" dirty="0">
                <a:latin typeface="Tw Cen MT" panose="020B0602020104020603" pitchFamily="34" charset="77"/>
              </a:rPr>
              <a:t>Mesures prises en faveur des personnes en situation de handicap pour l’égalité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44CAB929-DF9D-45D8-A917-28D04FA33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Rectorat de La Réunion – SG2 – 2024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2142628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>
                <a:solidFill>
                  <a:srgbClr val="000000"/>
                </a:solidFill>
                <a:latin typeface="Marianne"/>
              </a:rPr>
              <a:pPr/>
              <a:t>36</a:t>
            </a:fld>
            <a:endParaRPr lang="fr-FR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4"/>
          </p:nvPr>
        </p:nvSpPr>
        <p:spPr>
          <a:xfrm>
            <a:off x="385985" y="949400"/>
            <a:ext cx="11232000" cy="54286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fr-FR" sz="2400" b="1" dirty="0"/>
              <a:t>Outils et ressources</a:t>
            </a:r>
            <a:endParaRPr lang="fr-FR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>
                <a:hlinkClick r:id="rId2"/>
              </a:rPr>
              <a:t>Pages du site académique</a:t>
            </a: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>
                <a:hlinkClick r:id="rId3"/>
              </a:rPr>
              <a:t>Guide de prévention et de traitement des situations de violences et de harcèlement dans la fonction publique</a:t>
            </a: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>
                <a:hlinkClick r:id="rId4"/>
              </a:rPr>
              <a:t>Lutter contre les violences sexuelles et sexistes dans la fonction publique</a:t>
            </a: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>
                <a:hlinkClick r:id="rId4"/>
              </a:rPr>
              <a:t>Guide pratique et juridique-Harcèlement sexuel et agissements sexistes au travail : prévenir, agir, sanctionner</a:t>
            </a: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>
                <a:hlinkClick r:id="rId5"/>
              </a:rPr>
              <a:t>Guide pratique relatif à la prise en charge par les employeurs publics des violences conjugales et intrafamiliales</a:t>
            </a: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>
                <a:hlinkClick r:id="rId6"/>
              </a:rPr>
              <a:t>Guide d'accompagnement en cas d'incivilité ou d'agression dans le cadre de vos fonctions – 1</a:t>
            </a:r>
            <a:r>
              <a:rPr lang="fr-FR" sz="2000" baseline="30000" dirty="0">
                <a:hlinkClick r:id="rId6"/>
              </a:rPr>
              <a:t>er</a:t>
            </a:r>
            <a:r>
              <a:rPr lang="fr-FR" sz="2000" dirty="0">
                <a:hlinkClick r:id="rId6"/>
              </a:rPr>
              <a:t> degré</a:t>
            </a: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>
                <a:hlinkClick r:id="rId7"/>
              </a:rPr>
              <a:t>Guide d'accompagnement en cas d'incivilité ou d'agression dans le cadre de vos fonctions – 2</a:t>
            </a:r>
            <a:r>
              <a:rPr lang="fr-FR" sz="2000" baseline="30000" dirty="0">
                <a:hlinkClick r:id="rId7"/>
              </a:rPr>
              <a:t>nd</a:t>
            </a:r>
            <a:r>
              <a:rPr lang="fr-FR" sz="2000" dirty="0">
                <a:hlinkClick r:id="rId7"/>
              </a:rPr>
              <a:t> degré</a:t>
            </a: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>
                <a:hlinkClick r:id="rId8" action="ppaction://hlinkfile"/>
              </a:rPr>
              <a:t>Guide d'accompagnement des personnels de l'éducation nationale visés par un dépôt de plainte</a:t>
            </a:r>
            <a:endParaRPr lang="fr-FR" sz="2000" dirty="0"/>
          </a:p>
          <a:p>
            <a:pPr marL="171450" indent="-171450">
              <a:buFontTx/>
              <a:buChar char="-"/>
            </a:pPr>
            <a:endParaRPr lang="fr-FR" sz="1200" u="sng" dirty="0"/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1448FB1B-D5DB-472A-936E-1E06C0AF3C8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88229" y="240000"/>
            <a:ext cx="7923771" cy="480000"/>
          </a:xfrm>
        </p:spPr>
        <p:txBody>
          <a:bodyPr/>
          <a:lstStyle/>
          <a:p>
            <a:pPr marL="0" indent="0">
              <a:buNone/>
            </a:pPr>
            <a:r>
              <a:rPr lang="fr-FR" sz="1000" dirty="0"/>
              <a:t>Dispositif de signalement et de traitement des actes de violence, de discrimination, de harcèlement et d’agissements sexistes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EE702452-52AC-41CE-B00C-8E580825A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Rectorat de La Réunion – SG2 – 2024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51493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>
                <a:solidFill>
                  <a:srgbClr val="000000"/>
                </a:solidFill>
                <a:latin typeface="Marianne"/>
              </a:rPr>
              <a:pPr/>
              <a:t>4</a:t>
            </a:fld>
            <a:endParaRPr lang="fr-FR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4"/>
          </p:nvPr>
        </p:nvSpPr>
        <p:spPr>
          <a:xfrm>
            <a:off x="354163" y="985520"/>
            <a:ext cx="11232000" cy="3996857"/>
          </a:xfrm>
        </p:spPr>
        <p:txBody>
          <a:bodyPr/>
          <a:lstStyle/>
          <a:p>
            <a:pPr algn="ctr"/>
            <a:r>
              <a:rPr lang="fr-FR" sz="3200" b="1" dirty="0">
                <a:solidFill>
                  <a:schemeClr val="bg2"/>
                </a:solidFill>
              </a:rPr>
              <a:t>Violences </a:t>
            </a:r>
          </a:p>
          <a:p>
            <a:r>
              <a:rPr lang="fr-FR" sz="2000" b="1" dirty="0"/>
              <a:t>Les violences verbales</a:t>
            </a:r>
          </a:p>
          <a:p>
            <a:r>
              <a:rPr lang="fr-FR" sz="1800" b="1" dirty="0"/>
              <a:t>Propos excessifs, blessants, grossiers ou des provocations à la haine, à la violence ou aux discriminations</a:t>
            </a:r>
            <a:r>
              <a:rPr lang="fr-FR" sz="1800" dirty="0"/>
              <a:t>. </a:t>
            </a:r>
          </a:p>
          <a:p>
            <a:r>
              <a:rPr lang="fr-FR" sz="1800" dirty="0"/>
              <a:t>Rentrent notamment dans le cadre des violences verbales :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1800" dirty="0"/>
              <a:t>Les menaces,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1800" dirty="0"/>
              <a:t>Les injures et les diffamations,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1800" dirty="0"/>
              <a:t>Les outrages.</a:t>
            </a:r>
          </a:p>
          <a:p>
            <a:r>
              <a:rPr lang="fr-FR" sz="2000" b="1" dirty="0"/>
              <a:t>Les violences physiques</a:t>
            </a:r>
          </a:p>
          <a:p>
            <a:r>
              <a:rPr lang="fr-FR" sz="1800" dirty="0"/>
              <a:t>Violences qui portent atteinte à l’intégrité physique de l’individu. </a:t>
            </a:r>
          </a:p>
          <a:p>
            <a:r>
              <a:rPr lang="fr-FR" sz="1800" dirty="0"/>
              <a:t>Il peut s’agir de coups et blessures qui </a:t>
            </a:r>
            <a:r>
              <a:rPr lang="fr-FR" sz="1800" b="1" dirty="0"/>
              <a:t>impliquent un contact direct </a:t>
            </a:r>
            <a:r>
              <a:rPr lang="fr-FR" sz="1800" dirty="0"/>
              <a:t>entre l’agresseur et sa victime. </a:t>
            </a:r>
          </a:p>
          <a:p>
            <a:r>
              <a:rPr lang="fr-FR" sz="1800" dirty="0"/>
              <a:t>Elles se traduisent principalement par une ou des blessures aux conséquences multiples : préjudice esthétique, souffrance, handicap irréversible, voire perte de la vie. </a:t>
            </a:r>
          </a:p>
          <a:p>
            <a:r>
              <a:rPr lang="fr-FR" sz="1800" dirty="0"/>
              <a:t>Sont par ailleurs aussi des violences physiques, les gestes ou agissements destinés à impressionner fortement, intimider, causer un choc émotionnel ou un trouble psychologique.</a:t>
            </a:r>
          </a:p>
          <a:p>
            <a:endParaRPr lang="fr-FR" sz="900" b="1" dirty="0">
              <a:latin typeface="+mj-lt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1262C9-E5DB-4F9C-94E7-8C9F61B788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88229" y="240000"/>
            <a:ext cx="7923771" cy="480000"/>
          </a:xfrm>
        </p:spPr>
        <p:txBody>
          <a:bodyPr/>
          <a:lstStyle/>
          <a:p>
            <a:pPr marL="0" indent="0">
              <a:buNone/>
            </a:pPr>
            <a:r>
              <a:rPr lang="fr-FR" sz="1000" dirty="0"/>
              <a:t>Dispositif de signalement et de traitement des actes de violence, de discrimination, de harcèlement et d’agissements sexistes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EE648F7-BDE5-42FA-83DC-35CF5BFF5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Rectorat de La Réunion – SG2 – 2024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91958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>
                <a:solidFill>
                  <a:srgbClr val="000000"/>
                </a:solidFill>
                <a:latin typeface="Marianne"/>
              </a:rPr>
              <a:pPr/>
              <a:t>5</a:t>
            </a:fld>
            <a:endParaRPr lang="fr-FR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1262C9-E5DB-4F9C-94E7-8C9F61B788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88229" y="240000"/>
            <a:ext cx="7923771" cy="480000"/>
          </a:xfrm>
        </p:spPr>
        <p:txBody>
          <a:bodyPr/>
          <a:lstStyle/>
          <a:p>
            <a:pPr marL="0" indent="0">
              <a:buNone/>
            </a:pPr>
            <a:r>
              <a:rPr lang="fr-FR" sz="1000" dirty="0"/>
              <a:t>Dispositif de signalement et de traitement des actes de violence, de discrimination, de harcèlement et d’agissements sexistes</a:t>
            </a:r>
          </a:p>
        </p:txBody>
      </p:sp>
      <p:pic>
        <p:nvPicPr>
          <p:cNvPr id="7" name="Espace réservé du contenu 6">
            <a:extLst>
              <a:ext uri="{FF2B5EF4-FFF2-40B4-BE49-F238E27FC236}">
                <a16:creationId xmlns:a16="http://schemas.microsoft.com/office/drawing/2014/main" id="{505FBB8C-00CB-4370-8C5C-3BB4009DDA62}"/>
              </a:ext>
            </a:extLst>
          </p:cNvPr>
          <p:cNvPicPr>
            <a:picLocks noGrp="1"/>
          </p:cNvPicPr>
          <p:nvPr>
            <p:ph sz="quarter" idx="14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99" t="36847" r="2181" b="2402"/>
          <a:stretch/>
        </p:blipFill>
        <p:spPr bwMode="auto">
          <a:xfrm>
            <a:off x="2123440" y="2235200"/>
            <a:ext cx="8524240" cy="392176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0699AF2A-BFF6-47CE-BAF1-8B2CF9937FC8}"/>
              </a:ext>
            </a:extLst>
          </p:cNvPr>
          <p:cNvSpPr/>
          <p:nvPr/>
        </p:nvSpPr>
        <p:spPr>
          <a:xfrm>
            <a:off x="5356086" y="1292934"/>
            <a:ext cx="14798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3600" b="1" dirty="0">
                <a:solidFill>
                  <a:srgbClr val="C00000"/>
                </a:solidFill>
              </a:rPr>
              <a:t>Injure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432D738-E008-4D62-9F03-2DF57DF73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Rectorat de La Réunion – SG2 – 2024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68633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>
                <a:solidFill>
                  <a:srgbClr val="000000"/>
                </a:solidFill>
                <a:latin typeface="Marianne"/>
              </a:rPr>
              <a:pPr/>
              <a:t>6</a:t>
            </a:fld>
            <a:endParaRPr lang="fr-FR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4"/>
          </p:nvPr>
        </p:nvSpPr>
        <p:spPr>
          <a:xfrm>
            <a:off x="354162" y="2422186"/>
            <a:ext cx="11464943" cy="2560191"/>
          </a:xfrm>
        </p:spPr>
        <p:txBody>
          <a:bodyPr/>
          <a:lstStyle/>
          <a:p>
            <a:pPr algn="ctr"/>
            <a:r>
              <a:rPr lang="fr-FR" sz="36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Le collègue de Janis l’interpelle : « Sympa cette petite jupe, tu l’as mise pour moi ? »</a:t>
            </a:r>
            <a:r>
              <a:rPr lang="fr-FR" sz="3600" dirty="0"/>
              <a:t> 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1262C9-E5DB-4F9C-94E7-8C9F61B788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88229" y="240000"/>
            <a:ext cx="7923771" cy="480000"/>
          </a:xfrm>
        </p:spPr>
        <p:txBody>
          <a:bodyPr/>
          <a:lstStyle/>
          <a:p>
            <a:pPr marL="0" indent="0">
              <a:buNone/>
            </a:pPr>
            <a:r>
              <a:rPr lang="fr-FR" sz="1000" dirty="0"/>
              <a:t>Dispositif de signalement et de traitement des actes de violence, de discrimination, de harcèlement et d’agissements sexistes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21F1B63-0D78-42F6-8A6D-0793A5EA80D5}"/>
              </a:ext>
            </a:extLst>
          </p:cNvPr>
          <p:cNvSpPr/>
          <p:nvPr/>
        </p:nvSpPr>
        <p:spPr>
          <a:xfrm>
            <a:off x="3642181" y="4007905"/>
            <a:ext cx="488890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4000" b="1" dirty="0">
                <a:solidFill>
                  <a:srgbClr val="C00000"/>
                </a:solidFill>
              </a:rPr>
              <a:t>Agissement sexiste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53E1CB5-1D27-466E-A95E-5EC26713F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Rectorat de La Réunion – SG2 – 2024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31393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>
                <a:solidFill>
                  <a:srgbClr val="000000"/>
                </a:solidFill>
                <a:latin typeface="Marianne"/>
              </a:rPr>
              <a:pPr/>
              <a:t>7</a:t>
            </a:fld>
            <a:endParaRPr lang="fr-FR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4"/>
          </p:nvPr>
        </p:nvSpPr>
        <p:spPr>
          <a:xfrm>
            <a:off x="363528" y="720000"/>
            <a:ext cx="11464943" cy="5658000"/>
          </a:xfrm>
        </p:spPr>
        <p:txBody>
          <a:bodyPr/>
          <a:lstStyle/>
          <a:p>
            <a:pPr algn="ctr"/>
            <a:r>
              <a:rPr lang="fr-FR" sz="3600" b="1" dirty="0">
                <a:solidFill>
                  <a:srgbClr val="C00000"/>
                </a:solidFill>
              </a:rPr>
              <a:t>Agissement sexiste</a:t>
            </a:r>
          </a:p>
          <a:p>
            <a:endParaRPr lang="fr-FR" sz="2400" dirty="0"/>
          </a:p>
          <a:p>
            <a:r>
              <a:rPr lang="fr-FR" sz="2400" dirty="0"/>
              <a:t>📕 Article L. 131-3 du code général de la fonction publique (CGFP)</a:t>
            </a:r>
          </a:p>
          <a:p>
            <a:endParaRPr lang="fr-FR" sz="2400" dirty="0"/>
          </a:p>
          <a:p>
            <a:r>
              <a:rPr lang="fr-FR" sz="2400" dirty="0"/>
              <a:t>📝Tout agissement lié au sexe d’une personne, ayant pour objet ou pour effet de porter atteinte à sa dignité ou de créer un environnement intimidant, hostile, dégradant, humiliant ou offensant. ». </a:t>
            </a:r>
          </a:p>
          <a:p>
            <a:endParaRPr lang="fr-FR" sz="2000" dirty="0"/>
          </a:p>
          <a:p>
            <a:r>
              <a:rPr lang="fr-FR" sz="2000" dirty="0"/>
              <a:t>Ce sont des actes ou des paroles, uniques ou répétés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/>
              <a:t>Véhiculant des </a:t>
            </a:r>
            <a:r>
              <a:rPr lang="fr-FR" sz="2000" b="1" dirty="0"/>
              <a:t>stéréotypes liés au sexe</a:t>
            </a:r>
            <a:r>
              <a:rPr lang="fr-FR" sz="2000" dirty="0"/>
              <a:t>, c’est-à-dire les préjugés et représentations réductrices et généralistes qui essentialisent ce que sont ou ne sont pas les femmes et les hommes 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b="1" dirty="0"/>
              <a:t>Dégradants,</a:t>
            </a:r>
            <a:r>
              <a:rPr lang="fr-FR" sz="2000" dirty="0"/>
              <a:t> dirigés contre une personne à raison de son sexe qui </a:t>
            </a:r>
            <a:r>
              <a:rPr lang="fr-FR" sz="2000" b="1" dirty="0"/>
              <a:t>la rabaissent ou la dénigrent, </a:t>
            </a:r>
            <a:r>
              <a:rPr lang="fr-FR" sz="2000" dirty="0"/>
              <a:t>et ce, </a:t>
            </a:r>
            <a:r>
              <a:rPr lang="fr-FR" sz="2000" b="1" dirty="0">
                <a:solidFill>
                  <a:srgbClr val="FF0000"/>
                </a:solidFill>
              </a:rPr>
              <a:t>même si l’auteur </a:t>
            </a:r>
            <a:r>
              <a:rPr lang="fr-FR" sz="2000" dirty="0"/>
              <a:t>de la remarque </a:t>
            </a:r>
            <a:r>
              <a:rPr lang="fr-FR" sz="2000" b="1" dirty="0">
                <a:solidFill>
                  <a:srgbClr val="FF0000"/>
                </a:solidFill>
              </a:rPr>
              <a:t>avait pour intention d’employer le ton humoristique. </a:t>
            </a:r>
          </a:p>
          <a:p>
            <a:endParaRPr lang="fr-FR" sz="6000" dirty="0"/>
          </a:p>
          <a:p>
            <a:endParaRPr lang="fr-FR" sz="2400" b="1" dirty="0">
              <a:latin typeface="+mj-lt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1262C9-E5DB-4F9C-94E7-8C9F61B788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88229" y="240000"/>
            <a:ext cx="7923771" cy="480000"/>
          </a:xfrm>
        </p:spPr>
        <p:txBody>
          <a:bodyPr/>
          <a:lstStyle/>
          <a:p>
            <a:pPr marL="0" indent="0">
              <a:buNone/>
            </a:pPr>
            <a:r>
              <a:rPr lang="fr-FR" sz="1000" dirty="0"/>
              <a:t>Dispositif de signalement et de traitement des actes de violence, de discrimination, de harcèlement et d’agissements sexistes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B3E550BC-FD5E-4415-AFA6-466BC2376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Rectorat de La Réunion – SG2 – 2024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938071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>
                <a:solidFill>
                  <a:srgbClr val="000000"/>
                </a:solidFill>
                <a:latin typeface="Marianne"/>
              </a:rPr>
              <a:pPr/>
              <a:t>8</a:t>
            </a:fld>
            <a:endParaRPr lang="fr-FR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4"/>
          </p:nvPr>
        </p:nvSpPr>
        <p:spPr>
          <a:xfrm>
            <a:off x="363528" y="1137920"/>
            <a:ext cx="11464943" cy="5240080"/>
          </a:xfrm>
        </p:spPr>
        <p:txBody>
          <a:bodyPr/>
          <a:lstStyle/>
          <a:p>
            <a:pPr algn="ctr"/>
            <a:r>
              <a:rPr lang="fr-FR" sz="3600" b="1" dirty="0">
                <a:solidFill>
                  <a:srgbClr val="C00000"/>
                </a:solidFill>
              </a:rPr>
              <a:t>Agissement sexiste</a:t>
            </a:r>
          </a:p>
          <a:p>
            <a:endParaRPr lang="fr-FR" sz="2400" i="1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000" b="1" dirty="0"/>
              <a:t>Donner des surnoms ou interpellations familières </a:t>
            </a:r>
            <a:r>
              <a:rPr lang="fr-FR" sz="2000" dirty="0"/>
              <a:t>: « les filles », « mes poulettes », « ma pauvre »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000" b="1" dirty="0"/>
              <a:t>Faire des remarques et blagues sexistes </a:t>
            </a:r>
            <a:r>
              <a:rPr lang="fr-FR" sz="2000" dirty="0"/>
              <a:t>: « Tu t’en sors bien pour une femme ! », « C’est bon pour toi la réunion à 19h avec ton fils ? J’ai le numéro d’une nounou si besoin »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000" b="1" dirty="0"/>
              <a:t>Assimiler un sexe à certaines compétences </a:t>
            </a:r>
            <a:r>
              <a:rPr lang="fr-FR" sz="2000" dirty="0"/>
              <a:t>: « il nous faut quelqu’un qui en ait, pas une femmelette »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000" b="1" dirty="0"/>
              <a:t>Interrompre régulièrement les personnes d’un même sexe ou leur donner moins régulièrement la parole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000" b="1" dirty="0"/>
              <a:t>Reprocher à une femme de ne pas être assez féminine ou à un homme de ne pas être assez viril </a:t>
            </a:r>
            <a:r>
              <a:rPr lang="fr-FR" sz="2000" dirty="0"/>
              <a:t>:  « Tu pourrais mettre une jupe quand même ! »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000" b="1" dirty="0"/>
              <a:t>Adresser des remarques à un homme qui souhaite poser des congés pour s’occuper de ses enfants </a:t>
            </a:r>
            <a:r>
              <a:rPr lang="fr-FR" sz="2000" dirty="0"/>
              <a:t>: « Tu peux pas laisser ta femme s’occuper des enfants plutôt ? »</a:t>
            </a:r>
            <a:endParaRPr lang="fr-FR" sz="6000" dirty="0"/>
          </a:p>
          <a:p>
            <a:endParaRPr lang="fr-FR" sz="2400" b="1" dirty="0">
              <a:latin typeface="+mj-lt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1262C9-E5DB-4F9C-94E7-8C9F61B788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88229" y="240000"/>
            <a:ext cx="7923771" cy="480000"/>
          </a:xfrm>
        </p:spPr>
        <p:txBody>
          <a:bodyPr/>
          <a:lstStyle/>
          <a:p>
            <a:pPr marL="0" indent="0">
              <a:buNone/>
            </a:pPr>
            <a:r>
              <a:rPr lang="fr-FR" sz="1000" dirty="0"/>
              <a:t>Dispositif de signalement et de traitement des actes de violence, de discrimination, de harcèlement et d’agissements sexistes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435498A-EAE5-4083-A917-23919DCFF1B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10" t="10889" r="12548" b="9467"/>
          <a:stretch/>
        </p:blipFill>
        <p:spPr>
          <a:xfrm>
            <a:off x="480001" y="1137920"/>
            <a:ext cx="983040" cy="960179"/>
          </a:xfrm>
          <a:prstGeom prst="rect">
            <a:avLst/>
          </a:prstGeom>
        </p:spPr>
      </p:pic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70E30D0D-E9F8-4118-AB2B-742851A4A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Rectorat de La Réunion – SG2 – 2024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156328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>
                <a:solidFill>
                  <a:srgbClr val="000000"/>
                </a:solidFill>
                <a:latin typeface="Marianne"/>
              </a:rPr>
              <a:pPr/>
              <a:t>9</a:t>
            </a:fld>
            <a:endParaRPr lang="fr-FR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4"/>
          </p:nvPr>
        </p:nvSpPr>
        <p:spPr>
          <a:xfrm>
            <a:off x="363528" y="1137920"/>
            <a:ext cx="11464943" cy="5240080"/>
          </a:xfrm>
        </p:spPr>
        <p:txBody>
          <a:bodyPr/>
          <a:lstStyle/>
          <a:p>
            <a:pPr algn="ctr"/>
            <a:r>
              <a:rPr lang="fr-FR" sz="3600" b="1" dirty="0">
                <a:solidFill>
                  <a:srgbClr val="C00000"/>
                </a:solidFill>
              </a:rPr>
              <a:t>Agissement sexiste</a:t>
            </a:r>
          </a:p>
          <a:p>
            <a:endParaRPr lang="fr-FR" sz="2400" i="1" dirty="0"/>
          </a:p>
          <a:p>
            <a:endParaRPr lang="fr-FR" sz="2000" dirty="0"/>
          </a:p>
          <a:p>
            <a:endParaRPr lang="fr-FR" sz="2000" dirty="0"/>
          </a:p>
          <a:p>
            <a:endParaRPr lang="fr-FR" sz="2000" dirty="0"/>
          </a:p>
          <a:p>
            <a:r>
              <a:rPr lang="fr-FR" sz="2000" dirty="0"/>
              <a:t>L’agissement sexiste est caractérisé dès le premier acte. </a:t>
            </a:r>
            <a:r>
              <a:rPr lang="fr-FR" sz="2000" b="1" dirty="0"/>
              <a:t>Il n’a pas besoin d’être répété pour donner lieu à un recadrage ou une sanction.</a:t>
            </a:r>
          </a:p>
          <a:p>
            <a:endParaRPr lang="fr-FR" sz="6000" dirty="0"/>
          </a:p>
          <a:p>
            <a:endParaRPr lang="fr-FR" sz="2400" b="1" dirty="0">
              <a:latin typeface="+mj-lt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1262C9-E5DB-4F9C-94E7-8C9F61B788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88229" y="240000"/>
            <a:ext cx="7923771" cy="480000"/>
          </a:xfrm>
        </p:spPr>
        <p:txBody>
          <a:bodyPr/>
          <a:lstStyle/>
          <a:p>
            <a:pPr marL="0" indent="0">
              <a:buNone/>
            </a:pPr>
            <a:r>
              <a:rPr lang="fr-FR" sz="1000" dirty="0"/>
              <a:t>Dispositif de signalement et de traitement des actes de violence, de discrimination, de harcèlement et d’agissements sexistes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1C5E797D-6694-49CE-BF88-6D695BCB1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Rectorat de La Réunion – SG2 – 2024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9003041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INISTÈRIEL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2_FOND ECRAN_4_3" id="{10C338DC-25DE-DE49-B378-885F7B62B31C}" vid="{8EB08C32-EACE-6D4D-9991-56925EA9F4DB}"/>
    </a:ext>
  </a:extLst>
</a:theme>
</file>

<file path=ppt/theme/theme3.xml><?xml version="1.0" encoding="utf-8"?>
<a:theme xmlns:a="http://schemas.openxmlformats.org/drawingml/2006/main" name="1_MINISTÈRIEL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2_FOND ECRAN_4_3" id="{10C338DC-25DE-DE49-B378-885F7B62B31C}" vid="{8EB08C32-EACE-6D4D-9991-56925EA9F4DB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59957</TotalTime>
  <Words>3061</Words>
  <Application>Microsoft Office PowerPoint</Application>
  <PresentationFormat>Grand écran</PresentationFormat>
  <Paragraphs>352</Paragraphs>
  <Slides>36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36</vt:i4>
      </vt:variant>
    </vt:vector>
  </HeadingPairs>
  <TitlesOfParts>
    <vt:vector size="47" baseType="lpstr">
      <vt:lpstr>Arial</vt:lpstr>
      <vt:lpstr>Calibri</vt:lpstr>
      <vt:lpstr>Calibri Light</vt:lpstr>
      <vt:lpstr>Marianne</vt:lpstr>
      <vt:lpstr>Marianne Medium</vt:lpstr>
      <vt:lpstr>Times New Roman</vt:lpstr>
      <vt:lpstr>Tw Cen MT</vt:lpstr>
      <vt:lpstr>Wingdings</vt:lpstr>
      <vt:lpstr>Thème Office</vt:lpstr>
      <vt:lpstr>MINISTÈRIEL</vt:lpstr>
      <vt:lpstr>1_MINISTÈRIEL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L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ranjit ZANEGUY</dc:creator>
  <cp:lastModifiedBy>Lea Sebbar</cp:lastModifiedBy>
  <cp:revision>292</cp:revision>
  <cp:lastPrinted>2022-11-18T05:53:20Z</cp:lastPrinted>
  <dcterms:created xsi:type="dcterms:W3CDTF">2021-11-02T09:08:59Z</dcterms:created>
  <dcterms:modified xsi:type="dcterms:W3CDTF">2024-12-18T06:51:14Z</dcterms:modified>
</cp:coreProperties>
</file>