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813" r:id="rId5"/>
    <p:sldMasterId id="2147483868" r:id="rId6"/>
  </p:sldMasterIdLst>
  <p:notesMasterIdLst>
    <p:notesMasterId r:id="rId27"/>
  </p:notesMasterIdLst>
  <p:handoutMasterIdLst>
    <p:handoutMasterId r:id="rId28"/>
  </p:handoutMasterIdLst>
  <p:sldIdLst>
    <p:sldId id="725" r:id="rId7"/>
    <p:sldId id="712" r:id="rId8"/>
    <p:sldId id="722" r:id="rId9"/>
    <p:sldId id="708" r:id="rId10"/>
    <p:sldId id="711" r:id="rId11"/>
    <p:sldId id="740" r:id="rId12"/>
    <p:sldId id="713" r:id="rId13"/>
    <p:sldId id="739" r:id="rId14"/>
    <p:sldId id="734" r:id="rId15"/>
    <p:sldId id="297" r:id="rId16"/>
    <p:sldId id="721" r:id="rId17"/>
    <p:sldId id="729" r:id="rId18"/>
    <p:sldId id="730" r:id="rId19"/>
    <p:sldId id="741" r:id="rId20"/>
    <p:sldId id="731" r:id="rId21"/>
    <p:sldId id="732" r:id="rId22"/>
    <p:sldId id="724" r:id="rId23"/>
    <p:sldId id="733" r:id="rId24"/>
    <p:sldId id="737" r:id="rId25"/>
    <p:sldId id="738" r:id="rId26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26" userDrawn="1">
          <p15:clr>
            <a:srgbClr val="A4A3A4"/>
          </p15:clr>
        </p15:guide>
        <p15:guide id="6" orient="horz" pos="3117" userDrawn="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Pascal" initials="MOU" lastIdx="10" clrIdx="0">
    <p:extLst>
      <p:ext uri="{19B8F6BF-5375-455C-9EA6-DF929625EA0E}">
        <p15:presenceInfo xmlns:p15="http://schemas.microsoft.com/office/powerpoint/2012/main" userId="CPascal" providerId="None"/>
      </p:ext>
    </p:extLst>
  </p:cmAuthor>
  <p:cmAuthor id="2" name="MIRIAM BENAC" initials="MB" lastIdx="7" clrIdx="1">
    <p:extLst>
      <p:ext uri="{19B8F6BF-5375-455C-9EA6-DF929625EA0E}">
        <p15:presenceInfo xmlns:p15="http://schemas.microsoft.com/office/powerpoint/2012/main" userId="S-1-5-21-1616320312-2655828719-4280963109-12879" providerId="AD"/>
      </p:ext>
    </p:extLst>
  </p:cmAuthor>
  <p:cmAuthor id="3" name="ANNE SZYMCZAK" initials="AS" lastIdx="7" clrIdx="2">
    <p:extLst>
      <p:ext uri="{19B8F6BF-5375-455C-9EA6-DF929625EA0E}">
        <p15:presenceInfo xmlns:p15="http://schemas.microsoft.com/office/powerpoint/2012/main" userId="S-1-5-21-1616320312-2655828719-4280963109-126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CC9"/>
    <a:srgbClr val="FFE9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 autoAdjust="0"/>
    <p:restoredTop sz="95321" autoAdjust="0"/>
  </p:normalViewPr>
  <p:slideViewPr>
    <p:cSldViewPr snapToGrid="0">
      <p:cViewPr varScale="1">
        <p:scale>
          <a:sx n="98" d="100"/>
          <a:sy n="98" d="100"/>
        </p:scale>
        <p:origin x="200" y="640"/>
      </p:cViewPr>
      <p:guideLst>
        <p:guide orient="horz" pos="1620"/>
        <p:guide orient="horz" pos="191"/>
        <p:guide orient="horz" pos="854"/>
        <p:guide orient="horz" pos="821"/>
        <p:guide orient="horz" pos="3026"/>
        <p:guide orient="horz" pos="3117"/>
        <p:guide pos="2880"/>
        <p:guide pos="476"/>
        <p:guide pos="5193"/>
        <p:guide pos="5465"/>
      </p:guideLst>
    </p:cSldViewPr>
  </p:slideViewPr>
  <p:outlineViewPr>
    <p:cViewPr>
      <p:scale>
        <a:sx n="33" d="100"/>
        <a:sy n="33" d="100"/>
      </p:scale>
      <p:origin x="0" y="-173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Feuille_de_calcul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m-fabienne/Desktop/2%20en%20cours-13-nov-2023/bac/attestation-LV-grilles_e&#769;val-candidats%20indiv/re&#769;sultats%20attestations%202023/2023%2011%20attestation%20de%20langues%20vivantes%20bac%2023%20bilan-PERS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m-fabienne/Desktop/2%20en%20cours-01-juin-2024/IGA/acade&#769;mies/La%20Re&#769;union/Mission%20La%20Re&#769;union-V2/Intervention%20F2F/2023%2011%20attestation%20de%20langues%20vivantes%20bac%2023-PERSO-pour%20La%20Re&#769;un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m-fabienne/Desktop/2%20en%20cours-13-nov-2023/bac/attestation-LV-grilles_e&#769;val-candidats%20indiv/re&#769;sultats%20attestations%202023/2023%2011%20attestation%20de%20langues%20vivantes%20bac%2023%20bilan-PERS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m-fabienne/Desktop/2%20en%20cours-01-juin-2024/IGA/acade&#769;mies/La%20Re&#769;union/Mission%20La%20Re&#769;union-V2/Intervention%20F2F/2023%2011%20attestation%20de%20langues%20vivantes%20bac%2023-PERSO-pour%20La%20Re&#769;unio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Session</a:t>
            </a:r>
            <a:r>
              <a:rPr lang="fr-FR" baseline="0"/>
              <a:t> 2022 (%)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Général!$Q$26</c:f>
              <c:strCache>
                <c:ptCount val="1"/>
                <c:pt idx="0">
                  <c:v>DSD1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Général!$R$25:$T$25</c:f>
              <c:strCache>
                <c:ptCount val="3"/>
                <c:pt idx="0">
                  <c:v>&lt;A2</c:v>
                </c:pt>
                <c:pt idx="1">
                  <c:v>A2</c:v>
                </c:pt>
                <c:pt idx="2">
                  <c:v>B1</c:v>
                </c:pt>
              </c:strCache>
            </c:strRef>
          </c:cat>
          <c:val>
            <c:numRef>
              <c:f>Général!$R$26:$T$26</c:f>
              <c:numCache>
                <c:formatCode>General</c:formatCode>
                <c:ptCount val="3"/>
                <c:pt idx="0">
                  <c:v>49.3</c:v>
                </c:pt>
                <c:pt idx="1">
                  <c:v>34.24</c:v>
                </c:pt>
                <c:pt idx="2">
                  <c:v>9.86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AB-CF4A-9FEC-2B7AB88F030C}"/>
            </c:ext>
          </c:extLst>
        </c:ser>
        <c:ser>
          <c:idx val="1"/>
          <c:order val="1"/>
          <c:tx>
            <c:strRef>
              <c:f>Général!$Q$27</c:f>
              <c:strCache>
                <c:ptCount val="1"/>
                <c:pt idx="0">
                  <c:v>Ev@lang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Général!$R$25:$T$25</c:f>
              <c:strCache>
                <c:ptCount val="3"/>
                <c:pt idx="0">
                  <c:v>&lt;A2</c:v>
                </c:pt>
                <c:pt idx="1">
                  <c:v>A2</c:v>
                </c:pt>
                <c:pt idx="2">
                  <c:v>B1</c:v>
                </c:pt>
              </c:strCache>
            </c:strRef>
          </c:cat>
          <c:val>
            <c:numRef>
              <c:f>Général!$R$27:$T$27</c:f>
              <c:numCache>
                <c:formatCode>General</c:formatCode>
                <c:ptCount val="3"/>
                <c:pt idx="0">
                  <c:v>50.5</c:v>
                </c:pt>
                <c:pt idx="1">
                  <c:v>17.2</c:v>
                </c:pt>
                <c:pt idx="2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AB-CF4A-9FEC-2B7AB88F03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1591360"/>
        <c:axId val="461593984"/>
      </c:barChart>
      <c:catAx>
        <c:axId val="46159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1593984"/>
        <c:crosses val="autoZero"/>
        <c:auto val="1"/>
        <c:lblAlgn val="ctr"/>
        <c:lblOffset val="100"/>
        <c:noMultiLvlLbl val="0"/>
      </c:catAx>
      <c:valAx>
        <c:axId val="46159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159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 sz="1800" b="1" dirty="0">
                <a:solidFill>
                  <a:schemeClr val="tx1"/>
                </a:solidFill>
              </a:rPr>
              <a:t>Attestations</a:t>
            </a:r>
            <a:r>
              <a:rPr lang="fr-FR" sz="1800" b="1" baseline="0" dirty="0">
                <a:solidFill>
                  <a:schemeClr val="tx1"/>
                </a:solidFill>
              </a:rPr>
              <a:t> - Bac 2023 - LVA</a:t>
            </a:r>
            <a:endParaRPr lang="fr-FR" sz="1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6601619615016068"/>
          <c:y val="1.8291172420944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'résultats global LVA bis'!$B$1:$M$1</c:f>
              <c:strCache>
                <c:ptCount val="12"/>
                <c:pt idx="0">
                  <c:v>A1</c:v>
                </c:pt>
                <c:pt idx="1">
                  <c:v>A1PLUS</c:v>
                </c:pt>
                <c:pt idx="2">
                  <c:v>A2</c:v>
                </c:pt>
                <c:pt idx="3">
                  <c:v>A2PLUS</c:v>
                </c:pt>
                <c:pt idx="4">
                  <c:v>B1</c:v>
                </c:pt>
                <c:pt idx="5">
                  <c:v>B1PLUS</c:v>
                </c:pt>
                <c:pt idx="6">
                  <c:v>ATTENDU LVA</c:v>
                </c:pt>
                <c:pt idx="7">
                  <c:v>B2</c:v>
                </c:pt>
                <c:pt idx="8">
                  <c:v>B2PLUS</c:v>
                </c:pt>
                <c:pt idx="9">
                  <c:v>C1</c:v>
                </c:pt>
                <c:pt idx="10">
                  <c:v>C1PLUS</c:v>
                </c:pt>
                <c:pt idx="11">
                  <c:v>C2</c:v>
                </c:pt>
              </c:strCache>
            </c:strRef>
          </c:cat>
          <c:val>
            <c:numRef>
              <c:f>'résultats global LVA bis'!$B$2:$M$2</c:f>
              <c:numCache>
                <c:formatCode>0.00%</c:formatCode>
                <c:ptCount val="12"/>
                <c:pt idx="0">
                  <c:v>2.3757765668565446E-2</c:v>
                </c:pt>
                <c:pt idx="1">
                  <c:v>5.9795193555540208E-2</c:v>
                </c:pt>
                <c:pt idx="2">
                  <c:v>9.5521812940539241E-2</c:v>
                </c:pt>
                <c:pt idx="3">
                  <c:v>0.17373286463653581</c:v>
                </c:pt>
                <c:pt idx="4">
                  <c:v>0.13338955756137105</c:v>
                </c:pt>
                <c:pt idx="5">
                  <c:v>0.16049351300851725</c:v>
                </c:pt>
                <c:pt idx="6">
                  <c:v>0.31727549992911386</c:v>
                </c:pt>
                <c:pt idx="7">
                  <c:v>0.17146632544376547</c:v>
                </c:pt>
                <c:pt idx="8">
                  <c:v>5.6145465649298953E-2</c:v>
                </c:pt>
                <c:pt idx="9">
                  <c:v>5.1670550258280046E-2</c:v>
                </c:pt>
                <c:pt idx="10">
                  <c:v>1.1510820134574629E-2</c:v>
                </c:pt>
                <c:pt idx="11">
                  <c:v>2.6482338443194749E-2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02-984C-AAE7-2C6B23E662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71576447"/>
        <c:axId val="971578095"/>
      </c:barChart>
      <c:catAx>
        <c:axId val="9715764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71578095"/>
        <c:crosses val="autoZero"/>
        <c:auto val="1"/>
        <c:lblAlgn val="ctr"/>
        <c:lblOffset val="100"/>
        <c:noMultiLvlLbl val="0"/>
      </c:catAx>
      <c:valAx>
        <c:axId val="9715780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71576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Attestation LVA Bac 2023</a:t>
            </a:r>
            <a:r>
              <a:rPr lang="fr-FR" baseline="0"/>
              <a:t> LA Réunion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'LVA graphique'!$G$2:$G$12</c:f>
              <c:strCache>
                <c:ptCount val="11"/>
                <c:pt idx="0">
                  <c:v>A1</c:v>
                </c:pt>
                <c:pt idx="1">
                  <c:v>A1PLUS</c:v>
                </c:pt>
                <c:pt idx="2">
                  <c:v>A2</c:v>
                </c:pt>
                <c:pt idx="3">
                  <c:v>A2PLUS</c:v>
                </c:pt>
                <c:pt idx="4">
                  <c:v>B1</c:v>
                </c:pt>
                <c:pt idx="5">
                  <c:v>B1PLUS</c:v>
                </c:pt>
                <c:pt idx="6">
                  <c:v>B2</c:v>
                </c:pt>
                <c:pt idx="7">
                  <c:v>B2PLUS</c:v>
                </c:pt>
                <c:pt idx="8">
                  <c:v>C1</c:v>
                </c:pt>
                <c:pt idx="9">
                  <c:v>C1PLUS</c:v>
                </c:pt>
                <c:pt idx="10">
                  <c:v>C2</c:v>
                </c:pt>
              </c:strCache>
            </c:strRef>
          </c:cat>
          <c:val>
            <c:numRef>
              <c:f>'LVA graphique'!$H$2:$H$12</c:f>
              <c:numCache>
                <c:formatCode>0%</c:formatCode>
                <c:ptCount val="11"/>
                <c:pt idx="0">
                  <c:v>3.5625927758535375E-2</c:v>
                </c:pt>
                <c:pt idx="1">
                  <c:v>7.917530803952666E-2</c:v>
                </c:pt>
                <c:pt idx="2">
                  <c:v>0.12796208530805686</c:v>
                </c:pt>
                <c:pt idx="3">
                  <c:v>0.20354842629724146</c:v>
                </c:pt>
                <c:pt idx="4">
                  <c:v>0.12200753432980921</c:v>
                </c:pt>
                <c:pt idx="5">
                  <c:v>0.15664114716247418</c:v>
                </c:pt>
                <c:pt idx="6">
                  <c:v>0.14825616721351317</c:v>
                </c:pt>
                <c:pt idx="7">
                  <c:v>4.5382456996462123E-2</c:v>
                </c:pt>
                <c:pt idx="8">
                  <c:v>3.281079110462997E-2</c:v>
                </c:pt>
                <c:pt idx="9">
                  <c:v>2.7968471904398677E-3</c:v>
                </c:pt>
                <c:pt idx="10">
                  <c:v>8.2634585004253257E-3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40-354D-ACDC-EEFE455E1E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74475248"/>
        <c:axId val="774498624"/>
      </c:barChart>
      <c:catAx>
        <c:axId val="774475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74498624"/>
        <c:crosses val="autoZero"/>
        <c:auto val="1"/>
        <c:lblAlgn val="ctr"/>
        <c:lblOffset val="100"/>
        <c:noMultiLvlLbl val="0"/>
      </c:catAx>
      <c:valAx>
        <c:axId val="774498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7447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 sz="1800" b="1">
                <a:solidFill>
                  <a:schemeClr val="tx1"/>
                </a:solidFill>
              </a:rPr>
              <a:t>Attestations - Bac</a:t>
            </a:r>
            <a:r>
              <a:rPr lang="fr-FR" sz="1800" b="1" baseline="0">
                <a:solidFill>
                  <a:schemeClr val="tx1"/>
                </a:solidFill>
              </a:rPr>
              <a:t> </a:t>
            </a:r>
            <a:r>
              <a:rPr lang="fr-FR" sz="1800" b="1">
                <a:solidFill>
                  <a:schemeClr val="tx1"/>
                </a:solidFill>
              </a:rPr>
              <a:t>2023 - LVB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'résultat global LVB bis'!$B$1:$M$1</c:f>
              <c:strCache>
                <c:ptCount val="12"/>
                <c:pt idx="0">
                  <c:v>A1</c:v>
                </c:pt>
                <c:pt idx="1">
                  <c:v>A1PLUS</c:v>
                </c:pt>
                <c:pt idx="2">
                  <c:v>A2</c:v>
                </c:pt>
                <c:pt idx="3">
                  <c:v>A2PLUS</c:v>
                </c:pt>
                <c:pt idx="4">
                  <c:v>ATTENDU LVB</c:v>
                </c:pt>
                <c:pt idx="5">
                  <c:v>B1</c:v>
                </c:pt>
                <c:pt idx="6">
                  <c:v>B1PLUS</c:v>
                </c:pt>
                <c:pt idx="7">
                  <c:v>B2</c:v>
                </c:pt>
                <c:pt idx="8">
                  <c:v>B2PLUS</c:v>
                </c:pt>
                <c:pt idx="9">
                  <c:v>C1</c:v>
                </c:pt>
                <c:pt idx="10">
                  <c:v>C1PLUS</c:v>
                </c:pt>
                <c:pt idx="11">
                  <c:v>C2</c:v>
                </c:pt>
              </c:strCache>
            </c:strRef>
          </c:cat>
          <c:val>
            <c:numRef>
              <c:f>'résultat global LVB bis'!$B$2:$M$2</c:f>
              <c:numCache>
                <c:formatCode>0.00%</c:formatCode>
                <c:ptCount val="12"/>
                <c:pt idx="0">
                  <c:v>3.73E-2</c:v>
                </c:pt>
                <c:pt idx="1">
                  <c:v>0.1022</c:v>
                </c:pt>
                <c:pt idx="2">
                  <c:v>0.13039999999999999</c:v>
                </c:pt>
                <c:pt idx="3">
                  <c:v>0.24890000000000001</c:v>
                </c:pt>
                <c:pt idx="4" formatCode="0.0%">
                  <c:v>0.439</c:v>
                </c:pt>
                <c:pt idx="5">
                  <c:v>0.21079999999999999</c:v>
                </c:pt>
                <c:pt idx="6">
                  <c:v>9.7799999999999998E-2</c:v>
                </c:pt>
                <c:pt idx="7">
                  <c:v>7.3499999999999996E-2</c:v>
                </c:pt>
                <c:pt idx="8">
                  <c:v>2.1000000000000001E-2</c:v>
                </c:pt>
                <c:pt idx="9">
                  <c:v>1.9300000000000001E-2</c:v>
                </c:pt>
                <c:pt idx="10">
                  <c:v>5.4000000000000003E-3</c:v>
                </c:pt>
                <c:pt idx="11">
                  <c:v>1.0800000000000001E-2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15-DB4C-9741-80461C61F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69885439"/>
        <c:axId val="972427279"/>
      </c:barChart>
      <c:catAx>
        <c:axId val="9698854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72427279"/>
        <c:crosses val="autoZero"/>
        <c:auto val="1"/>
        <c:lblAlgn val="ctr"/>
        <c:lblOffset val="100"/>
        <c:noMultiLvlLbl val="0"/>
      </c:catAx>
      <c:valAx>
        <c:axId val="9724272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9885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'LVB RÉUNION BIS'!$G$2:$G$11</c:f>
              <c:strCache>
                <c:ptCount val="10"/>
                <c:pt idx="0">
                  <c:v>A1</c:v>
                </c:pt>
                <c:pt idx="1">
                  <c:v>A1 PLUS</c:v>
                </c:pt>
                <c:pt idx="2">
                  <c:v>A2</c:v>
                </c:pt>
                <c:pt idx="3">
                  <c:v>A2 PLUS</c:v>
                </c:pt>
                <c:pt idx="4">
                  <c:v>B1</c:v>
                </c:pt>
                <c:pt idx="5">
                  <c:v>B2</c:v>
                </c:pt>
                <c:pt idx="6">
                  <c:v>B2PLUS</c:v>
                </c:pt>
                <c:pt idx="7">
                  <c:v>C1</c:v>
                </c:pt>
                <c:pt idx="8">
                  <c:v>C1 PLUS</c:v>
                </c:pt>
                <c:pt idx="9">
                  <c:v>C2</c:v>
                </c:pt>
              </c:strCache>
            </c:strRef>
          </c:cat>
          <c:val>
            <c:numRef>
              <c:f>'LVB RÉUNION BIS'!$I$2:$I$11</c:f>
              <c:numCache>
                <c:formatCode>0%</c:formatCode>
                <c:ptCount val="10"/>
                <c:pt idx="0">
                  <c:v>5.5067155067155066E-2</c:v>
                </c:pt>
                <c:pt idx="1">
                  <c:v>5.5067155067155066E-2</c:v>
                </c:pt>
                <c:pt idx="2">
                  <c:v>0.15503404669260701</c:v>
                </c:pt>
                <c:pt idx="3">
                  <c:v>0.25109649122807015</c:v>
                </c:pt>
                <c:pt idx="4">
                  <c:v>0.20196984435797666</c:v>
                </c:pt>
                <c:pt idx="5">
                  <c:v>6.4202334630350189E-2</c:v>
                </c:pt>
                <c:pt idx="6">
                  <c:v>1.3892273945893249E-2</c:v>
                </c:pt>
                <c:pt idx="7">
                  <c:v>2.2772772772772773E-2</c:v>
                </c:pt>
                <c:pt idx="8">
                  <c:v>4.4359012272660064E-4</c:v>
                </c:pt>
                <c:pt idx="9">
                  <c:v>1.9176869744800117E-3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B3-A046-91F6-94C2517F76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99213232"/>
        <c:axId val="7992732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'LVB RÉUNION BIS'!$G$2:$G$11</c15:sqref>
                        </c15:formulaRef>
                      </c:ext>
                    </c:extLst>
                    <c:strCache>
                      <c:ptCount val="10"/>
                      <c:pt idx="0">
                        <c:v>A1</c:v>
                      </c:pt>
                      <c:pt idx="1">
                        <c:v>A1 PLUS</c:v>
                      </c:pt>
                      <c:pt idx="2">
                        <c:v>A2</c:v>
                      </c:pt>
                      <c:pt idx="3">
                        <c:v>A2 PLUS</c:v>
                      </c:pt>
                      <c:pt idx="4">
                        <c:v>B1</c:v>
                      </c:pt>
                      <c:pt idx="5">
                        <c:v>B2</c:v>
                      </c:pt>
                      <c:pt idx="6">
                        <c:v>B2PLUS</c:v>
                      </c:pt>
                      <c:pt idx="7">
                        <c:v>C1</c:v>
                      </c:pt>
                      <c:pt idx="8">
                        <c:v>C1 PLUS</c:v>
                      </c:pt>
                      <c:pt idx="9">
                        <c:v>C2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'LVB RÉUNION BIS'!$H$2:$H$11</c15:sqref>
                        </c15:formulaRef>
                      </c:ext>
                    </c:extLst>
                    <c:numCache>
                      <c:formatCode>General</c:formatCode>
                      <c:ptCount val="10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2CB3-A046-91F6-94C2517F7682}"/>
                  </c:ext>
                </c:extLst>
              </c15:ser>
            </c15:filteredBarSeries>
          </c:ext>
        </c:extLst>
      </c:barChart>
      <c:catAx>
        <c:axId val="799213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99273296"/>
        <c:crosses val="autoZero"/>
        <c:auto val="1"/>
        <c:lblAlgn val="ctr"/>
        <c:lblOffset val="100"/>
        <c:noMultiLvlLbl val="0"/>
      </c:catAx>
      <c:valAx>
        <c:axId val="799273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9921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91D9D-550C-4544-8B3F-9CD663D0EA46}" type="datetimeFigureOut">
              <a:rPr lang="fr-FR" smtClean="0"/>
              <a:t>10/06/2024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C7AC1-A98A-458E-BC35-C8C526226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470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10/06/2024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b="0" i="0" u="none" strike="noStrike" baseline="0" dirty="0">
              <a:latin typeface="Arial" panose="020B0604020202020204" pitchFamily="34" charset="0"/>
            </a:endParaRPr>
          </a:p>
          <a:p>
            <a:endParaRPr lang="fr-FR" sz="1000" b="0" i="0" u="none" strike="noStrike" baseline="0" dirty="0">
              <a:latin typeface="Arial" panose="020B0604020202020204" pitchFamily="34" charset="0"/>
            </a:endParaRPr>
          </a:p>
          <a:p>
            <a:endParaRPr lang="fr-FR" sz="1000" b="0" i="0" u="none" strike="noStrike" baseline="0" dirty="0">
              <a:latin typeface="Arial" panose="020B0604020202020204" pitchFamily="34" charset="0"/>
            </a:endParaRPr>
          </a:p>
          <a:p>
            <a:endParaRPr lang="fr-FR" sz="10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29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  <a:prstGeom prst="rect">
            <a:avLst/>
          </a:prstGeo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/>
              <a:t>V00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7176BF8-0E9B-6545-8201-9FD5D1F6C5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528" y="177075"/>
            <a:ext cx="3135919" cy="2844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52A0ED1-3FEF-0A43-8552-58B203600D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44208" y="544975"/>
            <a:ext cx="2016224" cy="124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23/11/2022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Séminaire IGESR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0000"/>
            <a:ext cx="4716611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3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23/11/2022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Séminaire IGESR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978339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23/11/2022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Séminaire IGESR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6815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23/11/2022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Séminaire IGESR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456009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23/11/2022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IGESR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728E-3281-4BAF-8840-76EC4519EE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9390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231256BC-1EC2-7F4E-B648-D512952FCD70}" type="datetime1">
              <a:rPr lang="fr-FR" smtClean="0"/>
              <a:t>10/06/2024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74DC2EF-4B2D-374B-8735-E2E0EBAD3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0514"/>
            <a:ext cx="4262004" cy="350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72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E9365889-A17A-144D-B7BB-3E4A540634B0}" type="datetime1">
              <a:rPr lang="fr-FR" cap="all" smtClean="0"/>
              <a:t>10/06/2024</a:t>
            </a:fld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EC04E4D8-81BF-1E49-863C-5693067E17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0260"/>
            <a:ext cx="2152829" cy="17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03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8A9C0CD0-246A-0F40-B95B-C057094620AC}" type="datetime1">
              <a:rPr lang="fr-FR" cap="all" smtClean="0"/>
              <a:t>10/06/2024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647677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rgbClr val="000091">
              <a:alpha val="7843"/>
            </a:srgbClr>
          </a:solidFill>
          <a:ln>
            <a:noFill/>
          </a:ln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1977766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0" anchor="ctr" anchorCtr="0"/>
          <a:lstStyle>
            <a:lvl1pPr marL="395990" indent="-39599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8FB7501D-C0D4-4D4C-B8CE-4134EA86B2FE}" type="datetime1">
              <a:rPr lang="fr-FR" cap="all" smtClean="0"/>
              <a:t>10/06/2024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2718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F7AA7037-405C-D54F-AAC5-6B2BA66B8CB2}" type="datetime1">
              <a:rPr lang="fr-FR" cap="all" smtClean="0"/>
              <a:t>10/06/2024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7997" indent="-107997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7997" indent="-107997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52912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D506F14-ED0D-7542-8543-B7C07D594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31230" y="368701"/>
            <a:ext cx="1737504" cy="107621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87260C3-EF3A-0B48-9C85-9F85D7A88D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7664" y="180000"/>
            <a:ext cx="158780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3108E7F2-81C1-7F46-A944-30650F2A814A}" type="datetime1">
              <a:rPr lang="fr-FR" cap="all" smtClean="0"/>
              <a:t>10/06/2024</a:t>
            </a:fld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7997" indent="-107997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7997" indent="-107997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74361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7433999" y="4783500"/>
            <a:ext cx="1350000" cy="360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5500"/>
          </a:xfrm>
          <a:solidFill>
            <a:srgbClr val="3D7CC9"/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138006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  <a:latin typeface="Marianne Light" panose="02000000000000000000" pitchFamily="50" charset="0"/>
              </a:defRPr>
            </a:lvl1pPr>
          </a:lstStyle>
          <a:p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endParaRPr lang="fr-FR" cap="all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V00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7433999" y="4783500"/>
            <a:ext cx="1350000" cy="360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19774F-43F8-4649-9B7D-F6B3EC17B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C2F666-64DA-FB4A-83C4-150EE946B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BAC66C-60B6-8149-A734-AAD6EDF96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FAB7C-C6D2-9E43-A901-28BF526DE001}" type="datetimeFigureOut">
              <a:rPr lang="fr-FR" smtClean="0"/>
              <a:t>10/06/2024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FCEDC4-AF89-1A4B-8894-CE77939CD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1E9785-6419-634F-ADB7-5E11610B7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88AC-ABB2-044A-BD82-7E7E8EDA4F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37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4" y="1103312"/>
            <a:ext cx="7881937" cy="3449241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 baseline="0">
                <a:solidFill>
                  <a:srgbClr val="3D7CC9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7CC9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7CC9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3768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1119-FC8C-4087-AB83-A389CAF5DDCB}" type="datetimeFigureOut">
              <a:rPr lang="fr-FR" smtClean="0"/>
              <a:t>10/06/2024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7C77-A4F7-48C6-9CD9-71F2951EA7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20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23/11/2022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/>
              <a:t>Séminaire IGESR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7494"/>
            <a:ext cx="7668344" cy="228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0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C9F8281-E0B1-E740-BC5A-01ADDF3A651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98001" y="179999"/>
            <a:ext cx="593680" cy="36772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1F3959E-B020-EA40-896C-0471D92513A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8000" y="108000"/>
            <a:ext cx="555733" cy="50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877" r:id="rId6"/>
    <p:sldLayoutId id="2147483880" r:id="rId7"/>
    <p:sldLayoutId id="2147483881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23/11/2022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Séminaire IGESR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8000"/>
            <a:ext cx="1693141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1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fld id="{8A3FA701-3D7A-914F-AA76-3A8DEA9512AC}" type="datetime1">
              <a:rPr lang="fr-FR" cap="all" smtClean="0"/>
              <a:t>10/06/2024</a:t>
            </a:fld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985C7C26-3777-6343-8C6F-2F6E4C4CEF2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08091"/>
            <a:ext cx="755765" cy="62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8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</p:sldLayoutIdLst>
  <p:hf sldNum="0" hdr="0" ftr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1994" indent="-71999" algn="l" defTabSz="914378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90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1985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7979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duscol.education.fr/137/reperes-annuels-de-progression-et-attendus-de-fin-d-annee-du-cp-la-3e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duscol.education.fr/166/positionnement-et-evaluation-en-langues-vivantes-etrangeres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94861" y="1463040"/>
            <a:ext cx="8554278" cy="3485198"/>
          </a:xfrm>
          <a:prstGeom prst="rect">
            <a:avLst/>
          </a:prstGeom>
          <a:solidFill>
            <a:srgbClr val="3D7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fr-FR" sz="4400">
              <a:solidFill>
                <a:schemeClr val="bg1"/>
              </a:solidFill>
              <a:latin typeface="Marianne" panose="02000000000000000000" pitchFamily="50" charset="0"/>
            </a:endParaRPr>
          </a:p>
        </p:txBody>
      </p:sp>
      <p:sp>
        <p:nvSpPr>
          <p:cNvPr id="7" name="Espace réservé du texte 5"/>
          <p:cNvSpPr txBox="1">
            <a:spLocks/>
          </p:cNvSpPr>
          <p:nvPr/>
        </p:nvSpPr>
        <p:spPr bwMode="gray">
          <a:xfrm>
            <a:off x="2944483" y="2722496"/>
            <a:ext cx="5904656" cy="8737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5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itchFamily="34" charset="0"/>
              <a:buNone/>
              <a:defRPr sz="1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4800">
              <a:solidFill>
                <a:schemeClr val="bg1"/>
              </a:solidFill>
              <a:latin typeface="Marianne Light" panose="02000000000000000000" pitchFamily="5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33698" y="4138127"/>
            <a:ext cx="587660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fr-FR" sz="2000" dirty="0">
                <a:solidFill>
                  <a:srgbClr val="3D7CC9"/>
                </a:solidFill>
                <a:latin typeface="Marianne" panose="02000000000000000000" pitchFamily="50" charset="0"/>
              </a:rPr>
              <a:t>Fabienne Paulin-Moulard, inspectrice générale</a:t>
            </a:r>
          </a:p>
          <a:p>
            <a:pPr marL="0" lvl="1" algn="ctr"/>
            <a:r>
              <a:rPr lang="fr-FR" sz="2000" dirty="0">
                <a:solidFill>
                  <a:srgbClr val="3D7CC9"/>
                </a:solidFill>
                <a:latin typeface="Marianne" panose="02000000000000000000" pitchFamily="50" charset="0"/>
              </a:rPr>
              <a:t>Groupe des langues vivantes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0A83E0C-B0FF-B2F6-B241-E04AE38611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9723" y="1463039"/>
            <a:ext cx="8554277" cy="348519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4F4A90EF-8B3E-C473-F5F7-D0DC5BCAF07D}"/>
              </a:ext>
            </a:extLst>
          </p:cNvPr>
          <p:cNvSpPr txBox="1">
            <a:spLocks/>
          </p:cNvSpPr>
          <p:nvPr/>
        </p:nvSpPr>
        <p:spPr bwMode="gray">
          <a:xfrm>
            <a:off x="558800" y="1554480"/>
            <a:ext cx="7903349" cy="2418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5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itchFamily="34" charset="0"/>
              <a:buNone/>
              <a:defRPr sz="1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fr-FR" sz="2800" dirty="0">
                <a:solidFill>
                  <a:schemeClr val="bg1"/>
                </a:solidFill>
                <a:latin typeface="Marianne Light" panose="02000000000000000000" pitchFamily="50" charset="0"/>
              </a:rPr>
              <a:t>Apprentissage des langues vivantes: progresser </a:t>
            </a:r>
          </a:p>
          <a:p>
            <a:pPr lvl="1" algn="ctr"/>
            <a:r>
              <a:rPr lang="fr-FR" sz="2800" dirty="0">
                <a:solidFill>
                  <a:schemeClr val="bg1"/>
                </a:solidFill>
                <a:latin typeface="Marianne Light" panose="02000000000000000000" pitchFamily="50" charset="0"/>
              </a:rPr>
              <a:t>pour gagner en indépendance et en confiance</a:t>
            </a:r>
          </a:p>
          <a:p>
            <a:pPr lvl="1" algn="ctr"/>
            <a:r>
              <a:rPr lang="fr-FR" sz="2800" b="1" dirty="0">
                <a:solidFill>
                  <a:schemeClr val="bg1"/>
                </a:solidFill>
                <a:latin typeface="Marianne Light" panose="02000000000000000000" pitchFamily="50" charset="0"/>
              </a:rPr>
              <a:t>Réunion de formateurs langues</a:t>
            </a:r>
          </a:p>
          <a:p>
            <a:pPr lvl="1" algn="ctr"/>
            <a:r>
              <a:rPr lang="fr-FR" sz="2800" b="1" dirty="0">
                <a:solidFill>
                  <a:schemeClr val="bg1"/>
                </a:solidFill>
                <a:latin typeface="Marianne Light" panose="02000000000000000000" pitchFamily="50" charset="0"/>
              </a:rPr>
              <a:t>Académie de La Réunion </a:t>
            </a:r>
          </a:p>
          <a:p>
            <a:pPr lvl="1" algn="ctr"/>
            <a:endParaRPr lang="fr-FR" sz="2800" dirty="0">
              <a:solidFill>
                <a:schemeClr val="bg1"/>
              </a:solidFill>
              <a:latin typeface="Marianne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381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84867" y="447040"/>
            <a:ext cx="5721773" cy="656272"/>
          </a:xfrm>
        </p:spPr>
        <p:txBody>
          <a:bodyPr/>
          <a:lstStyle/>
          <a:p>
            <a:pPr algn="ctr"/>
            <a:r>
              <a:rPr lang="fr-FR" dirty="0"/>
              <a:t>Rappel sur les niveaux du CECRL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262468" y="1103312"/>
            <a:ext cx="8424334" cy="3449241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159454"/>
              </p:ext>
            </p:extLst>
          </p:nvPr>
        </p:nvGraphicFramePr>
        <p:xfrm>
          <a:off x="1684867" y="1667933"/>
          <a:ext cx="6764866" cy="2799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4237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Utilisateur expérimenté (autonomie, maîtrise)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657">
                <a:tc>
                  <a:txBody>
                    <a:bodyPr/>
                    <a:lstStyle/>
                    <a:p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657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Utilisateur</a:t>
                      </a:r>
                      <a:r>
                        <a:rPr lang="fr-FR" b="1" baseline="0" dirty="0">
                          <a:solidFill>
                            <a:schemeClr val="tx1"/>
                          </a:solidFill>
                        </a:rPr>
                        <a:t> indépendant (niveau seuil et avancé)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657">
                <a:tc>
                  <a:txBody>
                    <a:bodyPr/>
                    <a:lstStyle/>
                    <a:p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657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Utilisateur</a:t>
                      </a:r>
                      <a:r>
                        <a:rPr lang="fr-FR" b="1" baseline="0" dirty="0">
                          <a:solidFill>
                            <a:schemeClr val="tx1"/>
                          </a:solidFill>
                        </a:rPr>
                        <a:t> élémentaire (niveau découverte et survie)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Connecteur droit avec flèche 5"/>
          <p:cNvCxnSpPr/>
          <p:nvPr/>
        </p:nvCxnSpPr>
        <p:spPr>
          <a:xfrm flipH="1" flipV="1">
            <a:off x="1168399" y="1735668"/>
            <a:ext cx="8467" cy="2370666"/>
          </a:xfrm>
          <a:prstGeom prst="straightConnector1">
            <a:avLst/>
          </a:prstGeom>
          <a:ln w="889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3298D0DD-C61C-E35D-CBCE-C05276F8F50C}"/>
              </a:ext>
            </a:extLst>
          </p:cNvPr>
          <p:cNvCxnSpPr>
            <a:cxnSpLocks/>
          </p:cNvCxnSpPr>
          <p:nvPr/>
        </p:nvCxnSpPr>
        <p:spPr>
          <a:xfrm flipV="1">
            <a:off x="3554306" y="3180080"/>
            <a:ext cx="0" cy="682414"/>
          </a:xfrm>
          <a:prstGeom prst="straightConnector1">
            <a:avLst/>
          </a:prstGeom>
          <a:ln w="889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3F91712-3C8A-31DD-A0A7-014DEDF8D411}"/>
              </a:ext>
            </a:extLst>
          </p:cNvPr>
          <p:cNvCxnSpPr>
            <a:cxnSpLocks/>
          </p:cNvCxnSpPr>
          <p:nvPr/>
        </p:nvCxnSpPr>
        <p:spPr>
          <a:xfrm flipV="1">
            <a:off x="5344160" y="3180080"/>
            <a:ext cx="0" cy="682414"/>
          </a:xfrm>
          <a:prstGeom prst="straightConnector1">
            <a:avLst/>
          </a:prstGeom>
          <a:ln w="889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CD5DF33-82C2-B98A-74D4-B6E805864868}"/>
              </a:ext>
            </a:extLst>
          </p:cNvPr>
          <p:cNvCxnSpPr>
            <a:cxnSpLocks/>
          </p:cNvCxnSpPr>
          <p:nvPr/>
        </p:nvCxnSpPr>
        <p:spPr>
          <a:xfrm flipV="1">
            <a:off x="6825826" y="3180080"/>
            <a:ext cx="0" cy="682414"/>
          </a:xfrm>
          <a:prstGeom prst="straightConnector1">
            <a:avLst/>
          </a:prstGeom>
          <a:ln w="889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BE0EA59-05B0-BF26-65F9-03F1B2A3AC48}"/>
              </a:ext>
            </a:extLst>
          </p:cNvPr>
          <p:cNvSpPr txBox="1"/>
          <p:nvPr/>
        </p:nvSpPr>
        <p:spPr>
          <a:xfrm>
            <a:off x="7355840" y="152400"/>
            <a:ext cx="1605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2.1 Les leviers</a:t>
            </a:r>
          </a:p>
        </p:txBody>
      </p:sp>
    </p:spTree>
    <p:extLst>
      <p:ext uri="{BB962C8B-B14F-4D97-AF65-F5344CB8AC3E}">
        <p14:creationId xmlns:p14="http://schemas.microsoft.com/office/powerpoint/2010/main" val="3010190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E906A0E9-73CA-DE64-C737-A913548CAD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735051"/>
              </p:ext>
            </p:extLst>
          </p:nvPr>
        </p:nvGraphicFramePr>
        <p:xfrm>
          <a:off x="548640" y="138588"/>
          <a:ext cx="6725920" cy="4866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485">
                  <a:extLst>
                    <a:ext uri="{9D8B030D-6E8A-4147-A177-3AD203B41FA5}">
                      <a16:colId xmlns:a16="http://schemas.microsoft.com/office/drawing/2014/main" val="1462895247"/>
                    </a:ext>
                  </a:extLst>
                </a:gridCol>
                <a:gridCol w="2307914">
                  <a:extLst>
                    <a:ext uri="{9D8B030D-6E8A-4147-A177-3AD203B41FA5}">
                      <a16:colId xmlns:a16="http://schemas.microsoft.com/office/drawing/2014/main" val="529148207"/>
                    </a:ext>
                  </a:extLst>
                </a:gridCol>
                <a:gridCol w="518103">
                  <a:extLst>
                    <a:ext uri="{9D8B030D-6E8A-4147-A177-3AD203B41FA5}">
                      <a16:colId xmlns:a16="http://schemas.microsoft.com/office/drawing/2014/main" val="79430257"/>
                    </a:ext>
                  </a:extLst>
                </a:gridCol>
                <a:gridCol w="3014418">
                  <a:extLst>
                    <a:ext uri="{9D8B030D-6E8A-4147-A177-3AD203B41FA5}">
                      <a16:colId xmlns:a16="http://schemas.microsoft.com/office/drawing/2014/main" val="2087033168"/>
                    </a:ext>
                  </a:extLst>
                </a:gridCol>
              </a:tblGrid>
              <a:tr h="10258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RÉCEPTION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PRODUCTION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386357"/>
                  </a:ext>
                </a:extLst>
              </a:tr>
              <a:tr h="1025843">
                <a:tc>
                  <a:txBody>
                    <a:bodyPr/>
                    <a:lstStyle/>
                    <a:p>
                      <a:r>
                        <a:rPr lang="fr-FR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Extrapoler</a:t>
                      </a:r>
                    </a:p>
                    <a:p>
                      <a:r>
                        <a:rPr lang="fr-FR" dirty="0"/>
                        <a:t>Interpréter </a:t>
                      </a:r>
                    </a:p>
                    <a:p>
                      <a:r>
                        <a:rPr lang="fr-FR" dirty="0"/>
                        <a:t>Saisir la portée</a:t>
                      </a:r>
                    </a:p>
                    <a:p>
                      <a:r>
                        <a:rPr lang="fr-FR" dirty="0"/>
                        <a:t>Anticiper, prévoir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Nuancer</a:t>
                      </a:r>
                    </a:p>
                    <a:p>
                      <a:r>
                        <a:rPr lang="fr-FR" dirty="0"/>
                        <a:t>Articuler clairement et finement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575450"/>
                  </a:ext>
                </a:extLst>
              </a:tr>
              <a:tr h="1025843">
                <a:tc>
                  <a:txBody>
                    <a:bodyPr/>
                    <a:lstStyle/>
                    <a:p>
                      <a:r>
                        <a:rPr lang="fr-FR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Déduire</a:t>
                      </a:r>
                    </a:p>
                    <a:p>
                      <a:r>
                        <a:rPr lang="fr-FR" dirty="0"/>
                        <a:t>Mettre en relation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Exprimer de manière détaillée</a:t>
                      </a:r>
                    </a:p>
                    <a:p>
                      <a:r>
                        <a:rPr lang="fr-FR" dirty="0"/>
                        <a:t>Relier des arguments</a:t>
                      </a:r>
                    </a:p>
                    <a:p>
                      <a:r>
                        <a:rPr lang="fr-FR" dirty="0"/>
                        <a:t>Articuler son propos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669971"/>
                  </a:ext>
                </a:extLst>
              </a:tr>
              <a:tr h="1025843">
                <a:tc>
                  <a:txBody>
                    <a:bodyPr/>
                    <a:lstStyle/>
                    <a:p>
                      <a:r>
                        <a:rPr lang="fr-F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Repérer </a:t>
                      </a:r>
                    </a:p>
                    <a:p>
                      <a:r>
                        <a:rPr lang="fr-FR" dirty="0"/>
                        <a:t>Identifier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Relier avec connecteurs simples</a:t>
                      </a:r>
                    </a:p>
                    <a:p>
                      <a:r>
                        <a:rPr lang="fr-FR" dirty="0"/>
                        <a:t>Produire des éléments (mots, phrases simples) isolés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472057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8D3D23A0-A779-3D9C-5CDE-2BB4C5261225}"/>
              </a:ext>
            </a:extLst>
          </p:cNvPr>
          <p:cNvSpPr txBox="1"/>
          <p:nvPr/>
        </p:nvSpPr>
        <p:spPr>
          <a:xfrm>
            <a:off x="7641697" y="3023375"/>
            <a:ext cx="142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Coopération de l’interlocuteur</a:t>
            </a:r>
          </a:p>
        </p:txBody>
      </p:sp>
      <p:sp>
        <p:nvSpPr>
          <p:cNvPr id="6" name="Flèche vers le haut 5">
            <a:extLst>
              <a:ext uri="{FF2B5EF4-FFF2-40B4-BE49-F238E27FC236}">
                <a16:creationId xmlns:a16="http://schemas.microsoft.com/office/drawing/2014/main" id="{EC2968B6-0F3B-8C2C-9196-B8F9963CBA4D}"/>
              </a:ext>
            </a:extLst>
          </p:cNvPr>
          <p:cNvSpPr/>
          <p:nvPr/>
        </p:nvSpPr>
        <p:spPr>
          <a:xfrm rot="10800000">
            <a:off x="7369356" y="2423863"/>
            <a:ext cx="272341" cy="2581048"/>
          </a:xfrm>
          <a:prstGeom prst="upArrow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96000">
                <a:schemeClr val="accent3">
                  <a:lumMod val="45000"/>
                  <a:lumOff val="55000"/>
                </a:schemeClr>
              </a:gs>
              <a:gs pos="97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lèche vers le haut 1">
            <a:extLst>
              <a:ext uri="{FF2B5EF4-FFF2-40B4-BE49-F238E27FC236}">
                <a16:creationId xmlns:a16="http://schemas.microsoft.com/office/drawing/2014/main" id="{6FD5C5C0-2508-328E-9CFC-E485BE15C92F}"/>
              </a:ext>
            </a:extLst>
          </p:cNvPr>
          <p:cNvSpPr/>
          <p:nvPr/>
        </p:nvSpPr>
        <p:spPr>
          <a:xfrm>
            <a:off x="181504" y="1158240"/>
            <a:ext cx="272341" cy="3714591"/>
          </a:xfrm>
          <a:prstGeom prst="upArrow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96000">
                <a:schemeClr val="accent3">
                  <a:lumMod val="45000"/>
                  <a:lumOff val="55000"/>
                </a:schemeClr>
              </a:gs>
              <a:gs pos="97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2B74AC5-5AFB-CD84-3245-3E2FE5729A7A}"/>
              </a:ext>
            </a:extLst>
          </p:cNvPr>
          <p:cNvSpPr txBox="1"/>
          <p:nvPr/>
        </p:nvSpPr>
        <p:spPr>
          <a:xfrm>
            <a:off x="7355840" y="152400"/>
            <a:ext cx="1605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2.1 Les leviers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A599CDDB-F93C-DAD5-46E4-8E58236725DC}"/>
              </a:ext>
            </a:extLst>
          </p:cNvPr>
          <p:cNvSpPr/>
          <p:nvPr/>
        </p:nvSpPr>
        <p:spPr>
          <a:xfrm rot="19455238">
            <a:off x="2517471" y="197754"/>
            <a:ext cx="2210227" cy="1349150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vérifier</a:t>
            </a:r>
          </a:p>
        </p:txBody>
      </p:sp>
    </p:spTree>
    <p:extLst>
      <p:ext uri="{BB962C8B-B14F-4D97-AF65-F5344CB8AC3E}">
        <p14:creationId xmlns:p14="http://schemas.microsoft.com/office/powerpoint/2010/main" val="13806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0E96894-63FB-3363-5E02-E04EF6E60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230826"/>
              </p:ext>
            </p:extLst>
          </p:nvPr>
        </p:nvGraphicFramePr>
        <p:xfrm>
          <a:off x="662781" y="666591"/>
          <a:ext cx="7818438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534">
                  <a:extLst>
                    <a:ext uri="{9D8B030D-6E8A-4147-A177-3AD203B41FA5}">
                      <a16:colId xmlns:a16="http://schemas.microsoft.com/office/drawing/2014/main" val="4110156532"/>
                    </a:ext>
                  </a:extLst>
                </a:gridCol>
                <a:gridCol w="3622452">
                  <a:extLst>
                    <a:ext uri="{9D8B030D-6E8A-4147-A177-3AD203B41FA5}">
                      <a16:colId xmlns:a16="http://schemas.microsoft.com/office/drawing/2014/main" val="4232516145"/>
                    </a:ext>
                  </a:extLst>
                </a:gridCol>
                <a:gridCol w="3622452">
                  <a:extLst>
                    <a:ext uri="{9D8B030D-6E8A-4147-A177-3AD203B41FA5}">
                      <a16:colId xmlns:a16="http://schemas.microsoft.com/office/drawing/2014/main" val="458873985"/>
                    </a:ext>
                  </a:extLst>
                </a:gridCol>
              </a:tblGrid>
              <a:tr h="497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RÉCEPTION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PRODUCTION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64966"/>
                  </a:ext>
                </a:extLst>
              </a:tr>
              <a:tr h="10258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B</a:t>
                      </a:r>
                    </a:p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Déduire</a:t>
                      </a:r>
                    </a:p>
                    <a:p>
                      <a:r>
                        <a:rPr lang="fr-FR" dirty="0"/>
                        <a:t>Mettre en relation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Comprendre les points essentiels d’un texte, d’un discours, d’une émission, d’un film…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Exprimer de manière détaillée</a:t>
                      </a:r>
                    </a:p>
                    <a:p>
                      <a:r>
                        <a:rPr lang="fr-FR" dirty="0"/>
                        <a:t>Relier des arguments</a:t>
                      </a:r>
                    </a:p>
                    <a:p>
                      <a:r>
                        <a:rPr lang="fr-FR" dirty="0"/>
                        <a:t>Articuler son propos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S’exprimer avec clarté, émettre un avis, raconter, expliquer…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580659"/>
                  </a:ext>
                </a:extLst>
              </a:tr>
              <a:tr h="1025843">
                <a:tc>
                  <a:txBody>
                    <a:bodyPr/>
                    <a:lstStyle/>
                    <a:p>
                      <a:r>
                        <a:rPr lang="fr-F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Repérer </a:t>
                      </a:r>
                    </a:p>
                    <a:p>
                      <a:r>
                        <a:rPr lang="fr-FR" dirty="0"/>
                        <a:t>Identifier </a:t>
                      </a:r>
                    </a:p>
                    <a:p>
                      <a:r>
                        <a:rPr lang="fr-FR" sz="1800" dirty="0"/>
                        <a:t>Comprendre / reconnaître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 mots</a:t>
                      </a:r>
                      <a:r>
                        <a:rPr lang="fr-FR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ou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expressions relatifs à des domaines de priorité immédiate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fr-FR" dirty="0"/>
                        <a:t>Relier avec connecteurs simples</a:t>
                      </a:r>
                    </a:p>
                    <a:p>
                      <a:r>
                        <a:rPr lang="fr-FR" dirty="0"/>
                        <a:t>Produire des éléments (mots, phrases simples) isolés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Décrire, paraphraser,</a:t>
                      </a:r>
                      <a:r>
                        <a:rPr lang="fr-FR" sz="1800" baseline="0" dirty="0"/>
                        <a:t> </a:t>
                      </a:r>
                      <a:r>
                        <a:rPr lang="fr-FR" sz="1800" dirty="0"/>
                        <a:t>présenter de manière stéréotypée…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59659"/>
                  </a:ext>
                </a:extLst>
              </a:tr>
            </a:tbl>
          </a:graphicData>
        </a:graphic>
      </p:graphicFrame>
      <p:sp>
        <p:nvSpPr>
          <p:cNvPr id="6" name="Flèche vers le haut 5">
            <a:extLst>
              <a:ext uri="{FF2B5EF4-FFF2-40B4-BE49-F238E27FC236}">
                <a16:creationId xmlns:a16="http://schemas.microsoft.com/office/drawing/2014/main" id="{FB5104D9-7F8D-9233-4654-46491E6B3596}"/>
              </a:ext>
            </a:extLst>
          </p:cNvPr>
          <p:cNvSpPr/>
          <p:nvPr/>
        </p:nvSpPr>
        <p:spPr>
          <a:xfrm>
            <a:off x="181504" y="1422400"/>
            <a:ext cx="272341" cy="3450431"/>
          </a:xfrm>
          <a:prstGeom prst="upArrow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96000">
                <a:schemeClr val="accent3">
                  <a:lumMod val="45000"/>
                  <a:lumOff val="55000"/>
                </a:schemeClr>
              </a:gs>
              <a:gs pos="97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haut 6">
            <a:extLst>
              <a:ext uri="{FF2B5EF4-FFF2-40B4-BE49-F238E27FC236}">
                <a16:creationId xmlns:a16="http://schemas.microsoft.com/office/drawing/2014/main" id="{EDB84A06-8FF3-EF3E-A684-BC97C6011D92}"/>
              </a:ext>
            </a:extLst>
          </p:cNvPr>
          <p:cNvSpPr/>
          <p:nvPr/>
        </p:nvSpPr>
        <p:spPr>
          <a:xfrm>
            <a:off x="4572000" y="2614215"/>
            <a:ext cx="272341" cy="1066800"/>
          </a:xfrm>
          <a:prstGeom prst="upArrow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96000">
                <a:schemeClr val="accent3">
                  <a:lumMod val="45000"/>
                  <a:lumOff val="55000"/>
                </a:schemeClr>
              </a:gs>
              <a:gs pos="97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F0B8F46-C46D-0118-04EF-D5AFD0CBEEE2}"/>
              </a:ext>
            </a:extLst>
          </p:cNvPr>
          <p:cNvSpPr/>
          <p:nvPr/>
        </p:nvSpPr>
        <p:spPr>
          <a:xfrm rot="19455238">
            <a:off x="3546171" y="197754"/>
            <a:ext cx="2210227" cy="1349150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vérifier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0226326-DA30-DB5C-D7F3-88AD431272AF}"/>
              </a:ext>
            </a:extLst>
          </p:cNvPr>
          <p:cNvSpPr txBox="1"/>
          <p:nvPr/>
        </p:nvSpPr>
        <p:spPr>
          <a:xfrm>
            <a:off x="7355840" y="152400"/>
            <a:ext cx="1605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2.1 Les leviers</a:t>
            </a:r>
          </a:p>
        </p:txBody>
      </p:sp>
    </p:spTree>
    <p:extLst>
      <p:ext uri="{BB962C8B-B14F-4D97-AF65-F5344CB8AC3E}">
        <p14:creationId xmlns:p14="http://schemas.microsoft.com/office/powerpoint/2010/main" val="129092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DE2DEDB-E204-5A91-FAF8-9F2FAB39D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22549"/>
              </p:ext>
            </p:extLst>
          </p:nvPr>
        </p:nvGraphicFramePr>
        <p:xfrm>
          <a:off x="453845" y="485427"/>
          <a:ext cx="7409996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108">
                  <a:extLst>
                    <a:ext uri="{9D8B030D-6E8A-4147-A177-3AD203B41FA5}">
                      <a16:colId xmlns:a16="http://schemas.microsoft.com/office/drawing/2014/main" val="4110156532"/>
                    </a:ext>
                  </a:extLst>
                </a:gridCol>
                <a:gridCol w="3701858">
                  <a:extLst>
                    <a:ext uri="{9D8B030D-6E8A-4147-A177-3AD203B41FA5}">
                      <a16:colId xmlns:a16="http://schemas.microsoft.com/office/drawing/2014/main" val="4232516145"/>
                    </a:ext>
                  </a:extLst>
                </a:gridCol>
                <a:gridCol w="3122030">
                  <a:extLst>
                    <a:ext uri="{9D8B030D-6E8A-4147-A177-3AD203B41FA5}">
                      <a16:colId xmlns:a16="http://schemas.microsoft.com/office/drawing/2014/main" val="3418325782"/>
                    </a:ext>
                  </a:extLst>
                </a:gridCol>
              </a:tblGrid>
              <a:tr h="44703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INTERACTION – MÉDIATION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64966"/>
                  </a:ext>
                </a:extLst>
              </a:tr>
              <a:tr h="944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B</a:t>
                      </a:r>
                    </a:p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Engager, soutenir et clore un échange sur des sujets familiers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Faciliter la communication : transmettre</a:t>
                      </a:r>
                      <a:r>
                        <a:rPr lang="fr-FR" sz="1800" baseline="0" dirty="0"/>
                        <a:t> expliquer, résumer, interpréter des informations complexes</a:t>
                      </a:r>
                      <a:endParaRPr lang="fr-FR" sz="1800" dirty="0"/>
                    </a:p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Coopérer</a:t>
                      </a:r>
                    </a:p>
                    <a:p>
                      <a:r>
                        <a:rPr lang="fr-FR" dirty="0"/>
                        <a:t>Faire clarifier</a:t>
                      </a:r>
                    </a:p>
                    <a:p>
                      <a:r>
                        <a:rPr lang="fr-FR" dirty="0"/>
                        <a:t>Relier à un savoir préalable</a:t>
                      </a:r>
                    </a:p>
                    <a:p>
                      <a:r>
                        <a:rPr lang="fr-FR" dirty="0"/>
                        <a:t>Adapter son langage</a:t>
                      </a:r>
                    </a:p>
                    <a:p>
                      <a:r>
                        <a:rPr lang="fr-FR" dirty="0"/>
                        <a:t>Synthétiser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580659"/>
                  </a:ext>
                </a:extLst>
              </a:tr>
              <a:tr h="1952403">
                <a:tc>
                  <a:txBody>
                    <a:bodyPr/>
                    <a:lstStyle/>
                    <a:p>
                      <a:r>
                        <a:rPr lang="fr-F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Participer</a:t>
                      </a:r>
                      <a:r>
                        <a:rPr lang="fr-FR" sz="1800" baseline="0" dirty="0"/>
                        <a:t> à un échange d’informations simple, court et ritualisé</a:t>
                      </a:r>
                      <a:endParaRPr lang="fr-FR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Aider autrui: énumérer,</a:t>
                      </a:r>
                      <a:r>
                        <a:rPr lang="fr-FR" sz="1800" baseline="0" dirty="0"/>
                        <a:t> sélectionner, noter </a:t>
                      </a:r>
                      <a:r>
                        <a:rPr lang="fr-FR" sz="1800" dirty="0"/>
                        <a:t>des informations simples</a:t>
                      </a:r>
                      <a:r>
                        <a:rPr lang="fr-FR" sz="1800" baseline="0" dirty="0"/>
                        <a:t> et</a:t>
                      </a:r>
                      <a:r>
                        <a:rPr lang="fr-FR" sz="1800" dirty="0"/>
                        <a:t> factuelles</a:t>
                      </a:r>
                      <a:r>
                        <a:rPr lang="fr-FR" sz="1800" baseline="0" dirty="0"/>
                        <a:t> du quotidien</a:t>
                      </a:r>
                      <a:endParaRPr lang="fr-FR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59659"/>
                  </a:ext>
                </a:extLst>
              </a:tr>
            </a:tbl>
          </a:graphicData>
        </a:graphic>
      </p:graphicFrame>
      <p:sp>
        <p:nvSpPr>
          <p:cNvPr id="5" name="Flèche vers le haut 4">
            <a:extLst>
              <a:ext uri="{FF2B5EF4-FFF2-40B4-BE49-F238E27FC236}">
                <a16:creationId xmlns:a16="http://schemas.microsoft.com/office/drawing/2014/main" id="{F656B380-4128-974C-E268-8BAD28EB8165}"/>
              </a:ext>
            </a:extLst>
          </p:cNvPr>
          <p:cNvSpPr/>
          <p:nvPr/>
        </p:nvSpPr>
        <p:spPr>
          <a:xfrm>
            <a:off x="181504" y="792480"/>
            <a:ext cx="272341" cy="4080351"/>
          </a:xfrm>
          <a:prstGeom prst="upArrow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96000">
                <a:schemeClr val="accent3">
                  <a:lumMod val="45000"/>
                  <a:lumOff val="55000"/>
                </a:schemeClr>
              </a:gs>
              <a:gs pos="97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haut 5">
            <a:extLst>
              <a:ext uri="{FF2B5EF4-FFF2-40B4-BE49-F238E27FC236}">
                <a16:creationId xmlns:a16="http://schemas.microsoft.com/office/drawing/2014/main" id="{52A81264-09D3-4DA6-B0AF-CBC9058344D9}"/>
              </a:ext>
            </a:extLst>
          </p:cNvPr>
          <p:cNvSpPr/>
          <p:nvPr/>
        </p:nvSpPr>
        <p:spPr>
          <a:xfrm>
            <a:off x="4435829" y="2299255"/>
            <a:ext cx="272341" cy="1066800"/>
          </a:xfrm>
          <a:prstGeom prst="upArrow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96000">
                <a:schemeClr val="accent3">
                  <a:lumMod val="45000"/>
                  <a:lumOff val="55000"/>
                </a:schemeClr>
              </a:gs>
              <a:gs pos="97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D188134-3E4E-9C8C-EC35-5AA3260110ED}"/>
              </a:ext>
            </a:extLst>
          </p:cNvPr>
          <p:cNvSpPr/>
          <p:nvPr/>
        </p:nvSpPr>
        <p:spPr>
          <a:xfrm rot="19455238">
            <a:off x="4430091" y="185967"/>
            <a:ext cx="2210227" cy="1349150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vérifier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036DE3D-9B54-D091-0BE9-68A99B682044}"/>
              </a:ext>
            </a:extLst>
          </p:cNvPr>
          <p:cNvSpPr txBox="1"/>
          <p:nvPr/>
        </p:nvSpPr>
        <p:spPr>
          <a:xfrm>
            <a:off x="7403284" y="80708"/>
            <a:ext cx="1559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2.1 Les leviers </a:t>
            </a:r>
          </a:p>
          <a:p>
            <a:pPr algn="ctr"/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83190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E658CB-F0B5-237C-93D2-5DC7049F0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533400"/>
            <a:ext cx="8424000" cy="1511300"/>
          </a:xfrm>
        </p:spPr>
        <p:txBody>
          <a:bodyPr/>
          <a:lstStyle/>
          <a:p>
            <a:r>
              <a:rPr lang="fr-FR" dirty="0"/>
              <a:t>Documents Eduscol :</a:t>
            </a:r>
            <a:br>
              <a:rPr lang="fr-FR" dirty="0"/>
            </a:br>
            <a:br>
              <a:rPr lang="fr-FR" dirty="0"/>
            </a:br>
            <a:r>
              <a:rPr lang="fr-FR" dirty="0"/>
              <a:t>	Les repères de progression</a:t>
            </a:r>
            <a:br>
              <a:rPr lang="fr-FR" dirty="0"/>
            </a:br>
            <a:r>
              <a:rPr lang="fr-FR" dirty="0"/>
              <a:t>	Les attendus de fin d’année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A7F333-B907-D03D-84EB-90DFEB96B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2898700"/>
            <a:ext cx="8424000" cy="1511300"/>
          </a:xfrm>
        </p:spPr>
        <p:txBody>
          <a:bodyPr/>
          <a:lstStyle/>
          <a:p>
            <a:r>
              <a:rPr lang="fr-F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https://eduscol.education.fr/137/reperes-annuels-de-progression-et-attendus-de-fin-d-annee-du-cp-la-3e</a:t>
            </a:r>
            <a:endParaRPr lang="fr-FR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A3A7800-4A6F-DACE-32E7-B482E434B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680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7DA44A-32C1-F570-917A-74BC0AA4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799" y="590947"/>
            <a:ext cx="8424000" cy="720000"/>
          </a:xfrm>
        </p:spPr>
        <p:txBody>
          <a:bodyPr/>
          <a:lstStyle/>
          <a:p>
            <a:r>
              <a:rPr lang="fr-FR" dirty="0"/>
              <a:t>LES POINTS DE VIGILANCE POUR MIEUX FAIRE PROGRESSER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7FBFDF-195A-ABF9-EB18-D11AB26A64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4944" y="1717288"/>
            <a:ext cx="7881937" cy="3140065"/>
          </a:xfrm>
        </p:spPr>
        <p:txBody>
          <a:bodyPr/>
          <a:lstStyle/>
          <a:p>
            <a:pPr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Les objectifs de fin de séance et de fin d’année</a:t>
            </a:r>
          </a:p>
          <a:p>
            <a:pPr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Le choix des supports</a:t>
            </a:r>
          </a:p>
          <a:p>
            <a:pPr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L’articulation des activités langagières </a:t>
            </a:r>
          </a:p>
          <a:p>
            <a:pPr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Le projet de fin de séquence / Tâche finale</a:t>
            </a:r>
          </a:p>
          <a:p>
            <a:pPr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Les méthodes : développer l’interaction et la coopération</a:t>
            </a:r>
          </a:p>
          <a:p>
            <a:pPr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La mémorisation</a:t>
            </a:r>
          </a:p>
          <a:p>
            <a:pPr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La place de la grammaire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20884A9-B130-3FA3-ACE0-20A5FA0FD7BE}"/>
              </a:ext>
            </a:extLst>
          </p:cNvPr>
          <p:cNvSpPr txBox="1"/>
          <p:nvPr/>
        </p:nvSpPr>
        <p:spPr>
          <a:xfrm>
            <a:off x="7403285" y="80708"/>
            <a:ext cx="142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2.1 Les leviers </a:t>
            </a:r>
          </a:p>
        </p:txBody>
      </p:sp>
    </p:spTree>
    <p:extLst>
      <p:ext uri="{BB962C8B-B14F-4D97-AF65-F5344CB8AC3E}">
        <p14:creationId xmlns:p14="http://schemas.microsoft.com/office/powerpoint/2010/main" val="230331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071F65-BFA5-1E64-EDEA-E9718611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320" y="1015196"/>
            <a:ext cx="6351359" cy="720000"/>
          </a:xfrm>
        </p:spPr>
        <p:txBody>
          <a:bodyPr/>
          <a:lstStyle/>
          <a:p>
            <a:r>
              <a:rPr lang="fr-FR" dirty="0"/>
              <a:t>L’évaluation : </a:t>
            </a:r>
            <a:r>
              <a:rPr lang="fr-FR" sz="2800" dirty="0"/>
              <a:t>l</a:t>
            </a:r>
            <a:r>
              <a:rPr lang="fr-FR" sz="2800" dirty="0">
                <a:solidFill>
                  <a:schemeClr val="tx1"/>
                </a:solidFill>
              </a:rPr>
              <a:t>es outils sur Eduscol</a:t>
            </a:r>
            <a:br>
              <a:rPr lang="fr-FR" sz="2800" dirty="0">
                <a:solidFill>
                  <a:schemeClr val="tx1"/>
                </a:solidFill>
              </a:rPr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B6190C-1A81-1553-5CAA-E05CE34A35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864" y="1616928"/>
            <a:ext cx="7881937" cy="2935626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hlinkClick r:id="rId2"/>
              </a:rPr>
              <a:t>https://eduscol.education.fr/166/positionnement-et-evaluation-en-langues-vivantes-etrangeres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2579F07-DC81-5C28-C0D4-04EB957CCAF7}"/>
              </a:ext>
            </a:extLst>
          </p:cNvPr>
          <p:cNvSpPr txBox="1"/>
          <p:nvPr/>
        </p:nvSpPr>
        <p:spPr>
          <a:xfrm>
            <a:off x="7244080" y="298559"/>
            <a:ext cx="1571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2.2 Les leviers </a:t>
            </a:r>
          </a:p>
        </p:txBody>
      </p:sp>
    </p:spTree>
    <p:extLst>
      <p:ext uri="{BB962C8B-B14F-4D97-AF65-F5344CB8AC3E}">
        <p14:creationId xmlns:p14="http://schemas.microsoft.com/office/powerpoint/2010/main" val="1413670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1BEDFB6-D425-3619-3EEC-1A996253C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4B05649-2A31-518E-4E48-D31E6E67B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718465"/>
            <a:ext cx="5483494" cy="434248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35B8A04-9421-9F92-B297-19E2B42DD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00" y="217848"/>
            <a:ext cx="5689600" cy="381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04051FE-06FD-413F-2FE5-E42B439BDE7E}"/>
              </a:ext>
            </a:extLst>
          </p:cNvPr>
          <p:cNvSpPr txBox="1"/>
          <p:nvPr/>
        </p:nvSpPr>
        <p:spPr>
          <a:xfrm>
            <a:off x="247973" y="4572000"/>
            <a:ext cx="2169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Eduscol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57BE4B4-F621-A730-42A8-6D83400AFC48}"/>
              </a:ext>
            </a:extLst>
          </p:cNvPr>
          <p:cNvSpPr txBox="1"/>
          <p:nvPr/>
        </p:nvSpPr>
        <p:spPr>
          <a:xfrm>
            <a:off x="7355840" y="205569"/>
            <a:ext cx="1571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2.2 Les leviers </a:t>
            </a:r>
          </a:p>
        </p:txBody>
      </p:sp>
    </p:spTree>
    <p:extLst>
      <p:ext uri="{BB962C8B-B14F-4D97-AF65-F5344CB8AC3E}">
        <p14:creationId xmlns:p14="http://schemas.microsoft.com/office/powerpoint/2010/main" val="1491473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BE9A22F-625B-3EAD-F5C1-04FD8DC9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509" y="679500"/>
            <a:ext cx="4826503" cy="720725"/>
          </a:xfrm>
        </p:spPr>
        <p:txBody>
          <a:bodyPr/>
          <a:lstStyle/>
          <a:p>
            <a:r>
              <a:rPr lang="fr-FR" dirty="0"/>
              <a:t>L’évaluation </a:t>
            </a:r>
            <a:br>
              <a:rPr lang="fr-FR" dirty="0"/>
            </a:b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15404A1-520B-FCF7-C72B-AEA8B00DAA55}"/>
              </a:ext>
            </a:extLst>
          </p:cNvPr>
          <p:cNvSpPr txBox="1"/>
          <p:nvPr/>
        </p:nvSpPr>
        <p:spPr>
          <a:xfrm>
            <a:off x="7244080" y="298559"/>
            <a:ext cx="1571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2.2 Les leviers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06CD9E4-FC03-EC97-A7A5-DC406D551A7B}"/>
              </a:ext>
            </a:extLst>
          </p:cNvPr>
          <p:cNvSpPr txBox="1"/>
          <p:nvPr/>
        </p:nvSpPr>
        <p:spPr>
          <a:xfrm>
            <a:off x="814039" y="2308522"/>
            <a:ext cx="76162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2400" b="1" dirty="0">
                <a:solidFill>
                  <a:srgbClr val="0070C0"/>
                </a:solidFill>
                <a:sym typeface="Wingdings" pitchFamily="2" charset="2"/>
              </a:rPr>
              <a:t> développer une</a:t>
            </a:r>
            <a:r>
              <a:rPr lang="fr-FR" sz="2400" b="1" dirty="0">
                <a:solidFill>
                  <a:srgbClr val="0070C0"/>
                </a:solidFill>
              </a:rPr>
              <a:t> culture du « </a:t>
            </a:r>
            <a:r>
              <a:rPr lang="fr-FR" sz="2400" b="1" dirty="0" err="1">
                <a:solidFill>
                  <a:srgbClr val="0070C0"/>
                </a:solidFill>
              </a:rPr>
              <a:t>feed</a:t>
            </a:r>
            <a:r>
              <a:rPr lang="fr-FR" sz="2400" b="1" dirty="0">
                <a:solidFill>
                  <a:srgbClr val="0070C0"/>
                </a:solidFill>
              </a:rPr>
              <a:t> back »</a:t>
            </a:r>
          </a:p>
        </p:txBody>
      </p:sp>
    </p:spTree>
    <p:extLst>
      <p:ext uri="{BB962C8B-B14F-4D97-AF65-F5344CB8AC3E}">
        <p14:creationId xmlns:p14="http://schemas.microsoft.com/office/powerpoint/2010/main" val="297025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1C8B32E-1E6B-E983-3DBC-D4264E235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6DD211E-2577-EB99-796F-67E29085892B}"/>
              </a:ext>
            </a:extLst>
          </p:cNvPr>
          <p:cNvSpPr txBox="1"/>
          <p:nvPr/>
        </p:nvSpPr>
        <p:spPr>
          <a:xfrm>
            <a:off x="1765300" y="2071985"/>
            <a:ext cx="52958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Les nouveaux programmes : </a:t>
            </a:r>
            <a:br>
              <a:rPr lang="fr-FR" sz="2400" b="1" dirty="0">
                <a:solidFill>
                  <a:srgbClr val="0070C0"/>
                </a:solidFill>
              </a:rPr>
            </a:br>
            <a:br>
              <a:rPr lang="fr-FR" sz="2400" b="1" dirty="0">
                <a:solidFill>
                  <a:srgbClr val="0070C0"/>
                </a:solidFill>
              </a:rPr>
            </a:br>
            <a:r>
              <a:rPr lang="fr-FR" sz="2400" b="1" dirty="0">
                <a:solidFill>
                  <a:srgbClr val="0070C0"/>
                </a:solidFill>
              </a:rPr>
              <a:t>quelles réponses aux défis ?</a:t>
            </a:r>
          </a:p>
        </p:txBody>
      </p:sp>
    </p:spTree>
    <p:extLst>
      <p:ext uri="{BB962C8B-B14F-4D97-AF65-F5344CB8AC3E}">
        <p14:creationId xmlns:p14="http://schemas.microsoft.com/office/powerpoint/2010/main" val="2490944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AD66A1-7432-D281-88A9-DDF1CD70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1118" y="544400"/>
            <a:ext cx="3561761" cy="720000"/>
          </a:xfrm>
        </p:spPr>
        <p:txBody>
          <a:bodyPr/>
          <a:lstStyle/>
          <a:p>
            <a:r>
              <a:rPr lang="fr-FR" dirty="0"/>
              <a:t>Plan de l’exposé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C94B21-2806-9D6C-7ED0-55CEA8DD2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026160"/>
            <a:ext cx="8424000" cy="390144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fr-FR" sz="2000" dirty="0"/>
              <a:t>Les constats</a:t>
            </a:r>
          </a:p>
          <a:p>
            <a:pPr marL="457200" indent="-457200">
              <a:buAutoNum type="arabicPeriod"/>
            </a:pPr>
            <a:endParaRPr lang="fr-FR" sz="2000" dirty="0"/>
          </a:p>
          <a:p>
            <a:pPr marL="457200" indent="-457200">
              <a:buAutoNum type="arabicPeriod"/>
            </a:pPr>
            <a:r>
              <a:rPr lang="fr-FR" sz="2000" dirty="0"/>
              <a:t>Les leviers d’amélioration</a:t>
            </a:r>
          </a:p>
          <a:p>
            <a:pPr lvl="1" indent="0">
              <a:buNone/>
            </a:pPr>
            <a:r>
              <a:rPr lang="fr-FR" sz="2000" dirty="0"/>
              <a:t>2.1. La progression du niveau A au niveau B</a:t>
            </a:r>
          </a:p>
          <a:p>
            <a:pPr lvl="1" indent="0">
              <a:buNone/>
            </a:pPr>
            <a:r>
              <a:rPr lang="fr-FR" sz="2000" dirty="0"/>
              <a:t>2.2. L’évaluation; la « culture du feed-back »</a:t>
            </a:r>
          </a:p>
          <a:p>
            <a:pPr lvl="1" indent="0">
              <a:buNone/>
            </a:pPr>
            <a:endParaRPr lang="fr-FR" sz="2000" dirty="0"/>
          </a:p>
          <a:p>
            <a:pPr marL="457200" indent="-457200">
              <a:buAutoNum type="arabicPeriod"/>
            </a:pPr>
            <a:r>
              <a:rPr lang="fr-FR" sz="2000" dirty="0"/>
              <a:t>Les nouveaux programmes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41DAE82-563F-6CD6-B0FA-F06ACF5E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656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D37CEAB-910B-9680-1C82-724F4CB5D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6" descr="merci» Dans Différentes Langues Fond | Vecteur Gratuite">
            <a:extLst>
              <a:ext uri="{FF2B5EF4-FFF2-40B4-BE49-F238E27FC236}">
                <a16:creationId xmlns:a16="http://schemas.microsoft.com/office/drawing/2014/main" id="{FFA5340D-4CA8-A862-A599-6A5C827FE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43000"/>
            <a:ext cx="4248472" cy="31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049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4CD790-CEF8-A51B-7AEB-2FDDDAD5A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observations en collège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E81DC6-CD6D-6093-5008-D469565A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fr-FR" sz="2000" dirty="0"/>
              <a:t>Pratique de la langue 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Acquis en fin d’heure / progression – Place du cahier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Supports 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Interlangue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Relation pédagogique / rapport des élèves au cours de langues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569BB9-319C-EE3C-EF6F-F3649E41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3C962F2-D3DD-85F6-9E54-EF9B114E1849}"/>
              </a:ext>
            </a:extLst>
          </p:cNvPr>
          <p:cNvSpPr txBox="1"/>
          <p:nvPr/>
        </p:nvSpPr>
        <p:spPr>
          <a:xfrm>
            <a:off x="6390640" y="345440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1. Les constats</a:t>
            </a:r>
          </a:p>
        </p:txBody>
      </p:sp>
    </p:spTree>
    <p:extLst>
      <p:ext uri="{BB962C8B-B14F-4D97-AF65-F5344CB8AC3E}">
        <p14:creationId xmlns:p14="http://schemas.microsoft.com/office/powerpoint/2010/main" val="165245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C72245-184D-BE90-7FC3-F240DE918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20" y="588723"/>
            <a:ext cx="8483600" cy="1057197"/>
          </a:xfrm>
        </p:spPr>
        <p:txBody>
          <a:bodyPr/>
          <a:lstStyle/>
          <a:p>
            <a:br>
              <a:rPr lang="fr-FR" dirty="0"/>
            </a:br>
            <a:r>
              <a:rPr lang="fr-FR" dirty="0"/>
              <a:t>Résultats évaluations nationales et internationales (1)</a:t>
            </a:r>
            <a:br>
              <a:rPr lang="fr-FR" dirty="0"/>
            </a:br>
            <a:r>
              <a:rPr lang="fr-FR" dirty="0" err="1"/>
              <a:t>ev@lang</a:t>
            </a:r>
            <a:r>
              <a:rPr lang="fr-FR" dirty="0"/>
              <a:t> et certification en allemand (DSD1)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ADCB63-8BBE-1CDD-5584-A2A5076A6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99E93838-1996-77C7-E9B5-94A2069CE9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2689223"/>
              </p:ext>
            </p:extLst>
          </p:nvPr>
        </p:nvGraphicFramePr>
        <p:xfrm>
          <a:off x="1828800" y="1645920"/>
          <a:ext cx="5344160" cy="340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ECD5DA2A-F90D-4753-88D6-E1D5F7A176A6}"/>
              </a:ext>
            </a:extLst>
          </p:cNvPr>
          <p:cNvSpPr txBox="1"/>
          <p:nvPr/>
        </p:nvSpPr>
        <p:spPr>
          <a:xfrm>
            <a:off x="6410960" y="200119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1. Les constats</a:t>
            </a:r>
          </a:p>
        </p:txBody>
      </p:sp>
    </p:spTree>
    <p:extLst>
      <p:ext uri="{BB962C8B-B14F-4D97-AF65-F5344CB8AC3E}">
        <p14:creationId xmlns:p14="http://schemas.microsoft.com/office/powerpoint/2010/main" val="1976272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DEB05F-F855-AD2B-C422-3F4D2324C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74" y="590034"/>
            <a:ext cx="8424000" cy="720000"/>
          </a:xfrm>
        </p:spPr>
        <p:txBody>
          <a:bodyPr/>
          <a:lstStyle/>
          <a:p>
            <a:r>
              <a:rPr lang="fr-FR" dirty="0"/>
              <a:t>Résultats évaluations nationales et internationales (5)</a:t>
            </a:r>
            <a:br>
              <a:rPr lang="fr-FR" dirty="0"/>
            </a:br>
            <a:r>
              <a:rPr lang="fr-FR" dirty="0"/>
              <a:t>Attestations niveau de compétence bac 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10D0EF1-EC1E-196D-88BB-727BFA5D9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BB234A4E-520A-1C59-80F2-621043AA30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361526"/>
              </p:ext>
            </p:extLst>
          </p:nvPr>
        </p:nvGraphicFramePr>
        <p:xfrm>
          <a:off x="249197" y="1472339"/>
          <a:ext cx="8644153" cy="3471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D1EB55D4-10AA-B97D-C5F0-CDE85743BC97}"/>
              </a:ext>
            </a:extLst>
          </p:cNvPr>
          <p:cNvSpPr txBox="1"/>
          <p:nvPr/>
        </p:nvSpPr>
        <p:spPr>
          <a:xfrm>
            <a:off x="6380480" y="199541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1. Les constats</a:t>
            </a:r>
          </a:p>
        </p:txBody>
      </p:sp>
    </p:spTree>
    <p:extLst>
      <p:ext uri="{BB962C8B-B14F-4D97-AF65-F5344CB8AC3E}">
        <p14:creationId xmlns:p14="http://schemas.microsoft.com/office/powerpoint/2010/main" val="2808632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0F5C223-D11B-F804-A027-8AB8DB74D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94286FBF-2B15-C3D2-7BBC-0E90D40436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275259"/>
              </p:ext>
            </p:extLst>
          </p:nvPr>
        </p:nvGraphicFramePr>
        <p:xfrm>
          <a:off x="1117600" y="698500"/>
          <a:ext cx="6261100" cy="393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2974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569BB9-319C-EE3C-EF6F-F3649E41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511E09CB-B3B3-41E0-9B3E-3581F7C218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232509"/>
              </p:ext>
            </p:extLst>
          </p:nvPr>
        </p:nvGraphicFramePr>
        <p:xfrm>
          <a:off x="356461" y="759417"/>
          <a:ext cx="8229600" cy="4091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F5A1BD3F-2B61-C5D7-841F-DE85A0E15FD7}"/>
              </a:ext>
            </a:extLst>
          </p:cNvPr>
          <p:cNvSpPr txBox="1"/>
          <p:nvPr/>
        </p:nvSpPr>
        <p:spPr>
          <a:xfrm>
            <a:off x="6573520" y="292531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1. Les constats</a:t>
            </a:r>
          </a:p>
        </p:txBody>
      </p:sp>
    </p:spTree>
    <p:extLst>
      <p:ext uri="{BB962C8B-B14F-4D97-AF65-F5344CB8AC3E}">
        <p14:creationId xmlns:p14="http://schemas.microsoft.com/office/powerpoint/2010/main" val="1136175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24A367F-5FDD-F182-B551-9F034BA19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D4E91615-F4D9-A4D8-3070-CAC4CA4966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253666"/>
              </p:ext>
            </p:extLst>
          </p:nvPr>
        </p:nvGraphicFramePr>
        <p:xfrm>
          <a:off x="1282700" y="990600"/>
          <a:ext cx="604520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A617A1A9-9110-4EED-E5E1-AD4070CCCBAD}"/>
              </a:ext>
            </a:extLst>
          </p:cNvPr>
          <p:cNvSpPr txBox="1"/>
          <p:nvPr/>
        </p:nvSpPr>
        <p:spPr>
          <a:xfrm>
            <a:off x="1803400" y="195942"/>
            <a:ext cx="5315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Attestations – Bac 2023 – LVB La Réunion</a:t>
            </a:r>
          </a:p>
        </p:txBody>
      </p:sp>
    </p:spTree>
    <p:extLst>
      <p:ext uri="{BB962C8B-B14F-4D97-AF65-F5344CB8AC3E}">
        <p14:creationId xmlns:p14="http://schemas.microsoft.com/office/powerpoint/2010/main" val="2051271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6D12FF-0090-A92D-D476-61D8959A4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6B333FB6-7D82-D717-CDB6-E533C54D5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420836"/>
              </p:ext>
            </p:extLst>
          </p:nvPr>
        </p:nvGraphicFramePr>
        <p:xfrm>
          <a:off x="970156" y="508310"/>
          <a:ext cx="5811644" cy="3898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8086">
                  <a:extLst>
                    <a:ext uri="{9D8B030D-6E8A-4147-A177-3AD203B41FA5}">
                      <a16:colId xmlns:a16="http://schemas.microsoft.com/office/drawing/2014/main" val="279861334"/>
                    </a:ext>
                  </a:extLst>
                </a:gridCol>
                <a:gridCol w="1894301">
                  <a:extLst>
                    <a:ext uri="{9D8B030D-6E8A-4147-A177-3AD203B41FA5}">
                      <a16:colId xmlns:a16="http://schemas.microsoft.com/office/drawing/2014/main" val="4009497628"/>
                    </a:ext>
                  </a:extLst>
                </a:gridCol>
                <a:gridCol w="2409257">
                  <a:extLst>
                    <a:ext uri="{9D8B030D-6E8A-4147-A177-3AD203B41FA5}">
                      <a16:colId xmlns:a16="http://schemas.microsoft.com/office/drawing/2014/main" val="917761228"/>
                    </a:ext>
                  </a:extLst>
                </a:gridCol>
              </a:tblGrid>
              <a:tr h="1102620"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LVA 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53" marR="3985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effectLst/>
                        </a:rPr>
                        <a:t>Activité langagière la mieux réussie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53" marR="3985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Activité langagière la moins bien réussie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53" marR="39853" marT="0" marB="0" anchor="b"/>
                </a:tc>
                <a:extLst>
                  <a:ext uri="{0D108BD9-81ED-4DB2-BD59-A6C34878D82A}">
                    <a16:rowId xmlns:a16="http://schemas.microsoft.com/office/drawing/2014/main" val="3818835713"/>
                  </a:ext>
                </a:extLst>
              </a:tr>
              <a:tr h="399424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anglais 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53" marR="3985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effectLst/>
                        </a:rPr>
                        <a:t>CE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53" marR="3985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EE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53" marR="39853" marT="0" marB="0" anchor="b"/>
                </a:tc>
                <a:extLst>
                  <a:ext uri="{0D108BD9-81ED-4DB2-BD59-A6C34878D82A}">
                    <a16:rowId xmlns:a16="http://schemas.microsoft.com/office/drawing/2014/main" val="1792302720"/>
                  </a:ext>
                </a:extLst>
              </a:tr>
              <a:tr h="399424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espagnol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53" marR="3985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effectLst/>
                        </a:rPr>
                        <a:t>CE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53" marR="3985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EE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53" marR="39853" marT="0" marB="0" anchor="b"/>
                </a:tc>
                <a:extLst>
                  <a:ext uri="{0D108BD9-81ED-4DB2-BD59-A6C34878D82A}">
                    <a16:rowId xmlns:a16="http://schemas.microsoft.com/office/drawing/2014/main" val="1731848560"/>
                  </a:ext>
                </a:extLst>
              </a:tr>
              <a:tr h="399424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allemand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53" marR="3985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effectLst/>
                        </a:rPr>
                        <a:t>CE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53" marR="3985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EO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53" marR="39853" marT="0" marB="0" anchor="b"/>
                </a:tc>
                <a:extLst>
                  <a:ext uri="{0D108BD9-81ED-4DB2-BD59-A6C34878D82A}">
                    <a16:rowId xmlns:a16="http://schemas.microsoft.com/office/drawing/2014/main" val="2074644715"/>
                  </a:ext>
                </a:extLst>
              </a:tr>
              <a:tr h="399424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arabe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53" marR="3985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effectLst/>
                        </a:rPr>
                        <a:t>CO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53" marR="3985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EE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53" marR="39853" marT="0" marB="0" anchor="b"/>
                </a:tc>
                <a:extLst>
                  <a:ext uri="{0D108BD9-81ED-4DB2-BD59-A6C34878D82A}">
                    <a16:rowId xmlns:a16="http://schemas.microsoft.com/office/drawing/2014/main" val="707104703"/>
                  </a:ext>
                </a:extLst>
              </a:tr>
              <a:tr h="399424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italien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53" marR="3985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effectLst/>
                        </a:rPr>
                        <a:t>CO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53" marR="3985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effectLst/>
                        </a:rPr>
                        <a:t>EE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53" marR="39853" marT="0" marB="0" anchor="b"/>
                </a:tc>
                <a:extLst>
                  <a:ext uri="{0D108BD9-81ED-4DB2-BD59-A6C34878D82A}">
                    <a16:rowId xmlns:a16="http://schemas.microsoft.com/office/drawing/2014/main" val="627192005"/>
                  </a:ext>
                </a:extLst>
              </a:tr>
              <a:tr h="399424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portugais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53" marR="3985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CE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53" marR="3985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effectLst/>
                        </a:rPr>
                        <a:t>EE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53" marR="39853" marT="0" marB="0" anchor="b"/>
                </a:tc>
                <a:extLst>
                  <a:ext uri="{0D108BD9-81ED-4DB2-BD59-A6C34878D82A}">
                    <a16:rowId xmlns:a16="http://schemas.microsoft.com/office/drawing/2014/main" val="2737563588"/>
                  </a:ext>
                </a:extLst>
              </a:tr>
              <a:tr h="399424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chinois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53" marR="3985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>
                          <a:effectLst/>
                        </a:rPr>
                        <a:t>CO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53" marR="39853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effectLst/>
                        </a:rPr>
                        <a:t>EE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53" marR="39853" marT="0" marB="0" anchor="b"/>
                </a:tc>
                <a:extLst>
                  <a:ext uri="{0D108BD9-81ED-4DB2-BD59-A6C34878D82A}">
                    <a16:rowId xmlns:a16="http://schemas.microsoft.com/office/drawing/2014/main" val="2985359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088315"/>
      </p:ext>
    </p:extLst>
  </p:cSld>
  <p:clrMapOvr>
    <a:masterClrMapping/>
  </p:clrMapOvr>
</p:sld>
</file>

<file path=ppt/theme/theme1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operateurs_marianne" id="{1EB93FB9-5B2A-4444-9D92-666D34DD4FF3}" vid="{9879FAF7-A2DC-4F74-A711-29419AA131B0}"/>
    </a:ext>
  </a:extLst>
</a:theme>
</file>

<file path=ppt/theme/theme2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3.xml><?xml version="1.0" encoding="utf-8"?>
<a:theme xmlns:a="http://schemas.openxmlformats.org/drawingml/2006/main" name="1_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0497018F53E4D97D5B2A580999C87" ma:contentTypeVersion="2" ma:contentTypeDescription="Crée un document." ma:contentTypeScope="" ma:versionID="743a550e8c19021097fa674ff9cbff61">
  <xsd:schema xmlns:xsd="http://www.w3.org/2001/XMLSchema" xmlns:xs="http://www.w3.org/2001/XMLSchema" xmlns:p="http://schemas.microsoft.com/office/2006/metadata/properties" xmlns:ns2="34dddb62-7b77-4712-8fb8-e3b324962df0" targetNamespace="http://schemas.microsoft.com/office/2006/metadata/properties" ma:root="true" ma:fieldsID="23191d2c4c4caf820916412491ecc870" ns2:_="">
    <xsd:import namespace="34dddb62-7b77-4712-8fb8-e3b324962d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ddb62-7b77-4712-8fb8-e3b324962d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EC8F72-4B0C-4538-BEC1-C9FFF734B700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34dddb62-7b77-4712-8fb8-e3b324962df0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A687A4C-CB4C-4A77-841D-C633021B11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D9F2BB-976B-4112-8615-7DDDFDC78D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dddb62-7b77-4712-8fb8-e3b324962d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2591</TotalTime>
  <Words>589</Words>
  <Application>Microsoft Macintosh PowerPoint</Application>
  <PresentationFormat>Affichage à l'écran (16:9)</PresentationFormat>
  <Paragraphs>152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Arial</vt:lpstr>
      <vt:lpstr>Arial Italic</vt:lpstr>
      <vt:lpstr>Calibri</vt:lpstr>
      <vt:lpstr>Marianne</vt:lpstr>
      <vt:lpstr>Marianne Light</vt:lpstr>
      <vt:lpstr>Times New Roman</vt:lpstr>
      <vt:lpstr>OPÉRATEURS</vt:lpstr>
      <vt:lpstr>MINISTÈRIEL</vt:lpstr>
      <vt:lpstr>1_MINISTÈRIEL</vt:lpstr>
      <vt:lpstr>Présentation PowerPoint</vt:lpstr>
      <vt:lpstr>Plan de l’exposé</vt:lpstr>
      <vt:lpstr>Les observations en collège</vt:lpstr>
      <vt:lpstr> Résultats évaluations nationales et internationales (1) ev@lang et certification en allemand (DSD1)</vt:lpstr>
      <vt:lpstr>Résultats évaluations nationales et internationales (5) Attestations niveau de compétence bac 2023</vt:lpstr>
      <vt:lpstr>Présentation PowerPoint</vt:lpstr>
      <vt:lpstr>Présentation PowerPoint</vt:lpstr>
      <vt:lpstr>Présentation PowerPoint</vt:lpstr>
      <vt:lpstr>Présentation PowerPoint</vt:lpstr>
      <vt:lpstr>Rappel sur les niveaux du CECRL </vt:lpstr>
      <vt:lpstr>Présentation PowerPoint</vt:lpstr>
      <vt:lpstr>Présentation PowerPoint</vt:lpstr>
      <vt:lpstr>Présentation PowerPoint</vt:lpstr>
      <vt:lpstr>Documents Eduscol :   Les repères de progression  Les attendus de fin d’année</vt:lpstr>
      <vt:lpstr>LES POINTS DE VIGILANCE POUR MIEUX FAIRE PROGRESSER</vt:lpstr>
      <vt:lpstr>L’évaluation : les outils sur Eduscol  </vt:lpstr>
      <vt:lpstr>Présentation PowerPoint</vt:lpstr>
      <vt:lpstr>L’évaluation  </vt:lpstr>
      <vt:lpstr>Présentation PowerPoint</vt:lpstr>
      <vt:lpstr>Présentation PowerPoint</vt:lpstr>
    </vt:vector>
  </TitlesOfParts>
  <Manager>Client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keywords/>
  <dc:description/>
  <cp:lastModifiedBy>Fabienne Paulin-Moulard</cp:lastModifiedBy>
  <cp:revision>213</cp:revision>
  <cp:lastPrinted>2023-04-03T13:44:32Z</cp:lastPrinted>
  <dcterms:created xsi:type="dcterms:W3CDTF">2020-08-05T13:45:51Z</dcterms:created>
  <dcterms:modified xsi:type="dcterms:W3CDTF">2024-06-10T07:15:44Z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0x0101004030497018F53E4D97D5B2A580999C87</vt:lpwstr>
  </property>
</Properties>
</file>