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3" r:id="rId4"/>
    <p:sldId id="258" r:id="rId5"/>
    <p:sldId id="264" r:id="rId6"/>
    <p:sldId id="265" r:id="rId7"/>
    <p:sldId id="266" r:id="rId8"/>
    <p:sldId id="267" r:id="rId9"/>
    <p:sldId id="259" r:id="rId10"/>
    <p:sldId id="260" r:id="rId11"/>
    <p:sldId id="261" r:id="rId12"/>
    <p:sldId id="273" r:id="rId13"/>
    <p:sldId id="274" r:id="rId14"/>
    <p:sldId id="275" r:id="rId15"/>
    <p:sldId id="268" r:id="rId16"/>
    <p:sldId id="276" r:id="rId17"/>
    <p:sldId id="277" r:id="rId18"/>
    <p:sldId id="270" r:id="rId19"/>
    <p:sldId id="278" r:id="rId20"/>
    <p:sldId id="279" r:id="rId21"/>
    <p:sldId id="280" r:id="rId22"/>
    <p:sldId id="281" r:id="rId23"/>
    <p:sldId id="282" r:id="rId24"/>
    <p:sldId id="283" r:id="rId25"/>
    <p:sldId id="269" r:id="rId26"/>
    <p:sldId id="286" r:id="rId27"/>
    <p:sldId id="289" r:id="rId28"/>
    <p:sldId id="287" r:id="rId29"/>
    <p:sldId id="288"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529" autoAdjust="0"/>
  </p:normalViewPr>
  <p:slideViewPr>
    <p:cSldViewPr snapToGrid="0">
      <p:cViewPr varScale="1">
        <p:scale>
          <a:sx n="115" d="100"/>
          <a:sy n="115" d="100"/>
        </p:scale>
        <p:origin x="47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C3F5-EEE5-9A48-B2F3-69A45A3DE53D}" type="datetimeFigureOut">
              <a:rPr lang="fr-FR" smtClean="0"/>
              <a:pPr/>
              <a:t>05/03/2025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3FD9D-924E-4245-9934-786B76EBFCA7}" type="slidenum">
              <a:rPr lang="fr-FR" smtClean="0"/>
              <a:pPr/>
              <a:t>‹N°›</a:t>
            </a:fld>
            <a:endParaRPr lang="fr-FR"/>
          </a:p>
        </p:txBody>
      </p:sp>
    </p:spTree>
    <p:extLst>
      <p:ext uri="{BB962C8B-B14F-4D97-AF65-F5344CB8AC3E}">
        <p14:creationId xmlns:p14="http://schemas.microsoft.com/office/powerpoint/2010/main" val="25696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RE" dirty="0"/>
          </a:p>
        </p:txBody>
      </p:sp>
      <p:sp>
        <p:nvSpPr>
          <p:cNvPr id="4" name="Espace réservé du numéro de diapositive 3"/>
          <p:cNvSpPr>
            <a:spLocks noGrp="1"/>
          </p:cNvSpPr>
          <p:nvPr>
            <p:ph type="sldNum" sz="quarter" idx="5"/>
          </p:nvPr>
        </p:nvSpPr>
        <p:spPr/>
        <p:txBody>
          <a:bodyPr/>
          <a:lstStyle/>
          <a:p>
            <a:fld id="{03223184-65A3-4727-82A8-5EC79999AB28}" type="slidenum">
              <a:rPr lang="fr-RE" smtClean="0"/>
              <a:pPr/>
              <a:t>19</a:t>
            </a:fld>
            <a:endParaRPr lang="fr-RE"/>
          </a:p>
        </p:txBody>
      </p:sp>
    </p:spTree>
    <p:extLst>
      <p:ext uri="{BB962C8B-B14F-4D97-AF65-F5344CB8AC3E}">
        <p14:creationId xmlns:p14="http://schemas.microsoft.com/office/powerpoint/2010/main" val="3393837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77F5E-DEEE-BE9F-F937-9A3C7B523F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B0CB6B-2186-40AE-2D45-9E8851BE5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E3FE550-0EB9-A31A-65F1-E8F878EA946A}"/>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F3381128-1B9D-9BC6-83BB-F4246CB824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E3F265-1EF3-6F7D-854E-2DEAF53D7318}"/>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17106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654D5-3E82-2538-2E2D-92219495711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3E34400-C225-CC61-2BFD-3B7C850D94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028483-3302-D6EF-6F2F-D2E93D4E6A73}"/>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70926914-5082-9E67-8CD9-50ACE49E4F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C0CD90-A997-E6B8-2610-D51F559336DE}"/>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8977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AFF137-A9BD-409E-6222-F917A48127F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3699023-5A1F-80E5-74A3-2E37CC9D93E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A52884-9C2A-F545-72B0-78D54B4CA8F0}"/>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EEB0FCE7-680F-AE62-BDAD-E3858DC7BD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048838-412B-004F-BDD8-782C94C6C821}"/>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153774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26B997-26E6-F896-9C88-B2EAC916884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5C1386-6E7F-521F-F1A2-6BBB1762A12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4EBFCD-89DB-D276-5EED-EA79FC03DD50}"/>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20E17BF6-E1A8-DE9F-0041-5DE6F78B36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2092BE-A0AE-DA54-D3EB-61336280BB62}"/>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6194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1E7DF-AF57-524A-9E6C-5A896317D5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EB23D53-49A6-650B-21FF-D1AB308D6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54FF83-A77D-E457-C759-5664E15DF787}"/>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7314241E-7EFF-EEA5-D5DC-5A9E4072B4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AB273A-7EF5-0BC7-9903-6DD58B5A576F}"/>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61756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A16A9-BCCD-C901-8A17-ED75762316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6F252D-0F31-B2BB-E69E-E0B14A5D74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D89BE7C-96BB-70B9-3AA4-D3C2830B6E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4171ED-FE39-7573-3876-0F4140535C6D}"/>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6" name="Espace réservé du pied de page 5">
            <a:extLst>
              <a:ext uri="{FF2B5EF4-FFF2-40B4-BE49-F238E27FC236}">
                <a16:creationId xmlns:a16="http://schemas.microsoft.com/office/drawing/2014/main" id="{0B059199-B057-887E-A4B9-8674F1F89CE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94CEA0-A6C0-C91D-0DB2-5AB832D20190}"/>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47590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A457B7-72A2-0DCC-C284-229FE2AC4DE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6776E48-4D3D-A0EC-10CA-30514FD30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8FBF12-589A-1CCC-342E-3F8B0E52456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AB2B3-9694-E797-891B-986636178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3F6DF2D-94DF-49D7-28B5-7B7CD033B7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E7576E-C630-B145-8685-38DBB637BB69}"/>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8" name="Espace réservé du pied de page 7">
            <a:extLst>
              <a:ext uri="{FF2B5EF4-FFF2-40B4-BE49-F238E27FC236}">
                <a16:creationId xmlns:a16="http://schemas.microsoft.com/office/drawing/2014/main" id="{24F3CC3C-FEF1-EB2B-1E2C-BF326FE4CD8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E068314-0FF7-0BFF-C8AB-FD151D985DA5}"/>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47090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15C482-C42E-5818-1EBA-7D4399CF3E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46315C-9B7E-3B45-EFAF-DCE01A43BE2D}"/>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4" name="Espace réservé du pied de page 3">
            <a:extLst>
              <a:ext uri="{FF2B5EF4-FFF2-40B4-BE49-F238E27FC236}">
                <a16:creationId xmlns:a16="http://schemas.microsoft.com/office/drawing/2014/main" id="{31095893-791B-368E-1D5F-965F13342CE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973F33-1FBA-A7AC-582F-9E8BF5AB02FD}"/>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7527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2C4AA1-3DA0-750A-078A-4F25094DEF6B}"/>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3" name="Espace réservé du pied de page 2">
            <a:extLst>
              <a:ext uri="{FF2B5EF4-FFF2-40B4-BE49-F238E27FC236}">
                <a16:creationId xmlns:a16="http://schemas.microsoft.com/office/drawing/2014/main" id="{6D1FA6A1-07C7-C630-F697-7B743E21729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A2BFD5F-DE66-3800-D8A2-0754D0FB1C43}"/>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214372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DD5E2-4F03-5822-9259-7D9BF789D0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5011375-B009-5AB1-5045-14873728B4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C9895C-A8C8-892F-ADDA-8C9565D99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F764F1D-2BAA-0CF4-E8E6-35D4B7A24374}"/>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6" name="Espace réservé du pied de page 5">
            <a:extLst>
              <a:ext uri="{FF2B5EF4-FFF2-40B4-BE49-F238E27FC236}">
                <a16:creationId xmlns:a16="http://schemas.microsoft.com/office/drawing/2014/main" id="{D4982132-5056-5AD3-71BE-C6851B850C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3799BB-4FE1-9CFC-6156-F46D40AB91C4}"/>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8921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038D71-7F3A-98ED-19C8-6C4D03DAC4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241791-A70D-A1ED-95C9-D28ABB038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07021B7-03E3-330F-91CF-62316436E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BCD5E9-147F-A63E-2209-38700F7CEAD4}"/>
              </a:ext>
            </a:extLst>
          </p:cNvPr>
          <p:cNvSpPr>
            <a:spLocks noGrp="1"/>
          </p:cNvSpPr>
          <p:nvPr>
            <p:ph type="dt" sz="half" idx="10"/>
          </p:nvPr>
        </p:nvSpPr>
        <p:spPr/>
        <p:txBody>
          <a:bodyPr/>
          <a:lstStyle/>
          <a:p>
            <a:fld id="{6FBA4403-5671-D94E-9D0B-5992D403DCCE}" type="datetimeFigureOut">
              <a:rPr lang="fr-FR" smtClean="0"/>
              <a:pPr/>
              <a:t>05/03/2025</a:t>
            </a:fld>
            <a:endParaRPr lang="fr-FR"/>
          </a:p>
        </p:txBody>
      </p:sp>
      <p:sp>
        <p:nvSpPr>
          <p:cNvPr id="6" name="Espace réservé du pied de page 5">
            <a:extLst>
              <a:ext uri="{FF2B5EF4-FFF2-40B4-BE49-F238E27FC236}">
                <a16:creationId xmlns:a16="http://schemas.microsoft.com/office/drawing/2014/main" id="{6E4F1E0E-D79E-8AD2-D84E-6C611E9C8A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3AB9FE-F4B2-91D1-A4E2-CC334FFD244A}"/>
              </a:ext>
            </a:extLst>
          </p:cNvPr>
          <p:cNvSpPr>
            <a:spLocks noGrp="1"/>
          </p:cNvSpPr>
          <p:nvPr>
            <p:ph type="sldNum" sz="quarter" idx="12"/>
          </p:nvPr>
        </p:nvSpPr>
        <p:spPr/>
        <p:txBody>
          <a:bodyPr/>
          <a:lstStyle/>
          <a:p>
            <a:fld id="{92D8C770-1142-9A4A-9758-CF3E959A090E}" type="slidenum">
              <a:rPr lang="fr-FR" smtClean="0"/>
              <a:pPr/>
              <a:t>‹N°›</a:t>
            </a:fld>
            <a:endParaRPr lang="fr-FR"/>
          </a:p>
        </p:txBody>
      </p:sp>
    </p:spTree>
    <p:extLst>
      <p:ext uri="{BB962C8B-B14F-4D97-AF65-F5344CB8AC3E}">
        <p14:creationId xmlns:p14="http://schemas.microsoft.com/office/powerpoint/2010/main" val="378797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723193-6D78-75FA-B099-3E7EAE68CE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24078BE-4BEE-A96C-A902-E23039E8FE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15CAF6-5607-C5AB-2303-594C0399F1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A4403-5671-D94E-9D0B-5992D403DCCE}" type="datetimeFigureOut">
              <a:rPr lang="fr-FR" smtClean="0"/>
              <a:pPr/>
              <a:t>05/03/2025</a:t>
            </a:fld>
            <a:endParaRPr lang="fr-FR"/>
          </a:p>
        </p:txBody>
      </p:sp>
      <p:sp>
        <p:nvSpPr>
          <p:cNvPr id="5" name="Espace réservé du pied de page 4">
            <a:extLst>
              <a:ext uri="{FF2B5EF4-FFF2-40B4-BE49-F238E27FC236}">
                <a16:creationId xmlns:a16="http://schemas.microsoft.com/office/drawing/2014/main" id="{65C38011-A288-48E5-53AA-102B325A7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2C74ED-689E-F1B3-A64F-C6C355A1B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8C770-1142-9A4A-9758-CF3E959A090E}" type="slidenum">
              <a:rPr lang="fr-FR" smtClean="0"/>
              <a:pPr/>
              <a:t>‹N°›</a:t>
            </a:fld>
            <a:endParaRPr lang="fr-FR"/>
          </a:p>
        </p:txBody>
      </p:sp>
    </p:spTree>
    <p:extLst>
      <p:ext uri="{BB962C8B-B14F-4D97-AF65-F5344CB8AC3E}">
        <p14:creationId xmlns:p14="http://schemas.microsoft.com/office/powerpoint/2010/main" val="26057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eduscol.education.fr/2561/banques-des-ece" TargetMode="External"/><Relationship Id="rId2" Type="http://schemas.openxmlformats.org/officeDocument/2006/relationships/hyperlink" Target="https://www.education.gouv.fr/bo/2025/Hebdo4/MENE2433176N"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sujets.examens-concours.gouv.fr/delos/public/bgt/ece_sv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5DA4-4B50-496F-7B8E-831939480227}"/>
              </a:ext>
            </a:extLst>
          </p:cNvPr>
          <p:cNvSpPr>
            <a:spLocks noGrp="1"/>
          </p:cNvSpPr>
          <p:nvPr>
            <p:ph type="ctrTitle"/>
          </p:nvPr>
        </p:nvSpPr>
        <p:spPr>
          <a:xfrm>
            <a:off x="6289288" y="2476500"/>
            <a:ext cx="4378712" cy="2387600"/>
          </a:xfrm>
        </p:spPr>
        <p:txBody>
          <a:bodyPr/>
          <a:lstStyle/>
          <a:p>
            <a:r>
              <a:rPr lang="fr-FR" dirty="0"/>
              <a:t>ECE Session 2025</a:t>
            </a:r>
          </a:p>
        </p:txBody>
      </p:sp>
      <p:pic>
        <p:nvPicPr>
          <p:cNvPr id="4" name="Image 3">
            <a:extLst>
              <a:ext uri="{FF2B5EF4-FFF2-40B4-BE49-F238E27FC236}">
                <a16:creationId xmlns:a16="http://schemas.microsoft.com/office/drawing/2014/main" id="{36AE7FBE-5AD8-13FC-5B22-C25246F4CF08}"/>
              </a:ext>
            </a:extLst>
          </p:cNvPr>
          <p:cNvPicPr>
            <a:picLocks noChangeAspect="1"/>
          </p:cNvPicPr>
          <p:nvPr/>
        </p:nvPicPr>
        <p:blipFill>
          <a:blip r:embed="rId2"/>
          <a:stretch>
            <a:fillRect/>
          </a:stretch>
        </p:blipFill>
        <p:spPr>
          <a:xfrm>
            <a:off x="543909" y="0"/>
            <a:ext cx="4881800" cy="6858000"/>
          </a:xfrm>
          <a:prstGeom prst="rect">
            <a:avLst/>
          </a:prstGeom>
        </p:spPr>
      </p:pic>
      <p:sp>
        <p:nvSpPr>
          <p:cNvPr id="30722" name="AutoShape 2" descr="Les circonscriptions | Académie de La Réun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393058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558265" y="303009"/>
            <a:ext cx="9817769" cy="1325563"/>
          </a:xfrm>
        </p:spPr>
        <p:txBody>
          <a:bodyPr/>
          <a:lstStyle/>
          <a:p>
            <a:r>
              <a:rPr lang="fr-FR" b="1" dirty="0"/>
              <a:t>Barème et descripteurs de l’évaluation. </a:t>
            </a:r>
            <a:r>
              <a:rPr lang="fr-FR" b="1" u="sng" dirty="0"/>
              <a:t>Étape spécifique</a:t>
            </a:r>
            <a:r>
              <a:rPr lang="fr-FR" b="1" dirty="0"/>
              <a:t>.</a:t>
            </a:r>
          </a:p>
        </p:txBody>
      </p:sp>
      <p:pic>
        <p:nvPicPr>
          <p:cNvPr id="4" name="Image 3">
            <a:extLst>
              <a:ext uri="{FF2B5EF4-FFF2-40B4-BE49-F238E27FC236}">
                <a16:creationId xmlns:a16="http://schemas.microsoft.com/office/drawing/2014/main" id="{7D279E55-5128-B2D2-4882-7362D576AB5A}"/>
              </a:ext>
            </a:extLst>
          </p:cNvPr>
          <p:cNvPicPr>
            <a:picLocks noChangeAspect="1"/>
          </p:cNvPicPr>
          <p:nvPr/>
        </p:nvPicPr>
        <p:blipFill>
          <a:blip r:embed="rId2"/>
          <a:stretch>
            <a:fillRect/>
          </a:stretch>
        </p:blipFill>
        <p:spPr>
          <a:xfrm>
            <a:off x="1366384" y="2299881"/>
            <a:ext cx="9275131" cy="3402826"/>
          </a:xfrm>
          <a:prstGeom prst="rect">
            <a:avLst/>
          </a:prstGeom>
        </p:spPr>
      </p:pic>
      <p:sp>
        <p:nvSpPr>
          <p:cNvPr id="5" name="Rectangle 4">
            <a:extLst>
              <a:ext uri="{FF2B5EF4-FFF2-40B4-BE49-F238E27FC236}">
                <a16:creationId xmlns:a16="http://schemas.microsoft.com/office/drawing/2014/main" id="{BCC70956-A17C-2394-A502-2B87EDFA9929}"/>
              </a:ext>
            </a:extLst>
          </p:cNvPr>
          <p:cNvSpPr/>
          <p:nvPr/>
        </p:nvSpPr>
        <p:spPr>
          <a:xfrm>
            <a:off x="3189514" y="2590800"/>
            <a:ext cx="5921829" cy="522514"/>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Elaboration ou poursuite de stratégie</a:t>
            </a:r>
          </a:p>
        </p:txBody>
      </p:sp>
      <p:pic>
        <p:nvPicPr>
          <p:cNvPr id="6" name="Image 5"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34672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C1CD3-92EB-6C0B-1F42-1B7A7F8CC0D6}"/>
              </a:ext>
            </a:extLst>
          </p:cNvPr>
          <p:cNvSpPr>
            <a:spLocks noGrp="1"/>
          </p:cNvSpPr>
          <p:nvPr>
            <p:ph type="title"/>
          </p:nvPr>
        </p:nvSpPr>
        <p:spPr>
          <a:xfrm>
            <a:off x="838200" y="365125"/>
            <a:ext cx="10250103" cy="1325563"/>
          </a:xfrm>
        </p:spPr>
        <p:txBody>
          <a:bodyPr>
            <a:normAutofit fontScale="90000"/>
          </a:bodyPr>
          <a:lstStyle/>
          <a:p>
            <a:r>
              <a:rPr lang="fr-FR" b="1" u="sng" dirty="0"/>
              <a:t>Les aides apportées </a:t>
            </a:r>
            <a:r>
              <a:rPr lang="fr-FR" dirty="0"/>
              <a:t>:</a:t>
            </a:r>
            <a:br>
              <a:rPr lang="fr-FR" dirty="0"/>
            </a:br>
            <a:r>
              <a:rPr lang="fr-FR" sz="3100" dirty="0"/>
              <a:t>Dans la </a:t>
            </a:r>
            <a:r>
              <a:rPr lang="fr-FR" sz="3100" dirty="0">
                <a:solidFill>
                  <a:srgbClr val="00B050"/>
                </a:solidFill>
              </a:rPr>
              <a:t>continuité de la proposition du candidat = </a:t>
            </a:r>
            <a:r>
              <a:rPr lang="fr-FR" sz="3100" b="1" dirty="0">
                <a:solidFill>
                  <a:srgbClr val="00B050"/>
                </a:solidFill>
              </a:rPr>
              <a:t>aide mineure</a:t>
            </a:r>
            <a:r>
              <a:rPr lang="fr-FR" sz="3100" dirty="0"/>
              <a:t>. </a:t>
            </a:r>
            <a:br>
              <a:rPr lang="fr-FR" sz="3100" dirty="0"/>
            </a:br>
            <a:r>
              <a:rPr lang="fr-FR" sz="3100" dirty="0"/>
              <a:t>Dans la </a:t>
            </a:r>
            <a:r>
              <a:rPr lang="fr-FR" sz="3100" dirty="0">
                <a:solidFill>
                  <a:srgbClr val="FF0000"/>
                </a:solidFill>
              </a:rPr>
              <a:t>rupture de la proposition du candidat = </a:t>
            </a:r>
            <a:r>
              <a:rPr lang="fr-FR" sz="3100" b="1" dirty="0">
                <a:solidFill>
                  <a:srgbClr val="FF0000"/>
                </a:solidFill>
              </a:rPr>
              <a:t>aide majeure</a:t>
            </a:r>
            <a:r>
              <a:rPr lang="fr-FR" sz="3100" dirty="0"/>
              <a:t>.</a:t>
            </a:r>
          </a:p>
        </p:txBody>
      </p:sp>
      <p:pic>
        <p:nvPicPr>
          <p:cNvPr id="4" name="Image 3">
            <a:extLst>
              <a:ext uri="{FF2B5EF4-FFF2-40B4-BE49-F238E27FC236}">
                <a16:creationId xmlns:a16="http://schemas.microsoft.com/office/drawing/2014/main" id="{97FCC44C-F88C-87F6-41CA-140B6521ABAD}"/>
              </a:ext>
            </a:extLst>
          </p:cNvPr>
          <p:cNvPicPr>
            <a:picLocks noChangeAspect="1"/>
          </p:cNvPicPr>
          <p:nvPr/>
        </p:nvPicPr>
        <p:blipFill>
          <a:blip r:embed="rId2"/>
          <a:stretch>
            <a:fillRect/>
          </a:stretch>
        </p:blipFill>
        <p:spPr>
          <a:xfrm>
            <a:off x="2347539" y="1809605"/>
            <a:ext cx="8994229" cy="4683270"/>
          </a:xfrm>
          <a:prstGeom prst="rect">
            <a:avLst/>
          </a:prstGeom>
        </p:spPr>
      </p:pic>
      <p:cxnSp>
        <p:nvCxnSpPr>
          <p:cNvPr id="6" name="Connecteur droit 5">
            <a:extLst>
              <a:ext uri="{FF2B5EF4-FFF2-40B4-BE49-F238E27FC236}">
                <a16:creationId xmlns:a16="http://schemas.microsoft.com/office/drawing/2014/main" id="{2741A5A9-20DB-9EE1-A57D-4F9C1C8D1B97}"/>
              </a:ext>
            </a:extLst>
          </p:cNvPr>
          <p:cNvCxnSpPr/>
          <p:nvPr/>
        </p:nvCxnSpPr>
        <p:spPr>
          <a:xfrm>
            <a:off x="2960914" y="2209800"/>
            <a:ext cx="1197429"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4B02FE6-429A-5B59-4C37-587835E39BAE}"/>
              </a:ext>
            </a:extLst>
          </p:cNvPr>
          <p:cNvCxnSpPr>
            <a:cxnSpLocks/>
          </p:cNvCxnSpPr>
          <p:nvPr/>
        </p:nvCxnSpPr>
        <p:spPr>
          <a:xfrm>
            <a:off x="6596743" y="2209800"/>
            <a:ext cx="413657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91D1CC3-4600-A145-7845-6167360D3FC3}"/>
              </a:ext>
            </a:extLst>
          </p:cNvPr>
          <p:cNvCxnSpPr>
            <a:cxnSpLocks/>
          </p:cNvCxnSpPr>
          <p:nvPr/>
        </p:nvCxnSpPr>
        <p:spPr>
          <a:xfrm>
            <a:off x="2569028" y="2460171"/>
            <a:ext cx="2830286"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72B913D-1603-6C1D-A49D-EE62D1CCAB9B}"/>
              </a:ext>
            </a:extLst>
          </p:cNvPr>
          <p:cNvCxnSpPr/>
          <p:nvPr/>
        </p:nvCxnSpPr>
        <p:spPr>
          <a:xfrm>
            <a:off x="2960913" y="4299857"/>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60C2BAC3-5EE5-35A1-C0E5-DDCB89470934}"/>
              </a:ext>
            </a:extLst>
          </p:cNvPr>
          <p:cNvCxnSpPr>
            <a:cxnSpLocks/>
          </p:cNvCxnSpPr>
          <p:nvPr/>
        </p:nvCxnSpPr>
        <p:spPr>
          <a:xfrm>
            <a:off x="3559627" y="4561114"/>
            <a:ext cx="756557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26661C8-EFCD-F1E1-A8B9-D47E9493641E}"/>
              </a:ext>
            </a:extLst>
          </p:cNvPr>
          <p:cNvCxnSpPr/>
          <p:nvPr/>
        </p:nvCxnSpPr>
        <p:spPr>
          <a:xfrm>
            <a:off x="3461655" y="4833257"/>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B4F484DD-52B4-F089-0D10-BBD4BB5C87A1}"/>
              </a:ext>
            </a:extLst>
          </p:cNvPr>
          <p:cNvCxnSpPr/>
          <p:nvPr/>
        </p:nvCxnSpPr>
        <p:spPr>
          <a:xfrm>
            <a:off x="4898571" y="4833257"/>
            <a:ext cx="11974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Image 12"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96984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354515" y="303009"/>
            <a:ext cx="9819388" cy="1325563"/>
          </a:xfrm>
        </p:spPr>
        <p:txBody>
          <a:bodyPr>
            <a:normAutofit/>
          </a:bodyPr>
          <a:lstStyle/>
          <a:p>
            <a:r>
              <a:rPr lang="fr-FR" sz="4000" b="1" dirty="0"/>
              <a:t>Barème et descripteurs de l’évaluation. </a:t>
            </a:r>
            <a:br>
              <a:rPr lang="fr-FR" sz="4000" b="1" dirty="0"/>
            </a:br>
            <a:r>
              <a:rPr lang="fr-FR" sz="4000" b="1" u="sng" dirty="0"/>
              <a:t>Activité pratique</a:t>
            </a:r>
            <a:r>
              <a:rPr lang="fr-FR" sz="4000" b="1" dirty="0"/>
              <a:t>.</a:t>
            </a:r>
          </a:p>
        </p:txBody>
      </p:sp>
      <p:pic>
        <p:nvPicPr>
          <p:cNvPr id="3" name="Image 2">
            <a:extLst>
              <a:ext uri="{FF2B5EF4-FFF2-40B4-BE49-F238E27FC236}">
                <a16:creationId xmlns:a16="http://schemas.microsoft.com/office/drawing/2014/main" id="{46121AA6-C9C5-DB03-DB19-A6E12FD2E104}"/>
              </a:ext>
            </a:extLst>
          </p:cNvPr>
          <p:cNvPicPr>
            <a:picLocks noChangeAspect="1"/>
          </p:cNvPicPr>
          <p:nvPr/>
        </p:nvPicPr>
        <p:blipFill>
          <a:blip r:embed="rId2"/>
          <a:stretch>
            <a:fillRect/>
          </a:stretch>
        </p:blipFill>
        <p:spPr>
          <a:xfrm>
            <a:off x="446314" y="1774372"/>
            <a:ext cx="11558254" cy="2902757"/>
          </a:xfrm>
          <a:prstGeom prst="rect">
            <a:avLst/>
          </a:prstGeom>
        </p:spPr>
      </p:pic>
      <p:pic>
        <p:nvPicPr>
          <p:cNvPr id="5" name="Image 4">
            <a:extLst>
              <a:ext uri="{FF2B5EF4-FFF2-40B4-BE49-F238E27FC236}">
                <a16:creationId xmlns:a16="http://schemas.microsoft.com/office/drawing/2014/main" id="{0AC413E3-AFC3-8A5D-F571-3D80574C914E}"/>
              </a:ext>
            </a:extLst>
          </p:cNvPr>
          <p:cNvPicPr>
            <a:picLocks noChangeAspect="1"/>
          </p:cNvPicPr>
          <p:nvPr/>
        </p:nvPicPr>
        <p:blipFill>
          <a:blip r:embed="rId3"/>
          <a:stretch>
            <a:fillRect/>
          </a:stretch>
        </p:blipFill>
        <p:spPr>
          <a:xfrm>
            <a:off x="799193" y="4924878"/>
            <a:ext cx="1841500" cy="1536700"/>
          </a:xfrm>
          <a:prstGeom prst="rect">
            <a:avLst/>
          </a:prstGeom>
        </p:spPr>
      </p:pic>
      <p:sp>
        <p:nvSpPr>
          <p:cNvPr id="6" name="ZoneTexte 5">
            <a:extLst>
              <a:ext uri="{FF2B5EF4-FFF2-40B4-BE49-F238E27FC236}">
                <a16:creationId xmlns:a16="http://schemas.microsoft.com/office/drawing/2014/main" id="{7F29FFBD-6CAA-F78E-E026-0CA6A62D921A}"/>
              </a:ext>
            </a:extLst>
          </p:cNvPr>
          <p:cNvSpPr txBox="1"/>
          <p:nvPr/>
        </p:nvSpPr>
        <p:spPr>
          <a:xfrm>
            <a:off x="2786743" y="4963886"/>
            <a:ext cx="9035143" cy="1200329"/>
          </a:xfrm>
          <a:prstGeom prst="rect">
            <a:avLst/>
          </a:prstGeom>
          <a:noFill/>
        </p:spPr>
        <p:txBody>
          <a:bodyPr wrap="square" rtlCol="0">
            <a:spAutoFit/>
          </a:bodyPr>
          <a:lstStyle/>
          <a:p>
            <a:r>
              <a:rPr lang="fr-RE" dirty="0">
                <a:solidFill>
                  <a:srgbClr val="FF0000"/>
                </a:solidFill>
              </a:rPr>
              <a:t>Certaines situations d’évaluation comprennent deux activités pratiques à réaliser</a:t>
            </a:r>
            <a:r>
              <a:rPr lang="fr-RE" dirty="0"/>
              <a:t>, mettant en œuvre des compétences techniques différentes. </a:t>
            </a:r>
            <a:r>
              <a:rPr lang="fr-RE" b="1" dirty="0">
                <a:solidFill>
                  <a:srgbClr val="FF0000"/>
                </a:solidFill>
              </a:rPr>
              <a:t>Dans ce cas, chaque activité pratique est évaluée avec ce curseur (deux évaluations à mener). </a:t>
            </a:r>
          </a:p>
          <a:p>
            <a:r>
              <a:rPr lang="fr-RE" dirty="0"/>
              <a:t>C’est la moyenne des notes obtenues qui est reportée sur la fiche d’évaluation(</a:t>
            </a:r>
            <a:r>
              <a:rPr lang="fr-RE" dirty="0" err="1"/>
              <a:t>cf</a:t>
            </a:r>
            <a:r>
              <a:rPr lang="fr-RE" dirty="0"/>
              <a:t> diapo 17).</a:t>
            </a:r>
            <a:endParaRPr lang="fr-FR" dirty="0"/>
          </a:p>
        </p:txBody>
      </p:sp>
      <p:pic>
        <p:nvPicPr>
          <p:cNvPr id="7" name="Image 6"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34825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529389" y="303009"/>
            <a:ext cx="10340726" cy="1325563"/>
          </a:xfrm>
        </p:spPr>
        <p:txBody>
          <a:bodyPr>
            <a:normAutofit/>
          </a:bodyPr>
          <a:lstStyle/>
          <a:p>
            <a:r>
              <a:rPr lang="fr-FR" sz="4000" b="1" dirty="0"/>
              <a:t>Barème et descripteurs de l’évaluation. </a:t>
            </a:r>
            <a:r>
              <a:rPr lang="fr-FR" sz="4000" b="1" u="sng" dirty="0"/>
              <a:t>Communication et interprétation des résultats</a:t>
            </a:r>
            <a:r>
              <a:rPr lang="fr-FR" sz="4000" b="1" dirty="0"/>
              <a:t>.</a:t>
            </a:r>
          </a:p>
        </p:txBody>
      </p:sp>
      <p:pic>
        <p:nvPicPr>
          <p:cNvPr id="4" name="Image 3">
            <a:extLst>
              <a:ext uri="{FF2B5EF4-FFF2-40B4-BE49-F238E27FC236}">
                <a16:creationId xmlns:a16="http://schemas.microsoft.com/office/drawing/2014/main" id="{80BC2339-A5A1-E49C-940A-1F95847E9FED}"/>
              </a:ext>
            </a:extLst>
          </p:cNvPr>
          <p:cNvPicPr>
            <a:picLocks noChangeAspect="1"/>
          </p:cNvPicPr>
          <p:nvPr/>
        </p:nvPicPr>
        <p:blipFill>
          <a:blip r:embed="rId2"/>
          <a:stretch>
            <a:fillRect/>
          </a:stretch>
        </p:blipFill>
        <p:spPr>
          <a:xfrm>
            <a:off x="435428" y="2264229"/>
            <a:ext cx="11108143" cy="2913355"/>
          </a:xfrm>
          <a:prstGeom prst="rect">
            <a:avLst/>
          </a:prstGeom>
        </p:spPr>
      </p:pic>
      <p:sp>
        <p:nvSpPr>
          <p:cNvPr id="7" name="Rectangle 6">
            <a:extLst>
              <a:ext uri="{FF2B5EF4-FFF2-40B4-BE49-F238E27FC236}">
                <a16:creationId xmlns:a16="http://schemas.microsoft.com/office/drawing/2014/main" id="{5CD0A9A9-C06B-1B38-DCC7-70D0398B6B46}"/>
              </a:ext>
            </a:extLst>
          </p:cNvPr>
          <p:cNvSpPr/>
          <p:nvPr/>
        </p:nvSpPr>
        <p:spPr>
          <a:xfrm>
            <a:off x="1284514" y="3907971"/>
            <a:ext cx="6422572" cy="1153886"/>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33993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0C6DD-746F-8613-C873-6DCAC777A194}"/>
              </a:ext>
            </a:extLst>
          </p:cNvPr>
          <p:cNvSpPr>
            <a:spLocks noGrp="1"/>
          </p:cNvSpPr>
          <p:nvPr>
            <p:ph type="title"/>
          </p:nvPr>
        </p:nvSpPr>
        <p:spPr>
          <a:xfrm>
            <a:off x="625642" y="303009"/>
            <a:ext cx="9711892" cy="1325563"/>
          </a:xfrm>
        </p:spPr>
        <p:txBody>
          <a:bodyPr>
            <a:normAutofit/>
          </a:bodyPr>
          <a:lstStyle/>
          <a:p>
            <a:r>
              <a:rPr lang="fr-FR" sz="4000" b="1" dirty="0"/>
              <a:t>Barème et descripteurs de l’évaluation. </a:t>
            </a:r>
            <a:r>
              <a:rPr lang="fr-FR" sz="4000" b="1" u="sng" dirty="0"/>
              <a:t>Conclusion finale.</a:t>
            </a:r>
            <a:endParaRPr lang="fr-FR" sz="4000" b="1" dirty="0"/>
          </a:p>
        </p:txBody>
      </p:sp>
      <p:pic>
        <p:nvPicPr>
          <p:cNvPr id="3" name="Image 2">
            <a:extLst>
              <a:ext uri="{FF2B5EF4-FFF2-40B4-BE49-F238E27FC236}">
                <a16:creationId xmlns:a16="http://schemas.microsoft.com/office/drawing/2014/main" id="{D965DF3C-6550-F26B-70BE-52507364BE51}"/>
              </a:ext>
            </a:extLst>
          </p:cNvPr>
          <p:cNvPicPr>
            <a:picLocks noChangeAspect="1"/>
          </p:cNvPicPr>
          <p:nvPr/>
        </p:nvPicPr>
        <p:blipFill>
          <a:blip r:embed="rId2"/>
          <a:stretch>
            <a:fillRect/>
          </a:stretch>
        </p:blipFill>
        <p:spPr>
          <a:xfrm>
            <a:off x="733039" y="2836885"/>
            <a:ext cx="10725922" cy="2823397"/>
          </a:xfrm>
          <a:prstGeom prst="rect">
            <a:avLst/>
          </a:prstGeom>
        </p:spPr>
      </p:pic>
      <p:cxnSp>
        <p:nvCxnSpPr>
          <p:cNvPr id="6" name="Connecteur droit 5">
            <a:extLst>
              <a:ext uri="{FF2B5EF4-FFF2-40B4-BE49-F238E27FC236}">
                <a16:creationId xmlns:a16="http://schemas.microsoft.com/office/drawing/2014/main" id="{695F4034-6FA7-9D48-A7F6-46D625BC8A0B}"/>
              </a:ext>
            </a:extLst>
          </p:cNvPr>
          <p:cNvCxnSpPr/>
          <p:nvPr/>
        </p:nvCxnSpPr>
        <p:spPr>
          <a:xfrm>
            <a:off x="3755571" y="3995057"/>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A44FD81-6D8F-96A4-F96F-F47387212940}"/>
              </a:ext>
            </a:extLst>
          </p:cNvPr>
          <p:cNvCxnSpPr/>
          <p:nvPr/>
        </p:nvCxnSpPr>
        <p:spPr>
          <a:xfrm>
            <a:off x="4136571" y="4626428"/>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BEBA7ED-742A-2771-0812-9AFD96B818ED}"/>
              </a:ext>
            </a:extLst>
          </p:cNvPr>
          <p:cNvCxnSpPr/>
          <p:nvPr/>
        </p:nvCxnSpPr>
        <p:spPr>
          <a:xfrm>
            <a:off x="4224386" y="5246914"/>
            <a:ext cx="2775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Image 6"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65630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a:xfrm>
            <a:off x="838200" y="365125"/>
            <a:ext cx="10047973" cy="1325563"/>
          </a:xfrm>
        </p:spPr>
        <p:txBody>
          <a:bodyPr/>
          <a:lstStyle/>
          <a:p>
            <a:r>
              <a:rPr lang="fr-FR" b="1" u="sng" dirty="0"/>
              <a:t>SANTORIN</a:t>
            </a:r>
            <a:r>
              <a:rPr lang="fr-FR" b="1" dirty="0"/>
              <a:t> : Parmi la liste académique, </a:t>
            </a:r>
            <a:br>
              <a:rPr lang="fr-FR" b="1" dirty="0"/>
            </a:br>
            <a:r>
              <a:rPr lang="fr-FR" b="1" dirty="0"/>
              <a:t>on identifie le sujet par son numéro.</a:t>
            </a:r>
          </a:p>
        </p:txBody>
      </p:sp>
      <p:pic>
        <p:nvPicPr>
          <p:cNvPr id="4" name="Espace réservé du contenu 3">
            <a:extLst>
              <a:ext uri="{FF2B5EF4-FFF2-40B4-BE49-F238E27FC236}">
                <a16:creationId xmlns:a16="http://schemas.microsoft.com/office/drawing/2014/main" id="{8B35C065-62B4-662D-7BF2-4CD74E357C51}"/>
              </a:ext>
            </a:extLst>
          </p:cNvPr>
          <p:cNvPicPr>
            <a:picLocks noGrp="1" noChangeAspect="1"/>
          </p:cNvPicPr>
          <p:nvPr>
            <p:ph idx="1"/>
          </p:nvPr>
        </p:nvPicPr>
        <p:blipFill>
          <a:blip r:embed="rId2"/>
          <a:stretch>
            <a:fillRect/>
          </a:stretch>
        </p:blipFill>
        <p:spPr>
          <a:xfrm>
            <a:off x="3651250" y="1981994"/>
            <a:ext cx="4889500" cy="4038600"/>
          </a:xfrm>
          <a:prstGeom prst="rect">
            <a:avLst/>
          </a:prstGeom>
        </p:spPr>
      </p:pic>
      <p:pic>
        <p:nvPicPr>
          <p:cNvPr id="5" name="Image 4">
            <a:extLst>
              <a:ext uri="{FF2B5EF4-FFF2-40B4-BE49-F238E27FC236}">
                <a16:creationId xmlns:a16="http://schemas.microsoft.com/office/drawing/2014/main" id="{8F5A4F4C-1E5D-00B2-325E-5D8AE7F42A30}"/>
              </a:ext>
            </a:extLst>
          </p:cNvPr>
          <p:cNvPicPr>
            <a:picLocks noChangeAspect="1"/>
          </p:cNvPicPr>
          <p:nvPr/>
        </p:nvPicPr>
        <p:blipFill>
          <a:blip r:embed="rId3"/>
          <a:stretch>
            <a:fillRect/>
          </a:stretch>
        </p:blipFill>
        <p:spPr>
          <a:xfrm>
            <a:off x="962479" y="3232944"/>
            <a:ext cx="1841500" cy="1536700"/>
          </a:xfrm>
          <a:prstGeom prst="rect">
            <a:avLst/>
          </a:prstGeom>
        </p:spPr>
      </p:pic>
      <p:pic>
        <p:nvPicPr>
          <p:cNvPr id="6" name="Image 5"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380726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a:xfrm>
            <a:off x="838200" y="365125"/>
            <a:ext cx="9585960" cy="1325563"/>
          </a:xfrm>
        </p:spPr>
        <p:txBody>
          <a:bodyPr/>
          <a:lstStyle/>
          <a:p>
            <a:r>
              <a:rPr lang="fr-FR" b="1" u="sng" dirty="0"/>
              <a:t>SANTORIN</a:t>
            </a:r>
            <a:r>
              <a:rPr lang="fr-FR" b="1" dirty="0"/>
              <a:t> : L’examinateur complète le barème pour chaque partie par curseur.</a:t>
            </a:r>
          </a:p>
        </p:txBody>
      </p:sp>
      <p:pic>
        <p:nvPicPr>
          <p:cNvPr id="7" name="Image 6">
            <a:extLst>
              <a:ext uri="{FF2B5EF4-FFF2-40B4-BE49-F238E27FC236}">
                <a16:creationId xmlns:a16="http://schemas.microsoft.com/office/drawing/2014/main" id="{D8E92544-6166-9E41-7FB3-D3C0D851252A}"/>
              </a:ext>
            </a:extLst>
          </p:cNvPr>
          <p:cNvPicPr>
            <a:picLocks noChangeAspect="1"/>
          </p:cNvPicPr>
          <p:nvPr/>
        </p:nvPicPr>
        <p:blipFill>
          <a:blip r:embed="rId2"/>
          <a:srcRect/>
          <a:stretch>
            <a:fillRect/>
          </a:stretch>
        </p:blipFill>
        <p:spPr>
          <a:xfrm>
            <a:off x="1024128" y="2101310"/>
            <a:ext cx="6172200" cy="3476530"/>
          </a:xfrm>
          <a:prstGeom prst="rect">
            <a:avLst/>
          </a:prstGeom>
        </p:spPr>
      </p:pic>
      <p:sp>
        <p:nvSpPr>
          <p:cNvPr id="4" name="ZoneTexte 3"/>
          <p:cNvSpPr txBox="1"/>
          <p:nvPr/>
        </p:nvSpPr>
        <p:spPr>
          <a:xfrm>
            <a:off x="7690104" y="3008376"/>
            <a:ext cx="3557016" cy="1200329"/>
          </a:xfrm>
          <a:prstGeom prst="rect">
            <a:avLst/>
          </a:prstGeom>
          <a:noFill/>
        </p:spPr>
        <p:txBody>
          <a:bodyPr wrap="square" rtlCol="0">
            <a:spAutoFit/>
          </a:bodyPr>
          <a:lstStyle/>
          <a:p>
            <a:r>
              <a:rPr lang="fr-FR" dirty="0">
                <a:solidFill>
                  <a:srgbClr val="FF0000"/>
                </a:solidFill>
              </a:rPr>
              <a:t>Attention quelque soit la place (le moment) de l’étape spécifique dans le sujet, dans Santorin elle sera toujours en étape 3.</a:t>
            </a: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28178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6494B-688B-EA86-DA16-01FF22AEF90A}"/>
              </a:ext>
            </a:extLst>
          </p:cNvPr>
          <p:cNvSpPr>
            <a:spLocks noGrp="1"/>
          </p:cNvSpPr>
          <p:nvPr>
            <p:ph type="title"/>
          </p:nvPr>
        </p:nvSpPr>
        <p:spPr/>
        <p:txBody>
          <a:bodyPr/>
          <a:lstStyle/>
          <a:p>
            <a:r>
              <a:rPr lang="fr-FR" b="1" u="sng" dirty="0"/>
              <a:t>SANTORIN</a:t>
            </a:r>
            <a:r>
              <a:rPr lang="fr-FR" b="1" dirty="0"/>
              <a:t> : Barème à 2 curseurs.</a:t>
            </a:r>
          </a:p>
        </p:txBody>
      </p:sp>
      <p:pic>
        <p:nvPicPr>
          <p:cNvPr id="4" name="Image 3">
            <a:extLst>
              <a:ext uri="{FF2B5EF4-FFF2-40B4-BE49-F238E27FC236}">
                <a16:creationId xmlns:a16="http://schemas.microsoft.com/office/drawing/2014/main" id="{8A910EDE-1707-C4CA-8782-1FA52102F256}"/>
              </a:ext>
            </a:extLst>
          </p:cNvPr>
          <p:cNvPicPr>
            <a:picLocks noChangeAspect="1"/>
          </p:cNvPicPr>
          <p:nvPr/>
        </p:nvPicPr>
        <p:blipFill>
          <a:blip r:embed="rId2"/>
          <a:srcRect/>
          <a:stretch>
            <a:fillRect/>
          </a:stretch>
        </p:blipFill>
        <p:spPr>
          <a:xfrm>
            <a:off x="1773936" y="1580960"/>
            <a:ext cx="6327648" cy="4435792"/>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95253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7EA70-1D6D-A713-DF81-D714E83F0234}"/>
              </a:ext>
            </a:extLst>
          </p:cNvPr>
          <p:cNvSpPr>
            <a:spLocks noGrp="1"/>
          </p:cNvSpPr>
          <p:nvPr>
            <p:ph type="title"/>
          </p:nvPr>
        </p:nvSpPr>
        <p:spPr>
          <a:xfrm>
            <a:off x="874776" y="2385949"/>
            <a:ext cx="10515600" cy="1325563"/>
          </a:xfrm>
        </p:spPr>
        <p:txBody>
          <a:bodyPr/>
          <a:lstStyle/>
          <a:p>
            <a:pPr algn="ctr"/>
            <a:r>
              <a:rPr lang="fr-FR" b="1" dirty="0"/>
              <a:t>Merci de votre attention</a:t>
            </a:r>
            <a:br>
              <a:rPr lang="fr-FR" b="1" dirty="0"/>
            </a:br>
            <a:r>
              <a:rPr lang="fr-FR" b="1" dirty="0"/>
              <a:t>Prêt pour vos questions</a:t>
            </a:r>
          </a:p>
        </p:txBody>
      </p:sp>
      <p:pic>
        <p:nvPicPr>
          <p:cNvPr id="3" name="Image 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2118617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A5DA4-4B50-496F-7B8E-831939480227}"/>
              </a:ext>
            </a:extLst>
          </p:cNvPr>
          <p:cNvSpPr>
            <a:spLocks noGrp="1"/>
          </p:cNvSpPr>
          <p:nvPr>
            <p:ph type="ctrTitle"/>
          </p:nvPr>
        </p:nvSpPr>
        <p:spPr>
          <a:xfrm>
            <a:off x="6205313" y="1674068"/>
            <a:ext cx="4378712" cy="2387600"/>
          </a:xfrm>
        </p:spPr>
        <p:txBody>
          <a:bodyPr>
            <a:normAutofit fontScale="90000"/>
          </a:bodyPr>
          <a:lstStyle/>
          <a:p>
            <a:r>
              <a:rPr lang="fr-FR" b="1" dirty="0"/>
              <a:t>GRAND ORAL Session 2025</a:t>
            </a:r>
          </a:p>
        </p:txBody>
      </p:sp>
      <p:pic>
        <p:nvPicPr>
          <p:cNvPr id="7" name="Image 6">
            <a:extLst>
              <a:ext uri="{FF2B5EF4-FFF2-40B4-BE49-F238E27FC236}">
                <a16:creationId xmlns:a16="http://schemas.microsoft.com/office/drawing/2014/main" id="{59697F65-716B-4BCA-A5FF-4981D4135C60}"/>
              </a:ext>
            </a:extLst>
          </p:cNvPr>
          <p:cNvPicPr>
            <a:picLocks noChangeAspect="1"/>
          </p:cNvPicPr>
          <p:nvPr/>
        </p:nvPicPr>
        <p:blipFill rotWithShape="1">
          <a:blip r:embed="rId3"/>
          <a:srcRect/>
          <a:stretch/>
        </p:blipFill>
        <p:spPr>
          <a:xfrm>
            <a:off x="0" y="60454"/>
            <a:ext cx="4870580" cy="6808308"/>
          </a:xfrm>
          <a:prstGeom prst="rect">
            <a:avLst/>
          </a:prstGeom>
        </p:spPr>
      </p:pic>
      <p:pic>
        <p:nvPicPr>
          <p:cNvPr id="4" name="Image 3"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334774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a:xfrm>
            <a:off x="616018" y="365125"/>
            <a:ext cx="9962146" cy="1325563"/>
          </a:xfrm>
        </p:spPr>
        <p:txBody>
          <a:bodyPr>
            <a:normAutofit fontScale="90000"/>
          </a:bodyPr>
          <a:lstStyle/>
          <a:p>
            <a:r>
              <a:rPr lang="fr-RE" b="1" dirty="0"/>
              <a:t>Organisation de l’Epreuve pratique d'évaluation des compétences expérimentales</a:t>
            </a:r>
            <a:r>
              <a:rPr lang="fr-FR" b="1" dirty="0"/>
              <a:t> </a:t>
            </a:r>
            <a:r>
              <a:rPr lang="fr-FR" dirty="0"/>
              <a:t>:</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a:xfrm>
            <a:off x="1116981" y="2055813"/>
            <a:ext cx="10759068" cy="4567199"/>
          </a:xfrm>
        </p:spPr>
        <p:txBody>
          <a:bodyPr>
            <a:normAutofit fontScale="70000" lnSpcReduction="20000"/>
          </a:bodyPr>
          <a:lstStyle/>
          <a:p>
            <a:pPr marL="0" indent="0">
              <a:buNone/>
            </a:pPr>
            <a:r>
              <a:rPr lang="fr-RE" dirty="0"/>
              <a:t>Bulletin officiel n° 4 du 23 janvier 2025. </a:t>
            </a:r>
          </a:p>
          <a:p>
            <a:pPr marL="0" indent="0">
              <a:buNone/>
            </a:pPr>
            <a:r>
              <a:rPr lang="fr-RE" dirty="0">
                <a:hlinkClick r:id="rId2"/>
              </a:rPr>
              <a:t>Note de service du 07-01-2025</a:t>
            </a:r>
            <a:endParaRPr lang="fr-RE" dirty="0"/>
          </a:p>
          <a:p>
            <a:pPr marL="0" indent="0">
              <a:buNone/>
            </a:pPr>
            <a:endParaRPr lang="fr-FR" dirty="0"/>
          </a:p>
          <a:p>
            <a:pPr marL="0" indent="0">
              <a:buNone/>
            </a:pPr>
            <a:r>
              <a:rPr lang="fr-RE" b="1" dirty="0"/>
              <a:t>Le guide de passation est téléchargeable à partir de ce lien. (Version 2023 toujours valable)</a:t>
            </a:r>
            <a:endParaRPr lang="fr-FR" dirty="0"/>
          </a:p>
          <a:p>
            <a:pPr marL="0" indent="0">
              <a:buNone/>
            </a:pPr>
            <a:r>
              <a:rPr lang="fr-FR" dirty="0">
                <a:hlinkClick r:id="rId3"/>
              </a:rPr>
              <a:t>https://eduscol.education.fr/2561/banques-des-ece</a:t>
            </a:r>
            <a:endParaRPr lang="fr-FR" dirty="0"/>
          </a:p>
          <a:p>
            <a:pPr marL="0" indent="0">
              <a:buNone/>
            </a:pPr>
            <a:endParaRPr lang="fr-FR" dirty="0"/>
          </a:p>
          <a:p>
            <a:pPr marL="0" indent="0">
              <a:buNone/>
            </a:pPr>
            <a:r>
              <a:rPr lang="fr-RE" dirty="0"/>
              <a:t>La banque de sujets sera mise en ligne le </a:t>
            </a:r>
            <a:r>
              <a:rPr lang="fr-RE" b="1" dirty="0"/>
              <a:t>18 mars 2025</a:t>
            </a:r>
            <a:r>
              <a:rPr lang="fr-RE" dirty="0"/>
              <a:t>.</a:t>
            </a:r>
            <a:endParaRPr lang="fr-FR" dirty="0"/>
          </a:p>
          <a:p>
            <a:pPr marL="0" indent="0">
              <a:buNone/>
            </a:pPr>
            <a:r>
              <a:rPr lang="fr-FR" dirty="0">
                <a:hlinkClick r:id="rId4"/>
              </a:rPr>
              <a:t>https://sujets.examens-concours.gouv.fr/</a:t>
            </a:r>
            <a:r>
              <a:rPr lang="fr-FR" dirty="0" err="1">
                <a:hlinkClick r:id="rId4"/>
              </a:rPr>
              <a:t>delos</a:t>
            </a:r>
            <a:r>
              <a:rPr lang="fr-FR" dirty="0">
                <a:hlinkClick r:id="rId4"/>
              </a:rPr>
              <a:t>/public/</a:t>
            </a:r>
            <a:r>
              <a:rPr lang="fr-FR" dirty="0" err="1">
                <a:hlinkClick r:id="rId4"/>
              </a:rPr>
              <a:t>bgt</a:t>
            </a:r>
            <a:r>
              <a:rPr lang="fr-FR" dirty="0">
                <a:hlinkClick r:id="rId4"/>
              </a:rPr>
              <a:t>/</a:t>
            </a:r>
            <a:r>
              <a:rPr lang="fr-FR" dirty="0" err="1">
                <a:hlinkClick r:id="rId4"/>
              </a:rPr>
              <a:t>ece_svt</a:t>
            </a:r>
            <a:endParaRPr lang="fr-FR" dirty="0"/>
          </a:p>
          <a:p>
            <a:pPr marL="0" indent="0">
              <a:buNone/>
            </a:pPr>
            <a:endParaRPr lang="fr-FR" dirty="0"/>
          </a:p>
          <a:p>
            <a:pPr marL="0" indent="0">
              <a:buNone/>
            </a:pPr>
            <a:r>
              <a:rPr lang="fr-FR" dirty="0"/>
              <a:t>Dates de passage : </a:t>
            </a:r>
            <a:r>
              <a:rPr lang="fr-FR" b="1" dirty="0"/>
              <a:t>Du mardi 3 au vendredi 6 juin 2025</a:t>
            </a:r>
            <a:r>
              <a:rPr lang="fr-FR" dirty="0"/>
              <a:t>.</a:t>
            </a:r>
          </a:p>
          <a:p>
            <a:pPr marL="0" indent="0">
              <a:buNone/>
            </a:pPr>
            <a:r>
              <a:rPr lang="fr-FR" dirty="0"/>
              <a:t>Pas plus de 3 jours consécutifs.</a:t>
            </a:r>
          </a:p>
          <a:p>
            <a:pPr marL="0" indent="0">
              <a:buNone/>
            </a:pPr>
            <a:endParaRPr lang="fr-FR" dirty="0"/>
          </a:p>
          <a:p>
            <a:pPr marL="0" indent="0">
              <a:buNone/>
            </a:pPr>
            <a:r>
              <a:rPr lang="fr-FR" dirty="0"/>
              <a:t>Le choix académique des 25 sujets sera transmis le </a:t>
            </a:r>
            <a:r>
              <a:rPr lang="fr-FR" b="1" dirty="0"/>
              <a:t>lundi 22 avril 2025</a:t>
            </a:r>
            <a:r>
              <a:rPr lang="fr-FR" dirty="0"/>
              <a:t>.</a:t>
            </a:r>
          </a:p>
        </p:txBody>
      </p:sp>
      <p:pic>
        <p:nvPicPr>
          <p:cNvPr id="4" name="Image 3" descr="Région_académique_La_Réunion.svg.png"/>
          <p:cNvPicPr>
            <a:picLocks noChangeAspect="1"/>
          </p:cNvPicPr>
          <p:nvPr/>
        </p:nvPicPr>
        <p:blipFill>
          <a:blip r:embed="rId5"/>
          <a:stretch>
            <a:fillRect/>
          </a:stretch>
        </p:blipFill>
        <p:spPr>
          <a:xfrm>
            <a:off x="10491537" y="0"/>
            <a:ext cx="1700463" cy="956511"/>
          </a:xfrm>
          <a:prstGeom prst="rect">
            <a:avLst/>
          </a:prstGeom>
        </p:spPr>
      </p:pic>
    </p:spTree>
    <p:extLst>
      <p:ext uri="{BB962C8B-B14F-4D97-AF65-F5344CB8AC3E}">
        <p14:creationId xmlns:p14="http://schemas.microsoft.com/office/powerpoint/2010/main" val="3525708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p:txBody>
          <a:bodyPr/>
          <a:lstStyle/>
          <a:p>
            <a:r>
              <a:rPr lang="fr-FR" u="sng" dirty="0"/>
              <a:t>Modalités</a:t>
            </a:r>
            <a:r>
              <a:rPr lang="fr-FR" dirty="0"/>
              <a:t> :</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a:xfrm>
            <a:off x="838200" y="1825625"/>
            <a:ext cx="10515600" cy="591004"/>
          </a:xfrm>
        </p:spPr>
        <p:txBody>
          <a:bodyPr>
            <a:normAutofit/>
          </a:bodyPr>
          <a:lstStyle/>
          <a:p>
            <a:r>
              <a:rPr lang="fr-FR" dirty="0"/>
              <a:t>Dates de passage : </a:t>
            </a:r>
            <a:r>
              <a:rPr lang="fr-FR" b="1" i="0" dirty="0">
                <a:solidFill>
                  <a:srgbClr val="3A3A3A"/>
                </a:solidFill>
                <a:effectLst/>
                <a:latin typeface="Marianne"/>
              </a:rPr>
              <a:t>du lundi 23 juin au vendredi 27 juin</a:t>
            </a:r>
            <a:r>
              <a:rPr lang="fr-FR" dirty="0"/>
              <a:t>.</a:t>
            </a:r>
          </a:p>
        </p:txBody>
      </p:sp>
      <p:sp>
        <p:nvSpPr>
          <p:cNvPr id="4" name="Espace réservé du contenu 2">
            <a:extLst>
              <a:ext uri="{FF2B5EF4-FFF2-40B4-BE49-F238E27FC236}">
                <a16:creationId xmlns:a16="http://schemas.microsoft.com/office/drawing/2014/main" id="{90B253DA-E47C-4B2E-BB90-1000CD5B8EDB}"/>
              </a:ext>
            </a:extLst>
          </p:cNvPr>
          <p:cNvSpPr txBox="1">
            <a:spLocks/>
          </p:cNvSpPr>
          <p:nvPr/>
        </p:nvSpPr>
        <p:spPr>
          <a:xfrm>
            <a:off x="838200" y="2416628"/>
            <a:ext cx="10838688" cy="4249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Durée :  20 minutes </a:t>
            </a:r>
          </a:p>
          <a:p>
            <a:pPr marL="0" indent="0">
              <a:buNone/>
            </a:pPr>
            <a:endParaRPr lang="fr-FR" dirty="0"/>
          </a:p>
          <a:p>
            <a:r>
              <a:rPr lang="fr-FR" b="1" dirty="0"/>
              <a:t>Préparation : 20 minutes </a:t>
            </a:r>
          </a:p>
          <a:p>
            <a:pPr marL="0" indent="0">
              <a:buNone/>
            </a:pPr>
            <a:endParaRPr lang="fr-FR" dirty="0"/>
          </a:p>
          <a:p>
            <a:r>
              <a:rPr lang="fr-FR" b="1" dirty="0"/>
              <a:t>Coefficient : 10 (voie générale) et 14 (voie technologique) </a:t>
            </a:r>
          </a:p>
          <a:p>
            <a:pPr marL="0" indent="0">
              <a:buNone/>
            </a:pPr>
            <a:endParaRPr lang="fr-FR" b="1" dirty="0"/>
          </a:p>
          <a:p>
            <a:r>
              <a:rPr lang="fr-FR" b="1" dirty="0"/>
              <a:t>Jury : composé de deux professeurs de disciplines différentes </a:t>
            </a:r>
            <a:r>
              <a:rPr lang="fr-FR" dirty="0"/>
              <a:t>dont l’un représente l’un des deux enseignements de spécialité du candidat. </a:t>
            </a:r>
          </a:p>
        </p:txBody>
      </p:sp>
      <p:pic>
        <p:nvPicPr>
          <p:cNvPr id="5" name="Image 4"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15286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EF66826-2815-4E0A-876A-46BC84C1285F}"/>
              </a:ext>
            </a:extLst>
          </p:cNvPr>
          <p:cNvSpPr txBox="1">
            <a:spLocks/>
          </p:cNvSpPr>
          <p:nvPr/>
        </p:nvSpPr>
        <p:spPr>
          <a:xfrm>
            <a:off x="1301260" y="33494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u="sng" dirty="0"/>
              <a:t>Format et déroulement de l’épreuve</a:t>
            </a:r>
            <a:r>
              <a:rPr lang="fr-FR" dirty="0"/>
              <a:t> :</a:t>
            </a:r>
          </a:p>
        </p:txBody>
      </p:sp>
      <p:sp>
        <p:nvSpPr>
          <p:cNvPr id="5" name="Espace réservé du contenu 2">
            <a:extLst>
              <a:ext uri="{FF2B5EF4-FFF2-40B4-BE49-F238E27FC236}">
                <a16:creationId xmlns:a16="http://schemas.microsoft.com/office/drawing/2014/main" id="{6DD9CD69-C979-4AF2-B7DA-38A34CB408B7}"/>
              </a:ext>
            </a:extLst>
          </p:cNvPr>
          <p:cNvSpPr txBox="1">
            <a:spLocks/>
          </p:cNvSpPr>
          <p:nvPr/>
        </p:nvSpPr>
        <p:spPr>
          <a:xfrm>
            <a:off x="474783" y="1355343"/>
            <a:ext cx="11342077" cy="610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L’épreuve, d’une durée totale de 20 minutes, se déroule en deux temps : </a:t>
            </a:r>
          </a:p>
        </p:txBody>
      </p:sp>
      <p:sp>
        <p:nvSpPr>
          <p:cNvPr id="7" name="ZoneTexte 6">
            <a:extLst>
              <a:ext uri="{FF2B5EF4-FFF2-40B4-BE49-F238E27FC236}">
                <a16:creationId xmlns:a16="http://schemas.microsoft.com/office/drawing/2014/main" id="{034C244A-FBC0-45AE-9CEF-23BBFDF7B778}"/>
              </a:ext>
            </a:extLst>
          </p:cNvPr>
          <p:cNvSpPr txBox="1"/>
          <p:nvPr/>
        </p:nvSpPr>
        <p:spPr>
          <a:xfrm>
            <a:off x="32236" y="1933744"/>
            <a:ext cx="12227169" cy="2246769"/>
          </a:xfrm>
          <a:prstGeom prst="rect">
            <a:avLst/>
          </a:prstGeom>
          <a:noFill/>
        </p:spPr>
        <p:txBody>
          <a:bodyPr wrap="square" rtlCol="0">
            <a:spAutoFit/>
          </a:bodyPr>
          <a:lstStyle/>
          <a:p>
            <a:r>
              <a:rPr lang="fr-FR" sz="2800" b="1" dirty="0"/>
              <a:t>Premier temps : présentation d’une question </a:t>
            </a:r>
            <a:r>
              <a:rPr lang="fr-FR" sz="2800" b="1" dirty="0">
                <a:solidFill>
                  <a:srgbClr val="FF0000"/>
                </a:solidFill>
              </a:rPr>
              <a:t>(10 minutes)</a:t>
            </a:r>
          </a:p>
          <a:p>
            <a:endParaRPr lang="fr-FR" sz="2800" b="1" dirty="0">
              <a:solidFill>
                <a:srgbClr val="FF0000"/>
              </a:solidFill>
            </a:endParaRPr>
          </a:p>
          <a:p>
            <a:r>
              <a:rPr lang="fr-FR" sz="2800" dirty="0"/>
              <a:t>L’élève présente, après 20 minutes de préparation, la question choisie par le jury (sur les deux présentées et qui portent sur les deux spécialités, soit prises isolément, soit abordées de manière transversale en voie générale),</a:t>
            </a:r>
            <a:endParaRPr lang="fr-RE" sz="2800" dirty="0"/>
          </a:p>
        </p:txBody>
      </p:sp>
      <p:sp>
        <p:nvSpPr>
          <p:cNvPr id="8" name="ZoneTexte 7">
            <a:extLst>
              <a:ext uri="{FF2B5EF4-FFF2-40B4-BE49-F238E27FC236}">
                <a16:creationId xmlns:a16="http://schemas.microsoft.com/office/drawing/2014/main" id="{B25B48A6-4260-4935-9F46-3A51C3C28C10}"/>
              </a:ext>
            </a:extLst>
          </p:cNvPr>
          <p:cNvSpPr txBox="1"/>
          <p:nvPr/>
        </p:nvSpPr>
        <p:spPr>
          <a:xfrm>
            <a:off x="0" y="4379272"/>
            <a:ext cx="12192000" cy="2246769"/>
          </a:xfrm>
          <a:prstGeom prst="rect">
            <a:avLst/>
          </a:prstGeom>
          <a:noFill/>
        </p:spPr>
        <p:txBody>
          <a:bodyPr wrap="square" rtlCol="0">
            <a:spAutoFit/>
          </a:bodyPr>
          <a:lstStyle/>
          <a:p>
            <a:r>
              <a:rPr lang="fr-FR" sz="2800" dirty="0"/>
              <a:t>Durant ce temps, le jury évalue l’argumentation et les qualité de présentation.</a:t>
            </a:r>
          </a:p>
          <a:p>
            <a:r>
              <a:rPr lang="fr-FR" sz="2800" u="sng" dirty="0"/>
              <a:t>Le candidat est debout </a:t>
            </a:r>
            <a:r>
              <a:rPr lang="fr-FR" sz="2800" dirty="0"/>
              <a:t>(sauf aménagements pour les candidats à besoins spécifiques).</a:t>
            </a:r>
          </a:p>
          <a:p>
            <a:r>
              <a:rPr lang="fr-FR" sz="2800" u="sng" dirty="0"/>
              <a:t>Le candidat peut s’appuyer sur un support </a:t>
            </a:r>
            <a:r>
              <a:rPr lang="fr-FR" sz="2800" dirty="0"/>
              <a:t>qu’il aurait préparé durant les 20 minutes précédentes). Il peut le montrer au jury mais pas lui remettre.</a:t>
            </a:r>
            <a:endParaRPr lang="fr-RE" sz="2800" dirty="0"/>
          </a:p>
        </p:txBody>
      </p:sp>
      <p:pic>
        <p:nvPicPr>
          <p:cNvPr id="6" name="Image 5"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89026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65297FE-0383-4B0D-A5A9-A5AA40993185}"/>
              </a:ext>
            </a:extLst>
          </p:cNvPr>
          <p:cNvSpPr txBox="1"/>
          <p:nvPr/>
        </p:nvSpPr>
        <p:spPr>
          <a:xfrm>
            <a:off x="317634" y="231006"/>
            <a:ext cx="11874366" cy="3262432"/>
          </a:xfrm>
          <a:prstGeom prst="rect">
            <a:avLst/>
          </a:prstGeom>
          <a:noFill/>
        </p:spPr>
        <p:txBody>
          <a:bodyPr wrap="square" rtlCol="0">
            <a:spAutoFit/>
          </a:bodyPr>
          <a:lstStyle/>
          <a:p>
            <a:r>
              <a:rPr lang="fr-FR" sz="2800" b="1" dirty="0"/>
              <a:t>Deuxième temps : échange avec le candidat (10 minutes)</a:t>
            </a:r>
          </a:p>
          <a:p>
            <a:endParaRPr lang="fr-FR" sz="2800" b="1" dirty="0">
              <a:solidFill>
                <a:srgbClr val="FF0000"/>
              </a:solidFill>
            </a:endParaRPr>
          </a:p>
          <a:p>
            <a:r>
              <a:rPr lang="fr-FR" sz="2500" dirty="0"/>
              <a:t>Le jury interroge le candidat pour </a:t>
            </a:r>
            <a:r>
              <a:rPr lang="fr-FR" sz="2500" u="sng" dirty="0"/>
              <a:t>l’amener à préciser et à approfondir sa pensée</a:t>
            </a:r>
            <a:r>
              <a:rPr lang="fr-FR" sz="2500" dirty="0"/>
              <a:t>. </a:t>
            </a:r>
          </a:p>
          <a:p>
            <a:r>
              <a:rPr lang="fr-FR" sz="2500" dirty="0"/>
              <a:t>Le jury </a:t>
            </a:r>
            <a:r>
              <a:rPr lang="fr-FR" sz="2500" u="sng" dirty="0"/>
              <a:t>évalue la solidité des connaissances et les compétences argumentatives du candidat.</a:t>
            </a:r>
          </a:p>
          <a:p>
            <a:r>
              <a:rPr lang="fr-FR" sz="2500" dirty="0"/>
              <a:t>L’interrogation peut porter sur toute partie du programme du cycle terminal (1</a:t>
            </a:r>
            <a:r>
              <a:rPr lang="fr-FR" sz="2500" baseline="30000" dirty="0"/>
              <a:t>ère</a:t>
            </a:r>
            <a:r>
              <a:rPr lang="fr-FR" sz="2500" dirty="0"/>
              <a:t> et Tale) des enseignements de spécialité choisis par le candidat, en lien avec le premier temps de l’épreuve.</a:t>
            </a:r>
          </a:p>
        </p:txBody>
      </p:sp>
      <p:sp>
        <p:nvSpPr>
          <p:cNvPr id="5" name="ZoneTexte 4">
            <a:extLst>
              <a:ext uri="{FF2B5EF4-FFF2-40B4-BE49-F238E27FC236}">
                <a16:creationId xmlns:a16="http://schemas.microsoft.com/office/drawing/2014/main" id="{24099E91-D2AA-41B3-BFB3-20557B51F80E}"/>
              </a:ext>
            </a:extLst>
          </p:cNvPr>
          <p:cNvSpPr txBox="1"/>
          <p:nvPr/>
        </p:nvSpPr>
        <p:spPr>
          <a:xfrm>
            <a:off x="308008" y="3568097"/>
            <a:ext cx="11883992" cy="2785378"/>
          </a:xfrm>
          <a:prstGeom prst="rect">
            <a:avLst/>
          </a:prstGeom>
          <a:noFill/>
        </p:spPr>
        <p:txBody>
          <a:bodyPr wrap="square" rtlCol="0">
            <a:spAutoFit/>
          </a:bodyPr>
          <a:lstStyle/>
          <a:p>
            <a:r>
              <a:rPr lang="fr-FR" sz="2500" dirty="0"/>
              <a:t>Le candidat est </a:t>
            </a:r>
            <a:r>
              <a:rPr lang="fr-FR" sz="2500" u="sng" dirty="0"/>
              <a:t>assis ou debout selon son choix</a:t>
            </a:r>
            <a:r>
              <a:rPr lang="fr-FR" sz="2500" dirty="0"/>
              <a:t>. </a:t>
            </a:r>
            <a:r>
              <a:rPr lang="fr-FR" sz="2500" b="1" dirty="0">
                <a:solidFill>
                  <a:srgbClr val="FF0000"/>
                </a:solidFill>
              </a:rPr>
              <a:t>S’il le souhaite, le candidat dispose d’un tableau MAIS le jury ne peut pas demander au candidat d’écrire au tableau ou sur une feuille.</a:t>
            </a:r>
          </a:p>
          <a:p>
            <a:r>
              <a:rPr lang="fr-FR" sz="2500" b="1" dirty="0">
                <a:solidFill>
                  <a:srgbClr val="FF0000"/>
                </a:solidFill>
              </a:rPr>
              <a:t>Le jury ne peut pas demander au candidat de faire un exercice.</a:t>
            </a:r>
          </a:p>
          <a:p>
            <a:r>
              <a:rPr lang="fr-FR" sz="2500" b="1" dirty="0">
                <a:solidFill>
                  <a:srgbClr val="FF0000"/>
                </a:solidFill>
              </a:rPr>
              <a:t>Le candidat ne peut pas répondre par écrit aux questions du jury.</a:t>
            </a:r>
          </a:p>
          <a:p>
            <a:r>
              <a:rPr lang="fr-FR" sz="2500" u="sng" dirty="0"/>
              <a:t>Le candidat peut s’appuyer sur le support </a:t>
            </a:r>
            <a:r>
              <a:rPr lang="fr-FR" sz="2500" dirty="0"/>
              <a:t>qu’il aurait préparé durant les 20 minutes précédentes). Il peut le montrer au jury mais pas lui remettre.</a:t>
            </a:r>
            <a:endParaRPr lang="fr-FR" sz="2500" b="1" dirty="0">
              <a:solidFill>
                <a:srgbClr val="FF0000"/>
              </a:solidFill>
            </a:endParaRPr>
          </a:p>
        </p:txBody>
      </p:sp>
      <p:pic>
        <p:nvPicPr>
          <p:cNvPr id="6" name="Image 5"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119091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1D20DF-4EB5-4182-AEBC-CCE5052F97A6}"/>
              </a:ext>
            </a:extLst>
          </p:cNvPr>
          <p:cNvPicPr>
            <a:picLocks noChangeAspect="1"/>
          </p:cNvPicPr>
          <p:nvPr/>
        </p:nvPicPr>
        <p:blipFill rotWithShape="1">
          <a:blip r:embed="rId2"/>
          <a:srcRect/>
          <a:stretch/>
        </p:blipFill>
        <p:spPr>
          <a:xfrm>
            <a:off x="2593752" y="0"/>
            <a:ext cx="7004496" cy="6887364"/>
          </a:xfrm>
          <a:prstGeom prst="rect">
            <a:avLst/>
          </a:prstGeom>
        </p:spPr>
      </p:pic>
      <p:pic>
        <p:nvPicPr>
          <p:cNvPr id="4" name="Image 3"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176684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FB2A-20F3-4E17-A08D-EB30630C4433}"/>
              </a:ext>
            </a:extLst>
          </p:cNvPr>
          <p:cNvSpPr txBox="1">
            <a:spLocks/>
          </p:cNvSpPr>
          <p:nvPr/>
        </p:nvSpPr>
        <p:spPr>
          <a:xfrm>
            <a:off x="53029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u="sng" dirty="0"/>
              <a:t>Evaluation de l’épreuve</a:t>
            </a:r>
            <a:r>
              <a:rPr lang="fr-FR" dirty="0"/>
              <a:t> :</a:t>
            </a:r>
          </a:p>
        </p:txBody>
      </p:sp>
      <p:sp>
        <p:nvSpPr>
          <p:cNvPr id="5" name="ZoneTexte 4">
            <a:extLst>
              <a:ext uri="{FF2B5EF4-FFF2-40B4-BE49-F238E27FC236}">
                <a16:creationId xmlns:a16="http://schemas.microsoft.com/office/drawing/2014/main" id="{64A7E2BA-89BF-4421-B7E2-0617D021EE5D}"/>
              </a:ext>
            </a:extLst>
          </p:cNvPr>
          <p:cNvSpPr txBox="1"/>
          <p:nvPr/>
        </p:nvSpPr>
        <p:spPr>
          <a:xfrm>
            <a:off x="102637" y="887135"/>
            <a:ext cx="12089363" cy="5847755"/>
          </a:xfrm>
          <a:prstGeom prst="rect">
            <a:avLst/>
          </a:prstGeom>
          <a:noFill/>
        </p:spPr>
        <p:txBody>
          <a:bodyPr wrap="square" rtlCol="0">
            <a:spAutoFit/>
          </a:bodyPr>
          <a:lstStyle/>
          <a:p>
            <a:r>
              <a:rPr lang="fr-FR" sz="2800" b="1" dirty="0"/>
              <a:t>Critères d’évaluation : </a:t>
            </a:r>
          </a:p>
          <a:p>
            <a:endParaRPr lang="fr-FR" sz="2800" dirty="0"/>
          </a:p>
          <a:p>
            <a:r>
              <a:rPr lang="fr-FR" sz="2800" dirty="0"/>
              <a:t>Le jury valorise :</a:t>
            </a:r>
          </a:p>
          <a:p>
            <a:pPr marL="285750" indent="-285750">
              <a:buFontTx/>
              <a:buChar char="-"/>
            </a:pPr>
            <a:r>
              <a:rPr lang="fr-FR" sz="2800" dirty="0"/>
              <a:t>La solidité des connaissances du candidat </a:t>
            </a:r>
            <a:r>
              <a:rPr lang="fr-FR" sz="2000" dirty="0"/>
              <a:t>(pas un test de connaissances = pas de questions fermées, par contre : « reformuler », « préciser », « compléter » OK)</a:t>
            </a:r>
          </a:p>
          <a:p>
            <a:pPr marL="285750" indent="-285750">
              <a:buFontTx/>
              <a:buChar char="-"/>
            </a:pPr>
            <a:r>
              <a:rPr lang="fr-FR" sz="2800" dirty="0"/>
              <a:t>Sa capacité à argumenter et à relier les savoirs</a:t>
            </a:r>
          </a:p>
          <a:p>
            <a:pPr marL="285750" indent="-285750">
              <a:buFontTx/>
              <a:buChar char="-"/>
            </a:pPr>
            <a:r>
              <a:rPr lang="fr-FR" sz="2800" dirty="0"/>
              <a:t>Son esprit critique</a:t>
            </a:r>
          </a:p>
          <a:p>
            <a:pPr marL="285750" indent="-285750">
              <a:buFontTx/>
              <a:buChar char="-"/>
            </a:pPr>
            <a:r>
              <a:rPr lang="fr-FR" sz="2800" dirty="0"/>
              <a:t>La précision de son expression</a:t>
            </a:r>
          </a:p>
          <a:p>
            <a:pPr marL="285750" indent="-285750">
              <a:buFontTx/>
              <a:buChar char="-"/>
            </a:pPr>
            <a:r>
              <a:rPr lang="fr-FR" sz="2800" dirty="0"/>
              <a:t>La clarté de son propos</a:t>
            </a:r>
          </a:p>
          <a:p>
            <a:pPr marL="285750" indent="-285750">
              <a:buFontTx/>
              <a:buChar char="-"/>
            </a:pPr>
            <a:r>
              <a:rPr lang="fr-FR" sz="2800" dirty="0"/>
              <a:t>Son engagement dans la parole</a:t>
            </a:r>
          </a:p>
          <a:p>
            <a:pPr marL="285750" indent="-285750">
              <a:buFontTx/>
              <a:buChar char="-"/>
            </a:pPr>
            <a:r>
              <a:rPr lang="fr-FR" sz="2800" dirty="0"/>
              <a:t>Sa force de conviction </a:t>
            </a:r>
            <a:r>
              <a:rPr lang="fr-FR" sz="2000" dirty="0"/>
              <a:t>(origine du choix du sujet par exemple…).</a:t>
            </a:r>
          </a:p>
          <a:p>
            <a:pPr marL="285750" indent="-285750"/>
            <a:endParaRPr lang="fr-FR" sz="2800" dirty="0"/>
          </a:p>
          <a:p>
            <a:r>
              <a:rPr lang="fr-FR" sz="2800" dirty="0"/>
              <a:t>Possibilité de s’appuyer sur la grille indicative.</a:t>
            </a:r>
          </a:p>
          <a:p>
            <a:pPr marL="285750" indent="-285750">
              <a:buFontTx/>
              <a:buChar char="-"/>
            </a:pPr>
            <a:endParaRPr lang="fr-RE" dirty="0"/>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408312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7F726F4-A2C0-4709-B6F6-06EE684974F0}"/>
              </a:ext>
            </a:extLst>
          </p:cNvPr>
          <p:cNvPicPr>
            <a:picLocks noChangeAspect="1"/>
          </p:cNvPicPr>
          <p:nvPr/>
        </p:nvPicPr>
        <p:blipFill rotWithShape="1">
          <a:blip r:embed="rId2"/>
          <a:srcRect/>
          <a:stretch/>
        </p:blipFill>
        <p:spPr>
          <a:xfrm>
            <a:off x="40432" y="22548"/>
            <a:ext cx="6055568" cy="6835452"/>
          </a:xfrm>
          <a:prstGeom prst="rect">
            <a:avLst/>
          </a:prstGeom>
        </p:spPr>
      </p:pic>
      <p:sp>
        <p:nvSpPr>
          <p:cNvPr id="3" name="ZoneTexte 2">
            <a:extLst>
              <a:ext uri="{FF2B5EF4-FFF2-40B4-BE49-F238E27FC236}">
                <a16:creationId xmlns:a16="http://schemas.microsoft.com/office/drawing/2014/main" id="{64B1CBEE-2543-429A-A484-B424892063D2}"/>
              </a:ext>
            </a:extLst>
          </p:cNvPr>
          <p:cNvSpPr txBox="1"/>
          <p:nvPr/>
        </p:nvSpPr>
        <p:spPr>
          <a:xfrm>
            <a:off x="5972310" y="818146"/>
            <a:ext cx="6179258" cy="2308324"/>
          </a:xfrm>
          <a:prstGeom prst="rect">
            <a:avLst/>
          </a:prstGeom>
          <a:noFill/>
        </p:spPr>
        <p:txBody>
          <a:bodyPr wrap="square" rtlCol="0">
            <a:spAutoFit/>
          </a:bodyPr>
          <a:lstStyle/>
          <a:p>
            <a:r>
              <a:rPr lang="fr-FR" sz="2400" dirty="0"/>
              <a:t>Les niveaux de maitrise sont posés ensemble par les deux évaluateurs. </a:t>
            </a:r>
          </a:p>
          <a:p>
            <a:r>
              <a:rPr lang="fr-FR" sz="2400" u="sng" dirty="0"/>
              <a:t>L’évaluation est globale </a:t>
            </a:r>
            <a:r>
              <a:rPr lang="fr-FR" sz="2400" dirty="0"/>
              <a:t>: elle apprécie l’ensemble de la prestation du candidat et n’a donc pas vocation à répartir des points entre les deux parties de l’épreuve.</a:t>
            </a:r>
            <a:endParaRPr lang="fr-RE" sz="2400" dirty="0"/>
          </a:p>
        </p:txBody>
      </p:sp>
      <p:sp>
        <p:nvSpPr>
          <p:cNvPr id="4" name="ZoneTexte 3">
            <a:extLst>
              <a:ext uri="{FF2B5EF4-FFF2-40B4-BE49-F238E27FC236}">
                <a16:creationId xmlns:a16="http://schemas.microsoft.com/office/drawing/2014/main" id="{95DE6E0E-02C0-459E-9A8A-CAE967D99F18}"/>
              </a:ext>
            </a:extLst>
          </p:cNvPr>
          <p:cNvSpPr txBox="1"/>
          <p:nvPr/>
        </p:nvSpPr>
        <p:spPr>
          <a:xfrm>
            <a:off x="5972310" y="3216277"/>
            <a:ext cx="6179258" cy="2677656"/>
          </a:xfrm>
          <a:prstGeom prst="rect">
            <a:avLst/>
          </a:prstGeom>
          <a:noFill/>
        </p:spPr>
        <p:txBody>
          <a:bodyPr wrap="square" rtlCol="0">
            <a:spAutoFit/>
          </a:bodyPr>
          <a:lstStyle/>
          <a:p>
            <a:r>
              <a:rPr lang="fr-FR" sz="2400" b="1" dirty="0"/>
              <a:t>Cette grille indique des attendus et non des points </a:t>
            </a:r>
            <a:r>
              <a:rPr lang="fr-FR" sz="2400" dirty="0"/>
              <a:t>afin de laisser les deux membre du jury de décider du profil du candidat.</a:t>
            </a:r>
          </a:p>
          <a:p>
            <a:endParaRPr lang="fr-RE" sz="2400" dirty="0"/>
          </a:p>
          <a:p>
            <a:r>
              <a:rPr lang="fr-RE" sz="2400" dirty="0"/>
              <a:t>Il s’agit de faire une </a:t>
            </a:r>
            <a:r>
              <a:rPr lang="fr-RE" sz="2400" b="1" dirty="0">
                <a:solidFill>
                  <a:srgbClr val="FF0000"/>
                </a:solidFill>
              </a:rPr>
              <a:t>évaluation par compétences et non une évaluation analytique attribuant des points à chaque case de la grille.</a:t>
            </a:r>
          </a:p>
        </p:txBody>
      </p:sp>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792116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684EA447-D14A-4BE4-AD43-911C3082A120}"/>
              </a:ext>
            </a:extLst>
          </p:cNvPr>
          <p:cNvSpPr>
            <a:spLocks noGrp="1" noChangeArrowheads="1"/>
          </p:cNvSpPr>
          <p:nvPr>
            <p:ph type="title"/>
          </p:nvPr>
        </p:nvSpPr>
        <p:spPr>
          <a:xfrm>
            <a:off x="838200" y="-179388"/>
            <a:ext cx="10515600" cy="1325563"/>
          </a:xfrm>
        </p:spPr>
        <p:txBody>
          <a:bodyPr/>
          <a:lstStyle/>
          <a:p>
            <a:pPr algn="ctr" eaLnBrk="1" hangingPunct="1"/>
            <a:r>
              <a:rPr lang="fr-FR" altLang="fr-FR" sz="4000" b="1"/>
              <a:t>Scénario 1</a:t>
            </a:r>
          </a:p>
        </p:txBody>
      </p:sp>
      <p:sp>
        <p:nvSpPr>
          <p:cNvPr id="4" name="Rectangle : coins arrondis 3">
            <a:extLst>
              <a:ext uri="{FF2B5EF4-FFF2-40B4-BE49-F238E27FC236}">
                <a16:creationId xmlns:a16="http://schemas.microsoft.com/office/drawing/2014/main" id="{ECFEAA1E-43B9-4646-9699-C84BF0030CAD}"/>
              </a:ext>
            </a:extLst>
          </p:cNvPr>
          <p:cNvSpPr/>
          <p:nvPr/>
        </p:nvSpPr>
        <p:spPr>
          <a:xfrm>
            <a:off x="838200" y="1201738"/>
            <a:ext cx="1628775" cy="5889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Principe</a:t>
            </a:r>
          </a:p>
        </p:txBody>
      </p:sp>
      <p:sp>
        <p:nvSpPr>
          <p:cNvPr id="6" name="Rectangle : coins arrondis 5">
            <a:extLst>
              <a:ext uri="{FF2B5EF4-FFF2-40B4-BE49-F238E27FC236}">
                <a16:creationId xmlns:a16="http://schemas.microsoft.com/office/drawing/2014/main" id="{5C907B92-30BB-4706-929B-533199EDEDB1}"/>
              </a:ext>
            </a:extLst>
          </p:cNvPr>
          <p:cNvSpPr/>
          <p:nvPr/>
        </p:nvSpPr>
        <p:spPr>
          <a:xfrm>
            <a:off x="1714500" y="4978400"/>
            <a:ext cx="3659188" cy="141763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Appréciation première et précision du profil du candidat à l’aide de la grille indicative.</a:t>
            </a:r>
          </a:p>
        </p:txBody>
      </p:sp>
      <p:cxnSp>
        <p:nvCxnSpPr>
          <p:cNvPr id="8" name="Connecteur droit 7">
            <a:extLst>
              <a:ext uri="{FF2B5EF4-FFF2-40B4-BE49-F238E27FC236}">
                <a16:creationId xmlns:a16="http://schemas.microsoft.com/office/drawing/2014/main" id="{9102B97C-CC79-4E6D-8CF6-2DB4D06346E3}"/>
              </a:ext>
            </a:extLst>
          </p:cNvPr>
          <p:cNvCxnSpPr>
            <a:cxnSpLocks/>
          </p:cNvCxnSpPr>
          <p:nvPr/>
        </p:nvCxnSpPr>
        <p:spPr>
          <a:xfrm>
            <a:off x="1127125" y="1790700"/>
            <a:ext cx="0" cy="16383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5721E20A-A800-4CE9-AE5E-2462602CB77B}"/>
              </a:ext>
            </a:extLst>
          </p:cNvPr>
          <p:cNvCxnSpPr>
            <a:cxnSpLocks/>
          </p:cNvCxnSpPr>
          <p:nvPr/>
        </p:nvCxnSpPr>
        <p:spPr>
          <a:xfrm>
            <a:off x="1127125" y="3405188"/>
            <a:ext cx="0" cy="25558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7648758B-DEA2-476D-B04A-384BC67094C4}"/>
              </a:ext>
            </a:extLst>
          </p:cNvPr>
          <p:cNvCxnSpPr>
            <a:cxnSpLocks/>
          </p:cNvCxnSpPr>
          <p:nvPr/>
        </p:nvCxnSpPr>
        <p:spPr>
          <a:xfrm>
            <a:off x="1127125" y="3429000"/>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2EFB8EF-BB3D-4F9E-9CC9-BC47DC6541B8}"/>
              </a:ext>
            </a:extLst>
          </p:cNvPr>
          <p:cNvCxnSpPr>
            <a:cxnSpLocks/>
          </p:cNvCxnSpPr>
          <p:nvPr/>
        </p:nvCxnSpPr>
        <p:spPr>
          <a:xfrm>
            <a:off x="1127125" y="5961063"/>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038402FB-831D-4B5A-BD2C-B6CE7D2B0BF3}"/>
              </a:ext>
            </a:extLst>
          </p:cNvPr>
          <p:cNvSpPr/>
          <p:nvPr/>
        </p:nvSpPr>
        <p:spPr>
          <a:xfrm>
            <a:off x="6727825" y="1201738"/>
            <a:ext cx="3556000" cy="5889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Comment utiliser le scénario 1 ?</a:t>
            </a:r>
          </a:p>
        </p:txBody>
      </p:sp>
      <p:sp>
        <p:nvSpPr>
          <p:cNvPr id="19" name="Rectangle : coins arrondis 18">
            <a:extLst>
              <a:ext uri="{FF2B5EF4-FFF2-40B4-BE49-F238E27FC236}">
                <a16:creationId xmlns:a16="http://schemas.microsoft.com/office/drawing/2014/main" id="{804FB46E-8AE0-4D5B-A1E0-CF9666EE48F7}"/>
              </a:ext>
            </a:extLst>
          </p:cNvPr>
          <p:cNvSpPr/>
          <p:nvPr/>
        </p:nvSpPr>
        <p:spPr>
          <a:xfrm>
            <a:off x="7613650" y="2233613"/>
            <a:ext cx="3287713" cy="7413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6 profils de candidats </a:t>
            </a:r>
            <a:r>
              <a:rPr lang="fr-FR" dirty="0" err="1">
                <a:solidFill>
                  <a:schemeClr val="tx1"/>
                </a:solidFill>
              </a:rPr>
              <a:t>pré-définis</a:t>
            </a:r>
            <a:endParaRPr lang="fr-FR" dirty="0">
              <a:solidFill>
                <a:schemeClr val="tx1"/>
              </a:solidFill>
            </a:endParaRPr>
          </a:p>
        </p:txBody>
      </p:sp>
      <p:sp>
        <p:nvSpPr>
          <p:cNvPr id="20" name="Rectangle : coins arrondis 19">
            <a:extLst>
              <a:ext uri="{FF2B5EF4-FFF2-40B4-BE49-F238E27FC236}">
                <a16:creationId xmlns:a16="http://schemas.microsoft.com/office/drawing/2014/main" id="{174BC467-174D-4B83-AAD7-2E278FBC37DA}"/>
              </a:ext>
            </a:extLst>
          </p:cNvPr>
          <p:cNvSpPr/>
          <p:nvPr/>
        </p:nvSpPr>
        <p:spPr>
          <a:xfrm>
            <a:off x="7567613" y="3417888"/>
            <a:ext cx="3344862" cy="1541462"/>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Chaque évaluateur place le candidat dans un profil type ou  à la jonction entre 2.   </a:t>
            </a:r>
          </a:p>
          <a:p>
            <a:pPr algn="ctr" eaLnBrk="1" fontAlgn="auto" hangingPunct="1">
              <a:spcBef>
                <a:spcPts val="0"/>
              </a:spcBef>
              <a:spcAft>
                <a:spcPts val="0"/>
              </a:spcAft>
              <a:defRPr/>
            </a:pPr>
            <a:r>
              <a:rPr lang="fr-FR" dirty="0">
                <a:solidFill>
                  <a:schemeClr val="tx1"/>
                </a:solidFill>
              </a:rPr>
              <a:t>        </a:t>
            </a:r>
          </a:p>
          <a:p>
            <a:pPr algn="ctr" eaLnBrk="1" fontAlgn="auto" hangingPunct="1">
              <a:spcBef>
                <a:spcPts val="0"/>
              </a:spcBef>
              <a:spcAft>
                <a:spcPts val="0"/>
              </a:spcAft>
              <a:defRPr/>
            </a:pPr>
            <a:r>
              <a:rPr lang="fr-FR" dirty="0">
                <a:solidFill>
                  <a:schemeClr val="tx1"/>
                </a:solidFill>
              </a:rPr>
              <a:t>     intervalle de notes</a:t>
            </a:r>
          </a:p>
        </p:txBody>
      </p:sp>
      <p:sp>
        <p:nvSpPr>
          <p:cNvPr id="21" name="Flèche vers la droite 20">
            <a:extLst>
              <a:ext uri="{FF2B5EF4-FFF2-40B4-BE49-F238E27FC236}">
                <a16:creationId xmlns:a16="http://schemas.microsoft.com/office/drawing/2014/main" id="{73413DF1-B00B-486B-9EB9-4F3897B38A16}"/>
              </a:ext>
            </a:extLst>
          </p:cNvPr>
          <p:cNvSpPr/>
          <p:nvPr/>
        </p:nvSpPr>
        <p:spPr>
          <a:xfrm>
            <a:off x="8034338" y="4646613"/>
            <a:ext cx="331787" cy="19526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3" name="Rectangle : coins arrondis 22">
            <a:extLst>
              <a:ext uri="{FF2B5EF4-FFF2-40B4-BE49-F238E27FC236}">
                <a16:creationId xmlns:a16="http://schemas.microsoft.com/office/drawing/2014/main" id="{36E33813-F505-4B78-BD7C-065438461ACE}"/>
              </a:ext>
            </a:extLst>
          </p:cNvPr>
          <p:cNvSpPr/>
          <p:nvPr/>
        </p:nvSpPr>
        <p:spPr>
          <a:xfrm>
            <a:off x="7556500" y="5216525"/>
            <a:ext cx="3344863" cy="1179513"/>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Les évaluateurs s’accordent sur la note finale</a:t>
            </a:r>
          </a:p>
        </p:txBody>
      </p:sp>
      <p:cxnSp>
        <p:nvCxnSpPr>
          <p:cNvPr id="27" name="Connecteur droit 26">
            <a:extLst>
              <a:ext uri="{FF2B5EF4-FFF2-40B4-BE49-F238E27FC236}">
                <a16:creationId xmlns:a16="http://schemas.microsoft.com/office/drawing/2014/main" id="{4A3A0AA3-BEA0-4E53-9B5C-56817DC96B23}"/>
              </a:ext>
            </a:extLst>
          </p:cNvPr>
          <p:cNvCxnSpPr>
            <a:cxnSpLocks/>
          </p:cNvCxnSpPr>
          <p:nvPr/>
        </p:nvCxnSpPr>
        <p:spPr>
          <a:xfrm>
            <a:off x="6969125" y="1790700"/>
            <a:ext cx="0" cy="85090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AB721F3-CAE2-4CC1-A8EF-78F841CFC942}"/>
              </a:ext>
            </a:extLst>
          </p:cNvPr>
          <p:cNvCxnSpPr>
            <a:cxnSpLocks/>
          </p:cNvCxnSpPr>
          <p:nvPr/>
        </p:nvCxnSpPr>
        <p:spPr>
          <a:xfrm>
            <a:off x="6969125" y="4270375"/>
            <a:ext cx="0" cy="163830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08174CFE-3969-4E51-A1D1-D3F4FBE64911}"/>
              </a:ext>
            </a:extLst>
          </p:cNvPr>
          <p:cNvCxnSpPr>
            <a:cxnSpLocks/>
          </p:cNvCxnSpPr>
          <p:nvPr/>
        </p:nvCxnSpPr>
        <p:spPr>
          <a:xfrm>
            <a:off x="6969125" y="2641600"/>
            <a:ext cx="0" cy="1638300"/>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F98D797-139D-48E1-B09F-1BC7DA5E7696}"/>
              </a:ext>
            </a:extLst>
          </p:cNvPr>
          <p:cNvCxnSpPr>
            <a:cxnSpLocks/>
          </p:cNvCxnSpPr>
          <p:nvPr/>
        </p:nvCxnSpPr>
        <p:spPr>
          <a:xfrm>
            <a:off x="6969125" y="2641600"/>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54E280F0-E084-4EAE-B787-A1BD4A686947}"/>
              </a:ext>
            </a:extLst>
          </p:cNvPr>
          <p:cNvCxnSpPr>
            <a:cxnSpLocks/>
          </p:cNvCxnSpPr>
          <p:nvPr/>
        </p:nvCxnSpPr>
        <p:spPr>
          <a:xfrm>
            <a:off x="6969125" y="4270375"/>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E8FAE00C-8D5E-4232-9B16-6746710B83A1}"/>
              </a:ext>
            </a:extLst>
          </p:cNvPr>
          <p:cNvCxnSpPr>
            <a:cxnSpLocks/>
          </p:cNvCxnSpPr>
          <p:nvPr/>
        </p:nvCxnSpPr>
        <p:spPr>
          <a:xfrm>
            <a:off x="6969125" y="5900738"/>
            <a:ext cx="58737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1763" name="ZoneTexte 2">
            <a:extLst>
              <a:ext uri="{FF2B5EF4-FFF2-40B4-BE49-F238E27FC236}">
                <a16:creationId xmlns:a16="http://schemas.microsoft.com/office/drawing/2014/main" id="{D6AC4A5A-0E56-4C35-A068-0DB7E6011F19}"/>
              </a:ext>
            </a:extLst>
          </p:cNvPr>
          <p:cNvSpPr txBox="1">
            <a:spLocks noChangeArrowheads="1"/>
          </p:cNvSpPr>
          <p:nvPr/>
        </p:nvSpPr>
        <p:spPr bwMode="auto">
          <a:xfrm>
            <a:off x="9064477" y="6488668"/>
            <a:ext cx="3127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t>D’après l’académie de Toulouse</a:t>
            </a:r>
          </a:p>
        </p:txBody>
      </p:sp>
      <p:sp>
        <p:nvSpPr>
          <p:cNvPr id="24" name="Rectangle : coins arrondis 23">
            <a:extLst>
              <a:ext uri="{FF2B5EF4-FFF2-40B4-BE49-F238E27FC236}">
                <a16:creationId xmlns:a16="http://schemas.microsoft.com/office/drawing/2014/main" id="{E68559EA-595A-4BDF-AE6F-04D4137E0652}"/>
              </a:ext>
            </a:extLst>
          </p:cNvPr>
          <p:cNvSpPr/>
          <p:nvPr/>
        </p:nvSpPr>
        <p:spPr>
          <a:xfrm>
            <a:off x="1714500" y="2128838"/>
            <a:ext cx="3659188" cy="241458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buFont typeface="Arial" panose="020B0604020202020204" pitchFamily="34" charset="0"/>
              <a:buNone/>
              <a:defRPr/>
            </a:pPr>
            <a:r>
              <a:rPr lang="fr-FR" u="sng" dirty="0">
                <a:solidFill>
                  <a:schemeClr val="tx1"/>
                </a:solidFill>
              </a:rPr>
              <a:t>Évaluation globale </a:t>
            </a:r>
            <a:r>
              <a:rPr lang="fr-FR" dirty="0">
                <a:solidFill>
                  <a:schemeClr val="tx1"/>
                </a:solidFill>
              </a:rPr>
              <a:t>:</a:t>
            </a:r>
          </a:p>
          <a:p>
            <a:pPr algn="ctr" eaLnBrk="1" fontAlgn="auto" hangingPunct="1">
              <a:spcAft>
                <a:spcPts val="0"/>
              </a:spcAft>
              <a:buFont typeface="Arial" panose="020B0604020202020204" pitchFamily="34" charset="0"/>
              <a:buNone/>
              <a:defRPr/>
            </a:pPr>
            <a:r>
              <a:rPr lang="fr-FR" dirty="0">
                <a:solidFill>
                  <a:schemeClr val="tx1"/>
                </a:solidFill>
              </a:rPr>
              <a:t>Qualité de la prestation</a:t>
            </a:r>
          </a:p>
          <a:p>
            <a:pPr algn="ctr" eaLnBrk="1" fontAlgn="auto" hangingPunct="1">
              <a:spcAft>
                <a:spcPts val="0"/>
              </a:spcAft>
              <a:buFont typeface="Arial" panose="020B0604020202020204" pitchFamily="34" charset="0"/>
              <a:buNone/>
              <a:defRPr/>
            </a:pPr>
            <a:r>
              <a:rPr lang="fr-FR" dirty="0">
                <a:solidFill>
                  <a:schemeClr val="tx1"/>
                </a:solidFill>
              </a:rPr>
              <a:t>Prise en compte des compétences orales, argumentatives, associées aux connaissances</a:t>
            </a:r>
          </a:p>
        </p:txBody>
      </p:sp>
      <p:pic>
        <p:nvPicPr>
          <p:cNvPr id="22" name="Image 21"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8" grpId="0" animBg="1"/>
      <p:bldP spid="19" grpId="0" animBg="1"/>
      <p:bldP spid="20" grpId="0" animBg="1"/>
      <p:bldP spid="21"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3BCF4911-8845-466F-89EB-1FA3D150C3C3}"/>
              </a:ext>
            </a:extLst>
          </p:cNvPr>
          <p:cNvGraphicFramePr>
            <a:graphicFrameLocks noGrp="1"/>
          </p:cNvGraphicFramePr>
          <p:nvPr/>
        </p:nvGraphicFramePr>
        <p:xfrm>
          <a:off x="383841" y="490890"/>
          <a:ext cx="10011443" cy="6098721"/>
        </p:xfrm>
        <a:graphic>
          <a:graphicData uri="http://schemas.openxmlformats.org/drawingml/2006/table">
            <a:tbl>
              <a:tblPr firstRow="1" bandRow="1">
                <a:tableStyleId>{5C22544A-7EE6-4342-B048-85BDC9FD1C3A}</a:tableStyleId>
              </a:tblPr>
              <a:tblGrid>
                <a:gridCol w="1805500">
                  <a:extLst>
                    <a:ext uri="{9D8B030D-6E8A-4147-A177-3AD203B41FA5}">
                      <a16:colId xmlns:a16="http://schemas.microsoft.com/office/drawing/2014/main" val="20000"/>
                    </a:ext>
                  </a:extLst>
                </a:gridCol>
                <a:gridCol w="6766903">
                  <a:extLst>
                    <a:ext uri="{9D8B030D-6E8A-4147-A177-3AD203B41FA5}">
                      <a16:colId xmlns:a16="http://schemas.microsoft.com/office/drawing/2014/main" val="20001"/>
                    </a:ext>
                  </a:extLst>
                </a:gridCol>
                <a:gridCol w="1439040">
                  <a:extLst>
                    <a:ext uri="{9D8B030D-6E8A-4147-A177-3AD203B41FA5}">
                      <a16:colId xmlns:a16="http://schemas.microsoft.com/office/drawing/2014/main" val="20002"/>
                    </a:ext>
                  </a:extLst>
                </a:gridCol>
              </a:tblGrid>
              <a:tr h="667048">
                <a:tc>
                  <a:txBody>
                    <a:bodyPr/>
                    <a:lstStyle/>
                    <a:p>
                      <a:pPr algn="ctr"/>
                      <a:r>
                        <a:rPr lang="fr-FR" sz="1800" dirty="0"/>
                        <a:t>Type de profil</a:t>
                      </a:r>
                    </a:p>
                  </a:txBody>
                  <a:tcPr marL="91432" marR="91432" marT="45715" marB="45715" anchor="ctr"/>
                </a:tc>
                <a:tc>
                  <a:txBody>
                    <a:bodyPr/>
                    <a:lstStyle/>
                    <a:p>
                      <a:pPr algn="ctr"/>
                      <a:r>
                        <a:rPr lang="fr-FR" sz="1800" dirty="0"/>
                        <a:t>Signification</a:t>
                      </a:r>
                    </a:p>
                  </a:txBody>
                  <a:tcPr marL="91432" marR="91432" marT="45715" marB="45715" anchor="ctr"/>
                </a:tc>
                <a:tc>
                  <a:txBody>
                    <a:bodyPr/>
                    <a:lstStyle/>
                    <a:p>
                      <a:pPr algn="ctr"/>
                      <a:r>
                        <a:rPr lang="fr-FR" sz="1800" dirty="0"/>
                        <a:t>Intervalle de notation</a:t>
                      </a:r>
                    </a:p>
                  </a:txBody>
                  <a:tcPr marL="91432" marR="91432" marT="45715" marB="45715" anchor="ctr"/>
                </a:tc>
                <a:extLst>
                  <a:ext uri="{0D108BD9-81ED-4DB2-BD59-A6C34878D82A}">
                    <a16:rowId xmlns:a16="http://schemas.microsoft.com/office/drawing/2014/main" val="10000"/>
                  </a:ext>
                </a:extLst>
              </a:tr>
              <a:tr h="952925">
                <a:tc>
                  <a:txBody>
                    <a:bodyPr/>
                    <a:lstStyle/>
                    <a:p>
                      <a:pPr algn="ctr"/>
                      <a:r>
                        <a:rPr lang="fr-FR" sz="1800" dirty="0"/>
                        <a:t>Prestation particulièrement convaincante</a:t>
                      </a:r>
                    </a:p>
                  </a:txBody>
                  <a:tcPr marL="91432" marR="91432" marT="45715" marB="45715" anchor="ctr"/>
                </a:tc>
                <a:tc>
                  <a:txBody>
                    <a:bodyPr/>
                    <a:lstStyle/>
                    <a:p>
                      <a:pPr marL="285750" indent="-285750">
                        <a:buFontTx/>
                        <a:buChar char="-"/>
                      </a:pPr>
                      <a:r>
                        <a:rPr lang="fr-FR" sz="1800" dirty="0"/>
                        <a:t>Des compétences orales affirmées mises au service de l’engagement du candidat</a:t>
                      </a:r>
                    </a:p>
                    <a:p>
                      <a:pPr marL="285750" indent="-285750">
                        <a:buFontTx/>
                        <a:buChar char="-"/>
                      </a:pPr>
                      <a:r>
                        <a:rPr lang="fr-FR" sz="1800" dirty="0"/>
                        <a:t>Un sujet bien maitrisé, un propos pertinent et structuré</a:t>
                      </a:r>
                    </a:p>
                  </a:txBody>
                  <a:tcPr marL="91432" marR="91432" marT="45715" marB="45715"/>
                </a:tc>
                <a:tc>
                  <a:txBody>
                    <a:bodyPr/>
                    <a:lstStyle/>
                    <a:p>
                      <a:pPr marL="0" indent="0" algn="ctr">
                        <a:buFontTx/>
                        <a:buNone/>
                      </a:pPr>
                      <a:r>
                        <a:rPr lang="fr-FR" sz="1800" dirty="0"/>
                        <a:t>De 16 à 20</a:t>
                      </a:r>
                    </a:p>
                  </a:txBody>
                  <a:tcPr marL="91432" marR="91432" marT="45715" marB="45715" anchor="ctr"/>
                </a:tc>
                <a:extLst>
                  <a:ext uri="{0D108BD9-81ED-4DB2-BD59-A6C34878D82A}">
                    <a16:rowId xmlns:a16="http://schemas.microsoft.com/office/drawing/2014/main" val="10001"/>
                  </a:ext>
                </a:extLst>
              </a:tr>
              <a:tr h="952925">
                <a:tc>
                  <a:txBody>
                    <a:bodyPr/>
                    <a:lstStyle/>
                    <a:p>
                      <a:pPr algn="ctr"/>
                      <a:r>
                        <a:rPr lang="fr-FR" sz="1800" dirty="0"/>
                        <a:t>Prestation convaincante</a:t>
                      </a:r>
                    </a:p>
                  </a:txBody>
                  <a:tcPr marL="91432" marR="91432" marT="45715" marB="45715" anchor="ctr"/>
                </a:tc>
                <a:tc>
                  <a:txBody>
                    <a:bodyPr/>
                    <a:lstStyle/>
                    <a:p>
                      <a:pPr marL="285750" indent="-285750">
                        <a:buFontTx/>
                        <a:buChar char="-"/>
                      </a:pPr>
                      <a:r>
                        <a:rPr lang="fr-FR" sz="1800" dirty="0"/>
                        <a:t>Une bonne maîtrise des compétences orales</a:t>
                      </a:r>
                    </a:p>
                    <a:p>
                      <a:pPr marL="285750" indent="-285750">
                        <a:buFontTx/>
                        <a:buChar char="-"/>
                      </a:pPr>
                      <a:r>
                        <a:rPr lang="fr-FR" sz="1800" dirty="0"/>
                        <a:t>Un sujet maîtrisé, une exploitation pertinente et suffisamment  rigoureuse des connaissances</a:t>
                      </a:r>
                    </a:p>
                  </a:txBody>
                  <a:tcPr marL="91432" marR="91432" marT="45715" marB="45715"/>
                </a:tc>
                <a:tc>
                  <a:txBody>
                    <a:bodyPr/>
                    <a:lstStyle/>
                    <a:p>
                      <a:pPr marL="0" indent="0" algn="ctr">
                        <a:buFontTx/>
                        <a:buNone/>
                      </a:pPr>
                      <a:r>
                        <a:rPr lang="fr-FR" sz="1800" dirty="0"/>
                        <a:t>De 12 à 16</a:t>
                      </a:r>
                    </a:p>
                  </a:txBody>
                  <a:tcPr marL="91432" marR="91432" marT="45715" marB="45715" anchor="ctr"/>
                </a:tc>
                <a:extLst>
                  <a:ext uri="{0D108BD9-81ED-4DB2-BD59-A6C34878D82A}">
                    <a16:rowId xmlns:a16="http://schemas.microsoft.com/office/drawing/2014/main" val="10002"/>
                  </a:ext>
                </a:extLst>
              </a:tr>
              <a:tr h="667048">
                <a:tc>
                  <a:txBody>
                    <a:bodyPr/>
                    <a:lstStyle/>
                    <a:p>
                      <a:pPr algn="ctr"/>
                      <a:r>
                        <a:rPr lang="fr-FR" sz="1800" dirty="0"/>
                        <a:t>Prestation assez convaincante</a:t>
                      </a:r>
                    </a:p>
                  </a:txBody>
                  <a:tcPr marL="91432" marR="91432" marT="45715" marB="45715" anchor="ctr"/>
                </a:tc>
                <a:tc>
                  <a:txBody>
                    <a:bodyPr/>
                    <a:lstStyle/>
                    <a:p>
                      <a:pPr marL="285750" indent="-285750">
                        <a:buFontTx/>
                        <a:buChar char="-"/>
                      </a:pPr>
                      <a:r>
                        <a:rPr lang="fr-FR" sz="1800" dirty="0"/>
                        <a:t>Une aisance pour s’exprimer à l’oral</a:t>
                      </a:r>
                    </a:p>
                    <a:p>
                      <a:pPr marL="285750" indent="-285750">
                        <a:buFontTx/>
                        <a:buChar char="-"/>
                      </a:pPr>
                      <a:r>
                        <a:rPr lang="fr-FR" sz="1800" dirty="0"/>
                        <a:t>Un sujet plus ou moins bien maitrisé</a:t>
                      </a:r>
                    </a:p>
                  </a:txBody>
                  <a:tcPr marL="91432" marR="91432" marT="45715" marB="45715"/>
                </a:tc>
                <a:tc>
                  <a:txBody>
                    <a:bodyPr/>
                    <a:lstStyle/>
                    <a:p>
                      <a:pPr marL="0" indent="0" algn="ctr">
                        <a:buFontTx/>
                        <a:buNone/>
                      </a:pPr>
                      <a:r>
                        <a:rPr lang="fr-FR" sz="1800" dirty="0"/>
                        <a:t>De 10 à 13</a:t>
                      </a:r>
                    </a:p>
                  </a:txBody>
                  <a:tcPr marL="91432" marR="91432" marT="45715" marB="45715" anchor="ctr"/>
                </a:tc>
                <a:extLst>
                  <a:ext uri="{0D108BD9-81ED-4DB2-BD59-A6C34878D82A}">
                    <a16:rowId xmlns:a16="http://schemas.microsoft.com/office/drawing/2014/main" val="10003"/>
                  </a:ext>
                </a:extLst>
              </a:tr>
              <a:tr h="952925">
                <a:tc>
                  <a:txBody>
                    <a:bodyPr/>
                    <a:lstStyle/>
                    <a:p>
                      <a:pPr algn="ctr"/>
                      <a:r>
                        <a:rPr lang="fr-FR" sz="1800" dirty="0"/>
                        <a:t>Prestation moyennement convaincante</a:t>
                      </a:r>
                    </a:p>
                  </a:txBody>
                  <a:tcPr marL="91432" marR="91432" marT="45715" marB="45715" anchor="ctr"/>
                </a:tc>
                <a:tc>
                  <a:txBody>
                    <a:bodyPr/>
                    <a:lstStyle/>
                    <a:p>
                      <a:pPr marL="285750" indent="-285750">
                        <a:buFontTx/>
                        <a:buChar char="-"/>
                      </a:pPr>
                      <a:r>
                        <a:rPr lang="fr-FR" sz="1800" dirty="0"/>
                        <a:t>Des compétences orales inégales</a:t>
                      </a:r>
                    </a:p>
                    <a:p>
                      <a:pPr marL="285750" indent="-285750">
                        <a:buFontTx/>
                        <a:buChar char="-"/>
                      </a:pPr>
                      <a:r>
                        <a:rPr lang="fr-FR" sz="1800" dirty="0"/>
                        <a:t>Un sujet maîtrisé mais une exploitation inégale</a:t>
                      </a:r>
                    </a:p>
                  </a:txBody>
                  <a:tcPr marL="91432" marR="91432" marT="45715" marB="45715"/>
                </a:tc>
                <a:tc>
                  <a:txBody>
                    <a:bodyPr/>
                    <a:lstStyle/>
                    <a:p>
                      <a:pPr marL="0" indent="0" algn="ctr">
                        <a:buFontTx/>
                        <a:buNone/>
                      </a:pPr>
                      <a:r>
                        <a:rPr lang="fr-FR" sz="1800" dirty="0"/>
                        <a:t>De 9 à 12</a:t>
                      </a:r>
                    </a:p>
                  </a:txBody>
                  <a:tcPr marL="91432" marR="91432" marT="45715" marB="45715" anchor="ctr"/>
                </a:tc>
                <a:extLst>
                  <a:ext uri="{0D108BD9-81ED-4DB2-BD59-A6C34878D82A}">
                    <a16:rowId xmlns:a16="http://schemas.microsoft.com/office/drawing/2014/main" val="10004"/>
                  </a:ext>
                </a:extLst>
              </a:tr>
              <a:tr h="952925">
                <a:tc>
                  <a:txBody>
                    <a:bodyPr/>
                    <a:lstStyle/>
                    <a:p>
                      <a:pPr algn="ctr"/>
                      <a:r>
                        <a:rPr lang="fr-FR" sz="1800" dirty="0"/>
                        <a:t>Prestation peu convaincante</a:t>
                      </a:r>
                    </a:p>
                  </a:txBody>
                  <a:tcPr marL="91432" marR="91432" marT="45715" marB="45715" anchor="ctr"/>
                </a:tc>
                <a:tc>
                  <a:txBody>
                    <a:bodyPr/>
                    <a:lstStyle/>
                    <a:p>
                      <a:pPr marL="285750" indent="-285750">
                        <a:buFontTx/>
                        <a:buChar char="-"/>
                      </a:pPr>
                      <a:r>
                        <a:rPr lang="fr-FR" sz="1800" dirty="0"/>
                        <a:t>Des compétences orales assez mal maîtrisées</a:t>
                      </a:r>
                    </a:p>
                    <a:p>
                      <a:pPr marL="285750" indent="-285750">
                        <a:buFontTx/>
                        <a:buChar char="-"/>
                      </a:pPr>
                      <a:r>
                        <a:rPr lang="fr-FR" sz="1800" dirty="0"/>
                        <a:t>Des connaissances lacunaires, et/ou peu maîtrisées, et/ou mal organisées</a:t>
                      </a:r>
                    </a:p>
                  </a:txBody>
                  <a:tcPr marL="91432" marR="91432" marT="45715" marB="45715"/>
                </a:tc>
                <a:tc>
                  <a:txBody>
                    <a:bodyPr/>
                    <a:lstStyle/>
                    <a:p>
                      <a:pPr marL="0" indent="0" algn="ctr">
                        <a:buFontTx/>
                        <a:buNone/>
                      </a:pPr>
                      <a:r>
                        <a:rPr lang="fr-FR" sz="1800" dirty="0"/>
                        <a:t>De 6 à 9</a:t>
                      </a:r>
                    </a:p>
                  </a:txBody>
                  <a:tcPr marL="91432" marR="91432" marT="45715" marB="45715" anchor="ctr"/>
                </a:tc>
                <a:extLst>
                  <a:ext uri="{0D108BD9-81ED-4DB2-BD59-A6C34878D82A}">
                    <a16:rowId xmlns:a16="http://schemas.microsoft.com/office/drawing/2014/main" val="10005"/>
                  </a:ext>
                </a:extLst>
              </a:tr>
              <a:tr h="952925">
                <a:tc>
                  <a:txBody>
                    <a:bodyPr/>
                    <a:lstStyle/>
                    <a:p>
                      <a:pPr algn="ctr"/>
                      <a:r>
                        <a:rPr lang="fr-FR" sz="1800" dirty="0"/>
                        <a:t>Prestation non convaincante</a:t>
                      </a:r>
                    </a:p>
                  </a:txBody>
                  <a:tcPr marL="91432" marR="91432" marT="45715" marB="45715" anchor="ctr"/>
                </a:tc>
                <a:tc>
                  <a:txBody>
                    <a:bodyPr/>
                    <a:lstStyle/>
                    <a:p>
                      <a:pPr marL="285750" indent="-285750">
                        <a:buFontTx/>
                        <a:buChar char="-"/>
                      </a:pPr>
                      <a:r>
                        <a:rPr lang="fr-FR" sz="1800" dirty="0"/>
                        <a:t>Pas de compétences liées à l’oral, ni dans la prise de parole en continu, ni dans l’interaction</a:t>
                      </a:r>
                    </a:p>
                    <a:p>
                      <a:pPr marL="285750" indent="-285750">
                        <a:buFontTx/>
                        <a:buChar char="-"/>
                      </a:pPr>
                      <a:r>
                        <a:rPr lang="fr-FR" sz="1800" dirty="0"/>
                        <a:t>Sujet non maîtrisé et argumentation sans rigueur</a:t>
                      </a:r>
                    </a:p>
                  </a:txBody>
                  <a:tcPr marL="91432" marR="91432" marT="45715" marB="45715"/>
                </a:tc>
                <a:tc>
                  <a:txBody>
                    <a:bodyPr/>
                    <a:lstStyle/>
                    <a:p>
                      <a:pPr marL="0" indent="0" algn="ctr">
                        <a:buFontTx/>
                        <a:buNone/>
                      </a:pPr>
                      <a:r>
                        <a:rPr lang="fr-FR" sz="1800" dirty="0"/>
                        <a:t>De 1 à 6</a:t>
                      </a:r>
                    </a:p>
                  </a:txBody>
                  <a:tcPr marL="91432" marR="91432" marT="45715" marB="45715" anchor="ctr"/>
                </a:tc>
                <a:extLst>
                  <a:ext uri="{0D108BD9-81ED-4DB2-BD59-A6C34878D82A}">
                    <a16:rowId xmlns:a16="http://schemas.microsoft.com/office/drawing/2014/main" val="10006"/>
                  </a:ext>
                </a:extLst>
              </a:tr>
            </a:tbl>
          </a:graphicData>
        </a:graphic>
      </p:graphicFrame>
      <p:pic>
        <p:nvPicPr>
          <p:cNvPr id="3" name="Image 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A45D2EF1-33FA-473D-947F-3C5AAFF0FA5F}"/>
              </a:ext>
            </a:extLst>
          </p:cNvPr>
          <p:cNvSpPr>
            <a:spLocks noGrp="1" noChangeArrowheads="1"/>
          </p:cNvSpPr>
          <p:nvPr>
            <p:ph type="title"/>
          </p:nvPr>
        </p:nvSpPr>
        <p:spPr>
          <a:xfrm>
            <a:off x="512763" y="-147638"/>
            <a:ext cx="10515600" cy="1325563"/>
          </a:xfrm>
        </p:spPr>
        <p:txBody>
          <a:bodyPr/>
          <a:lstStyle/>
          <a:p>
            <a:pPr algn="ctr" eaLnBrk="1" hangingPunct="1"/>
            <a:r>
              <a:rPr lang="fr-FR" altLang="fr-FR" sz="4000" b="1"/>
              <a:t>Scénario 2</a:t>
            </a:r>
          </a:p>
        </p:txBody>
      </p:sp>
      <p:sp>
        <p:nvSpPr>
          <p:cNvPr id="4" name="Rectangle : coins arrondis 3">
            <a:extLst>
              <a:ext uri="{FF2B5EF4-FFF2-40B4-BE49-F238E27FC236}">
                <a16:creationId xmlns:a16="http://schemas.microsoft.com/office/drawing/2014/main" id="{F0741B12-FFDC-4D51-A2EF-BF00DEF52D8C}"/>
              </a:ext>
            </a:extLst>
          </p:cNvPr>
          <p:cNvSpPr/>
          <p:nvPr/>
        </p:nvSpPr>
        <p:spPr>
          <a:xfrm>
            <a:off x="838200" y="1201738"/>
            <a:ext cx="1628775" cy="5889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Principe</a:t>
            </a:r>
          </a:p>
        </p:txBody>
      </p:sp>
      <p:sp>
        <p:nvSpPr>
          <p:cNvPr id="5" name="Espace réservé du contenu 4">
            <a:extLst>
              <a:ext uri="{FF2B5EF4-FFF2-40B4-BE49-F238E27FC236}">
                <a16:creationId xmlns:a16="http://schemas.microsoft.com/office/drawing/2014/main" id="{D15F1E56-A0DC-4F06-9743-088CF0AE94DB}"/>
              </a:ext>
            </a:extLst>
          </p:cNvPr>
          <p:cNvSpPr>
            <a:spLocks noGrp="1"/>
          </p:cNvSpPr>
          <p:nvPr>
            <p:ph idx="1"/>
          </p:nvPr>
        </p:nvSpPr>
        <p:spPr>
          <a:xfrm>
            <a:off x="1714500" y="2224088"/>
            <a:ext cx="4168775" cy="3736975"/>
          </a:xfrm>
          <a:prstGeom prst="round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indent="0" eaLnBrk="1" fontAlgn="auto" hangingPunct="1">
              <a:spcAft>
                <a:spcPts val="0"/>
              </a:spcAft>
              <a:buFont typeface="Arial" panose="020B0604020202020204" pitchFamily="34" charset="0"/>
              <a:buNone/>
              <a:defRPr/>
            </a:pPr>
            <a:r>
              <a:rPr lang="fr-FR" sz="3800" b="1" dirty="0">
                <a:solidFill>
                  <a:schemeClr val="tx1"/>
                </a:solidFill>
              </a:rPr>
              <a:t>Évaluation globale sur les 5 champs de compétences de la grille du BO : </a:t>
            </a:r>
          </a:p>
          <a:p>
            <a:pPr eaLnBrk="1" fontAlgn="auto" hangingPunct="1">
              <a:spcAft>
                <a:spcPts val="0"/>
              </a:spcAft>
              <a:buFont typeface="Wingdings" pitchFamily="2" charset="2"/>
              <a:buChar char="Ø"/>
              <a:defRPr/>
            </a:pPr>
            <a:r>
              <a:rPr lang="fr-FR" sz="3800" dirty="0">
                <a:solidFill>
                  <a:schemeClr val="tx1"/>
                </a:solidFill>
              </a:rPr>
              <a:t> qualité́ orale de l’épreuve,</a:t>
            </a:r>
          </a:p>
          <a:p>
            <a:pPr eaLnBrk="1" fontAlgn="auto" hangingPunct="1">
              <a:spcAft>
                <a:spcPts val="0"/>
              </a:spcAft>
              <a:buFont typeface="Wingdings" pitchFamily="2" charset="2"/>
              <a:buChar char="Ø"/>
              <a:defRPr/>
            </a:pPr>
            <a:r>
              <a:rPr lang="fr-FR" sz="3800" dirty="0">
                <a:solidFill>
                  <a:schemeClr val="tx1"/>
                </a:solidFill>
              </a:rPr>
              <a:t> qualité́ de la prise de parole en continu, </a:t>
            </a:r>
          </a:p>
          <a:p>
            <a:pPr eaLnBrk="1" fontAlgn="auto" hangingPunct="1">
              <a:spcAft>
                <a:spcPts val="0"/>
              </a:spcAft>
              <a:buFont typeface="Wingdings" pitchFamily="2" charset="2"/>
              <a:buChar char="Ø"/>
              <a:defRPr/>
            </a:pPr>
            <a:r>
              <a:rPr lang="fr-FR" sz="3800" dirty="0">
                <a:solidFill>
                  <a:schemeClr val="tx1"/>
                </a:solidFill>
              </a:rPr>
              <a:t> qualité́ des connaissances,</a:t>
            </a:r>
          </a:p>
          <a:p>
            <a:pPr eaLnBrk="1" fontAlgn="auto" hangingPunct="1">
              <a:spcAft>
                <a:spcPts val="0"/>
              </a:spcAft>
              <a:buFont typeface="Wingdings" pitchFamily="2" charset="2"/>
              <a:buChar char="Ø"/>
              <a:defRPr/>
            </a:pPr>
            <a:r>
              <a:rPr lang="fr-FR" sz="3800" dirty="0">
                <a:solidFill>
                  <a:schemeClr val="tx1"/>
                </a:solidFill>
              </a:rPr>
              <a:t> qualité́ des interactions, </a:t>
            </a:r>
          </a:p>
          <a:p>
            <a:pPr eaLnBrk="1" fontAlgn="auto" hangingPunct="1">
              <a:spcAft>
                <a:spcPts val="0"/>
              </a:spcAft>
              <a:buFont typeface="Wingdings" pitchFamily="2" charset="2"/>
              <a:buChar char="Ø"/>
              <a:defRPr/>
            </a:pPr>
            <a:r>
              <a:rPr lang="fr-FR" sz="3800" dirty="0">
                <a:solidFill>
                  <a:schemeClr val="tx1"/>
                </a:solidFill>
              </a:rPr>
              <a:t> qualité́ et construction de  l’argumentation.</a:t>
            </a:r>
          </a:p>
          <a:p>
            <a:pPr marL="0" indent="0" algn="ctr" eaLnBrk="1" fontAlgn="auto" hangingPunct="1">
              <a:spcAft>
                <a:spcPts val="0"/>
              </a:spcAft>
              <a:buFont typeface="Arial" panose="020B0604020202020204" pitchFamily="34" charset="0"/>
              <a:buNone/>
              <a:defRPr/>
            </a:pPr>
            <a:endParaRPr lang="fr-FR" dirty="0">
              <a:solidFill>
                <a:schemeClr val="tx1"/>
              </a:solidFill>
            </a:endParaRPr>
          </a:p>
        </p:txBody>
      </p:sp>
      <p:cxnSp>
        <p:nvCxnSpPr>
          <p:cNvPr id="8" name="Connecteur droit 7">
            <a:extLst>
              <a:ext uri="{FF2B5EF4-FFF2-40B4-BE49-F238E27FC236}">
                <a16:creationId xmlns:a16="http://schemas.microsoft.com/office/drawing/2014/main" id="{CA16D82C-8506-43AC-A6FB-C18F016B11DB}"/>
              </a:ext>
            </a:extLst>
          </p:cNvPr>
          <p:cNvCxnSpPr>
            <a:cxnSpLocks/>
          </p:cNvCxnSpPr>
          <p:nvPr/>
        </p:nvCxnSpPr>
        <p:spPr>
          <a:xfrm>
            <a:off x="1127125" y="1790700"/>
            <a:ext cx="0" cy="2454275"/>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1AA177C0-86BF-4C73-9152-C0E5B15D7E4D}"/>
              </a:ext>
            </a:extLst>
          </p:cNvPr>
          <p:cNvCxnSpPr>
            <a:cxnSpLocks/>
          </p:cNvCxnSpPr>
          <p:nvPr/>
        </p:nvCxnSpPr>
        <p:spPr>
          <a:xfrm>
            <a:off x="1127125" y="4244975"/>
            <a:ext cx="5873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ED8B206C-C914-4572-AE99-60D8A9311B6C}"/>
              </a:ext>
            </a:extLst>
          </p:cNvPr>
          <p:cNvSpPr/>
          <p:nvPr/>
        </p:nvSpPr>
        <p:spPr>
          <a:xfrm>
            <a:off x="6099175" y="1195388"/>
            <a:ext cx="3556000" cy="5889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t>Comment utiliser le scénario 2 ?</a:t>
            </a:r>
          </a:p>
        </p:txBody>
      </p:sp>
      <p:sp>
        <p:nvSpPr>
          <p:cNvPr id="19" name="Rectangle : coins arrondis 18">
            <a:extLst>
              <a:ext uri="{FF2B5EF4-FFF2-40B4-BE49-F238E27FC236}">
                <a16:creationId xmlns:a16="http://schemas.microsoft.com/office/drawing/2014/main" id="{11FB6AC8-DE89-490F-BD53-F410F151F8A4}"/>
              </a:ext>
            </a:extLst>
          </p:cNvPr>
          <p:cNvSpPr/>
          <p:nvPr/>
        </p:nvSpPr>
        <p:spPr>
          <a:xfrm>
            <a:off x="6718300" y="2233613"/>
            <a:ext cx="5275263" cy="3908425"/>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2000" b="1" u="sng" dirty="0">
                <a:solidFill>
                  <a:schemeClr val="tx1"/>
                </a:solidFill>
              </a:rPr>
              <a:t>Profil 1 </a:t>
            </a:r>
            <a:r>
              <a:rPr lang="fr-FR" sz="2000" dirty="0">
                <a:solidFill>
                  <a:schemeClr val="tx1"/>
                </a:solidFill>
              </a:rPr>
              <a:t>: majorité́ de « Très satisfaisant » : note entre 16 et 20. </a:t>
            </a:r>
          </a:p>
          <a:p>
            <a:pPr eaLnBrk="1" fontAlgn="auto" hangingPunct="1">
              <a:spcBef>
                <a:spcPts val="0"/>
              </a:spcBef>
              <a:spcAft>
                <a:spcPts val="0"/>
              </a:spcAft>
              <a:defRPr/>
            </a:pPr>
            <a:r>
              <a:rPr lang="fr-FR" sz="2000" b="1" u="sng" dirty="0">
                <a:solidFill>
                  <a:schemeClr val="tx1"/>
                </a:solidFill>
              </a:rPr>
              <a:t>Profil 2 </a:t>
            </a:r>
            <a:r>
              <a:rPr lang="fr-FR" sz="2000" dirty="0">
                <a:solidFill>
                  <a:schemeClr val="tx1"/>
                </a:solidFill>
              </a:rPr>
              <a:t>: majorité́ de « Satisfaisant » : note entre 12 et 16 (uniquement des</a:t>
            </a:r>
            <a:br>
              <a:rPr lang="fr-FR" sz="2000" dirty="0">
                <a:solidFill>
                  <a:schemeClr val="tx1"/>
                </a:solidFill>
              </a:rPr>
            </a:br>
            <a:r>
              <a:rPr lang="fr-FR" sz="2000" dirty="0">
                <a:solidFill>
                  <a:schemeClr val="tx1"/>
                </a:solidFill>
              </a:rPr>
              <a:t>« Satisfaisant » : autour de 14).</a:t>
            </a:r>
          </a:p>
          <a:p>
            <a:pPr eaLnBrk="1" fontAlgn="auto" hangingPunct="1">
              <a:spcBef>
                <a:spcPts val="0"/>
              </a:spcBef>
              <a:spcAft>
                <a:spcPts val="0"/>
              </a:spcAft>
              <a:defRPr/>
            </a:pPr>
            <a:r>
              <a:rPr lang="fr-FR" sz="2000" dirty="0">
                <a:solidFill>
                  <a:schemeClr val="tx1"/>
                </a:solidFill>
              </a:rPr>
              <a:t> </a:t>
            </a:r>
            <a:r>
              <a:rPr lang="fr-FR" sz="2000" b="1" u="sng" dirty="0">
                <a:solidFill>
                  <a:schemeClr val="tx1"/>
                </a:solidFill>
              </a:rPr>
              <a:t>Profil 3 </a:t>
            </a:r>
            <a:r>
              <a:rPr lang="fr-FR" sz="2000" dirty="0">
                <a:solidFill>
                  <a:schemeClr val="tx1"/>
                </a:solidFill>
              </a:rPr>
              <a:t>: majorité́ de « Insuffisant » : note entre 6 et 12 (uniquement des « Insuffisant » : autour de 9).</a:t>
            </a:r>
            <a:br>
              <a:rPr lang="fr-FR" sz="2000" dirty="0">
                <a:solidFill>
                  <a:schemeClr val="tx1"/>
                </a:solidFill>
              </a:rPr>
            </a:br>
            <a:r>
              <a:rPr lang="fr-FR" sz="2000" b="1" u="sng" dirty="0">
                <a:solidFill>
                  <a:schemeClr val="tx1"/>
                </a:solidFill>
              </a:rPr>
              <a:t>Profil 4 </a:t>
            </a:r>
            <a:r>
              <a:rPr lang="fr-FR" sz="2000" dirty="0">
                <a:solidFill>
                  <a:schemeClr val="tx1"/>
                </a:solidFill>
              </a:rPr>
              <a:t>: majorité́ de « Très insuffisant » : note entre 1 et 6</a:t>
            </a:r>
          </a:p>
        </p:txBody>
      </p:sp>
      <p:cxnSp>
        <p:nvCxnSpPr>
          <p:cNvPr id="27" name="Connecteur droit 26">
            <a:extLst>
              <a:ext uri="{FF2B5EF4-FFF2-40B4-BE49-F238E27FC236}">
                <a16:creationId xmlns:a16="http://schemas.microsoft.com/office/drawing/2014/main" id="{0D1DE198-6D68-4309-A3E7-E3E05FB9A6DF}"/>
              </a:ext>
            </a:extLst>
          </p:cNvPr>
          <p:cNvCxnSpPr>
            <a:cxnSpLocks/>
          </p:cNvCxnSpPr>
          <p:nvPr/>
        </p:nvCxnSpPr>
        <p:spPr>
          <a:xfrm>
            <a:off x="6453188" y="1808163"/>
            <a:ext cx="0" cy="2436812"/>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41EF30D0-ED1E-4AC4-9549-2CD7575CF34B}"/>
              </a:ext>
            </a:extLst>
          </p:cNvPr>
          <p:cNvCxnSpPr>
            <a:cxnSpLocks/>
          </p:cNvCxnSpPr>
          <p:nvPr/>
        </p:nvCxnSpPr>
        <p:spPr>
          <a:xfrm>
            <a:off x="6453188" y="4244975"/>
            <a:ext cx="26511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3802" name="ZoneTexte 10">
            <a:extLst>
              <a:ext uri="{FF2B5EF4-FFF2-40B4-BE49-F238E27FC236}">
                <a16:creationId xmlns:a16="http://schemas.microsoft.com/office/drawing/2014/main" id="{D926EB6D-DC95-465E-9CE7-4432FA27C89A}"/>
              </a:ext>
            </a:extLst>
          </p:cNvPr>
          <p:cNvSpPr txBox="1">
            <a:spLocks noChangeArrowheads="1"/>
          </p:cNvSpPr>
          <p:nvPr/>
        </p:nvSpPr>
        <p:spPr bwMode="auto">
          <a:xfrm>
            <a:off x="8946047" y="6229333"/>
            <a:ext cx="31275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FR" altLang="fr-FR" sz="1800" dirty="0"/>
              <a:t>D’après l’académie de Toulouse</a:t>
            </a:r>
          </a:p>
        </p:txBody>
      </p:sp>
      <p:pic>
        <p:nvPicPr>
          <p:cNvPr id="13" name="Image 12"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bg/>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1917549-7FFE-47D5-9BC0-57441A668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2475" y="871538"/>
            <a:ext cx="10687050" cy="5784850"/>
          </a:xfrm>
        </p:spPr>
      </p:pic>
      <p:sp>
        <p:nvSpPr>
          <p:cNvPr id="5" name="Rectangle : coins arrondis 4">
            <a:extLst>
              <a:ext uri="{FF2B5EF4-FFF2-40B4-BE49-F238E27FC236}">
                <a16:creationId xmlns:a16="http://schemas.microsoft.com/office/drawing/2014/main" id="{065CA9B6-6A70-495F-9F03-B620722563D2}"/>
              </a:ext>
            </a:extLst>
          </p:cNvPr>
          <p:cNvSpPr/>
          <p:nvPr/>
        </p:nvSpPr>
        <p:spPr>
          <a:xfrm>
            <a:off x="357188" y="482600"/>
            <a:ext cx="4635500" cy="3221038"/>
          </a:xfrm>
          <a:prstGeom prst="round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sz="1600" b="1" dirty="0">
                <a:solidFill>
                  <a:schemeClr val="tx1"/>
                </a:solidFill>
              </a:rPr>
              <a:t>Profil 1 </a:t>
            </a:r>
            <a:r>
              <a:rPr lang="fr-FR" sz="1600" dirty="0">
                <a:solidFill>
                  <a:schemeClr val="tx1"/>
                </a:solidFill>
              </a:rPr>
              <a:t>: majorité́ de « Très satisfaisant » : note entre 16 et 20. </a:t>
            </a:r>
          </a:p>
          <a:p>
            <a:pPr eaLnBrk="1" fontAlgn="auto" hangingPunct="1">
              <a:spcBef>
                <a:spcPts val="0"/>
              </a:spcBef>
              <a:spcAft>
                <a:spcPts val="0"/>
              </a:spcAft>
              <a:defRPr/>
            </a:pPr>
            <a:r>
              <a:rPr lang="fr-FR" sz="1600" b="1" dirty="0">
                <a:solidFill>
                  <a:schemeClr val="tx1"/>
                </a:solidFill>
              </a:rPr>
              <a:t>Profil 2 </a:t>
            </a:r>
            <a:r>
              <a:rPr lang="fr-FR" sz="1600" dirty="0">
                <a:solidFill>
                  <a:schemeClr val="tx1"/>
                </a:solidFill>
              </a:rPr>
              <a:t>: majorité́ de « Satisfaisant » : note entre 12 et 16 (uniquement des « Satisfaisant » : autour de 14).</a:t>
            </a:r>
          </a:p>
          <a:p>
            <a:pPr eaLnBrk="1" fontAlgn="auto" hangingPunct="1">
              <a:spcBef>
                <a:spcPts val="0"/>
              </a:spcBef>
              <a:spcAft>
                <a:spcPts val="0"/>
              </a:spcAft>
              <a:defRPr/>
            </a:pPr>
            <a:r>
              <a:rPr lang="fr-FR" sz="1600" dirty="0">
                <a:solidFill>
                  <a:schemeClr val="tx1"/>
                </a:solidFill>
              </a:rPr>
              <a:t> </a:t>
            </a:r>
            <a:r>
              <a:rPr lang="fr-FR" sz="1600" b="1" dirty="0">
                <a:solidFill>
                  <a:schemeClr val="tx1"/>
                </a:solidFill>
              </a:rPr>
              <a:t>Profil 3 </a:t>
            </a:r>
            <a:r>
              <a:rPr lang="fr-FR" sz="1600" dirty="0">
                <a:solidFill>
                  <a:schemeClr val="tx1"/>
                </a:solidFill>
              </a:rPr>
              <a:t>: majorité́ de « Insuffisant » : note entre 6 et 12 (uniquement des « Insuffisant » : autour de 9).</a:t>
            </a:r>
            <a:br>
              <a:rPr lang="fr-FR" sz="1600" dirty="0">
                <a:solidFill>
                  <a:schemeClr val="tx1"/>
                </a:solidFill>
              </a:rPr>
            </a:br>
            <a:r>
              <a:rPr lang="fr-FR" sz="1600" b="1" dirty="0">
                <a:solidFill>
                  <a:schemeClr val="tx1"/>
                </a:solidFill>
              </a:rPr>
              <a:t>Profil 4 </a:t>
            </a:r>
            <a:r>
              <a:rPr lang="fr-FR" sz="1600" dirty="0">
                <a:solidFill>
                  <a:schemeClr val="tx1"/>
                </a:solidFill>
              </a:rPr>
              <a:t>: majorité́ de « Très insuffisant » : note entre 1 et 6</a:t>
            </a:r>
          </a:p>
        </p:txBody>
      </p:sp>
      <p:sp>
        <p:nvSpPr>
          <p:cNvPr id="6" name="Rectangle : coins arrondis 5">
            <a:extLst>
              <a:ext uri="{FF2B5EF4-FFF2-40B4-BE49-F238E27FC236}">
                <a16:creationId xmlns:a16="http://schemas.microsoft.com/office/drawing/2014/main" id="{72F1045D-4130-433F-9F6A-72B8C847D833}"/>
              </a:ext>
            </a:extLst>
          </p:cNvPr>
          <p:cNvSpPr/>
          <p:nvPr/>
        </p:nvSpPr>
        <p:spPr>
          <a:xfrm>
            <a:off x="4584700" y="2928938"/>
            <a:ext cx="3221038" cy="835025"/>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dirty="0">
                <a:solidFill>
                  <a:schemeClr val="tx1"/>
                </a:solidFill>
              </a:rPr>
              <a:t>Note comprise entre 14 et 16</a:t>
            </a:r>
          </a:p>
        </p:txBody>
      </p:sp>
      <p:pic>
        <p:nvPicPr>
          <p:cNvPr id="7" name="Image 6" descr="Région_académique_La_Réunion.svg.png"/>
          <p:cNvPicPr>
            <a:picLocks noChangeAspect="1"/>
          </p:cNvPicPr>
          <p:nvPr/>
        </p:nvPicPr>
        <p:blipFill>
          <a:blip r:embed="rId3"/>
          <a:stretch>
            <a:fillRect/>
          </a:stretch>
        </p:blipFill>
        <p:spPr>
          <a:xfrm>
            <a:off x="10635916" y="1"/>
            <a:ext cx="1556084" cy="875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63332-16CD-6CE4-67C2-3798FEC62F18}"/>
              </a:ext>
            </a:extLst>
          </p:cNvPr>
          <p:cNvSpPr>
            <a:spLocks noGrp="1"/>
          </p:cNvSpPr>
          <p:nvPr>
            <p:ph type="title"/>
          </p:nvPr>
        </p:nvSpPr>
        <p:spPr>
          <a:xfrm>
            <a:off x="702644" y="365125"/>
            <a:ext cx="10270156" cy="1325563"/>
          </a:xfrm>
        </p:spPr>
        <p:txBody>
          <a:bodyPr>
            <a:normAutofit fontScale="90000"/>
          </a:bodyPr>
          <a:lstStyle/>
          <a:p>
            <a:r>
              <a:rPr lang="fr-RE" b="1" dirty="0"/>
              <a:t>Organisation de l’Epreuve pratique d'évaluation des compétences expérimentales</a:t>
            </a:r>
            <a:r>
              <a:rPr lang="fr-FR" b="1" dirty="0"/>
              <a:t> </a:t>
            </a:r>
            <a:r>
              <a:rPr lang="fr-FR" dirty="0"/>
              <a:t>:</a:t>
            </a:r>
          </a:p>
        </p:txBody>
      </p:sp>
      <p:sp>
        <p:nvSpPr>
          <p:cNvPr id="3" name="Espace réservé du contenu 2">
            <a:extLst>
              <a:ext uri="{FF2B5EF4-FFF2-40B4-BE49-F238E27FC236}">
                <a16:creationId xmlns:a16="http://schemas.microsoft.com/office/drawing/2014/main" id="{4255F79B-B46A-221C-F3F2-CCDDEE929A61}"/>
              </a:ext>
            </a:extLst>
          </p:cNvPr>
          <p:cNvSpPr>
            <a:spLocks noGrp="1"/>
          </p:cNvSpPr>
          <p:nvPr>
            <p:ph idx="1"/>
          </p:nvPr>
        </p:nvSpPr>
        <p:spPr/>
        <p:txBody>
          <a:bodyPr>
            <a:normAutofit/>
          </a:bodyPr>
          <a:lstStyle/>
          <a:p>
            <a:pPr marL="0" indent="0">
              <a:buNone/>
            </a:pPr>
            <a:endParaRPr lang="fr-FR" dirty="0"/>
          </a:p>
          <a:p>
            <a:pPr marL="0" indent="0">
              <a:buNone/>
            </a:pPr>
            <a:r>
              <a:rPr lang="fr-FR" dirty="0"/>
              <a:t>Le choix académique des 25 sujets sera transmis le </a:t>
            </a:r>
            <a:r>
              <a:rPr lang="fr-FR" b="1" dirty="0"/>
              <a:t>lundi 22 avril 2025</a:t>
            </a:r>
            <a:r>
              <a:rPr lang="fr-FR" dirty="0"/>
              <a:t>.</a:t>
            </a:r>
          </a:p>
          <a:p>
            <a:pPr marL="0" indent="0">
              <a:buNone/>
            </a:pPr>
            <a:endParaRPr lang="fr-FR" dirty="0"/>
          </a:p>
          <a:p>
            <a:pPr marL="0" indent="0">
              <a:buNone/>
            </a:pPr>
            <a:r>
              <a:rPr lang="fr-RE" dirty="0"/>
              <a:t>		Cette épreuve certificative est d’importance pour notre 			discipline, et la confidentialité des 25 sujets retenus dans 		l’académie est </a:t>
            </a:r>
            <a:r>
              <a:rPr lang="fr-RE" dirty="0">
                <a:solidFill>
                  <a:srgbClr val="FF0000"/>
                </a:solidFill>
              </a:rPr>
              <a:t>impérative.</a:t>
            </a:r>
            <a:endParaRPr lang="fr-FR" dirty="0">
              <a:solidFill>
                <a:srgbClr val="FF0000"/>
              </a:solidFill>
            </a:endParaRPr>
          </a:p>
        </p:txBody>
      </p:sp>
      <p:pic>
        <p:nvPicPr>
          <p:cNvPr id="4" name="Image 3">
            <a:extLst>
              <a:ext uri="{FF2B5EF4-FFF2-40B4-BE49-F238E27FC236}">
                <a16:creationId xmlns:a16="http://schemas.microsoft.com/office/drawing/2014/main" id="{628B2895-528B-0927-0EFD-01608BEABD12}"/>
              </a:ext>
            </a:extLst>
          </p:cNvPr>
          <p:cNvPicPr>
            <a:picLocks noChangeAspect="1"/>
          </p:cNvPicPr>
          <p:nvPr/>
        </p:nvPicPr>
        <p:blipFill>
          <a:blip r:embed="rId2"/>
          <a:stretch>
            <a:fillRect/>
          </a:stretch>
        </p:blipFill>
        <p:spPr>
          <a:xfrm>
            <a:off x="595993" y="3106851"/>
            <a:ext cx="1790700" cy="1612900"/>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12152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6EBFA-74DB-DA99-1B8C-EA325D6F7763}"/>
              </a:ext>
            </a:extLst>
          </p:cNvPr>
          <p:cNvSpPr>
            <a:spLocks noGrp="1"/>
          </p:cNvSpPr>
          <p:nvPr>
            <p:ph type="title"/>
          </p:nvPr>
        </p:nvSpPr>
        <p:spPr>
          <a:xfrm>
            <a:off x="693018" y="18255"/>
            <a:ext cx="8932245" cy="1325563"/>
          </a:xfrm>
        </p:spPr>
        <p:txBody>
          <a:bodyPr>
            <a:normAutofit/>
          </a:bodyPr>
          <a:lstStyle/>
          <a:p>
            <a:r>
              <a:rPr lang="fr-RE" sz="4000" b="1" dirty="0"/>
              <a:t>Choix et passation de l’épreuve pratique.</a:t>
            </a:r>
            <a:endParaRPr lang="fr-FR" sz="4000" b="1" dirty="0"/>
          </a:p>
        </p:txBody>
      </p:sp>
      <p:sp>
        <p:nvSpPr>
          <p:cNvPr id="3" name="Espace réservé du contenu 2">
            <a:extLst>
              <a:ext uri="{FF2B5EF4-FFF2-40B4-BE49-F238E27FC236}">
                <a16:creationId xmlns:a16="http://schemas.microsoft.com/office/drawing/2014/main" id="{1BC3D670-4B22-BE8A-4326-271D96894798}"/>
              </a:ext>
            </a:extLst>
          </p:cNvPr>
          <p:cNvSpPr>
            <a:spLocks noGrp="1"/>
          </p:cNvSpPr>
          <p:nvPr>
            <p:ph idx="1"/>
          </p:nvPr>
        </p:nvSpPr>
        <p:spPr>
          <a:xfrm>
            <a:off x="838200" y="1343818"/>
            <a:ext cx="10515600" cy="4833145"/>
          </a:xfrm>
        </p:spPr>
        <p:txBody>
          <a:bodyPr>
            <a:normAutofit/>
          </a:bodyPr>
          <a:lstStyle/>
          <a:p>
            <a:pPr marL="0" indent="0">
              <a:buNone/>
            </a:pPr>
            <a:r>
              <a:rPr lang="fr-RE" b="1" dirty="0"/>
              <a:t>Deux professeurs examinateurs sont présents dans la salle où a lieu l’évaluation. </a:t>
            </a:r>
            <a:endParaRPr lang="fr-FR" b="1" dirty="0"/>
          </a:p>
          <a:p>
            <a:pPr marL="0" indent="0">
              <a:buNone/>
            </a:pPr>
            <a:r>
              <a:rPr lang="fr-RE" dirty="0"/>
              <a:t>Un examinateur </a:t>
            </a:r>
            <a:r>
              <a:rPr lang="fr-RE" b="1" dirty="0"/>
              <a:t>ne peut évaluer que quatre candidats au maximum</a:t>
            </a:r>
            <a:r>
              <a:rPr lang="fr-RE" dirty="0"/>
              <a:t>. </a:t>
            </a:r>
          </a:p>
          <a:p>
            <a:pPr marL="0" indent="0">
              <a:buNone/>
            </a:pPr>
            <a:r>
              <a:rPr lang="fr-RE" dirty="0"/>
              <a:t>Cependant, dans la mesure des capacités de l’établissement </a:t>
            </a:r>
            <a:r>
              <a:rPr lang="fr-RE" b="1" dirty="0"/>
              <a:t>trois candidats par professeur examinateur</a:t>
            </a:r>
            <a:r>
              <a:rPr lang="fr-RE" dirty="0"/>
              <a:t> permettra une mise en œuvre sereine de l’épreuve.</a:t>
            </a:r>
          </a:p>
          <a:p>
            <a:pPr marL="0" indent="0">
              <a:buNone/>
            </a:pPr>
            <a:endParaRPr lang="fr-RE" dirty="0"/>
          </a:p>
          <a:p>
            <a:pPr marL="0" indent="0">
              <a:buNone/>
            </a:pPr>
            <a:r>
              <a:rPr lang="fr-RE" b="1" dirty="0"/>
              <a:t>L'examinateur </a:t>
            </a:r>
            <a:r>
              <a:rPr lang="fr-RE" b="1" dirty="0">
                <a:solidFill>
                  <a:srgbClr val="FF0000"/>
                </a:solidFill>
              </a:rPr>
              <a:t>ne peut pas évaluer un élève qu'il a eu en cours de spécialité durant l'année</a:t>
            </a:r>
            <a:r>
              <a:rPr lang="fr-RE" b="1" dirty="0"/>
              <a:t>. Par contre si l’examinateur n’a l’élève qu’en </a:t>
            </a:r>
            <a:r>
              <a:rPr lang="fr-RE" b="1" dirty="0">
                <a:solidFill>
                  <a:srgbClr val="0070C0"/>
                </a:solidFill>
              </a:rPr>
              <a:t>enseignement scientifique</a:t>
            </a:r>
            <a:r>
              <a:rPr lang="fr-RE" b="1" dirty="0"/>
              <a:t>, c’est possible. </a:t>
            </a:r>
            <a:endParaRPr lang="fr-FR" b="1" dirty="0"/>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106844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6EBFA-74DB-DA99-1B8C-EA325D6F7763}"/>
              </a:ext>
            </a:extLst>
          </p:cNvPr>
          <p:cNvSpPr>
            <a:spLocks noGrp="1"/>
          </p:cNvSpPr>
          <p:nvPr>
            <p:ph type="title"/>
          </p:nvPr>
        </p:nvSpPr>
        <p:spPr>
          <a:xfrm>
            <a:off x="664143" y="287762"/>
            <a:ext cx="9634890" cy="1325563"/>
          </a:xfrm>
        </p:spPr>
        <p:txBody>
          <a:bodyPr/>
          <a:lstStyle/>
          <a:p>
            <a:r>
              <a:rPr lang="fr-RE" b="1" dirty="0"/>
              <a:t>Choix et passation de l’épreuve pratique</a:t>
            </a:r>
            <a:endParaRPr lang="fr-FR" b="1" dirty="0"/>
          </a:p>
        </p:txBody>
      </p:sp>
      <p:sp>
        <p:nvSpPr>
          <p:cNvPr id="3" name="Espace réservé du contenu 2">
            <a:extLst>
              <a:ext uri="{FF2B5EF4-FFF2-40B4-BE49-F238E27FC236}">
                <a16:creationId xmlns:a16="http://schemas.microsoft.com/office/drawing/2014/main" id="{1BC3D670-4B22-BE8A-4326-271D96894798}"/>
              </a:ext>
            </a:extLst>
          </p:cNvPr>
          <p:cNvSpPr>
            <a:spLocks noGrp="1"/>
          </p:cNvSpPr>
          <p:nvPr>
            <p:ph idx="1"/>
          </p:nvPr>
        </p:nvSpPr>
        <p:spPr/>
        <p:txBody>
          <a:bodyPr>
            <a:normAutofit/>
          </a:bodyPr>
          <a:lstStyle/>
          <a:p>
            <a:pPr marL="0" indent="0">
              <a:buNone/>
            </a:pPr>
            <a:r>
              <a:rPr lang="fr-FR" dirty="0"/>
              <a:t>Les professeurs examinateurs renseignent une fiche individuelle d’évaluation au nom de chaque candidat. Cette fiche porte la note qui est attribuée au candidat sur 20 points, exprimée en point entier, et un commentaire qualitatif.</a:t>
            </a:r>
          </a:p>
          <a:p>
            <a:pPr marL="0" indent="0">
              <a:buNone/>
            </a:pPr>
            <a:r>
              <a:rPr lang="fr-FR" dirty="0"/>
              <a:t>Cette fiche doit être gardée et archivée comme document d’évaluation pendant un an. </a:t>
            </a:r>
            <a:r>
              <a:rPr lang="fr-FR" b="1" dirty="0">
                <a:solidFill>
                  <a:srgbClr val="FF0000"/>
                </a:solidFill>
              </a:rPr>
              <a:t>La note ne doit en aucun cas être communiquée aux élèves.</a:t>
            </a:r>
          </a:p>
          <a:p>
            <a:pPr marL="0" indent="0">
              <a:buNone/>
            </a:pPr>
            <a:r>
              <a:rPr lang="fr-FR" dirty="0"/>
              <a:t>Les professeurs examinateurs complètent par ailleurs pour chaque candidat les informations demandées sur l’application Santorin.</a:t>
            </a:r>
          </a:p>
        </p:txBody>
      </p:sp>
      <p:pic>
        <p:nvPicPr>
          <p:cNvPr id="4" name="Image 3" descr="Région_académique_La_Réunion.svg.png"/>
          <p:cNvPicPr>
            <a:picLocks noChangeAspect="1"/>
          </p:cNvPicPr>
          <p:nvPr/>
        </p:nvPicPr>
        <p:blipFill>
          <a:blip r:embed="rId2"/>
          <a:stretch>
            <a:fillRect/>
          </a:stretch>
        </p:blipFill>
        <p:spPr>
          <a:xfrm>
            <a:off x="10491537" y="0"/>
            <a:ext cx="1700463" cy="956511"/>
          </a:xfrm>
          <a:prstGeom prst="rect">
            <a:avLst/>
          </a:prstGeom>
        </p:spPr>
      </p:pic>
    </p:spTree>
    <p:extLst>
      <p:ext uri="{BB962C8B-B14F-4D97-AF65-F5344CB8AC3E}">
        <p14:creationId xmlns:p14="http://schemas.microsoft.com/office/powerpoint/2010/main" val="341183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EA78A00-EF64-04B5-5407-A406406BF01E}"/>
              </a:ext>
            </a:extLst>
          </p:cNvPr>
          <p:cNvPicPr>
            <a:picLocks noChangeAspect="1"/>
          </p:cNvPicPr>
          <p:nvPr/>
        </p:nvPicPr>
        <p:blipFill>
          <a:blip r:embed="rId2"/>
          <a:stretch>
            <a:fillRect/>
          </a:stretch>
        </p:blipFill>
        <p:spPr>
          <a:xfrm>
            <a:off x="1911350" y="681036"/>
            <a:ext cx="7607300" cy="5920953"/>
          </a:xfrm>
          <a:prstGeom prst="rect">
            <a:avLst/>
          </a:prstGeom>
        </p:spPr>
      </p:pic>
      <p:sp>
        <p:nvSpPr>
          <p:cNvPr id="2" name="Titre 1">
            <a:extLst>
              <a:ext uri="{FF2B5EF4-FFF2-40B4-BE49-F238E27FC236}">
                <a16:creationId xmlns:a16="http://schemas.microsoft.com/office/drawing/2014/main" id="{9E1A8FC9-732B-8C0A-B6E9-466B3F42C212}"/>
              </a:ext>
            </a:extLst>
          </p:cNvPr>
          <p:cNvSpPr>
            <a:spLocks noGrp="1"/>
          </p:cNvSpPr>
          <p:nvPr>
            <p:ph type="title"/>
          </p:nvPr>
        </p:nvSpPr>
        <p:spPr>
          <a:xfrm>
            <a:off x="365760" y="27377"/>
            <a:ext cx="9240253" cy="1037975"/>
          </a:xfrm>
        </p:spPr>
        <p:txBody>
          <a:bodyPr/>
          <a:lstStyle/>
          <a:p>
            <a:r>
              <a:rPr lang="fr-FR" b="1" dirty="0"/>
              <a:t>Une architecture commune aux sujets</a:t>
            </a:r>
          </a:p>
        </p:txBody>
      </p:sp>
      <p:sp>
        <p:nvSpPr>
          <p:cNvPr id="6" name="ZoneTexte 5">
            <a:extLst>
              <a:ext uri="{FF2B5EF4-FFF2-40B4-BE49-F238E27FC236}">
                <a16:creationId xmlns:a16="http://schemas.microsoft.com/office/drawing/2014/main" id="{4F9E6846-6A49-CE5E-2643-992D97EF23F8}"/>
              </a:ext>
            </a:extLst>
          </p:cNvPr>
          <p:cNvSpPr txBox="1"/>
          <p:nvPr/>
        </p:nvSpPr>
        <p:spPr>
          <a:xfrm>
            <a:off x="3516086" y="1693354"/>
            <a:ext cx="1524002" cy="1169551"/>
          </a:xfrm>
          <a:prstGeom prst="rect">
            <a:avLst/>
          </a:prstGeom>
          <a:solidFill>
            <a:schemeClr val="bg1"/>
          </a:solidFill>
        </p:spPr>
        <p:txBody>
          <a:bodyPr wrap="square" rtlCol="0">
            <a:spAutoFit/>
          </a:bodyPr>
          <a:lstStyle/>
          <a:p>
            <a:r>
              <a:rPr lang="fr-FR" sz="1400" dirty="0"/>
              <a:t>Appropriation du contexte, </a:t>
            </a:r>
            <a:r>
              <a:rPr lang="fr-FR" sz="1400" b="1" dirty="0">
                <a:solidFill>
                  <a:srgbClr val="FF0000"/>
                </a:solidFill>
              </a:rPr>
              <a:t>proposition d’une stratégie </a:t>
            </a:r>
            <a:r>
              <a:rPr lang="fr-FR" sz="1400" dirty="0"/>
              <a:t>et activité pratique</a:t>
            </a:r>
          </a:p>
        </p:txBody>
      </p:sp>
      <p:sp>
        <p:nvSpPr>
          <p:cNvPr id="8" name="ZoneTexte 7">
            <a:extLst>
              <a:ext uri="{FF2B5EF4-FFF2-40B4-BE49-F238E27FC236}">
                <a16:creationId xmlns:a16="http://schemas.microsoft.com/office/drawing/2014/main" id="{9294CAD9-756D-0FBA-7D2C-51B295D8A299}"/>
              </a:ext>
            </a:extLst>
          </p:cNvPr>
          <p:cNvSpPr txBox="1"/>
          <p:nvPr/>
        </p:nvSpPr>
        <p:spPr>
          <a:xfrm>
            <a:off x="3592286" y="4795314"/>
            <a:ext cx="1524002" cy="954107"/>
          </a:xfrm>
          <a:prstGeom prst="rect">
            <a:avLst/>
          </a:prstGeom>
          <a:solidFill>
            <a:schemeClr val="bg1"/>
          </a:solidFill>
        </p:spPr>
        <p:txBody>
          <a:bodyPr wrap="square" rtlCol="0">
            <a:spAutoFit/>
          </a:bodyPr>
          <a:lstStyle/>
          <a:p>
            <a:r>
              <a:rPr lang="fr-FR" sz="1400" dirty="0"/>
              <a:t>Appropriation du contexte et activité pratique</a:t>
            </a:r>
          </a:p>
          <a:p>
            <a:endParaRPr lang="fr-FR" sz="1400" dirty="0"/>
          </a:p>
        </p:txBody>
      </p:sp>
      <p:sp>
        <p:nvSpPr>
          <p:cNvPr id="9" name="ZoneTexte 8">
            <a:extLst>
              <a:ext uri="{FF2B5EF4-FFF2-40B4-BE49-F238E27FC236}">
                <a16:creationId xmlns:a16="http://schemas.microsoft.com/office/drawing/2014/main" id="{95E8C196-5A91-0087-A97E-49EE2C64B710}"/>
              </a:ext>
            </a:extLst>
          </p:cNvPr>
          <p:cNvSpPr txBox="1"/>
          <p:nvPr/>
        </p:nvSpPr>
        <p:spPr>
          <a:xfrm>
            <a:off x="7260771" y="1585631"/>
            <a:ext cx="1524002" cy="1384995"/>
          </a:xfrm>
          <a:prstGeom prst="rect">
            <a:avLst/>
          </a:prstGeom>
          <a:solidFill>
            <a:schemeClr val="bg1"/>
          </a:solidFill>
        </p:spPr>
        <p:txBody>
          <a:bodyPr wrap="square" rtlCol="0">
            <a:spAutoFit/>
          </a:bodyPr>
          <a:lstStyle/>
          <a:p>
            <a:r>
              <a:rPr lang="fr-FR" sz="1400" dirty="0"/>
              <a:t>Présentation et interprétation des résultats ; </a:t>
            </a:r>
          </a:p>
          <a:p>
            <a:endParaRPr lang="fr-FR" sz="1400" dirty="0"/>
          </a:p>
          <a:p>
            <a:r>
              <a:rPr lang="fr-FR" sz="1400" dirty="0"/>
              <a:t>Conclusion</a:t>
            </a:r>
          </a:p>
          <a:p>
            <a:endParaRPr lang="fr-FR" sz="1400" dirty="0"/>
          </a:p>
        </p:txBody>
      </p:sp>
      <p:sp>
        <p:nvSpPr>
          <p:cNvPr id="10" name="ZoneTexte 9">
            <a:extLst>
              <a:ext uri="{FF2B5EF4-FFF2-40B4-BE49-F238E27FC236}">
                <a16:creationId xmlns:a16="http://schemas.microsoft.com/office/drawing/2014/main" id="{C9CDE53B-9BF6-F883-986D-5782D89D5AE6}"/>
              </a:ext>
            </a:extLst>
          </p:cNvPr>
          <p:cNvSpPr txBox="1"/>
          <p:nvPr/>
        </p:nvSpPr>
        <p:spPr>
          <a:xfrm>
            <a:off x="6977743" y="4579870"/>
            <a:ext cx="1524002" cy="1384995"/>
          </a:xfrm>
          <a:prstGeom prst="rect">
            <a:avLst/>
          </a:prstGeom>
          <a:solidFill>
            <a:schemeClr val="bg1"/>
          </a:solidFill>
        </p:spPr>
        <p:txBody>
          <a:bodyPr wrap="square" rtlCol="0">
            <a:spAutoFit/>
          </a:bodyPr>
          <a:lstStyle/>
          <a:p>
            <a:r>
              <a:rPr lang="fr-FR" sz="1400" dirty="0"/>
              <a:t>Présentation et interprétation des résultats ; </a:t>
            </a:r>
          </a:p>
          <a:p>
            <a:r>
              <a:rPr lang="fr-FR" sz="1400" b="1" dirty="0">
                <a:solidFill>
                  <a:srgbClr val="FF0000"/>
                </a:solidFill>
              </a:rPr>
              <a:t>Poursuite de la stratégie </a:t>
            </a:r>
            <a:r>
              <a:rPr lang="fr-FR" sz="1400" dirty="0"/>
              <a:t>et conclusion</a:t>
            </a:r>
          </a:p>
        </p:txBody>
      </p:sp>
      <p:sp>
        <p:nvSpPr>
          <p:cNvPr id="11" name="ZoneTexte 10">
            <a:extLst>
              <a:ext uri="{FF2B5EF4-FFF2-40B4-BE49-F238E27FC236}">
                <a16:creationId xmlns:a16="http://schemas.microsoft.com/office/drawing/2014/main" id="{18877BCE-0309-87AA-3267-632941FC61E5}"/>
              </a:ext>
            </a:extLst>
          </p:cNvPr>
          <p:cNvSpPr txBox="1"/>
          <p:nvPr/>
        </p:nvSpPr>
        <p:spPr>
          <a:xfrm>
            <a:off x="740229" y="2133600"/>
            <a:ext cx="968535" cy="369332"/>
          </a:xfrm>
          <a:prstGeom prst="rect">
            <a:avLst/>
          </a:prstGeom>
          <a:noFill/>
        </p:spPr>
        <p:txBody>
          <a:bodyPr wrap="none" rtlCol="0">
            <a:spAutoFit/>
          </a:bodyPr>
          <a:lstStyle/>
          <a:p>
            <a:r>
              <a:rPr lang="fr-FR" dirty="0"/>
              <a:t>1er type</a:t>
            </a:r>
          </a:p>
        </p:txBody>
      </p:sp>
      <p:sp>
        <p:nvSpPr>
          <p:cNvPr id="12" name="ZoneTexte 11">
            <a:extLst>
              <a:ext uri="{FF2B5EF4-FFF2-40B4-BE49-F238E27FC236}">
                <a16:creationId xmlns:a16="http://schemas.microsoft.com/office/drawing/2014/main" id="{B087984D-43AC-572F-1B4E-A4EB5859370E}"/>
              </a:ext>
            </a:extLst>
          </p:cNvPr>
          <p:cNvSpPr txBox="1"/>
          <p:nvPr/>
        </p:nvSpPr>
        <p:spPr>
          <a:xfrm>
            <a:off x="647593" y="5272367"/>
            <a:ext cx="1050288" cy="369332"/>
          </a:xfrm>
          <a:prstGeom prst="rect">
            <a:avLst/>
          </a:prstGeom>
          <a:noFill/>
        </p:spPr>
        <p:txBody>
          <a:bodyPr wrap="none" rtlCol="0">
            <a:spAutoFit/>
          </a:bodyPr>
          <a:lstStyle/>
          <a:p>
            <a:r>
              <a:rPr lang="fr-FR" dirty="0"/>
              <a:t>2</a:t>
            </a:r>
            <a:r>
              <a:rPr lang="fr-FR" baseline="30000" dirty="0"/>
              <a:t>ème</a:t>
            </a:r>
            <a:r>
              <a:rPr lang="fr-FR" dirty="0"/>
              <a:t> type</a:t>
            </a:r>
          </a:p>
        </p:txBody>
      </p:sp>
      <p:pic>
        <p:nvPicPr>
          <p:cNvPr id="13" name="Image 12"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35325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85B66F-D8BF-9366-5475-83D18ED2771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C95AEC89-2395-8937-6AB0-869EB10CBE5F}"/>
              </a:ext>
            </a:extLst>
          </p:cNvPr>
          <p:cNvPicPr>
            <a:picLocks noChangeAspect="1"/>
          </p:cNvPicPr>
          <p:nvPr/>
        </p:nvPicPr>
        <p:blipFill>
          <a:blip r:embed="rId2"/>
          <a:stretch>
            <a:fillRect/>
          </a:stretch>
        </p:blipFill>
        <p:spPr>
          <a:xfrm>
            <a:off x="32847" y="1847058"/>
            <a:ext cx="12126306" cy="3163884"/>
          </a:xfrm>
          <a:prstGeom prst="rect">
            <a:avLst/>
          </a:prstGeom>
        </p:spPr>
      </p:pic>
      <p:pic>
        <p:nvPicPr>
          <p:cNvPr id="5" name="Image 4" descr="Région_académique_La_Réunion.svg.png"/>
          <p:cNvPicPr>
            <a:picLocks noChangeAspect="1"/>
          </p:cNvPicPr>
          <p:nvPr/>
        </p:nvPicPr>
        <p:blipFill>
          <a:blip r:embed="rId3"/>
          <a:stretch>
            <a:fillRect/>
          </a:stretch>
        </p:blipFill>
        <p:spPr>
          <a:xfrm>
            <a:off x="10491537" y="0"/>
            <a:ext cx="1700463" cy="956511"/>
          </a:xfrm>
          <a:prstGeom prst="rect">
            <a:avLst/>
          </a:prstGeom>
        </p:spPr>
      </p:pic>
    </p:spTree>
    <p:extLst>
      <p:ext uri="{BB962C8B-B14F-4D97-AF65-F5344CB8AC3E}">
        <p14:creationId xmlns:p14="http://schemas.microsoft.com/office/powerpoint/2010/main" val="272541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8868B4D-78FC-71A7-92E2-1BD928F1B8AB}"/>
              </a:ext>
            </a:extLst>
          </p:cNvPr>
          <p:cNvPicPr>
            <a:picLocks noChangeAspect="1"/>
          </p:cNvPicPr>
          <p:nvPr/>
        </p:nvPicPr>
        <p:blipFill>
          <a:blip r:embed="rId2"/>
          <a:stretch>
            <a:fillRect/>
          </a:stretch>
        </p:blipFill>
        <p:spPr>
          <a:xfrm>
            <a:off x="1023257" y="112485"/>
            <a:ext cx="10221686" cy="755188"/>
          </a:xfrm>
          <a:prstGeom prst="rect">
            <a:avLst/>
          </a:prstGeom>
        </p:spPr>
      </p:pic>
      <p:sp>
        <p:nvSpPr>
          <p:cNvPr id="3" name="Espace réservé du contenu 2">
            <a:extLst>
              <a:ext uri="{FF2B5EF4-FFF2-40B4-BE49-F238E27FC236}">
                <a16:creationId xmlns:a16="http://schemas.microsoft.com/office/drawing/2014/main" id="{AE8B2AE3-B915-3BDD-40F4-F07CEC1B690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F38FC0D-BC2E-7994-41FF-8CCFFEB56601}"/>
              </a:ext>
            </a:extLst>
          </p:cNvPr>
          <p:cNvPicPr>
            <a:picLocks noChangeAspect="1"/>
          </p:cNvPicPr>
          <p:nvPr/>
        </p:nvPicPr>
        <p:blipFill>
          <a:blip r:embed="rId3"/>
          <a:stretch>
            <a:fillRect/>
          </a:stretch>
        </p:blipFill>
        <p:spPr>
          <a:xfrm>
            <a:off x="175784" y="950348"/>
            <a:ext cx="11764230" cy="5572530"/>
          </a:xfrm>
          <a:prstGeom prst="rect">
            <a:avLst/>
          </a:prstGeom>
        </p:spPr>
      </p:pic>
      <p:sp>
        <p:nvSpPr>
          <p:cNvPr id="6" name="Rectangle 5">
            <a:extLst>
              <a:ext uri="{FF2B5EF4-FFF2-40B4-BE49-F238E27FC236}">
                <a16:creationId xmlns:a16="http://schemas.microsoft.com/office/drawing/2014/main" id="{15FBB95A-19AB-76A4-2891-AFD36E819586}"/>
              </a:ext>
            </a:extLst>
          </p:cNvPr>
          <p:cNvSpPr/>
          <p:nvPr/>
        </p:nvSpPr>
        <p:spPr>
          <a:xfrm>
            <a:off x="1023257" y="2460171"/>
            <a:ext cx="4953000" cy="1295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05650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37714-C6B0-2AEC-24EC-C88337556582}"/>
              </a:ext>
            </a:extLst>
          </p:cNvPr>
          <p:cNvSpPr>
            <a:spLocks noGrp="1"/>
          </p:cNvSpPr>
          <p:nvPr>
            <p:ph type="title"/>
          </p:nvPr>
        </p:nvSpPr>
        <p:spPr>
          <a:xfrm>
            <a:off x="567087" y="173255"/>
            <a:ext cx="9866697" cy="1270535"/>
          </a:xfrm>
        </p:spPr>
        <p:txBody>
          <a:bodyPr/>
          <a:lstStyle/>
          <a:p>
            <a:r>
              <a:rPr lang="fr-FR" b="1" dirty="0"/>
              <a:t>Une diversité des situations d’évaluation.</a:t>
            </a:r>
          </a:p>
        </p:txBody>
      </p:sp>
      <p:pic>
        <p:nvPicPr>
          <p:cNvPr id="4" name="Espace réservé du contenu 3">
            <a:extLst>
              <a:ext uri="{FF2B5EF4-FFF2-40B4-BE49-F238E27FC236}">
                <a16:creationId xmlns:a16="http://schemas.microsoft.com/office/drawing/2014/main" id="{2DEDD2FD-6BF5-A7A9-9698-2D1C453F19BF}"/>
              </a:ext>
            </a:extLst>
          </p:cNvPr>
          <p:cNvPicPr>
            <a:picLocks noGrp="1" noChangeAspect="1"/>
          </p:cNvPicPr>
          <p:nvPr>
            <p:ph idx="1"/>
          </p:nvPr>
        </p:nvPicPr>
        <p:blipFill>
          <a:blip r:embed="rId2"/>
          <a:stretch>
            <a:fillRect/>
          </a:stretch>
        </p:blipFill>
        <p:spPr>
          <a:xfrm>
            <a:off x="5102679" y="1499507"/>
            <a:ext cx="5905500" cy="4229100"/>
          </a:xfrm>
          <a:prstGeom prst="rect">
            <a:avLst/>
          </a:prstGeom>
        </p:spPr>
      </p:pic>
      <p:pic>
        <p:nvPicPr>
          <p:cNvPr id="3" name="Image 2">
            <a:extLst>
              <a:ext uri="{FF2B5EF4-FFF2-40B4-BE49-F238E27FC236}">
                <a16:creationId xmlns:a16="http://schemas.microsoft.com/office/drawing/2014/main" id="{28B83E6C-9A82-DE98-A1FE-1FF17AE83119}"/>
              </a:ext>
            </a:extLst>
          </p:cNvPr>
          <p:cNvPicPr>
            <a:picLocks noChangeAspect="1"/>
          </p:cNvPicPr>
          <p:nvPr/>
        </p:nvPicPr>
        <p:blipFill>
          <a:blip r:embed="rId3" cstate="print"/>
          <a:stretch>
            <a:fillRect/>
          </a:stretch>
        </p:blipFill>
        <p:spPr>
          <a:xfrm>
            <a:off x="638787" y="3253223"/>
            <a:ext cx="3737270" cy="1325563"/>
          </a:xfrm>
          <a:prstGeom prst="rect">
            <a:avLst/>
          </a:prstGeom>
        </p:spPr>
      </p:pic>
      <p:pic>
        <p:nvPicPr>
          <p:cNvPr id="5" name="Image 4" descr="Région_académique_La_Réunion.svg.png"/>
          <p:cNvPicPr>
            <a:picLocks noChangeAspect="1"/>
          </p:cNvPicPr>
          <p:nvPr/>
        </p:nvPicPr>
        <p:blipFill>
          <a:blip r:embed="rId4"/>
          <a:stretch>
            <a:fillRect/>
          </a:stretch>
        </p:blipFill>
        <p:spPr>
          <a:xfrm>
            <a:off x="10491537" y="0"/>
            <a:ext cx="1700463" cy="956511"/>
          </a:xfrm>
          <a:prstGeom prst="rect">
            <a:avLst/>
          </a:prstGeom>
        </p:spPr>
      </p:pic>
    </p:spTree>
    <p:extLst>
      <p:ext uri="{BB962C8B-B14F-4D97-AF65-F5344CB8AC3E}">
        <p14:creationId xmlns:p14="http://schemas.microsoft.com/office/powerpoint/2010/main" val="20201913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1592</Words>
  <Application>Microsoft Macintosh PowerPoint</Application>
  <PresentationFormat>Grand écran</PresentationFormat>
  <Paragraphs>157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Marianne</vt:lpstr>
      <vt:lpstr>Wingdings</vt:lpstr>
      <vt:lpstr>Thème Office</vt:lpstr>
      <vt:lpstr>ECE Session 2025</vt:lpstr>
      <vt:lpstr>Organisation de l’Epreuve pratique d'évaluation des compétences expérimentales :</vt:lpstr>
      <vt:lpstr>Organisation de l’Epreuve pratique d'évaluation des compétences expérimentales :</vt:lpstr>
      <vt:lpstr>Choix et passation de l’épreuve pratique.</vt:lpstr>
      <vt:lpstr>Choix et passation de l’épreuve pratique</vt:lpstr>
      <vt:lpstr>Une architecture commune aux sujets</vt:lpstr>
      <vt:lpstr>Présentation PowerPoint</vt:lpstr>
      <vt:lpstr>Présentation PowerPoint</vt:lpstr>
      <vt:lpstr>Une diversité des situations d’évaluation.</vt:lpstr>
      <vt:lpstr>Barème et descripteurs de l’évaluation. Étape spécifique.</vt:lpstr>
      <vt:lpstr>Les aides apportées : Dans la continuité de la proposition du candidat = aide mineure.  Dans la rupture de la proposition du candidat = aide majeure.</vt:lpstr>
      <vt:lpstr>Barème et descripteurs de l’évaluation.  Activité pratique.</vt:lpstr>
      <vt:lpstr>Barème et descripteurs de l’évaluation. Communication et interprétation des résultats.</vt:lpstr>
      <vt:lpstr>Barème et descripteurs de l’évaluation. Conclusion finale.</vt:lpstr>
      <vt:lpstr>SANTORIN : Parmi la liste académique,  on identifie le sujet par son numéro.</vt:lpstr>
      <vt:lpstr>SANTORIN : L’examinateur complète le barème pour chaque partie par curseur.</vt:lpstr>
      <vt:lpstr>SANTORIN : Barème à 2 curseurs.</vt:lpstr>
      <vt:lpstr>Merci de votre attention Prêt pour vos questions</vt:lpstr>
      <vt:lpstr>GRAND ORAL Session 2025</vt:lpstr>
      <vt:lpstr>Modalités :</vt:lpstr>
      <vt:lpstr>Présentation PowerPoint</vt:lpstr>
      <vt:lpstr>Présentation PowerPoint</vt:lpstr>
      <vt:lpstr>Présentation PowerPoint</vt:lpstr>
      <vt:lpstr>Présentation PowerPoint</vt:lpstr>
      <vt:lpstr>Présentation PowerPoint</vt:lpstr>
      <vt:lpstr>Scénario 1</vt:lpstr>
      <vt:lpstr>Présentation PowerPoint</vt:lpstr>
      <vt:lpstr>Scénario 2</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Session 2024</dc:title>
  <dc:creator>Philippe GOEURY</dc:creator>
  <cp:lastModifiedBy>Philippe GOEURY</cp:lastModifiedBy>
  <cp:revision>17</cp:revision>
  <dcterms:created xsi:type="dcterms:W3CDTF">2024-03-18T05:21:57Z</dcterms:created>
  <dcterms:modified xsi:type="dcterms:W3CDTF">2025-03-05T08:32:23Z</dcterms:modified>
</cp:coreProperties>
</file>