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56" r:id="rId5"/>
    <p:sldId id="601" r:id="rId6"/>
    <p:sldId id="600" r:id="rId7"/>
    <p:sldId id="599" r:id="rId8"/>
    <p:sldId id="602" r:id="rId9"/>
    <p:sldId id="611" r:id="rId10"/>
    <p:sldId id="603" r:id="rId11"/>
    <p:sldId id="604" r:id="rId12"/>
    <p:sldId id="605" r:id="rId13"/>
    <p:sldId id="606" r:id="rId14"/>
    <p:sldId id="607" r:id="rId15"/>
    <p:sldId id="608" r:id="rId16"/>
    <p:sldId id="612" r:id="rId17"/>
  </p:sldIdLst>
  <p:sldSz cx="12192000" cy="68580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rgbClr val="5F5F5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5F5F5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5F5F5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5F5F5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5F5F5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5F5F5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5F5F5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5F5F5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5F5F5F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TN5h1coyFUnaqj6VJW6Vg==" hashData="5lCssrWD3Tp4PuR0Ll7nQuPL1BzGMrFGIT1X5Tjnztnx79D4S0TF7Uk/Li9aYO43jwolTNbvN5v4P9k0w+iCG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vé Lebec" initials="hle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00"/>
    <a:srgbClr val="FF0000"/>
    <a:srgbClr val="92D050"/>
    <a:srgbClr val="FBD105"/>
    <a:srgbClr val="798085"/>
    <a:srgbClr val="376092"/>
    <a:srgbClr val="FFFFFF"/>
    <a:srgbClr val="4F81BD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1" autoAdjust="0"/>
    <p:restoredTop sz="88182" autoAdjust="0"/>
  </p:normalViewPr>
  <p:slideViewPr>
    <p:cSldViewPr snapToGrid="0">
      <p:cViewPr varScale="1">
        <p:scale>
          <a:sx n="87" d="100"/>
          <a:sy n="87" d="100"/>
        </p:scale>
        <p:origin x="922" y="77"/>
      </p:cViewPr>
      <p:guideLst>
        <p:guide orient="horz" pos="2160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5" rIns="96530" bIns="48265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5" rIns="96530" bIns="4826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5" rIns="96530" bIns="48265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5" rIns="96530" bIns="4826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800BB64-E81A-4672-B6CF-251E6F4F46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8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62000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1225"/>
            <a:ext cx="49514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6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2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A4D748-1BFD-4C15-B5AC-DB58F41E61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23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8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0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3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9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48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25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4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4D748-1BFD-4C15-B5AC-DB58F41E617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7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12">
            <a:extLst>
              <a:ext uri="{FF2B5EF4-FFF2-40B4-BE49-F238E27FC236}">
                <a16:creationId xmlns:a16="http://schemas.microsoft.com/office/drawing/2014/main" id="{787260AC-0EAA-42F0-B0FA-33A8501EA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000" y="2203964"/>
            <a:ext cx="11700000" cy="3897883"/>
          </a:xfrm>
          <a:prstGeom prst="rect">
            <a:avLst/>
          </a:prstGeom>
        </p:spPr>
      </p:pic>
      <p:pic>
        <p:nvPicPr>
          <p:cNvPr id="8" name="Graphique 9">
            <a:extLst>
              <a:ext uri="{FF2B5EF4-FFF2-40B4-BE49-F238E27FC236}">
                <a16:creationId xmlns:a16="http://schemas.microsoft.com/office/drawing/2014/main" id="{2B82F2E8-765B-4748-B38E-AB9EB38477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2780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91393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92000" y="0"/>
            <a:ext cx="9000000" cy="990000"/>
          </a:xfrm>
          <a:noFill/>
          <a:ln w="3175">
            <a:noFill/>
            <a:miter lim="800000"/>
            <a:headEnd/>
            <a:tailEnd/>
          </a:ln>
        </p:spPr>
        <p:txBody>
          <a:bodyPr vert="horz" wrap="square" lIns="36000" tIns="36000" rIns="540000" bIns="0" numCol="1" anchor="ctr" anchorCtr="0" compatLnSpc="1"/>
          <a:lstStyle>
            <a:lvl1pPr>
              <a:defRPr lang="fr-FR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0194" y="6453336"/>
            <a:ext cx="5040000" cy="252000"/>
          </a:xfrm>
          <a:prstGeom prst="rect">
            <a:avLst/>
          </a:prstGeom>
        </p:spPr>
        <p:txBody>
          <a:bodyPr lIns="0"/>
          <a:lstStyle>
            <a:lvl1pPr>
              <a:defRPr sz="900" b="0"/>
            </a:lvl1pPr>
          </a:lstStyle>
          <a:p>
            <a:r>
              <a:rPr lang="fr-FR"/>
              <a:t>Présentation SGPI - 21/07/2021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F15995-DEAE-487A-BA74-ACB29DAB5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87488" y="1334664"/>
            <a:ext cx="10153128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540000" bIns="36000" numCol="1" anchor="t" anchorCtr="0" compatLnSpc="1">
            <a:prstTxWarp prst="textNoShape">
              <a:avLst/>
            </a:prstTxWarp>
          </a:bodyPr>
          <a:lstStyle/>
          <a:p>
            <a:pPr marL="0" lvl="0" indent="0" algn="l" defTabSz="358775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tabLst>
                <a:tab pos="2879725" algn="l"/>
                <a:tab pos="2959100" algn="dec"/>
              </a:tabLst>
            </a:pPr>
            <a:r>
              <a:rPr lang="fr-FR"/>
              <a:t>cliquez pour modifier les styles du texte du masque</a:t>
            </a:r>
          </a:p>
          <a:p>
            <a:pPr marL="180000" lvl="1" indent="-180000" algn="l" defTabSz="44926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960688" algn="dec"/>
              </a:tabLst>
            </a:pPr>
            <a:r>
              <a:rPr lang="fr-FR"/>
              <a:t>deuxième niveau</a:t>
            </a:r>
          </a:p>
          <a:p>
            <a:pPr marL="540000" lvl="2" indent="-180000" algn="l" defTabSz="44926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anose="020B0604020202020204" pitchFamily="34" charset="0"/>
              <a:buChar char="-"/>
              <a:tabLst>
                <a:tab pos="2960688" algn="dec"/>
              </a:tabLst>
            </a:pPr>
            <a:r>
              <a:rPr lang="fr-FR"/>
              <a:t>Troisième</a:t>
            </a:r>
          </a:p>
          <a:p>
            <a:pPr marL="720000" lvl="3" indent="-180000" algn="l" defTabSz="44926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Courier New" panose="02070309020205020404" pitchFamily="49" charset="0"/>
              <a:buChar char="o"/>
              <a:tabLst>
                <a:tab pos="2960688" algn="dec"/>
              </a:tabLst>
            </a:pPr>
            <a:r>
              <a:rPr lang="fr-FR"/>
              <a:t>Quatrième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92000" y="0"/>
            <a:ext cx="9000000" cy="990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47C61D7-76EA-4908-9693-C6D34A41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194" y="6453336"/>
            <a:ext cx="5040000" cy="252000"/>
          </a:xfrm>
          <a:prstGeom prst="rect">
            <a:avLst/>
          </a:prstGeom>
        </p:spPr>
        <p:txBody>
          <a:bodyPr lIns="0"/>
          <a:lstStyle>
            <a:lvl1pPr>
              <a:defRPr sz="900" b="0"/>
            </a:lvl1pPr>
          </a:lstStyle>
          <a:p>
            <a:r>
              <a:rPr lang="fr-FR"/>
              <a:t>Présentation SGPI - 21/07/2021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76644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7120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93903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6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01897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6024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SGPI - 21/07/2021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0097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0723-5D76-4656-AE45-ECEB938E4E5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SGPI - 21/07/2021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818E-C8D1-4302-B696-13911944C12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22">
            <a:extLst>
              <a:ext uri="{FF2B5EF4-FFF2-40B4-BE49-F238E27FC236}">
                <a16:creationId xmlns:a16="http://schemas.microsoft.com/office/drawing/2014/main" id="{76B62AE9-D176-4255-A51B-859E425E90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06041" y="0"/>
            <a:ext cx="9385959" cy="990000"/>
          </a:xfrm>
          <a:prstGeom prst="rect">
            <a:avLst/>
          </a:prstGeom>
        </p:spPr>
      </p:pic>
      <p:pic>
        <p:nvPicPr>
          <p:cNvPr id="8" name="Graphique 11">
            <a:extLst>
              <a:ext uri="{FF2B5EF4-FFF2-40B4-BE49-F238E27FC236}">
                <a16:creationId xmlns:a16="http://schemas.microsoft.com/office/drawing/2014/main" id="{677E9CAC-DCFC-434D-B2A9-56BD774629B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0"/>
            <a:ext cx="12204000" cy="99157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0D10C9-15F2-4498-8C89-72EFFA9D49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10194" y="6381328"/>
            <a:ext cx="11682000" cy="0"/>
          </a:xfrm>
          <a:prstGeom prst="line">
            <a:avLst/>
          </a:prstGeom>
          <a:noFill/>
          <a:ln w="19050" cap="flat" cmpd="sng" algn="ctr">
            <a:solidFill>
              <a:srgbClr val="FFD5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93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697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9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isep.fr/formation/partir-a-l-etranger" TargetMode="External"/><Relationship Id="rId3" Type="http://schemas.openxmlformats.org/officeDocument/2006/relationships/hyperlink" Target="http://www.horizons21.fr/" TargetMode="External"/><Relationship Id="rId7" Type="http://schemas.openxmlformats.org/officeDocument/2006/relationships/hyperlink" Target="https://www.onisep.fr/Choisir-mes-etudes/Apres-le-bac#Principaux-domaines-d-etudes" TargetMode="External"/><Relationship Id="rId2" Type="http://schemas.openxmlformats.org/officeDocument/2006/relationships/hyperlink" Target="https://www.onisep.fr/Equipes-educatives/referentiel-des-competences-a-s-orienter-au-lyce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isep.fr/Choisir-mes-etudes/Apres-le-bac#Organisation-des-etudes-superieures" TargetMode="External"/><Relationship Id="rId5" Type="http://schemas.openxmlformats.org/officeDocument/2006/relationships/hyperlink" Target="https://www.onisep.fr/Choisir-mes-etudes/Au-lycee-au-CFA/Entrer-dans-le-superieur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avenirs.onisep.fr/" TargetMode="External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onisep.fr/Choisir-mes-etudes/Au-lycee-au-CFA/Entrer-dans-le-superieur" TargetMode="External"/><Relationship Id="rId7" Type="http://schemas.openxmlformats.org/officeDocument/2006/relationships/hyperlink" Target="https://avenirs.onisep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formation/partir-a-l-etranger" TargetMode="External"/><Relationship Id="rId5" Type="http://schemas.openxmlformats.org/officeDocument/2006/relationships/hyperlink" Target="https://www.onisep.fr/vers-l-emploi" TargetMode="External"/><Relationship Id="rId4" Type="http://schemas.openxmlformats.org/officeDocument/2006/relationships/hyperlink" Target="https://www.onisep.fr/Choisir-mes-etudes/Apres-le-bac#Etudier-en-Europ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sites-annexes/avenir-s/mise-en-avant/pour-les-equipes-educatives/offre-de-form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OnisepReunion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orientationenligne.fr/" TargetMode="External"/><Relationship Id="rId3" Type="http://schemas.openxmlformats.org/officeDocument/2006/relationships/hyperlink" Target="http://www.onisep.fr/" TargetMode="External"/><Relationship Id="rId7" Type="http://schemas.openxmlformats.org/officeDocument/2006/relationships/hyperlink" Target="https://www.onisep.fr/Parents/Representants-de-parents-d-elev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Parents/Vos-questions-nos-reponses" TargetMode="External"/><Relationship Id="rId5" Type="http://schemas.openxmlformats.org/officeDocument/2006/relationships/hyperlink" Target="https://www.onisep.fr/Parents/Comprendre-l-Ecole" TargetMode="External"/><Relationship Id="rId4" Type="http://schemas.openxmlformats.org/officeDocument/2006/relationships/hyperlink" Target="https://www.onisep.fr/orientation/le-systeme-educatif/l-ecole-expliquee-aux-parents-en-video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isep.fr/Choisir-mes-etudes/College/Orientation-au-college" TargetMode="External"/><Relationship Id="rId3" Type="http://schemas.openxmlformats.org/officeDocument/2006/relationships/hyperlink" Target="https://www.onisep.fr/Choisir-mes-etudes/Au-college#Preparer-sa-rentree-au-college" TargetMode="External"/><Relationship Id="rId7" Type="http://schemas.openxmlformats.org/officeDocument/2006/relationships/hyperlink" Target="https://www.onisep.fr/Choisir-mes-etudes/College/Diplome-au-college" TargetMode="External"/><Relationship Id="rId12" Type="http://schemas.openxmlformats.org/officeDocument/2006/relationships/hyperlink" Target="http://www.monorientationenligne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isep.fr/Choisir-mes-etudes/College/Stages-au-college" TargetMode="External"/><Relationship Id="rId11" Type="http://schemas.openxmlformats.org/officeDocument/2006/relationships/hyperlink" Target="https://www.onisep.fr/formation/apres-le-bac-les-etudes-superieures/ma-premiere-annee-en" TargetMode="External"/><Relationship Id="rId5" Type="http://schemas.openxmlformats.org/officeDocument/2006/relationships/hyperlink" Target="https://www.onisep.fr/ressources/univers-formation/formations/Colleges/classes-de-college#type-de-formation" TargetMode="External"/><Relationship Id="rId10" Type="http://schemas.openxmlformats.org/officeDocument/2006/relationships/hyperlink" Target="https://avenirs.onisep.fr/eleves/decouvrir-la-voie-pro-au-college" TargetMode="External"/><Relationship Id="rId4" Type="http://schemas.openxmlformats.org/officeDocument/2006/relationships/hyperlink" Target="https://www.onisep.fr/Choisir-mes-etudes/College/Organisation-des-etudes" TargetMode="External"/><Relationship Id="rId9" Type="http://schemas.openxmlformats.org/officeDocument/2006/relationships/hyperlink" Target="https://www.onisep.fr/Choisir-mes-etudes/Au-lycee-au-CFA/Au-lycee-general-et-technologiqu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rizons21.fr/" TargetMode="External"/><Relationship Id="rId3" Type="http://schemas.openxmlformats.org/officeDocument/2006/relationships/hyperlink" Target="https://www.onisep.fr/orientation" TargetMode="External"/><Relationship Id="rId7" Type="http://schemas.openxmlformats.org/officeDocument/2006/relationships/hyperlink" Target="https://www.onisep.fr/metier#decouvrir-le-monde-professionn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umentation.onisep.fr/" TargetMode="External"/><Relationship Id="rId11" Type="http://schemas.openxmlformats.org/officeDocument/2006/relationships/hyperlink" Target="https://www.cordeesdelareussite.fr/" TargetMode="External"/><Relationship Id="rId5" Type="http://schemas.openxmlformats.org/officeDocument/2006/relationships/hyperlink" Target="https://jobdd.onisep.fr/" TargetMode="External"/><Relationship Id="rId10" Type="http://schemas.openxmlformats.org/officeDocument/2006/relationships/hyperlink" Target="https://www.nouvelles-chances.gouv.fr/" TargetMode="External"/><Relationship Id="rId4" Type="http://schemas.openxmlformats.org/officeDocument/2006/relationships/hyperlink" Target="https://www.onisep.fr/equipes-educatives#egalite-fillesgarcons" TargetMode="External"/><Relationship Id="rId9" Type="http://schemas.openxmlformats.org/officeDocument/2006/relationships/hyperlink" Target="https://sport.onisep.f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-reunion.fr/onisep-l-information-sur-l-orientation-122093" TargetMode="External"/><Relationship Id="rId3" Type="http://schemas.openxmlformats.org/officeDocument/2006/relationships/hyperlink" Target="https://www.onisep.fr/Tchats" TargetMode="External"/><Relationship Id="rId7" Type="http://schemas.openxmlformats.org/officeDocument/2006/relationships/hyperlink" Target="https://agenda-avenirs.onisep.fr/agenda/v/01H2Q0J00A2YVP8BSSDH1FECEN" TargetMode="External"/><Relationship Id="rId2" Type="http://schemas.openxmlformats.org/officeDocument/2006/relationships/hyperlink" Target="https://www.onisep.fr/video/mission-oce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genda-avenirs.onisep.fr/agenda/v/01H4N1ET3P3WMENS1P8FXHN1YQ" TargetMode="External"/><Relationship Id="rId5" Type="http://schemas.openxmlformats.org/officeDocument/2006/relationships/hyperlink" Target="https://oniseptv.onisep.fr/" TargetMode="External"/><Relationship Id="rId4" Type="http://schemas.openxmlformats.org/officeDocument/2006/relationships/hyperlink" Target="https://www.onisep.fr/Les-metiers-animes" TargetMode="External"/><Relationship Id="rId9" Type="http://schemas.openxmlformats.org/officeDocument/2006/relationships/hyperlink" Target="https://www.onisep.f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olios.onisep.fr/" TargetMode="External"/><Relationship Id="rId3" Type="http://schemas.openxmlformats.org/officeDocument/2006/relationships/hyperlink" Target="https://www.onisep.fr/programme-avenir-s-l-accompagnement-a-l-orientation-evolue#:~:text=Le%20programme%E2%80%AFAvenir%20%28s%29%E2%80%AFa%20pour%20objectif%20d%E2%80%99accompagner%20les%20%C3%A9l%C3%A8ves%2C,la%20vie%20professionnelle%20voire%20lors%20de%20possibles%20r%C3%A9orientations." TargetMode="External"/><Relationship Id="rId7" Type="http://schemas.openxmlformats.org/officeDocument/2006/relationships/hyperlink" Target="https://www.onisep.fr/equipes-educatives/accompagnement-a-l-orientation-horaire-dedie/l-agenda-de-l-orient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-avenirs.onisep.fr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onisep.fr/Equipes-educatives/referentiel-des-competences-a-s-orienter-au-lycee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avenirs.onisep.fr/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uvelles-chances.gouv.fr/" TargetMode="External"/><Relationship Id="rId3" Type="http://schemas.openxmlformats.org/officeDocument/2006/relationships/hyperlink" Target="https://www.onisep.fr/Scolarite-et-handicap#Les-parcours-de-scolarite" TargetMode="External"/><Relationship Id="rId7" Type="http://schemas.openxmlformats.org/officeDocument/2006/relationships/hyperlink" Target="https://www.onisep.fr/Choisir-mes-etudes/Apres-le-bac#Reorientation-dans-le-superieur" TargetMode="External"/><Relationship Id="rId2" Type="http://schemas.openxmlformats.org/officeDocument/2006/relationships/hyperlink" Target="https://www.onisep.fr/Choisir-mes-etudes/College/Collegiens-a-besoins-specifiqu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Choisir-mes-etudes/Apres-le-bac#Conseils-et-strategies-d-etudes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onisep.fr/Choisir-mes-etudes/Au-lycee-au-CFA/Dispositifs-specifiques" TargetMode="External"/><Relationship Id="rId10" Type="http://schemas.openxmlformats.org/officeDocument/2006/relationships/hyperlink" Target="https://www.onisep.fr/Scolarite-et-handicap#Vers-l-emploi" TargetMode="External"/><Relationship Id="rId4" Type="http://schemas.openxmlformats.org/officeDocument/2006/relationships/hyperlink" Target="https://www.onisep.fr/Formation-et-handicap#Se-faire-accompagner" TargetMode="External"/><Relationship Id="rId9" Type="http://schemas.openxmlformats.org/officeDocument/2006/relationships/hyperlink" Target="https://www.cordeesdelareussite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equipes-educatives#egalite-fillesgarc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onisep.fr/Decouvrir-les-metiers/Les-quiz-de-l-Onise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isep.fr/metier/cite-orientee-les-episodes-de-la-saison-2" TargetMode="External"/><Relationship Id="rId3" Type="http://schemas.openxmlformats.org/officeDocument/2006/relationships/hyperlink" Target="https://www.onisep.fr/Choisir-mes-etudes/College/Orientation-au-college" TargetMode="External"/><Relationship Id="rId7" Type="http://schemas.openxmlformats.org/officeDocument/2006/relationships/hyperlink" Target="https://www.onisep.fr/metier/cite-orientee-les-episodes-de-la-saison-1" TargetMode="External"/><Relationship Id="rId2" Type="http://schemas.openxmlformats.org/officeDocument/2006/relationships/hyperlink" Target="https://www.onisep.fr/Choisir-mes-etudes/College/Diplome-au-colle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isep.fr/Premiers-pas-vers-l-emploi#Decouvrir-le-monde-professionnel" TargetMode="External"/><Relationship Id="rId5" Type="http://schemas.openxmlformats.org/officeDocument/2006/relationships/hyperlink" Target="https://www.onisep.fr/Premiers-pas-vers-l-emploi#Alternance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onisep.fr/Premiers-pas-vers-l-emploi#Stages-en-entreprises" TargetMode="External"/><Relationship Id="rId9" Type="http://schemas.openxmlformats.org/officeDocument/2006/relationships/hyperlink" Target="https://avenirs.onisep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uremootoo_JR_LR_20170326_00968 | OLYMPUS DIGITAL CAMERA | Flickr">
            <a:extLst>
              <a:ext uri="{FF2B5EF4-FFF2-40B4-BE49-F238E27FC236}">
                <a16:creationId xmlns:a16="http://schemas.microsoft.com/office/drawing/2014/main" id="{070181E7-C86B-48C6-E797-A8C314C502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18" y="114423"/>
            <a:ext cx="9191625" cy="64892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27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8C7177-2F8E-4DC2-A6EA-F682709FE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970" y="6137987"/>
            <a:ext cx="9144000" cy="321946"/>
          </a:xfrm>
        </p:spPr>
        <p:txBody>
          <a:bodyPr>
            <a:norm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Présentation selon les axes du projet stratégique académique de La Réunion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575D1B-AA78-4606-8FAC-30357BC47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341" y="3130537"/>
            <a:ext cx="11720332" cy="2341306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Offre numérique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Présentation des ressources 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nationales et régionales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49821B-8E37-42B5-A1BA-03461C04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1431" y="6603710"/>
            <a:ext cx="5087816" cy="365125"/>
          </a:xfrm>
        </p:spPr>
        <p:txBody>
          <a:bodyPr/>
          <a:lstStyle/>
          <a:p>
            <a:r>
              <a:rPr lang="fr-FR" sz="1200" dirty="0"/>
              <a:t>Nathalie ABADIE Directrice territoriale Onisep Réunion 2023-2024</a:t>
            </a:r>
          </a:p>
          <a:p>
            <a:endParaRPr lang="fr-FR" dirty="0"/>
          </a:p>
        </p:txBody>
      </p:sp>
      <p:pic>
        <p:nvPicPr>
          <p:cNvPr id="6" name="Image 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2BD6F30-2C29-8E16-D503-E567AD025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31" y="185188"/>
            <a:ext cx="3735229" cy="1107281"/>
          </a:xfrm>
          <a:prstGeom prst="rect">
            <a:avLst/>
          </a:prstGeom>
          <a:noFill/>
          <a:ln>
            <a:noFill/>
          </a:ln>
          <a:effectLst>
            <a:outerShdw blurRad="12700" dist="38100" dir="2700000" algn="tl" rotWithShape="0">
              <a:schemeClr val="tx1">
                <a:alpha val="3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9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5864" y="615745"/>
            <a:ext cx="8539162" cy="185738"/>
          </a:xfrm>
        </p:spPr>
        <p:txBody>
          <a:bodyPr>
            <a:no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Axe 3 : maîtriser les fondamentaux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Développer les compétences à s’orienter au LGT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6600" y="1955455"/>
            <a:ext cx="4065494" cy="38817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   </a:t>
            </a:r>
          </a:p>
          <a:p>
            <a:pPr marL="0" indent="0">
              <a:buNone/>
            </a:pPr>
            <a:endParaRPr lang="fr-FR" sz="7200" b="1" dirty="0">
              <a:hlinkClick r:id="rId2"/>
            </a:endParaRPr>
          </a:p>
          <a:p>
            <a:pPr marL="0" indent="0">
              <a:buNone/>
            </a:pPr>
            <a:r>
              <a:rPr lang="fr-FR" sz="7200" b="1" dirty="0">
                <a:hlinkClick r:id="rId2"/>
              </a:rPr>
              <a:t>Le référentiel des compétences à s’orienter</a:t>
            </a:r>
            <a:endParaRPr lang="fr-FR" sz="7200" b="1" dirty="0"/>
          </a:p>
          <a:p>
            <a:endParaRPr lang="fr-FR" sz="5600" b="1" dirty="0"/>
          </a:p>
          <a:p>
            <a:pPr marL="0" indent="0">
              <a:buNone/>
            </a:pPr>
            <a:endParaRPr lang="fr-FR" sz="5600" b="1" dirty="0"/>
          </a:p>
          <a:p>
            <a:pPr marL="0" indent="0">
              <a:buNone/>
            </a:pPr>
            <a:endParaRPr lang="fr-FR" sz="5600" b="1" dirty="0"/>
          </a:p>
          <a:p>
            <a:pPr marL="0" indent="0">
              <a:buNone/>
            </a:pPr>
            <a:endParaRPr lang="fr-FR" sz="5600" b="1" dirty="0"/>
          </a:p>
          <a:p>
            <a:pPr marL="0" indent="0">
              <a:buNone/>
            </a:pPr>
            <a:endParaRPr lang="fr-FR" sz="5600" b="1" dirty="0"/>
          </a:p>
          <a:p>
            <a:pPr marL="0" indent="0">
              <a:buNone/>
            </a:pPr>
            <a:endParaRPr lang="fr-FR" sz="6400" b="1" dirty="0"/>
          </a:p>
          <a:p>
            <a:pPr marL="0" indent="0">
              <a:buNone/>
            </a:pPr>
            <a:r>
              <a:rPr lang="fr-FR" sz="6400" b="1" dirty="0"/>
              <a:t>Construire son parcours</a:t>
            </a:r>
            <a:endParaRPr lang="fr-FR" sz="6400" dirty="0"/>
          </a:p>
          <a:p>
            <a:pPr lvl="0" fontAlgn="t"/>
            <a:r>
              <a:rPr lang="fr-FR" sz="6400" u="sng" dirty="0">
                <a:hlinkClick r:id="rId3" tooltip="Horizons21"/>
              </a:rPr>
              <a:t>Horizons21</a:t>
            </a:r>
            <a:endParaRPr lang="fr-FR" sz="64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38556" y="1020827"/>
            <a:ext cx="11311964" cy="5384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12800" b="1" dirty="0">
                <a:solidFill>
                  <a:srgbClr val="FF0000"/>
                </a:solidFill>
                <a:hlinkClick r:id="rId4"/>
              </a:rPr>
              <a:t>Avenir(s)</a:t>
            </a:r>
            <a:r>
              <a:rPr lang="fr-FR" sz="12800" b="1" dirty="0">
                <a:solidFill>
                  <a:srgbClr val="FF0000"/>
                </a:solidFill>
              </a:rPr>
              <a:t> : </a:t>
            </a:r>
          </a:p>
          <a:p>
            <a:endParaRPr lang="fr-FR" sz="7200" b="1" dirty="0"/>
          </a:p>
          <a:p>
            <a:pPr marL="0" indent="0">
              <a:buNone/>
            </a:pPr>
            <a:r>
              <a:rPr lang="fr-FR" sz="7200" b="1" dirty="0"/>
              <a:t>Avec : </a:t>
            </a:r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pPr algn="ctr"/>
            <a:endParaRPr lang="fr-FR" sz="7200" b="1" dirty="0"/>
          </a:p>
          <a:p>
            <a:pPr algn="ctr"/>
            <a:endParaRPr lang="fr-FR" sz="7200" b="1" dirty="0"/>
          </a:p>
          <a:p>
            <a:pPr marL="0" indent="0" algn="ctr">
              <a:buNone/>
            </a:pPr>
            <a:r>
              <a:rPr lang="fr-FR" sz="7200" b="1" dirty="0"/>
              <a:t>Et aussi, après le bac</a:t>
            </a:r>
            <a:endParaRPr lang="fr-FR" sz="7200" dirty="0"/>
          </a:p>
          <a:p>
            <a:pPr lvl="0" algn="ctr" fontAlgn="t"/>
            <a:r>
              <a:rPr lang="fr-FR" sz="6400" u="sng" dirty="0">
                <a:hlinkClick r:id="rId5" tooltip="Entrer dans le supérieur / Parcoursup"/>
              </a:rPr>
              <a:t>Entrer dans le supérieur / </a:t>
            </a:r>
            <a:r>
              <a:rPr lang="fr-FR" sz="6400" u="sng" dirty="0" err="1">
                <a:hlinkClick r:id="rId5" tooltip="Entrer dans le supérieur / Parcoursup"/>
              </a:rPr>
              <a:t>Parcoursup</a:t>
            </a:r>
            <a:endParaRPr lang="fr-FR" sz="6400" dirty="0"/>
          </a:p>
          <a:p>
            <a:pPr lvl="0" algn="ctr" fontAlgn="t"/>
            <a:r>
              <a:rPr lang="fr-FR" sz="6400" u="sng" dirty="0">
                <a:hlinkClick r:id="rId6" tooltip="Organisation des études"/>
              </a:rPr>
              <a:t>Organisation des études</a:t>
            </a:r>
            <a:endParaRPr lang="fr-FR" sz="6400" dirty="0"/>
          </a:p>
          <a:p>
            <a:pPr lvl="0" algn="ctr" fontAlgn="t"/>
            <a:r>
              <a:rPr lang="fr-FR" sz="6400" u="sng" dirty="0">
                <a:hlinkClick r:id="rId7" tooltip="Principaux domaines d'études"/>
              </a:rPr>
              <a:t>Principaux domaines d'études</a:t>
            </a:r>
            <a:endParaRPr lang="fr-FR" sz="6400" u="sng" dirty="0"/>
          </a:p>
          <a:p>
            <a:pPr lvl="0" algn="ctr" fontAlgn="t"/>
            <a:r>
              <a:rPr lang="fr-FR" sz="6400" u="sng" dirty="0">
                <a:hlinkClick r:id="rId8"/>
              </a:rPr>
              <a:t>Partir à l’étranger</a:t>
            </a:r>
            <a:endParaRPr lang="fr-FR" sz="6400" dirty="0"/>
          </a:p>
          <a:p>
            <a:pPr marL="0" lvl="0" indent="0" fontAlgn="t">
              <a:buNone/>
            </a:pPr>
            <a:endParaRPr lang="fr-FR" sz="6400" b="1" dirty="0"/>
          </a:p>
          <a:p>
            <a:pPr marL="0" indent="0" fontAlgn="t">
              <a:buNone/>
            </a:pPr>
            <a:r>
              <a:rPr lang="fr-FR" sz="4900" b="1" dirty="0"/>
              <a:t> </a:t>
            </a:r>
            <a:endParaRPr lang="fr-FR" sz="4900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57445" y="12475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A5C7DF-D072-E0E9-0055-45E68C6D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050968"/>
            <a:ext cx="2808110" cy="13245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B642BD-B615-EB47-263C-8EBA37AD76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6662" y="1162919"/>
            <a:ext cx="5730716" cy="3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5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7512" y="1"/>
            <a:ext cx="8829675" cy="1690688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Axe 4 : valoriser la voie professionnelle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995" y="3429000"/>
            <a:ext cx="10515600" cy="4351338"/>
          </a:xfrm>
        </p:spPr>
        <p:txBody>
          <a:bodyPr/>
          <a:lstStyle/>
          <a:p>
            <a:pPr marL="0" lvl="0" indent="0" fontAlgn="t">
              <a:buNone/>
            </a:pPr>
            <a:r>
              <a:rPr lang="fr-FR" sz="2400" b="1" dirty="0"/>
              <a:t>Et aussi</a:t>
            </a:r>
            <a:endParaRPr lang="fr-FR" sz="2400" b="1" dirty="0">
              <a:hlinkClick r:id="rId3" tooltip="Entrer dans le supérieur / Parcoursu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fontAlgn="t"/>
            <a:r>
              <a:rPr lang="fr-FR" sz="2400" u="sng" dirty="0">
                <a:solidFill>
                  <a:srgbClr val="954F72"/>
                </a:solidFill>
                <a:hlinkClick r:id="rId3" tooltip="Entrer dans le supérieur / Parcours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Entrer dans le supérieur / </a:t>
            </a:r>
            <a:r>
              <a:rPr lang="fr-FR" sz="2400" u="sng" dirty="0" err="1">
                <a:solidFill>
                  <a:srgbClr val="954F72"/>
                </a:solidFill>
                <a:hlinkClick r:id="rId3" tooltip="Entrer dans le supérieur / Parcours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Parcoursup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4" tooltip="Etudier en Europe"/>
              </a:rPr>
              <a:t>Etudier en Europe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5"/>
              </a:rPr>
              <a:t>Vers l’emploi</a:t>
            </a:r>
            <a:endParaRPr lang="fr-FR" sz="2400" u="sng" dirty="0"/>
          </a:p>
          <a:p>
            <a:pPr fontAlgn="t"/>
            <a:r>
              <a:rPr lang="fr-FR" sz="2400" u="sng" dirty="0">
                <a:hlinkClick r:id="rId6"/>
              </a:rPr>
              <a:t>Partir à l’étranger</a:t>
            </a:r>
            <a:endParaRPr lang="fr-FR" sz="2400" dirty="0"/>
          </a:p>
          <a:p>
            <a:pPr lvl="0" fontAlgn="t"/>
            <a:endParaRPr lang="fr-FR" sz="16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47646" y="1947737"/>
            <a:ext cx="780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Avenir(s)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FR" sz="2800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A1B720-E9F4-82C1-6BB2-0AABED8BF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465" y="1521099"/>
            <a:ext cx="4885944" cy="36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50" y="1"/>
            <a:ext cx="8210550" cy="1042987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Offres de formation Onisep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59607"/>
            <a:ext cx="10515600" cy="513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0" dirty="0">
                <a:solidFill>
                  <a:srgbClr val="0070C0"/>
                </a:solidFill>
                <a:effectLst/>
                <a:latin typeface="Expressway"/>
              </a:rPr>
              <a:t>Les webinaires</a:t>
            </a:r>
          </a:p>
          <a:p>
            <a:pPr marL="0" indent="0">
              <a:buNone/>
            </a:pPr>
            <a:r>
              <a:rPr lang="fr-FR" sz="1900" b="0" i="0" dirty="0">
                <a:solidFill>
                  <a:srgbClr val="000000"/>
                </a:solidFill>
                <a:effectLst/>
                <a:latin typeface="Expressway"/>
              </a:rPr>
              <a:t>Accompagner vos élèves à l’orientation avec les outils pédagogiques de l'Onisep</a:t>
            </a:r>
          </a:p>
          <a:p>
            <a:pPr marL="0" indent="0">
              <a:buNone/>
            </a:pPr>
            <a:r>
              <a:rPr lang="fr-FR" sz="1900" b="0" i="0" dirty="0">
                <a:solidFill>
                  <a:srgbClr val="000000"/>
                </a:solidFill>
                <a:effectLst/>
                <a:latin typeface="Expressway"/>
              </a:rPr>
              <a:t>Préparer le Printemps de l'orientation</a:t>
            </a:r>
          </a:p>
          <a:p>
            <a:pPr marL="0" indent="0">
              <a:buNone/>
            </a:pPr>
            <a:r>
              <a:rPr lang="fr-FR" sz="1900" b="0" i="0" dirty="0">
                <a:solidFill>
                  <a:srgbClr val="000000"/>
                </a:solidFill>
                <a:effectLst/>
                <a:latin typeface="Expressway"/>
              </a:rPr>
              <a:t>Accompagner vos élèves dans la découverte des métiers (de la 5ème à la 3ème)</a:t>
            </a:r>
          </a:p>
          <a:p>
            <a:pPr marL="0" indent="0">
              <a:buNone/>
            </a:pPr>
            <a:r>
              <a:rPr lang="fr-FR" b="1" i="0" dirty="0">
                <a:solidFill>
                  <a:srgbClr val="0070C0"/>
                </a:solidFill>
                <a:effectLst/>
                <a:latin typeface="Expressway"/>
              </a:rPr>
              <a:t>Les parcours </a:t>
            </a:r>
            <a:r>
              <a:rPr lang="fr-FR" b="1" i="0" dirty="0" err="1">
                <a:solidFill>
                  <a:srgbClr val="0070C0"/>
                </a:solidFill>
                <a:effectLst/>
                <a:latin typeface="Expressway"/>
              </a:rPr>
              <a:t>M@gistère</a:t>
            </a:r>
            <a:endParaRPr lang="fr-FR" b="1" i="0" dirty="0">
              <a:solidFill>
                <a:srgbClr val="0070C0"/>
              </a:solidFill>
              <a:effectLst/>
              <a:latin typeface="Expressway"/>
            </a:endParaRPr>
          </a:p>
          <a:p>
            <a:pPr marL="0" indent="0">
              <a:buNone/>
            </a:pPr>
            <a:r>
              <a:rPr lang="fr-FR" sz="1400" b="1" i="0" dirty="0">
                <a:solidFill>
                  <a:srgbClr val="000000"/>
                </a:solidFill>
                <a:effectLst/>
                <a:latin typeface="Expressway"/>
              </a:rPr>
              <a:t>Les parcours sont en auto-inscription et il vous suffira de vous connecter sur </a:t>
            </a:r>
            <a:r>
              <a:rPr lang="fr-FR" sz="1400" b="1" i="0" dirty="0" err="1">
                <a:solidFill>
                  <a:srgbClr val="000000"/>
                </a:solidFill>
                <a:effectLst/>
                <a:latin typeface="Expressway"/>
              </a:rPr>
              <a:t>M@gistère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Expressway"/>
              </a:rPr>
              <a:t> pour y accéder.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Expressway"/>
              </a:rPr>
              <a:t>Accompagner les temps forts de l'orientation dans le secondaire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Expressway"/>
              </a:rPr>
              <a:t>Folios et ses fonctionnalités 2023-2024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Expressway"/>
              </a:rPr>
              <a:t>Accompagner vos élèves dans la découverte des métiers au cycle 4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Expressway"/>
              </a:rPr>
              <a:t>Réussir sa séance sur la mixité des parcours d'orientation</a:t>
            </a:r>
          </a:p>
          <a:p>
            <a:pPr marL="0" indent="0">
              <a:buNone/>
            </a:pPr>
            <a:r>
              <a:rPr lang="fr-FR" b="1" kern="100" dirty="0">
                <a:solidFill>
                  <a:srgbClr val="0070C0"/>
                </a:solidFill>
                <a:effectLst/>
                <a:latin typeface="Expressway"/>
                <a:ea typeface="Calibri" panose="020F0502020204030204" pitchFamily="34" charset="0"/>
                <a:cs typeface="Times New Roman" panose="02020603050405020304" pitchFamily="18" charset="0"/>
              </a:rPr>
              <a:t>Les parcours e-</a:t>
            </a:r>
            <a:r>
              <a:rPr lang="fr-FR" b="1" kern="100" dirty="0" err="1">
                <a:solidFill>
                  <a:srgbClr val="0070C0"/>
                </a:solidFill>
                <a:effectLst/>
                <a:latin typeface="Expressway"/>
                <a:ea typeface="Calibri" panose="020F0502020204030204" pitchFamily="34" charset="0"/>
                <a:cs typeface="Times New Roman" panose="02020603050405020304" pitchFamily="18" charset="0"/>
              </a:rPr>
              <a:t>Inspé</a:t>
            </a:r>
            <a:endParaRPr lang="fr-FR" b="1" kern="100" dirty="0">
              <a:solidFill>
                <a:srgbClr val="0070C0"/>
              </a:solidFill>
              <a:effectLst/>
              <a:latin typeface="Express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module Orientation piloté par l’Onisep se compose de 7 parcours thématiques qui seront progressivement intégrés à la plateforme e-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Inspé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cours de l’année 2023-2024.</a:t>
            </a:r>
          </a:p>
          <a:p>
            <a:pPr marL="0" indent="0">
              <a:buNone/>
            </a:pPr>
            <a:endParaRPr lang="fr-FR" b="1" kern="100" dirty="0">
              <a:solidFill>
                <a:srgbClr val="0070C0"/>
              </a:solidFill>
              <a:effectLst/>
              <a:latin typeface="Express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Expressway"/>
            </a:endParaRPr>
          </a:p>
          <a:p>
            <a:pPr marL="0" indent="0">
              <a:buNone/>
            </a:pPr>
            <a:endParaRPr lang="fr-FR" b="0" dirty="0">
              <a:solidFill>
                <a:srgbClr val="000000"/>
              </a:solidFill>
              <a:effectLst/>
              <a:latin typeface="Expressway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000000"/>
              </a:solidFill>
              <a:effectLst/>
              <a:latin typeface="Expressway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000000"/>
              </a:solidFill>
              <a:effectLst/>
              <a:latin typeface="Expressway"/>
            </a:endParaRPr>
          </a:p>
          <a:p>
            <a:pPr>
              <a:buFontTx/>
              <a:buChar char="-"/>
            </a:pPr>
            <a:endParaRPr lang="fr-FR" b="0" i="0" dirty="0">
              <a:solidFill>
                <a:srgbClr val="000000"/>
              </a:solidFill>
              <a:effectLst/>
              <a:latin typeface="Expressway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uremootoo_JR_LR_20170326_00968 | OLYMPUS DIGITAL CAMERA | Flickr">
            <a:extLst>
              <a:ext uri="{FF2B5EF4-FFF2-40B4-BE49-F238E27FC236}">
                <a16:creationId xmlns:a16="http://schemas.microsoft.com/office/drawing/2014/main" id="{070181E7-C86B-48C6-E797-A8C314C502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96" y="131180"/>
            <a:ext cx="9191625" cy="64892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2700"/>
          </a:effec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92575D1B-AA78-4606-8FAC-30357BC47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5413" y="4516694"/>
            <a:ext cx="11720332" cy="2341306"/>
          </a:xfrm>
        </p:spPr>
        <p:txBody>
          <a:bodyPr>
            <a:normAutofit fontScale="55000" lnSpcReduction="20000"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Directrice territoriale  de l’Onisep de La Réunion</a:t>
            </a:r>
          </a:p>
          <a:p>
            <a:r>
              <a:rPr lang="fr-FR" sz="2900" i="1" dirty="0">
                <a:latin typeface="Arial" panose="020B0604020202020204" pitchFamily="34" charset="0"/>
                <a:cs typeface="Arial" panose="020B0604020202020204" pitchFamily="34" charset="0"/>
              </a:rPr>
              <a:t>5, rue du Maréchal Leclerc / 97466 Saint-Denis CEDEX </a:t>
            </a:r>
          </a:p>
          <a:p>
            <a:r>
              <a:rPr lang="fr-FR" sz="2900" i="1" dirty="0">
                <a:latin typeface="Arial" panose="020B0604020202020204" pitchFamily="34" charset="0"/>
                <a:cs typeface="Arial" panose="020B0604020202020204" pitchFamily="34" charset="0"/>
              </a:rPr>
              <a:t>02 62 41 42 90 / 06 89 70 34 32 </a:t>
            </a:r>
          </a:p>
          <a:p>
            <a:r>
              <a:rPr lang="fr-FR" sz="2900" i="1" dirty="0">
                <a:latin typeface="Arial" panose="020B0604020202020204" pitchFamily="34" charset="0"/>
                <a:cs typeface="Arial" panose="020B0604020202020204" pitchFamily="34" charset="0"/>
              </a:rPr>
              <a:t>nathalie.abadie@onisep.fr</a:t>
            </a:r>
          </a:p>
          <a:p>
            <a:r>
              <a:rPr lang="fr-FR" sz="2900" i="1" dirty="0">
                <a:latin typeface="Arial" panose="020B0604020202020204" pitchFamily="34" charset="0"/>
                <a:cs typeface="Arial" panose="020B0604020202020204" pitchFamily="34" charset="0"/>
              </a:rPr>
              <a:t>www.onisep.fr /  </a:t>
            </a:r>
            <a:r>
              <a:rPr lang="fr-FR" sz="29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Facebook  Onisep </a:t>
            </a:r>
            <a:r>
              <a:rPr lang="fr-FR" sz="2900" i="1" dirty="0">
                <a:latin typeface="Arial" panose="020B0604020202020204" pitchFamily="34" charset="0"/>
                <a:cs typeface="Arial" panose="020B0604020202020204" pitchFamily="34" charset="0"/>
              </a:rPr>
              <a:t>Réunion</a:t>
            </a:r>
          </a:p>
          <a:p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6" name="Image 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2BD6F30-2C29-8E16-D503-E567AD025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12" y="237533"/>
            <a:ext cx="3735229" cy="1107281"/>
          </a:xfrm>
          <a:prstGeom prst="rect">
            <a:avLst/>
          </a:prstGeom>
          <a:noFill/>
          <a:ln>
            <a:noFill/>
          </a:ln>
          <a:effectLst>
            <a:outerShdw blurRad="12700" dist="38100" dir="2700000" algn="tl" rotWithShape="0">
              <a:schemeClr val="tx1">
                <a:alpha val="36000"/>
              </a:schemeClr>
            </a:outerShdw>
          </a:effec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9ED856A-7547-BA5E-A17A-6A4D5A833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837" y="4164689"/>
            <a:ext cx="4715436" cy="704010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Nathalie Abadie</a:t>
            </a:r>
          </a:p>
        </p:txBody>
      </p:sp>
    </p:spTree>
    <p:extLst>
      <p:ext uri="{BB962C8B-B14F-4D97-AF65-F5344CB8AC3E}">
        <p14:creationId xmlns:p14="http://schemas.microsoft.com/office/powerpoint/2010/main" val="1004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1800" y="-428624"/>
            <a:ext cx="9072562" cy="2371724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Axe 1 : créer un environnement favorable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En direction des parents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499" y="1280969"/>
            <a:ext cx="10515600" cy="542924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dirty="0">
                <a:solidFill>
                  <a:srgbClr val="FBD10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Site Onisep</a:t>
            </a:r>
            <a:endParaRPr lang="fr-FR" dirty="0">
              <a:solidFill>
                <a:srgbClr val="FBD1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fr-FR" dirty="0">
              <a:solidFill>
                <a:srgbClr val="FBD1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400" u="sng" dirty="0">
                <a:hlinkClick r:id="rId4"/>
              </a:rPr>
              <a:t>Vidéos : l'école expliquée aux parents </a:t>
            </a:r>
            <a:endParaRPr lang="fr-FR" sz="2400" dirty="0"/>
          </a:p>
          <a:p>
            <a:pPr lvl="0"/>
            <a:r>
              <a:rPr lang="fr-FR" sz="2400" u="sng" dirty="0">
                <a:hlinkClick r:id="rId5" tooltip="Comprendre l'école"/>
              </a:rPr>
              <a:t>Comprendre l'école</a:t>
            </a:r>
            <a:endParaRPr lang="fr-FR" sz="2400" dirty="0"/>
          </a:p>
          <a:p>
            <a:pPr lvl="0"/>
            <a:r>
              <a:rPr lang="fr-FR" sz="2400" u="sng" dirty="0">
                <a:hlinkClick r:id="rId6" tooltip="Vos questions, nos réponses"/>
              </a:rPr>
              <a:t>Vos questions, nos réponses</a:t>
            </a:r>
            <a:endParaRPr lang="fr-FR" sz="2400" dirty="0"/>
          </a:p>
          <a:p>
            <a:r>
              <a:rPr lang="fr-FR" sz="2400" u="sng" dirty="0">
                <a:hlinkClick r:id="rId7" tooltip="Représentants des parents d'élèves"/>
              </a:rPr>
              <a:t>Représentants des parents d'élèves</a:t>
            </a:r>
            <a:endParaRPr lang="fr-FR" sz="2400" u="sng" dirty="0"/>
          </a:p>
          <a:p>
            <a:pPr marL="0" indent="0">
              <a:buNone/>
            </a:pPr>
            <a:endParaRPr lang="fr-FR" sz="2400" u="sng" dirty="0"/>
          </a:p>
          <a:p>
            <a:pPr marL="0" indent="0" algn="ctr">
              <a:buNone/>
            </a:pPr>
            <a:r>
              <a:rPr lang="fr-FR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monorientationenligne.fr</a:t>
            </a:r>
            <a:endParaRPr lang="fr-FR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de capsules vidéo en créole en préparation  (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PrépaFoquale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et Module d'Accueil en Lycée (MODAL) expliqués aux parents)</a:t>
            </a:r>
          </a:p>
          <a:p>
            <a:pPr marL="0" indent="0" algn="ctr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577A8A-CA8E-1051-84CF-85EAB1A7E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7299" y="2160962"/>
            <a:ext cx="6223173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8950" y="0"/>
            <a:ext cx="9105900" cy="1085850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Axe 1 : créer un environnement favorable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En direction des élèves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646238"/>
            <a:ext cx="9026769" cy="39958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000" b="1" dirty="0"/>
              <a:t>                               </a:t>
            </a:r>
            <a:r>
              <a:rPr lang="fr-FR" sz="3000" b="1" dirty="0">
                <a:solidFill>
                  <a:srgbClr val="FACA00"/>
                </a:solidFill>
              </a:rPr>
              <a:t>Favoriser l’adaptation et les transitions </a:t>
            </a:r>
            <a:endParaRPr lang="fr-FR" sz="3000" dirty="0">
              <a:solidFill>
                <a:srgbClr val="FACA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          Au collège      </a:t>
            </a:r>
          </a:p>
          <a:p>
            <a:r>
              <a:rPr lang="fr-FR" b="1" dirty="0"/>
              <a:t> </a:t>
            </a:r>
            <a:r>
              <a:rPr lang="fr-FR" sz="2600" u="sng" dirty="0" err="1">
                <a:hlinkClick r:id="rId3" tooltip="Preparer sa rentrée au college"/>
              </a:rPr>
              <a:t>Preparer</a:t>
            </a:r>
            <a:r>
              <a:rPr lang="fr-FR" sz="2600" u="sng" dirty="0">
                <a:hlinkClick r:id="rId3" tooltip="Preparer sa rentrée au college"/>
              </a:rPr>
              <a:t> sa rentrée au </a:t>
            </a:r>
            <a:r>
              <a:rPr lang="fr-FR" sz="2600" u="sng" dirty="0" err="1">
                <a:hlinkClick r:id="rId3" tooltip="Preparer sa rentrée au college"/>
              </a:rPr>
              <a:t>college</a:t>
            </a:r>
            <a:endParaRPr lang="fr-FR" sz="2600" dirty="0"/>
          </a:p>
          <a:p>
            <a:pPr lvl="0" fontAlgn="t"/>
            <a:r>
              <a:rPr lang="fr-FR" sz="2600" u="sng" dirty="0">
                <a:hlinkClick r:id="rId4" tooltip="Organisation des études"/>
              </a:rPr>
              <a:t>Organisation des études</a:t>
            </a:r>
            <a:endParaRPr lang="fr-FR" sz="2600" dirty="0"/>
          </a:p>
          <a:p>
            <a:pPr lvl="0" fontAlgn="t"/>
            <a:r>
              <a:rPr lang="fr-FR" sz="2600" u="sng" dirty="0">
                <a:hlinkClick r:id="rId5"/>
              </a:rPr>
              <a:t>Classes du collège</a:t>
            </a:r>
            <a:endParaRPr lang="fr-FR" sz="2600" dirty="0"/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sz="2600" u="sng" dirty="0">
                <a:hlinkClick r:id="rId6" tooltip="Stages au collège"/>
              </a:rPr>
              <a:t>Stages au collège</a:t>
            </a:r>
            <a:r>
              <a:rPr lang="fr-FR" sz="2600" dirty="0">
                <a:hlinkClick r:id="rId6" tooltip="Stages au collège"/>
              </a:rPr>
              <a:t>  </a:t>
            </a:r>
            <a:r>
              <a:rPr lang="fr-FR" sz="2600" dirty="0"/>
              <a:t>D.A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sz="2600" b="0" i="0" u="none" strike="noStrike" dirty="0">
                <a:solidFill>
                  <a:srgbClr val="000000"/>
                </a:solidFill>
                <a:effectLst/>
                <a:latin typeface="Expressway"/>
                <a:hlinkClick r:id="rId7" tooltip="Diplômes au collège"/>
              </a:rPr>
              <a:t>Diplômes au collège</a:t>
            </a:r>
            <a:endParaRPr lang="fr-FR" sz="2600" b="1" i="0" dirty="0">
              <a:solidFill>
                <a:srgbClr val="000000"/>
              </a:solidFill>
              <a:effectLst/>
              <a:latin typeface="Expressway"/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sz="2600" b="0" i="0" u="sng" dirty="0">
                <a:solidFill>
                  <a:srgbClr val="999891"/>
                </a:solidFill>
                <a:effectLst/>
                <a:latin typeface="Expressway"/>
                <a:hlinkClick r:id="rId8" tooltip="Orientation au collège"/>
              </a:rPr>
              <a:t>Orientation au collège</a:t>
            </a:r>
            <a:endParaRPr lang="fr-FR" sz="2600" b="1" i="0" dirty="0">
              <a:solidFill>
                <a:srgbClr val="000000"/>
              </a:solidFill>
              <a:effectLst/>
              <a:latin typeface="Expressway"/>
            </a:endParaRPr>
          </a:p>
          <a:p>
            <a:pPr marL="0" lvl="0" indent="0" fontAlgn="t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75584" y="1215926"/>
            <a:ext cx="5181600" cy="4105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        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 Au lycée/LP</a:t>
            </a:r>
            <a:r>
              <a:rPr lang="fr-FR" b="1"/>
              <a:t>/CFA</a:t>
            </a:r>
            <a:endParaRPr lang="fr-FR" b="1" dirty="0"/>
          </a:p>
          <a:p>
            <a:pPr marL="0" indent="0">
              <a:buNone/>
            </a:pPr>
            <a:endParaRPr lang="fr-FR" sz="2600" u="sng">
              <a:hlinkClick r:id="rId9" tooltip="Au lycée général et technologique"/>
            </a:endParaRPr>
          </a:p>
          <a:p>
            <a:pPr lvl="0" fontAlgn="t"/>
            <a:r>
              <a:rPr lang="fr-FR" sz="2600" u="sng" dirty="0">
                <a:hlinkClick r:id="rId9" tooltip="Au lycée général et technologique"/>
              </a:rPr>
              <a:t>Au lycée général et technologique</a:t>
            </a:r>
            <a:endParaRPr lang="fr-FR" sz="2600" dirty="0"/>
          </a:p>
          <a:p>
            <a:pPr lvl="0" fontAlgn="t"/>
            <a:r>
              <a:rPr lang="fr-FR" sz="2600" u="sng" dirty="0">
                <a:hlinkClick r:id="rId10"/>
              </a:rPr>
              <a:t>Découvrir la voie pro au collège</a:t>
            </a:r>
            <a:endParaRPr lang="fr-FR" sz="2600" dirty="0"/>
          </a:p>
          <a:p>
            <a:pPr lvl="0" fontAlgn="t"/>
            <a:r>
              <a:rPr lang="fr-FR" sz="2600" u="sng" dirty="0">
                <a:hlinkClick r:id="rId11"/>
              </a:rPr>
              <a:t>Ma première année en...</a:t>
            </a:r>
            <a:endParaRPr lang="fr-FR" sz="2600" u="sng" dirty="0"/>
          </a:p>
          <a:p>
            <a:pPr marL="0" lvl="0" indent="0" fontAlgn="t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028950" y="5642074"/>
            <a:ext cx="592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400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monorientationenligne.fr</a:t>
            </a:r>
            <a:endParaRPr lang="fr-FR" sz="2400" b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1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4504" y="514811"/>
            <a:ext cx="8296275" cy="85725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Axe 1 : créer un environnement favorable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En direction des équipes éducatives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5754" y="2236770"/>
            <a:ext cx="5181600" cy="4313236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Thèmes</a:t>
            </a:r>
            <a:endParaRPr lang="fr-FR" dirty="0"/>
          </a:p>
          <a:p>
            <a:pPr lvl="0" fontAlgn="t"/>
            <a:r>
              <a:rPr lang="fr-FR" sz="2600" u="sng" dirty="0">
                <a:hlinkClick r:id="rId3"/>
              </a:rPr>
              <a:t>L'orientation</a:t>
            </a:r>
            <a:r>
              <a:rPr lang="fr-FR" sz="2600" u="sng" dirty="0"/>
              <a:t> </a:t>
            </a:r>
          </a:p>
          <a:p>
            <a:pPr lvl="0" fontAlgn="t"/>
            <a:r>
              <a:rPr lang="fr-FR" sz="2600" u="sng" dirty="0">
                <a:solidFill>
                  <a:srgbClr val="0070C0"/>
                </a:solidFill>
                <a:hlinkClick r:id="rId4"/>
              </a:rPr>
              <a:t>Égalité filles-garçons</a:t>
            </a:r>
            <a:endParaRPr lang="fr-FR" sz="2600" u="sng" dirty="0">
              <a:solidFill>
                <a:srgbClr val="0070C0"/>
              </a:solidFill>
            </a:endParaRPr>
          </a:p>
          <a:p>
            <a:pPr lvl="0" fontAlgn="t"/>
            <a:r>
              <a:rPr lang="fr-FR" sz="2600" dirty="0">
                <a:solidFill>
                  <a:srgbClr val="0070C0"/>
                </a:solidFill>
              </a:rPr>
              <a:t>Développement durable </a:t>
            </a:r>
            <a:r>
              <a:rPr lang="fr-FR" sz="2600">
                <a:solidFill>
                  <a:srgbClr val="0070C0"/>
                </a:solidFill>
              </a:rPr>
              <a:t>: Kit </a:t>
            </a:r>
            <a:r>
              <a:rPr lang="fr-FR" sz="2600">
                <a:solidFill>
                  <a:srgbClr val="0070C0"/>
                </a:solidFill>
                <a:hlinkClick r:id="rId5"/>
              </a:rPr>
              <a:t>JOBDD</a:t>
            </a:r>
            <a:endParaRPr lang="fr-FR" sz="2600" i="1" dirty="0">
              <a:solidFill>
                <a:srgbClr val="0070C0"/>
              </a:solidFill>
            </a:endParaRPr>
          </a:p>
          <a:p>
            <a:pPr lvl="0" fontAlgn="t"/>
            <a:r>
              <a:rPr lang="fr-FR" sz="2600" u="sng" dirty="0">
                <a:hlinkClick r:id="rId6" tooltip="Onisep doc"/>
              </a:rPr>
              <a:t>Onisep doc</a:t>
            </a:r>
            <a:r>
              <a:rPr lang="fr-FR" sz="2600" u="sng" dirty="0"/>
              <a:t> : </a:t>
            </a:r>
            <a:r>
              <a:rPr lang="fr-FR" sz="2600" dirty="0"/>
              <a:t>la documentation Onisep</a:t>
            </a:r>
          </a:p>
          <a:p>
            <a:pPr fontAlgn="t"/>
            <a:r>
              <a:rPr lang="fr-FR" sz="2600" u="sng" dirty="0">
                <a:hlinkClick r:id="rId7"/>
              </a:rPr>
              <a:t>Découvrir le monde professionnel</a:t>
            </a:r>
            <a:endParaRPr lang="fr-FR" sz="2600" dirty="0"/>
          </a:p>
          <a:p>
            <a:pPr lvl="0" fontAlgn="t"/>
            <a:endParaRPr lang="fr-FR" dirty="0"/>
          </a:p>
          <a:p>
            <a:pPr lvl="0" fontAlgn="t"/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10400" y="2919880"/>
            <a:ext cx="5181600" cy="4313236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 Les sites spécialisés de l’Onisep</a:t>
            </a:r>
            <a:endParaRPr lang="fr-FR" sz="2600" dirty="0"/>
          </a:p>
          <a:p>
            <a:pPr lvl="0" fontAlgn="t"/>
            <a:r>
              <a:rPr lang="fr-FR" sz="2600" u="sng" dirty="0">
                <a:hlinkClick r:id="rId8" tooltip="Horizons21"/>
              </a:rPr>
              <a:t>Horizons21</a:t>
            </a:r>
            <a:endParaRPr lang="fr-FR" sz="2600" dirty="0"/>
          </a:p>
          <a:p>
            <a:pPr fontAlgn="t"/>
            <a:r>
              <a:rPr lang="fr-FR" sz="2600" b="0" i="0" u="sng" dirty="0">
                <a:solidFill>
                  <a:srgbClr val="0070C0"/>
                </a:solidFill>
                <a:effectLst/>
                <a:latin typeface="Expressway"/>
                <a:hlinkClick r:id="rId9" tooltip="Onisep S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Onisep Sport</a:t>
            </a:r>
            <a:endParaRPr lang="fr-FR" sz="2600" dirty="0">
              <a:solidFill>
                <a:srgbClr val="0070C0"/>
              </a:solidFill>
            </a:endParaRPr>
          </a:p>
          <a:p>
            <a:pPr lvl="0" fontAlgn="t"/>
            <a:r>
              <a:rPr lang="fr-FR" sz="2600" u="sng" dirty="0">
                <a:hlinkClick r:id="rId10" tooltip="Nouvelles chances"/>
              </a:rPr>
              <a:t>Nouvelles chances</a:t>
            </a:r>
            <a:endParaRPr lang="fr-FR" sz="2600" dirty="0"/>
          </a:p>
          <a:p>
            <a:pPr lvl="0" fontAlgn="t"/>
            <a:r>
              <a:rPr lang="fr-FR" sz="2600" u="sng" dirty="0">
                <a:hlinkClick r:id="rId11" tooltip="Les cordées de la réussite"/>
              </a:rPr>
              <a:t>Les cordées de la réussite</a:t>
            </a:r>
            <a:r>
              <a:rPr lang="fr-FR" sz="2600" dirty="0">
                <a:hlinkClick r:id="rId11" tooltip="Les cordées de la réussite"/>
              </a:rPr>
              <a:t>        </a:t>
            </a:r>
            <a:r>
              <a:rPr lang="fr-FR" sz="2600" dirty="0"/>
              <a:t>R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84053" y="1258283"/>
            <a:ext cx="4281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fr-FR" sz="2800" dirty="0">
                <a:solidFill>
                  <a:srgbClr val="FAC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Approches thématiques</a:t>
            </a:r>
          </a:p>
        </p:txBody>
      </p:sp>
    </p:spTree>
    <p:extLst>
      <p:ext uri="{BB962C8B-B14F-4D97-AF65-F5344CB8AC3E}">
        <p14:creationId xmlns:p14="http://schemas.microsoft.com/office/powerpoint/2010/main" val="361952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8950" y="132734"/>
            <a:ext cx="8324850" cy="854947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Axe 1 : créer un environnement favorable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En direction des équipes éducatives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6478" y="2139950"/>
            <a:ext cx="5181600" cy="4718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b="1" dirty="0"/>
              <a:t>Ressources pédagogiques spécifiques</a:t>
            </a:r>
            <a:endParaRPr lang="fr-FR" sz="2200" dirty="0"/>
          </a:p>
          <a:p>
            <a:pPr fontAlgn="t"/>
            <a:r>
              <a:rPr lang="fr-FR" sz="2200" dirty="0">
                <a:hlinkClick r:id="rId2"/>
              </a:rPr>
              <a:t>Kit pédagogique  « Mission Océan » </a:t>
            </a:r>
            <a:r>
              <a:rPr lang="fr-FR" sz="2200" i="1" dirty="0"/>
              <a:t>(parcours</a:t>
            </a:r>
          </a:p>
          <a:p>
            <a:pPr marL="0" indent="0" fontAlgn="t">
              <a:buNone/>
            </a:pPr>
            <a:r>
              <a:rPr lang="fr-FR" sz="2200" i="1" dirty="0"/>
              <a:t> pédagogique innovant s'appuyant sur la 3D et les</a:t>
            </a:r>
          </a:p>
          <a:p>
            <a:pPr marL="0" indent="0" fontAlgn="t">
              <a:buNone/>
            </a:pPr>
            <a:r>
              <a:rPr lang="fr-FR" sz="2200" i="1" dirty="0"/>
              <a:t> univers virtuels)</a:t>
            </a:r>
          </a:p>
          <a:p>
            <a:pPr marL="0" indent="0" fontAlgn="t">
              <a:buNone/>
            </a:pPr>
            <a:r>
              <a:rPr lang="fr-FR" sz="2200" b="1" dirty="0">
                <a:solidFill>
                  <a:schemeClr val="accent4"/>
                </a:solidFill>
              </a:rPr>
              <a:t>Tchats </a:t>
            </a:r>
            <a:endParaRPr lang="fr-FR" sz="2200" dirty="0">
              <a:solidFill>
                <a:schemeClr val="accent4"/>
              </a:solidFill>
            </a:endParaRPr>
          </a:p>
          <a:p>
            <a:pPr marL="0" indent="0" fontAlgn="t">
              <a:buNone/>
            </a:pPr>
            <a:r>
              <a:rPr lang="fr-FR" sz="2200" b="1" dirty="0"/>
              <a:t>Thèmes : métiers, formation, emploi, agenda évènement, procédures d’orientation, handicap</a:t>
            </a:r>
            <a:endParaRPr lang="fr-FR" sz="2200" dirty="0"/>
          </a:p>
          <a:p>
            <a:pPr lvl="0" fontAlgn="t"/>
            <a:r>
              <a:rPr lang="fr-FR" sz="2200" u="sng" dirty="0">
                <a:hlinkClick r:id="rId3" tooltip="Nos tchats "/>
              </a:rPr>
              <a:t>Nos tchats</a:t>
            </a:r>
            <a:endParaRPr lang="fr-FR" sz="2200" dirty="0"/>
          </a:p>
          <a:p>
            <a:pPr lvl="0" fontAlgn="t"/>
            <a:endParaRPr lang="fr-FR" dirty="0"/>
          </a:p>
          <a:p>
            <a:pPr marL="0" indent="0" fontAlgn="t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90946" y="170170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fr-FR" b="1" dirty="0"/>
              <a:t>       </a:t>
            </a:r>
          </a:p>
          <a:p>
            <a:pPr marL="0" indent="0" fontAlgn="t">
              <a:buNone/>
            </a:pPr>
            <a:r>
              <a:rPr lang="fr-FR" b="1" dirty="0">
                <a:solidFill>
                  <a:schemeClr val="accent4"/>
                </a:solidFill>
              </a:rPr>
              <a:t> </a:t>
            </a:r>
            <a:r>
              <a:rPr lang="fr-FR" sz="2200" b="1" dirty="0">
                <a:solidFill>
                  <a:schemeClr val="accent4"/>
                </a:solidFill>
              </a:rPr>
              <a:t>En vidéo </a:t>
            </a:r>
            <a:endParaRPr lang="fr-FR" sz="2200" dirty="0">
              <a:solidFill>
                <a:schemeClr val="accent4"/>
              </a:solidFill>
            </a:endParaRPr>
          </a:p>
          <a:p>
            <a:pPr lvl="0" fontAlgn="t"/>
            <a:r>
              <a:rPr lang="fr-FR" sz="2200" u="sng" dirty="0">
                <a:hlinkClick r:id="rId4" tooltip="Les métiers animés"/>
              </a:rPr>
              <a:t>Les métiers animés</a:t>
            </a:r>
            <a:endParaRPr lang="fr-FR" sz="2200" dirty="0"/>
          </a:p>
          <a:p>
            <a:pPr lvl="0" fontAlgn="t"/>
            <a:r>
              <a:rPr lang="fr-FR" sz="2200" u="sng" dirty="0" err="1">
                <a:hlinkClick r:id="rId5" tooltip="OnisepTV"/>
              </a:rPr>
              <a:t>OnisepTV</a:t>
            </a:r>
            <a:endParaRPr lang="fr-FR" sz="2200" u="sng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solidFill>
                  <a:schemeClr val="accent4"/>
                </a:solidFill>
              </a:rPr>
              <a:t>Vidéos régionales intégrées dans les agendas proposés avec leurs tutoriels, par l’Onisep Réunion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accent4"/>
                </a:solidFill>
              </a:rPr>
              <a:t> </a:t>
            </a:r>
            <a:r>
              <a:rPr lang="fr-FR" sz="2200" b="1" dirty="0"/>
              <a:t>- « T’inquiète je gère! </a:t>
            </a:r>
            <a:r>
              <a:rPr lang="fr-FR" sz="2200" b="1" dirty="0">
                <a:hlinkClick r:id="rId6"/>
              </a:rPr>
              <a:t>Mon orientation au LGT </a:t>
            </a:r>
            <a:r>
              <a:rPr lang="fr-FR" sz="2200" b="1" dirty="0"/>
              <a:t>; </a:t>
            </a:r>
            <a:r>
              <a:rPr lang="fr-FR" sz="2200" b="1" dirty="0">
                <a:hlinkClick r:id="rId7"/>
              </a:rPr>
              <a:t>Mon orientation au LP </a:t>
            </a:r>
            <a:r>
              <a:rPr lang="fr-FR" sz="2200" b="1" dirty="0">
                <a:hlinkClick r:id="rId7"/>
              </a:rPr>
              <a:t>»</a:t>
            </a:r>
            <a:endParaRPr lang="fr-FR" sz="2200" b="1" dirty="0"/>
          </a:p>
          <a:p>
            <a:pPr marL="0" indent="0">
              <a:buNone/>
            </a:pPr>
            <a:r>
              <a:rPr lang="fr-FR" sz="2200" dirty="0">
                <a:hlinkClick r:id="rId8"/>
              </a:rPr>
              <a:t>ONISEP - L'INFORMATION SUR L'ORIENTATION | Académie de La Réunion (ac-reunion.fr)</a:t>
            </a:r>
            <a:endParaRPr lang="fr-FR" sz="2200" b="1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50927" y="1311680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fr-FR" sz="2800" b="0" dirty="0">
                <a:solidFill>
                  <a:schemeClr val="accent4"/>
                </a:solidFill>
                <a:hlinkClick r:id="rId9"/>
              </a:rPr>
              <a:t>Site Onisep</a:t>
            </a:r>
            <a:endParaRPr lang="fr-FR" sz="28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3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1800" y="-428624"/>
            <a:ext cx="9220200" cy="1814512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Ressources disponibles en ligne pour l’accompagnement des élèves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3899" y="981783"/>
            <a:ext cx="635097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>
                <a:solidFill>
                  <a:srgbClr val="FF0000"/>
                </a:solidFill>
                <a:hlinkClick r:id="rId3"/>
              </a:rPr>
              <a:t>Programme Avenir(s)  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>
                <a:hlinkClick r:id="rId4"/>
              </a:rPr>
              <a:t>Avenir(s)</a:t>
            </a:r>
            <a:r>
              <a:rPr lang="fr-FR" dirty="0"/>
              <a:t>, offre de ressources et services en attendant l’ouverture de la plateforme Avenir(s)</a:t>
            </a:r>
          </a:p>
          <a:p>
            <a:pPr lvl="1"/>
            <a:r>
              <a:rPr lang="fr-FR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Référentiel de compétences à s’orienter pour le lycée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/>
              <a:t>2023-2024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6"/>
              </a:rPr>
              <a:t>RESO d’Avenir(s) </a:t>
            </a:r>
            <a:r>
              <a:rPr lang="fr-FR" sz="1600" dirty="0"/>
              <a:t>: moteur de recherche en libre accès pour les ressources éducatives sur l'orientation, par niveaux, thématiques et  compétences</a:t>
            </a:r>
          </a:p>
          <a:p>
            <a:pPr lvl="1"/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7"/>
              </a:rPr>
              <a:t>L’agenda de l’orientation 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17338" y="4891729"/>
            <a:ext cx="11636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ressources sont aussi disponibles dans la plateforme numérique </a:t>
            </a:r>
            <a:r>
              <a:rPr lang="fr-FR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FOLIOS</a:t>
            </a:r>
            <a:r>
              <a:rPr lang="fr-FR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(Onisep) </a:t>
            </a:r>
          </a:p>
          <a:p>
            <a:pPr algn="ctr"/>
            <a:endParaRPr lang="fr-FR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thématique : « les semaines de l’orientation »</a:t>
            </a:r>
          </a:p>
          <a:p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fr-FR" b="0" dirty="0">
                <a:solidFill>
                  <a:srgbClr val="FAC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b="0" dirty="0">
                <a:solidFill>
                  <a:srgbClr val="FAC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décrochage scolaire et continuité pédagogique »     </a:t>
            </a:r>
          </a:p>
          <a:p>
            <a:pPr algn="r"/>
            <a:endParaRPr lang="fr-FR" sz="2400" b="0" dirty="0">
              <a:solidFill>
                <a:srgbClr val="FAC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3A583A-5DB4-B5C3-D3B8-11C5465562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39" y="5568225"/>
            <a:ext cx="829982" cy="8299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C8CFF70-9903-B0C9-780C-42F2BD552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2269" y="1385888"/>
            <a:ext cx="2129409" cy="126530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1D3B8D70-ACB3-C0BA-D3F8-6CE12D122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842269" y="3051896"/>
            <a:ext cx="2133600" cy="1381125"/>
          </a:xfrm>
        </p:spPr>
      </p:pic>
    </p:spTree>
    <p:extLst>
      <p:ext uri="{BB962C8B-B14F-4D97-AF65-F5344CB8AC3E}">
        <p14:creationId xmlns:p14="http://schemas.microsoft.com/office/powerpoint/2010/main" val="9073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7512" y="-600075"/>
            <a:ext cx="8396287" cy="2290764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Axe 2 : assurer l’égalité des chances  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941" y="1839980"/>
            <a:ext cx="10515600" cy="4486274"/>
          </a:xfrm>
        </p:spPr>
        <p:txBody>
          <a:bodyPr>
            <a:normAutofit/>
          </a:bodyPr>
          <a:lstStyle/>
          <a:p>
            <a:pPr fontAlgn="t"/>
            <a:r>
              <a:rPr lang="fr-FR" sz="2400" u="sng" dirty="0">
                <a:hlinkClick r:id="rId2" tooltip="Collégiens à besoins spécifiques"/>
              </a:rPr>
              <a:t>Collégiens à besoins spécifiques</a:t>
            </a:r>
            <a:r>
              <a:rPr lang="fr-FR" sz="2400" u="sng" dirty="0"/>
              <a:t> 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3" tooltip="Les parcours de scolarité"/>
              </a:rPr>
              <a:t>Les parcours de scolarité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4" tooltip="Se faire accompagner"/>
              </a:rPr>
              <a:t>Se faire accompagner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5" tooltip="Dispositifs spécifiques"/>
              </a:rPr>
              <a:t>Dispositifs spécifiques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6" tooltip="Stratégies d'études"/>
              </a:rPr>
              <a:t>Stratégies d'études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7" tooltip="Réorientation"/>
              </a:rPr>
              <a:t>Réorientation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8" tooltip="Nouvelles chances"/>
              </a:rPr>
              <a:t>Nouvelles chances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9" tooltip="Les cordées de la réussite"/>
              </a:rPr>
              <a:t>Les cordées de la réussite</a:t>
            </a:r>
            <a:r>
              <a:rPr lang="fr-FR" sz="2400" dirty="0">
                <a:hlinkClick r:id="rId9" tooltip="Les cordées de la réussite"/>
              </a:rPr>
              <a:t>   </a:t>
            </a:r>
            <a:r>
              <a:rPr lang="fr-FR" sz="2400" dirty="0"/>
              <a:t>Déclinaison académique</a:t>
            </a:r>
          </a:p>
          <a:p>
            <a:pPr lvl="0" fontAlgn="t"/>
            <a:r>
              <a:rPr lang="fr-FR" sz="2400" u="sng" dirty="0">
                <a:hlinkClick r:id="rId10" tooltip="Vers l'emploi"/>
              </a:rPr>
              <a:t>Vers l'emploi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7372D3-6329-834E-E874-41DDFF1EC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6146" y="1950816"/>
            <a:ext cx="6153531" cy="31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0" y="1279228"/>
            <a:ext cx="8153400" cy="45719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Axe 3 : maîtriser les fondamentaux</a:t>
            </a:r>
            <a:b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Développer l’esprit critique</a:t>
            </a:r>
            <a:r>
              <a:rPr lang="fr-FR" b="1" dirty="0"/>
              <a:t> 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                 </a:t>
            </a:r>
            <a:br>
              <a:rPr lang="fr-F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574297"/>
            <a:ext cx="10515600" cy="4008949"/>
          </a:xfrm>
        </p:spPr>
        <p:txBody>
          <a:bodyPr/>
          <a:lstStyle/>
          <a:p>
            <a:pPr marL="0" indent="0">
              <a:buNone/>
            </a:pPr>
            <a:endParaRPr lang="fr-FR" b="1" dirty="0"/>
          </a:p>
          <a:p>
            <a:pPr lvl="0" fontAlgn="t"/>
            <a:r>
              <a:rPr lang="fr-FR" sz="2400" u="sng" dirty="0">
                <a:hlinkClick r:id="rId3"/>
              </a:rPr>
              <a:t>Égalité filles-garçons</a:t>
            </a:r>
            <a:r>
              <a:rPr lang="fr-FR" sz="2400" dirty="0">
                <a:hlinkClick r:id="rId3"/>
              </a:rPr>
              <a:t>   </a:t>
            </a:r>
            <a:endParaRPr lang="fr-FR" sz="2400" dirty="0"/>
          </a:p>
          <a:p>
            <a:pPr marL="0" lvl="0" indent="0" fontAlgn="t">
              <a:buNone/>
            </a:pPr>
            <a:r>
              <a:rPr lang="fr-FR" sz="2400" dirty="0"/>
              <a:t>* Déclinaisons académique et régionale (agenda thématique académique en préparation) et ressources pédagogiques à retrouver dans </a:t>
            </a:r>
            <a:r>
              <a:rPr lang="fr-FR" sz="2400"/>
              <a:t>RESO d’Avenir(s).</a:t>
            </a:r>
            <a:endParaRPr lang="fr-FR" sz="2400" dirty="0"/>
          </a:p>
          <a:p>
            <a:pPr lvl="0" fontAlgn="t"/>
            <a:r>
              <a:rPr lang="fr-FR" sz="2400" u="sng" dirty="0">
                <a:hlinkClick r:id="rId4" tooltip="Tous nos quiz"/>
              </a:rPr>
              <a:t>Tous nos quiz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1C0180-0BC5-F9AF-CB84-0DD840C25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909" y="1279227"/>
            <a:ext cx="5146643" cy="26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810" y="652616"/>
            <a:ext cx="9310687" cy="2617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Axe 3 : maîtriser les fondamentaux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Développer les compétences à s’orienter au collège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3977142"/>
            <a:ext cx="5181600" cy="2666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/>
              <a:t>Et aussi </a:t>
            </a:r>
          </a:p>
          <a:p>
            <a:r>
              <a:rPr lang="fr-FR" sz="1600" b="1" dirty="0"/>
              <a:t>Construire son parcours</a:t>
            </a:r>
            <a:endParaRPr lang="fr-FR" sz="1600" dirty="0"/>
          </a:p>
          <a:p>
            <a:pPr lvl="0" fontAlgn="t"/>
            <a:r>
              <a:rPr lang="fr-FR" sz="1600" u="sng" dirty="0">
                <a:hlinkClick r:id="rId2" tooltip="Diplômes au collège"/>
              </a:rPr>
              <a:t>Diplômes au collège</a:t>
            </a:r>
            <a:endParaRPr lang="fr-FR" sz="1600" dirty="0"/>
          </a:p>
          <a:p>
            <a:pPr lvl="0" fontAlgn="t"/>
            <a:r>
              <a:rPr lang="fr-FR" sz="1600" u="sng" dirty="0">
                <a:hlinkClick r:id="rId3" tooltip="Orientation au collège"/>
              </a:rPr>
              <a:t>Orientation au collège</a:t>
            </a:r>
            <a:endParaRPr lang="fr-FR" sz="1600" dirty="0"/>
          </a:p>
          <a:p>
            <a:pPr lvl="0" fontAlgn="t"/>
            <a:r>
              <a:rPr lang="fr-FR" sz="1600" u="sng" dirty="0">
                <a:hlinkClick r:id="rId4" tooltip="Stages en entreprises"/>
              </a:rPr>
              <a:t>Stages en entreprises</a:t>
            </a:r>
            <a:endParaRPr lang="fr-FR" sz="1600" u="sng" dirty="0"/>
          </a:p>
          <a:p>
            <a:pPr lvl="0" fontAlgn="t"/>
            <a:r>
              <a:rPr lang="fr-FR" sz="1600" u="sng" dirty="0">
                <a:hlinkClick r:id="rId5" tooltip="Alternance"/>
              </a:rPr>
              <a:t>Alternance</a:t>
            </a:r>
            <a:endParaRPr lang="fr-FR" sz="1600" dirty="0"/>
          </a:p>
          <a:p>
            <a:pPr lvl="0" fontAlgn="t"/>
            <a:r>
              <a:rPr lang="fr-FR" sz="1600" u="sng" dirty="0">
                <a:hlinkClick r:id="rId6" tooltip="Découvrir le monde professionnel"/>
              </a:rPr>
              <a:t>Découvrir le monde professionnel</a:t>
            </a:r>
            <a:endParaRPr lang="fr-FR" sz="16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03758" y="4682331"/>
            <a:ext cx="5181600" cy="4351338"/>
          </a:xfrm>
        </p:spPr>
        <p:txBody>
          <a:bodyPr>
            <a:normAutofit/>
          </a:bodyPr>
          <a:lstStyle/>
          <a:p>
            <a:pPr lvl="0" fontAlgn="t"/>
            <a:r>
              <a:rPr lang="fr-FR" sz="1600" u="sng" dirty="0">
                <a:hlinkClick r:id="rId7"/>
              </a:rPr>
              <a:t>Cité orientée : saison 1</a:t>
            </a:r>
            <a:endParaRPr lang="fr-FR" sz="1600" dirty="0"/>
          </a:p>
          <a:p>
            <a:pPr lvl="0" fontAlgn="t"/>
            <a:r>
              <a:rPr lang="fr-FR" sz="1600" u="sng" dirty="0">
                <a:hlinkClick r:id="rId8"/>
              </a:rPr>
              <a:t>Cité orientée : saison 2</a:t>
            </a:r>
            <a:endParaRPr lang="fr-FR" sz="1600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29553" y="1547540"/>
            <a:ext cx="76740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Avenir(s)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F840FD-7B72-6B63-D2E1-0CDB45E3F0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5293" y="1159159"/>
            <a:ext cx="6467951" cy="29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0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578FD3DB0E24C87988F36D892ACC2" ma:contentTypeVersion="2" ma:contentTypeDescription="Crée un document." ma:contentTypeScope="" ma:versionID="e3041ef85435ea2e1998b36a3e29cee2">
  <xsd:schema xmlns:xsd="http://www.w3.org/2001/XMLSchema" xmlns:xs="http://www.w3.org/2001/XMLSchema" xmlns:p="http://schemas.microsoft.com/office/2006/metadata/properties" xmlns:ns2="db3649c6-894f-45d0-9fd1-62c5770479c5" targetNamespace="http://schemas.microsoft.com/office/2006/metadata/properties" ma:root="true" ma:fieldsID="4b3d4be475acbfe71b2886db16cbeb51" ns2:_="">
    <xsd:import namespace="db3649c6-894f-45d0-9fd1-62c5770479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649c6-894f-45d0-9fd1-62c577047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8882D-38EB-47D3-8819-A9F883703C9A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db3649c6-894f-45d0-9fd1-62c5770479c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9CA193-DB99-48F8-A897-9A8A575F86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97EFBD-DB83-4525-90E6-E78AF2EC8E95}">
  <ds:schemaRefs>
    <ds:schemaRef ds:uri="db3649c6-894f-45d0-9fd1-62c5770479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821</Words>
  <Application>Microsoft Office PowerPoint</Application>
  <PresentationFormat>Grand écran</PresentationFormat>
  <Paragraphs>185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Expressway</vt:lpstr>
      <vt:lpstr>Times New Roman</vt:lpstr>
      <vt:lpstr>Wingdings</vt:lpstr>
      <vt:lpstr>Thème Office</vt:lpstr>
      <vt:lpstr>Présentation selon les axes du projet stratégique académique de La Réunion</vt:lpstr>
      <vt:lpstr>Axe 1 : créer un environnement favorable En direction des parents  </vt:lpstr>
      <vt:lpstr>Axe 1 : créer un environnement favorable               En direction des élèves</vt:lpstr>
      <vt:lpstr>Axe 1 : créer un environnement favorable En direction des équipes éducatives</vt:lpstr>
      <vt:lpstr>Axe 1 : créer un environnement favorable En direction des équipes éducatives</vt:lpstr>
      <vt:lpstr>Ressources disponibles en ligne pour l’accompagnement des élèves</vt:lpstr>
      <vt:lpstr>Axe 2 : assurer l’égalité des chances        </vt:lpstr>
      <vt:lpstr>Axe 3 : maîtriser les fondamentaux Développer l’esprit critique                     </vt:lpstr>
      <vt:lpstr>Axe 3 : maîtriser les fondamentaux Développer les compétences à s’orienter au collège </vt:lpstr>
      <vt:lpstr>Axe 3 : maîtriser les fondamentaux Développer les compétences à s’orienter au LGT </vt:lpstr>
      <vt:lpstr>Axe 4 : valoriser la voie professionnelle  </vt:lpstr>
      <vt:lpstr>Offres de formation Onisep 2023-2024</vt:lpstr>
      <vt:lpstr>Nathalie Abadie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LEBEC (hlebec@copilotpartners.com)</dc:creator>
  <cp:lastModifiedBy>ABADIE Nathalie</cp:lastModifiedBy>
  <cp:revision>204</cp:revision>
  <cp:lastPrinted>2012-07-02T12:20:01Z</cp:lastPrinted>
  <dcterms:created xsi:type="dcterms:W3CDTF">2021-07-12T11:47:18Z</dcterms:created>
  <dcterms:modified xsi:type="dcterms:W3CDTF">2023-09-21T06:12:36Z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sistante">
    <vt:lpwstr>MB</vt:lpwstr>
  </property>
  <property fmtid="{D5CDD505-2E9C-101B-9397-08002B2CF9AE}" pid="3" name="Référence">
    <vt:lpwstr>XXXX</vt:lpwstr>
  </property>
  <property fmtid="{D5CDD505-2E9C-101B-9397-08002B2CF9AE}" pid="4" name="ContentTypeId">
    <vt:lpwstr>0x01010021C578FD3DB0E24C87988F36D892ACC2</vt:lpwstr>
  </property>
</Properties>
</file>