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26"/>
  </p:notesMasterIdLst>
  <p:handoutMasterIdLst>
    <p:handoutMasterId r:id="rId127"/>
  </p:handoutMasterIdLst>
  <p:sldIdLst>
    <p:sldId id="293" r:id="rId2"/>
    <p:sldId id="294" r:id="rId3"/>
    <p:sldId id="360" r:id="rId4"/>
    <p:sldId id="386" r:id="rId5"/>
    <p:sldId id="365" r:id="rId6"/>
    <p:sldId id="391" r:id="rId7"/>
    <p:sldId id="366" r:id="rId8"/>
    <p:sldId id="459" r:id="rId9"/>
    <p:sldId id="296" r:id="rId10"/>
    <p:sldId id="367" r:id="rId11"/>
    <p:sldId id="368" r:id="rId12"/>
    <p:sldId id="370" r:id="rId13"/>
    <p:sldId id="517" r:id="rId14"/>
    <p:sldId id="526" r:id="rId15"/>
    <p:sldId id="527" r:id="rId16"/>
    <p:sldId id="369" r:id="rId17"/>
    <p:sldId id="371" r:id="rId18"/>
    <p:sldId id="473" r:id="rId19"/>
    <p:sldId id="372" r:id="rId20"/>
    <p:sldId id="474" r:id="rId21"/>
    <p:sldId id="478" r:id="rId22"/>
    <p:sldId id="476" r:id="rId23"/>
    <p:sldId id="480" r:id="rId24"/>
    <p:sldId id="477" r:id="rId25"/>
    <p:sldId id="481" r:id="rId26"/>
    <p:sldId id="507" r:id="rId27"/>
    <p:sldId id="508" r:id="rId28"/>
    <p:sldId id="506" r:id="rId29"/>
    <p:sldId id="375" r:id="rId30"/>
    <p:sldId id="376" r:id="rId31"/>
    <p:sldId id="377" r:id="rId32"/>
    <p:sldId id="300" r:id="rId33"/>
    <p:sldId id="482" r:id="rId34"/>
    <p:sldId id="518" r:id="rId35"/>
    <p:sldId id="519" r:id="rId36"/>
    <p:sldId id="483" r:id="rId37"/>
    <p:sldId id="520" r:id="rId38"/>
    <p:sldId id="521" r:id="rId39"/>
    <p:sldId id="487" r:id="rId40"/>
    <p:sldId id="522" r:id="rId41"/>
    <p:sldId id="523" r:id="rId42"/>
    <p:sldId id="489" r:id="rId43"/>
    <p:sldId id="524" r:id="rId44"/>
    <p:sldId id="525" r:id="rId45"/>
    <p:sldId id="510" r:id="rId46"/>
    <p:sldId id="515" r:id="rId47"/>
    <p:sldId id="516" r:id="rId48"/>
    <p:sldId id="512" r:id="rId49"/>
    <p:sldId id="513" r:id="rId50"/>
    <p:sldId id="514" r:id="rId51"/>
    <p:sldId id="494" r:id="rId52"/>
    <p:sldId id="443" r:id="rId53"/>
    <p:sldId id="444" r:id="rId54"/>
    <p:sldId id="445" r:id="rId55"/>
    <p:sldId id="448" r:id="rId56"/>
    <p:sldId id="446" r:id="rId57"/>
    <p:sldId id="449" r:id="rId58"/>
    <p:sldId id="447" r:id="rId59"/>
    <p:sldId id="451" r:id="rId60"/>
    <p:sldId id="383" r:id="rId61"/>
    <p:sldId id="399" r:id="rId62"/>
    <p:sldId id="387" r:id="rId63"/>
    <p:sldId id="389" r:id="rId64"/>
    <p:sldId id="434" r:id="rId65"/>
    <p:sldId id="390" r:id="rId66"/>
    <p:sldId id="435" r:id="rId67"/>
    <p:sldId id="393" r:id="rId68"/>
    <p:sldId id="495" r:id="rId69"/>
    <p:sldId id="395" r:id="rId70"/>
    <p:sldId id="432" r:id="rId71"/>
    <p:sldId id="396" r:id="rId72"/>
    <p:sldId id="452" r:id="rId73"/>
    <p:sldId id="401" r:id="rId74"/>
    <p:sldId id="496" r:id="rId75"/>
    <p:sldId id="403" r:id="rId76"/>
    <p:sldId id="453" r:id="rId77"/>
    <p:sldId id="404" r:id="rId78"/>
    <p:sldId id="454" r:id="rId79"/>
    <p:sldId id="405" r:id="rId80"/>
    <p:sldId id="497" r:id="rId81"/>
    <p:sldId id="413" r:id="rId82"/>
    <p:sldId id="455" r:id="rId83"/>
    <p:sldId id="414" r:id="rId84"/>
    <p:sldId id="456" r:id="rId85"/>
    <p:sldId id="407" r:id="rId86"/>
    <p:sldId id="498" r:id="rId87"/>
    <p:sldId id="416" r:id="rId88"/>
    <p:sldId id="457" r:id="rId89"/>
    <p:sldId id="417" r:id="rId90"/>
    <p:sldId id="458" r:id="rId91"/>
    <p:sldId id="406" r:id="rId92"/>
    <p:sldId id="499" r:id="rId93"/>
    <p:sldId id="408" r:id="rId94"/>
    <p:sldId id="500" r:id="rId95"/>
    <p:sldId id="501" r:id="rId96"/>
    <p:sldId id="418" r:id="rId97"/>
    <p:sldId id="338" r:id="rId98"/>
    <p:sldId id="419" r:id="rId99"/>
    <p:sldId id="331" r:id="rId100"/>
    <p:sldId id="466" r:id="rId101"/>
    <p:sldId id="421" r:id="rId102"/>
    <p:sldId id="467" r:id="rId103"/>
    <p:sldId id="422" r:id="rId104"/>
    <p:sldId id="468" r:id="rId105"/>
    <p:sldId id="469" r:id="rId106"/>
    <p:sldId id="423" r:id="rId107"/>
    <p:sldId id="424" r:id="rId108"/>
    <p:sldId id="470" r:id="rId109"/>
    <p:sldId id="425" r:id="rId110"/>
    <p:sldId id="427" r:id="rId111"/>
    <p:sldId id="471" r:id="rId112"/>
    <p:sldId id="429" r:id="rId113"/>
    <p:sldId id="428" r:id="rId114"/>
    <p:sldId id="472" r:id="rId115"/>
    <p:sldId id="502" r:id="rId116"/>
    <p:sldId id="503" r:id="rId117"/>
    <p:sldId id="461" r:id="rId118"/>
    <p:sldId id="504" r:id="rId119"/>
    <p:sldId id="462" r:id="rId120"/>
    <p:sldId id="505" r:id="rId121"/>
    <p:sldId id="463" r:id="rId122"/>
    <p:sldId id="328" r:id="rId123"/>
    <p:sldId id="464" r:id="rId124"/>
    <p:sldId id="465" r:id="rId1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77684F8-E83F-4FC2-8A0B-B787326FC883}">
          <p14:sldIdLst>
            <p14:sldId id="293"/>
          </p14:sldIdLst>
        </p14:section>
        <p14:section name="Séquence 1 temps 1" id="{AD868280-59B7-48F7-AE65-073A882F7388}">
          <p14:sldIdLst>
            <p14:sldId id="294"/>
            <p14:sldId id="360"/>
            <p14:sldId id="386"/>
            <p14:sldId id="365"/>
            <p14:sldId id="391"/>
            <p14:sldId id="366"/>
            <p14:sldId id="459"/>
            <p14:sldId id="296"/>
            <p14:sldId id="367"/>
            <p14:sldId id="368"/>
            <p14:sldId id="370"/>
            <p14:sldId id="517"/>
            <p14:sldId id="526"/>
            <p14:sldId id="527"/>
            <p14:sldId id="369"/>
            <p14:sldId id="371"/>
            <p14:sldId id="473"/>
            <p14:sldId id="372"/>
            <p14:sldId id="474"/>
            <p14:sldId id="478"/>
            <p14:sldId id="476"/>
            <p14:sldId id="480"/>
            <p14:sldId id="477"/>
            <p14:sldId id="481"/>
            <p14:sldId id="507"/>
            <p14:sldId id="508"/>
            <p14:sldId id="506"/>
            <p14:sldId id="375"/>
            <p14:sldId id="376"/>
            <p14:sldId id="377"/>
            <p14:sldId id="300"/>
            <p14:sldId id="482"/>
            <p14:sldId id="518"/>
            <p14:sldId id="519"/>
            <p14:sldId id="483"/>
            <p14:sldId id="520"/>
            <p14:sldId id="521"/>
            <p14:sldId id="487"/>
            <p14:sldId id="522"/>
            <p14:sldId id="523"/>
            <p14:sldId id="489"/>
            <p14:sldId id="524"/>
            <p14:sldId id="525"/>
            <p14:sldId id="510"/>
            <p14:sldId id="515"/>
            <p14:sldId id="516"/>
            <p14:sldId id="512"/>
            <p14:sldId id="513"/>
            <p14:sldId id="514"/>
            <p14:sldId id="494"/>
            <p14:sldId id="443"/>
            <p14:sldId id="444"/>
            <p14:sldId id="445"/>
            <p14:sldId id="448"/>
            <p14:sldId id="446"/>
            <p14:sldId id="449"/>
            <p14:sldId id="447"/>
            <p14:sldId id="451"/>
          </p14:sldIdLst>
        </p14:section>
        <p14:section name="Séquence 1 temps 2" id="{2769E61E-C4E3-4332-8AD7-B6E7B7E39291}">
          <p14:sldIdLst>
            <p14:sldId id="383"/>
            <p14:sldId id="399"/>
            <p14:sldId id="387"/>
            <p14:sldId id="389"/>
            <p14:sldId id="434"/>
            <p14:sldId id="390"/>
            <p14:sldId id="435"/>
            <p14:sldId id="393"/>
            <p14:sldId id="495"/>
            <p14:sldId id="395"/>
            <p14:sldId id="432"/>
            <p14:sldId id="396"/>
            <p14:sldId id="452"/>
            <p14:sldId id="401"/>
            <p14:sldId id="496"/>
            <p14:sldId id="403"/>
            <p14:sldId id="453"/>
            <p14:sldId id="404"/>
            <p14:sldId id="454"/>
            <p14:sldId id="405"/>
            <p14:sldId id="497"/>
            <p14:sldId id="413"/>
            <p14:sldId id="455"/>
            <p14:sldId id="414"/>
            <p14:sldId id="456"/>
            <p14:sldId id="407"/>
            <p14:sldId id="498"/>
            <p14:sldId id="416"/>
            <p14:sldId id="457"/>
            <p14:sldId id="417"/>
            <p14:sldId id="458"/>
            <p14:sldId id="406"/>
            <p14:sldId id="499"/>
            <p14:sldId id="408"/>
            <p14:sldId id="500"/>
            <p14:sldId id="501"/>
            <p14:sldId id="418"/>
          </p14:sldIdLst>
        </p14:section>
        <p14:section name="Séquence 2 temps 1" id="{C7182A8F-9443-4CFB-B44F-2F87673446B7}">
          <p14:sldIdLst>
            <p14:sldId id="338"/>
            <p14:sldId id="419"/>
            <p14:sldId id="331"/>
            <p14:sldId id="466"/>
            <p14:sldId id="421"/>
            <p14:sldId id="467"/>
            <p14:sldId id="422"/>
            <p14:sldId id="468"/>
            <p14:sldId id="469"/>
            <p14:sldId id="423"/>
            <p14:sldId id="424"/>
            <p14:sldId id="470"/>
            <p14:sldId id="425"/>
            <p14:sldId id="427"/>
            <p14:sldId id="471"/>
            <p14:sldId id="429"/>
          </p14:sldIdLst>
        </p14:section>
        <p14:section name="Séquence 2 temps 2" id="{CEB36629-DD50-4159-800B-B91C2ED46784}">
          <p14:sldIdLst>
            <p14:sldId id="428"/>
            <p14:sldId id="472"/>
            <p14:sldId id="502"/>
            <p14:sldId id="503"/>
            <p14:sldId id="461"/>
            <p14:sldId id="504"/>
            <p14:sldId id="462"/>
            <p14:sldId id="505"/>
            <p14:sldId id="463"/>
          </p14:sldIdLst>
        </p14:section>
        <p14:section name="Conclusion" id="{8FE62A94-D5DC-4A46-BC80-857639EE8542}">
          <p14:sldIdLst>
            <p14:sldId id="328"/>
            <p14:sldId id="464"/>
            <p14:sldId id="46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292111-8C84-B736-B042-18E20DF7DAD1}" name="Pauline GARE" initials="PG" userId="S::pgare@en3s.fr::afe37723-1263-4121-a870-923b85853aa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REAU TIFENN (CNAM / Paris)" initials="MT" lastIdx="30" clrIdx="0"/>
  <p:cmAuthor id="1" name="ADELINE DEL MEDICO" initials="ADM" lastIdx="12" clrIdx="1"/>
  <p:cmAuthor id="2" name="ALEXANDRA GUILLAUME" initials="AG" lastIdx="28" clrIdx="2"/>
  <p:cmAuthor id="3" name="HACQUIN LUCIE (CNAM / Paris)" initials="HL(/P" lastIdx="41" clrIdx="3"/>
  <p:cmAuthor id="4" name="Anais DELACOTE" initials="AD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A0D565"/>
    <a:srgbClr val="39B9A7"/>
    <a:srgbClr val="E11A81"/>
    <a:srgbClr val="FCEAB6"/>
    <a:srgbClr val="F8F8F8"/>
    <a:srgbClr val="0C419A"/>
    <a:srgbClr val="1B6BED"/>
    <a:srgbClr val="051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6B060-4B20-4492-ABF4-B5BDF2743F5F}" v="14" dt="2022-07-25T15:58:36.074"/>
    <p1510:client id="{434AC293-C725-467E-A3E3-5FF32BC7D780}" v="3" dt="2022-07-25T15:41:15.125"/>
    <p1510:client id="{F8800740-03CB-45A3-BAC8-27873167B61A}" v="19" dt="2021-12-14T13:01:20.5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-948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microsoft.com/office/2016/11/relationships/changesInfo" Target="changesInfos/changesInfo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commentAuthors" Target="commentAuthor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notesMaster" Target="notesMasters/notesMaster1.xml"/><Relationship Id="rId13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135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is DELACOTE" userId="S::adelacote@hopscotchgroupe.com::8c162d22-b354-4348-a4f5-06ca8fd70cb4" providerId="AD" clId="Web-{434AC293-C725-467E-A3E3-5FF32BC7D780}"/>
    <pc:docChg chg="modSld">
      <pc:chgData name="Anais DELACOTE" userId="S::adelacote@hopscotchgroupe.com::8c162d22-b354-4348-a4f5-06ca8fd70cb4" providerId="AD" clId="Web-{434AC293-C725-467E-A3E3-5FF32BC7D780}" dt="2022-07-25T15:41:13.875" v="1" actId="20577"/>
      <pc:docMkLst>
        <pc:docMk/>
      </pc:docMkLst>
      <pc:sldChg chg="modSp">
        <pc:chgData name="Anais DELACOTE" userId="S::adelacote@hopscotchgroupe.com::8c162d22-b354-4348-a4f5-06ca8fd70cb4" providerId="AD" clId="Web-{434AC293-C725-467E-A3E3-5FF32BC7D780}" dt="2022-07-25T15:41:13.875" v="1" actId="20577"/>
        <pc:sldMkLst>
          <pc:docMk/>
          <pc:sldMk cId="2707388591" sldId="391"/>
        </pc:sldMkLst>
        <pc:spChg chg="mod">
          <ac:chgData name="Anais DELACOTE" userId="S::adelacote@hopscotchgroupe.com::8c162d22-b354-4348-a4f5-06ca8fd70cb4" providerId="AD" clId="Web-{434AC293-C725-467E-A3E3-5FF32BC7D780}" dt="2022-07-25T15:41:13.875" v="1" actId="20577"/>
          <ac:spMkLst>
            <pc:docMk/>
            <pc:sldMk cId="2707388591" sldId="391"/>
            <ac:spMk id="420" creationId="{00000000-0000-0000-0000-000000000000}"/>
          </ac:spMkLst>
        </pc:spChg>
      </pc:sldChg>
    </pc:docChg>
  </pc:docChgLst>
  <pc:docChgLst>
    <pc:chgData name="Pauline GARE" userId="afe37723-1263-4121-a870-923b85853aaf" providerId="ADAL" clId="{F8800740-03CB-45A3-BAC8-27873167B61A}"/>
    <pc:docChg chg="undo custSel addSld delSld modSld">
      <pc:chgData name="Pauline GARE" userId="afe37723-1263-4121-a870-923b85853aaf" providerId="ADAL" clId="{F8800740-03CB-45A3-BAC8-27873167B61A}" dt="2021-12-14T13:22:36.268" v="4779" actId="20577"/>
      <pc:docMkLst>
        <pc:docMk/>
      </pc:docMkLst>
      <pc:sldChg chg="modSp mod">
        <pc:chgData name="Pauline GARE" userId="afe37723-1263-4121-a870-923b85853aaf" providerId="ADAL" clId="{F8800740-03CB-45A3-BAC8-27873167B61A}" dt="2021-12-13T17:29:58.391" v="56" actId="20577"/>
        <pc:sldMkLst>
          <pc:docMk/>
          <pc:sldMk cId="1764023753" sldId="261"/>
        </pc:sldMkLst>
        <pc:spChg chg="mod">
          <ac:chgData name="Pauline GARE" userId="afe37723-1263-4121-a870-923b85853aaf" providerId="ADAL" clId="{F8800740-03CB-45A3-BAC8-27873167B61A}" dt="2021-12-13T13:02:59.310" v="45" actId="20577"/>
          <ac:spMkLst>
            <pc:docMk/>
            <pc:sldMk cId="1764023753" sldId="261"/>
            <ac:spMk id="2" creationId="{A42DDCE5-5C42-4147-8C59-D6A274312C83}"/>
          </ac:spMkLst>
        </pc:spChg>
        <pc:spChg chg="mod">
          <ac:chgData name="Pauline GARE" userId="afe37723-1263-4121-a870-923b85853aaf" providerId="ADAL" clId="{F8800740-03CB-45A3-BAC8-27873167B61A}" dt="2021-12-13T17:29:58.391" v="56" actId="20577"/>
          <ac:spMkLst>
            <pc:docMk/>
            <pc:sldMk cId="1764023753" sldId="261"/>
            <ac:spMk id="3" creationId="{E7F2CB71-3AA0-49EE-83D2-FF0F92022419}"/>
          </ac:spMkLst>
        </pc:spChg>
      </pc:sldChg>
      <pc:sldChg chg="modSp new mod">
        <pc:chgData name="Pauline GARE" userId="afe37723-1263-4121-a870-923b85853aaf" providerId="ADAL" clId="{F8800740-03CB-45A3-BAC8-27873167B61A}" dt="2021-12-13T17:30:58.005" v="105" actId="403"/>
        <pc:sldMkLst>
          <pc:docMk/>
          <pc:sldMk cId="3810870259" sldId="262"/>
        </pc:sldMkLst>
        <pc:spChg chg="mod">
          <ac:chgData name="Pauline GARE" userId="afe37723-1263-4121-a870-923b85853aaf" providerId="ADAL" clId="{F8800740-03CB-45A3-BAC8-27873167B61A}" dt="2021-12-13T17:30:40.964" v="97" actId="21"/>
          <ac:spMkLst>
            <pc:docMk/>
            <pc:sldMk cId="3810870259" sldId="262"/>
            <ac:spMk id="2" creationId="{009F707B-99AC-4585-A80A-09F1CFBA30B6}"/>
          </ac:spMkLst>
        </pc:spChg>
        <pc:spChg chg="mod">
          <ac:chgData name="Pauline GARE" userId="afe37723-1263-4121-a870-923b85853aaf" providerId="ADAL" clId="{F8800740-03CB-45A3-BAC8-27873167B61A}" dt="2021-12-13T17:30:58.005" v="105" actId="403"/>
          <ac:spMkLst>
            <pc:docMk/>
            <pc:sldMk cId="3810870259" sldId="262"/>
            <ac:spMk id="3" creationId="{3F1EE44E-7EBF-45FA-822F-E6D6CC78CA74}"/>
          </ac:spMkLst>
        </pc:spChg>
      </pc:sldChg>
      <pc:sldChg chg="modSp new mod addCm">
        <pc:chgData name="Pauline GARE" userId="afe37723-1263-4121-a870-923b85853aaf" providerId="ADAL" clId="{F8800740-03CB-45A3-BAC8-27873167B61A}" dt="2021-12-13T17:47:45.402" v="2106"/>
        <pc:sldMkLst>
          <pc:docMk/>
          <pc:sldMk cId="3115989514" sldId="263"/>
        </pc:sldMkLst>
        <pc:spChg chg="mod">
          <ac:chgData name="Pauline GARE" userId="afe37723-1263-4121-a870-923b85853aaf" providerId="ADAL" clId="{F8800740-03CB-45A3-BAC8-27873167B61A}" dt="2021-12-13T17:32:38.706" v="401" actId="20577"/>
          <ac:spMkLst>
            <pc:docMk/>
            <pc:sldMk cId="3115989514" sldId="263"/>
            <ac:spMk id="3" creationId="{A3ED370D-E72D-4314-81F6-E07B13B2EEF7}"/>
          </ac:spMkLst>
        </pc:spChg>
      </pc:sldChg>
      <pc:sldChg chg="new del">
        <pc:chgData name="Pauline GARE" userId="afe37723-1263-4121-a870-923b85853aaf" providerId="ADAL" clId="{F8800740-03CB-45A3-BAC8-27873167B61A}" dt="2021-12-13T17:31:08.424" v="107" actId="2696"/>
        <pc:sldMkLst>
          <pc:docMk/>
          <pc:sldMk cId="3544620810" sldId="263"/>
        </pc:sldMkLst>
      </pc:sldChg>
      <pc:sldChg chg="modSp new mod">
        <pc:chgData name="Pauline GARE" userId="afe37723-1263-4121-a870-923b85853aaf" providerId="ADAL" clId="{F8800740-03CB-45A3-BAC8-27873167B61A}" dt="2021-12-13T17:37:31.371" v="1254" actId="20577"/>
        <pc:sldMkLst>
          <pc:docMk/>
          <pc:sldMk cId="4119491944" sldId="264"/>
        </pc:sldMkLst>
        <pc:spChg chg="mod">
          <ac:chgData name="Pauline GARE" userId="afe37723-1263-4121-a870-923b85853aaf" providerId="ADAL" clId="{F8800740-03CB-45A3-BAC8-27873167B61A}" dt="2021-12-13T17:36:58.842" v="1108" actId="20577"/>
          <ac:spMkLst>
            <pc:docMk/>
            <pc:sldMk cId="4119491944" sldId="264"/>
            <ac:spMk id="2" creationId="{1F852140-125C-4E6A-A763-BD058533EF8D}"/>
          </ac:spMkLst>
        </pc:spChg>
        <pc:spChg chg="mod">
          <ac:chgData name="Pauline GARE" userId="afe37723-1263-4121-a870-923b85853aaf" providerId="ADAL" clId="{F8800740-03CB-45A3-BAC8-27873167B61A}" dt="2021-12-13T17:37:31.371" v="1254" actId="20577"/>
          <ac:spMkLst>
            <pc:docMk/>
            <pc:sldMk cId="4119491944" sldId="264"/>
            <ac:spMk id="3" creationId="{A001EC93-BB2C-4B93-8A43-D8657AA8FA6C}"/>
          </ac:spMkLst>
        </pc:spChg>
      </pc:sldChg>
      <pc:sldChg chg="modSp add mod">
        <pc:chgData name="Pauline GARE" userId="afe37723-1263-4121-a870-923b85853aaf" providerId="ADAL" clId="{F8800740-03CB-45A3-BAC8-27873167B61A}" dt="2021-12-13T17:38:04.531" v="1327" actId="20577"/>
        <pc:sldMkLst>
          <pc:docMk/>
          <pc:sldMk cId="3231754898" sldId="265"/>
        </pc:sldMkLst>
        <pc:spChg chg="mod">
          <ac:chgData name="Pauline GARE" userId="afe37723-1263-4121-a870-923b85853aaf" providerId="ADAL" clId="{F8800740-03CB-45A3-BAC8-27873167B61A}" dt="2021-12-13T17:38:04.531" v="1327" actId="20577"/>
          <ac:spMkLst>
            <pc:docMk/>
            <pc:sldMk cId="3231754898" sldId="265"/>
            <ac:spMk id="3" creationId="{A001EC93-BB2C-4B93-8A43-D8657AA8FA6C}"/>
          </ac:spMkLst>
        </pc:spChg>
      </pc:sldChg>
      <pc:sldChg chg="addSp delSp modSp new mod setBg">
        <pc:chgData name="Pauline GARE" userId="afe37723-1263-4121-a870-923b85853aaf" providerId="ADAL" clId="{F8800740-03CB-45A3-BAC8-27873167B61A}" dt="2021-12-13T17:39:46.906" v="1333" actId="14100"/>
        <pc:sldMkLst>
          <pc:docMk/>
          <pc:sldMk cId="2567379135" sldId="266"/>
        </pc:sldMkLst>
        <pc:spChg chg="del">
          <ac:chgData name="Pauline GARE" userId="afe37723-1263-4121-a870-923b85853aaf" providerId="ADAL" clId="{F8800740-03CB-45A3-BAC8-27873167B61A}" dt="2021-12-13T17:39:39.304" v="1331" actId="26606"/>
          <ac:spMkLst>
            <pc:docMk/>
            <pc:sldMk cId="2567379135" sldId="266"/>
            <ac:spMk id="2" creationId="{DC1A8F27-08C1-44A0-932A-F2EC9B59039F}"/>
          </ac:spMkLst>
        </pc:spChg>
        <pc:spChg chg="del">
          <ac:chgData name="Pauline GARE" userId="afe37723-1263-4121-a870-923b85853aaf" providerId="ADAL" clId="{F8800740-03CB-45A3-BAC8-27873167B61A}" dt="2021-12-13T17:39:39.304" v="1331" actId="26606"/>
          <ac:spMkLst>
            <pc:docMk/>
            <pc:sldMk cId="2567379135" sldId="266"/>
            <ac:spMk id="3" creationId="{B5FFC319-180D-44F5-A0A7-CD8E1198C3C0}"/>
          </ac:spMkLst>
        </pc:spChg>
        <pc:picChg chg="add mod">
          <ac:chgData name="Pauline GARE" userId="afe37723-1263-4121-a870-923b85853aaf" providerId="ADAL" clId="{F8800740-03CB-45A3-BAC8-27873167B61A}" dt="2021-12-13T17:39:46.906" v="1333" actId="14100"/>
          <ac:picMkLst>
            <pc:docMk/>
            <pc:sldMk cId="2567379135" sldId="266"/>
            <ac:picMk id="1026" creationId="{7B859AB2-208E-47F4-82AC-04160613AA36}"/>
          </ac:picMkLst>
        </pc:picChg>
      </pc:sldChg>
      <pc:sldChg chg="addSp delSp modSp new mod">
        <pc:chgData name="Pauline GARE" userId="afe37723-1263-4121-a870-923b85853aaf" providerId="ADAL" clId="{F8800740-03CB-45A3-BAC8-27873167B61A}" dt="2021-12-13T17:40:27.798" v="1342" actId="1076"/>
        <pc:sldMkLst>
          <pc:docMk/>
          <pc:sldMk cId="527288660" sldId="267"/>
        </pc:sldMkLst>
        <pc:spChg chg="del">
          <ac:chgData name="Pauline GARE" userId="afe37723-1263-4121-a870-923b85853aaf" providerId="ADAL" clId="{F8800740-03CB-45A3-BAC8-27873167B61A}" dt="2021-12-13T17:40:16.195" v="1337"/>
          <ac:spMkLst>
            <pc:docMk/>
            <pc:sldMk cId="527288660" sldId="267"/>
            <ac:spMk id="3" creationId="{EBA0615C-192C-4206-8436-B6AB300D6334}"/>
          </ac:spMkLst>
        </pc:spChg>
        <pc:picChg chg="add mod">
          <ac:chgData name="Pauline GARE" userId="afe37723-1263-4121-a870-923b85853aaf" providerId="ADAL" clId="{F8800740-03CB-45A3-BAC8-27873167B61A}" dt="2021-12-13T17:40:27.798" v="1342" actId="1076"/>
          <ac:picMkLst>
            <pc:docMk/>
            <pc:sldMk cId="527288660" sldId="267"/>
            <ac:picMk id="4" creationId="{3B015258-A34F-4833-BE34-A6E1F57555C1}"/>
          </ac:picMkLst>
        </pc:picChg>
      </pc:sldChg>
      <pc:sldChg chg="new del">
        <pc:chgData name="Pauline GARE" userId="afe37723-1263-4121-a870-923b85853aaf" providerId="ADAL" clId="{F8800740-03CB-45A3-BAC8-27873167B61A}" dt="2021-12-13T17:39:59.625" v="1335" actId="2696"/>
        <pc:sldMkLst>
          <pc:docMk/>
          <pc:sldMk cId="1984731164" sldId="267"/>
        </pc:sldMkLst>
      </pc:sldChg>
      <pc:sldChg chg="modSp new mod">
        <pc:chgData name="Pauline GARE" userId="afe37723-1263-4121-a870-923b85853aaf" providerId="ADAL" clId="{F8800740-03CB-45A3-BAC8-27873167B61A}" dt="2021-12-13T17:41:51.880" v="1622" actId="20577"/>
        <pc:sldMkLst>
          <pc:docMk/>
          <pc:sldMk cId="3319814058" sldId="268"/>
        </pc:sldMkLst>
        <pc:spChg chg="mod">
          <ac:chgData name="Pauline GARE" userId="afe37723-1263-4121-a870-923b85853aaf" providerId="ADAL" clId="{F8800740-03CB-45A3-BAC8-27873167B61A}" dt="2021-12-13T17:40:48.470" v="1376" actId="20577"/>
          <ac:spMkLst>
            <pc:docMk/>
            <pc:sldMk cId="3319814058" sldId="268"/>
            <ac:spMk id="2" creationId="{F607EEEC-9B4B-4D20-9AFF-8D3B6623E6D5}"/>
          </ac:spMkLst>
        </pc:spChg>
        <pc:spChg chg="mod">
          <ac:chgData name="Pauline GARE" userId="afe37723-1263-4121-a870-923b85853aaf" providerId="ADAL" clId="{F8800740-03CB-45A3-BAC8-27873167B61A}" dt="2021-12-13T17:41:51.880" v="1622" actId="20577"/>
          <ac:spMkLst>
            <pc:docMk/>
            <pc:sldMk cId="3319814058" sldId="268"/>
            <ac:spMk id="3" creationId="{76D8476D-7975-4E83-AC65-256CFDCC4B95}"/>
          </ac:spMkLst>
        </pc:spChg>
      </pc:sldChg>
      <pc:sldChg chg="modSp new mod">
        <pc:chgData name="Pauline GARE" userId="afe37723-1263-4121-a870-923b85853aaf" providerId="ADAL" clId="{F8800740-03CB-45A3-BAC8-27873167B61A}" dt="2021-12-13T17:43:18.247" v="1873" actId="121"/>
        <pc:sldMkLst>
          <pc:docMk/>
          <pc:sldMk cId="405189588" sldId="269"/>
        </pc:sldMkLst>
        <pc:spChg chg="mod">
          <ac:chgData name="Pauline GARE" userId="afe37723-1263-4121-a870-923b85853aaf" providerId="ADAL" clId="{F8800740-03CB-45A3-BAC8-27873167B61A}" dt="2021-12-13T17:42:19.594" v="1636" actId="20577"/>
          <ac:spMkLst>
            <pc:docMk/>
            <pc:sldMk cId="405189588" sldId="269"/>
            <ac:spMk id="2" creationId="{B776F10C-45C9-4219-96CB-B843FEA3ADAC}"/>
          </ac:spMkLst>
        </pc:spChg>
        <pc:spChg chg="mod">
          <ac:chgData name="Pauline GARE" userId="afe37723-1263-4121-a870-923b85853aaf" providerId="ADAL" clId="{F8800740-03CB-45A3-BAC8-27873167B61A}" dt="2021-12-13T17:43:18.247" v="1873" actId="121"/>
          <ac:spMkLst>
            <pc:docMk/>
            <pc:sldMk cId="405189588" sldId="269"/>
            <ac:spMk id="3" creationId="{3ECBA4AA-8AEE-440D-9F63-438ECFD4F19C}"/>
          </ac:spMkLst>
        </pc:spChg>
      </pc:sldChg>
      <pc:sldChg chg="modSp new mod">
        <pc:chgData name="Pauline GARE" userId="afe37723-1263-4121-a870-923b85853aaf" providerId="ADAL" clId="{F8800740-03CB-45A3-BAC8-27873167B61A}" dt="2021-12-13T17:44:33.044" v="1965" actId="1076"/>
        <pc:sldMkLst>
          <pc:docMk/>
          <pc:sldMk cId="183692391" sldId="270"/>
        </pc:sldMkLst>
        <pc:spChg chg="mod">
          <ac:chgData name="Pauline GARE" userId="afe37723-1263-4121-a870-923b85853aaf" providerId="ADAL" clId="{F8800740-03CB-45A3-BAC8-27873167B61A}" dt="2021-12-13T17:44:06.454" v="1916" actId="20577"/>
          <ac:spMkLst>
            <pc:docMk/>
            <pc:sldMk cId="183692391" sldId="270"/>
            <ac:spMk id="2" creationId="{C29816AE-2D10-45E8-9744-782FCA4FF37C}"/>
          </ac:spMkLst>
        </pc:spChg>
        <pc:spChg chg="mod">
          <ac:chgData name="Pauline GARE" userId="afe37723-1263-4121-a870-923b85853aaf" providerId="ADAL" clId="{F8800740-03CB-45A3-BAC8-27873167B61A}" dt="2021-12-13T17:44:33.044" v="1965" actId="1076"/>
          <ac:spMkLst>
            <pc:docMk/>
            <pc:sldMk cId="183692391" sldId="270"/>
            <ac:spMk id="3" creationId="{EB1A1B45-1C40-4059-8F7C-482CA869B4AF}"/>
          </ac:spMkLst>
        </pc:spChg>
      </pc:sldChg>
      <pc:sldChg chg="addSp delSp modSp new mod setBg addCm">
        <pc:chgData name="Pauline GARE" userId="afe37723-1263-4121-a870-923b85853aaf" providerId="ADAL" clId="{F8800740-03CB-45A3-BAC8-27873167B61A}" dt="2021-12-13T17:47:20.455" v="2105"/>
        <pc:sldMkLst>
          <pc:docMk/>
          <pc:sldMk cId="2386808365" sldId="271"/>
        </pc:sldMkLst>
        <pc:spChg chg="del mod">
          <ac:chgData name="Pauline GARE" userId="afe37723-1263-4121-a870-923b85853aaf" providerId="ADAL" clId="{F8800740-03CB-45A3-BAC8-27873167B61A}" dt="2021-12-13T17:46:13.882" v="2098" actId="478"/>
          <ac:spMkLst>
            <pc:docMk/>
            <pc:sldMk cId="2386808365" sldId="271"/>
            <ac:spMk id="2" creationId="{29981B30-0ED1-44F7-AEBF-5C46B7530642}"/>
          </ac:spMkLst>
        </pc:spChg>
        <pc:spChg chg="mod">
          <ac:chgData name="Pauline GARE" userId="afe37723-1263-4121-a870-923b85853aaf" providerId="ADAL" clId="{F8800740-03CB-45A3-BAC8-27873167B61A}" dt="2021-12-13T17:46:19.646" v="2101" actId="20577"/>
          <ac:spMkLst>
            <pc:docMk/>
            <pc:sldMk cId="2386808365" sldId="271"/>
            <ac:spMk id="3" creationId="{62DE47EB-548A-482D-B6AB-B0826EE9E94B}"/>
          </ac:spMkLst>
        </pc:spChg>
        <pc:spChg chg="add del">
          <ac:chgData name="Pauline GARE" userId="afe37723-1263-4121-a870-923b85853aaf" providerId="ADAL" clId="{F8800740-03CB-45A3-BAC8-27873167B61A}" dt="2021-12-13T17:46:09.672" v="2097" actId="26606"/>
          <ac:spMkLst>
            <pc:docMk/>
            <pc:sldMk cId="2386808365" sldId="271"/>
            <ac:spMk id="71" creationId="{1A95671B-3CC6-4792-9114-B74FAEA224E6}"/>
          </ac:spMkLst>
        </pc:spChg>
        <pc:picChg chg="add mod">
          <ac:chgData name="Pauline GARE" userId="afe37723-1263-4121-a870-923b85853aaf" providerId="ADAL" clId="{F8800740-03CB-45A3-BAC8-27873167B61A}" dt="2021-12-13T17:46:27.179" v="2104" actId="1076"/>
          <ac:picMkLst>
            <pc:docMk/>
            <pc:sldMk cId="2386808365" sldId="271"/>
            <ac:picMk id="2050" creationId="{0F12F54C-3994-4396-9C73-CE8AF00C40E0}"/>
          </ac:picMkLst>
        </pc:picChg>
      </pc:sldChg>
      <pc:sldChg chg="addSp delSp modSp new mod addCm">
        <pc:chgData name="Pauline GARE" userId="afe37723-1263-4121-a870-923b85853aaf" providerId="ADAL" clId="{F8800740-03CB-45A3-BAC8-27873167B61A}" dt="2021-12-13T17:49:26.036" v="2263"/>
        <pc:sldMkLst>
          <pc:docMk/>
          <pc:sldMk cId="1739590499" sldId="272"/>
        </pc:sldMkLst>
        <pc:spChg chg="del">
          <ac:chgData name="Pauline GARE" userId="afe37723-1263-4121-a870-923b85853aaf" providerId="ADAL" clId="{F8800740-03CB-45A3-BAC8-27873167B61A}" dt="2021-12-13T17:48:52.890" v="2257" actId="478"/>
          <ac:spMkLst>
            <pc:docMk/>
            <pc:sldMk cId="1739590499" sldId="272"/>
            <ac:spMk id="2" creationId="{6C4D0720-3CF1-4633-AE45-98F56675F13B}"/>
          </ac:spMkLst>
        </pc:spChg>
        <pc:spChg chg="mod">
          <ac:chgData name="Pauline GARE" userId="afe37723-1263-4121-a870-923b85853aaf" providerId="ADAL" clId="{F8800740-03CB-45A3-BAC8-27873167B61A}" dt="2021-12-13T17:48:56.604" v="2258" actId="1076"/>
          <ac:spMkLst>
            <pc:docMk/>
            <pc:sldMk cId="1739590499" sldId="272"/>
            <ac:spMk id="3" creationId="{A627BD41-22BF-4B83-8F09-BF79BDC20C27}"/>
          </ac:spMkLst>
        </pc:spChg>
        <pc:picChg chg="add mod">
          <ac:chgData name="Pauline GARE" userId="afe37723-1263-4121-a870-923b85853aaf" providerId="ADAL" clId="{F8800740-03CB-45A3-BAC8-27873167B61A}" dt="2021-12-13T17:49:12.668" v="2262" actId="1076"/>
          <ac:picMkLst>
            <pc:docMk/>
            <pc:sldMk cId="1739590499" sldId="272"/>
            <ac:picMk id="4" creationId="{76A11B64-E011-4C78-8029-AE4B342CDF30}"/>
          </ac:picMkLst>
        </pc:picChg>
      </pc:sldChg>
      <pc:sldChg chg="modSp new mod addCm">
        <pc:chgData name="Pauline GARE" userId="afe37723-1263-4121-a870-923b85853aaf" providerId="ADAL" clId="{F8800740-03CB-45A3-BAC8-27873167B61A}" dt="2021-12-13T17:55:21.935" v="2816"/>
        <pc:sldMkLst>
          <pc:docMk/>
          <pc:sldMk cId="1131452028" sldId="273"/>
        </pc:sldMkLst>
        <pc:spChg chg="mod">
          <ac:chgData name="Pauline GARE" userId="afe37723-1263-4121-a870-923b85853aaf" providerId="ADAL" clId="{F8800740-03CB-45A3-BAC8-27873167B61A}" dt="2021-12-13T17:50:09.965" v="2392" actId="20577"/>
          <ac:spMkLst>
            <pc:docMk/>
            <pc:sldMk cId="1131452028" sldId="273"/>
            <ac:spMk id="3" creationId="{F1CAB228-A089-4300-94B3-D5C90A088380}"/>
          </ac:spMkLst>
        </pc:spChg>
      </pc:sldChg>
      <pc:sldChg chg="addSp delSp modSp add mod addCm">
        <pc:chgData name="Pauline GARE" userId="afe37723-1263-4121-a870-923b85853aaf" providerId="ADAL" clId="{F8800740-03CB-45A3-BAC8-27873167B61A}" dt="2021-12-13T17:55:28.372" v="2817"/>
        <pc:sldMkLst>
          <pc:docMk/>
          <pc:sldMk cId="3148255995" sldId="274"/>
        </pc:sldMkLst>
        <pc:spChg chg="del mod">
          <ac:chgData name="Pauline GARE" userId="afe37723-1263-4121-a870-923b85853aaf" providerId="ADAL" clId="{F8800740-03CB-45A3-BAC8-27873167B61A}" dt="2021-12-13T17:51:00.072" v="2439" actId="478"/>
          <ac:spMkLst>
            <pc:docMk/>
            <pc:sldMk cId="3148255995" sldId="274"/>
            <ac:spMk id="2" creationId="{7240150C-D3E6-473A-81EE-95EE6E5DB4BD}"/>
          </ac:spMkLst>
        </pc:spChg>
        <pc:spChg chg="mod">
          <ac:chgData name="Pauline GARE" userId="afe37723-1263-4121-a870-923b85853aaf" providerId="ADAL" clId="{F8800740-03CB-45A3-BAC8-27873167B61A}" dt="2021-12-13T17:51:03.054" v="2440" actId="1076"/>
          <ac:spMkLst>
            <pc:docMk/>
            <pc:sldMk cId="3148255995" sldId="274"/>
            <ac:spMk id="3" creationId="{F1CAB228-A089-4300-94B3-D5C90A088380}"/>
          </ac:spMkLst>
        </pc:spChg>
        <pc:picChg chg="add mod">
          <ac:chgData name="Pauline GARE" userId="afe37723-1263-4121-a870-923b85853aaf" providerId="ADAL" clId="{F8800740-03CB-45A3-BAC8-27873167B61A}" dt="2021-12-13T17:51:19.995" v="2444" actId="1076"/>
          <ac:picMkLst>
            <pc:docMk/>
            <pc:sldMk cId="3148255995" sldId="274"/>
            <ac:picMk id="4" creationId="{5D3178FA-D5EF-4B8B-9A56-BA24A0AE4230}"/>
          </ac:picMkLst>
        </pc:picChg>
      </pc:sldChg>
      <pc:sldChg chg="addSp delSp modSp new mod addCm">
        <pc:chgData name="Pauline GARE" userId="afe37723-1263-4121-a870-923b85853aaf" providerId="ADAL" clId="{F8800740-03CB-45A3-BAC8-27873167B61A}" dt="2021-12-13T17:55:36.447" v="2818"/>
        <pc:sldMkLst>
          <pc:docMk/>
          <pc:sldMk cId="2693201471" sldId="275"/>
        </pc:sldMkLst>
        <pc:spChg chg="del">
          <ac:chgData name="Pauline GARE" userId="afe37723-1263-4121-a870-923b85853aaf" providerId="ADAL" clId="{F8800740-03CB-45A3-BAC8-27873167B61A}" dt="2021-12-13T17:52:48.712" v="2594" actId="478"/>
          <ac:spMkLst>
            <pc:docMk/>
            <pc:sldMk cId="2693201471" sldId="275"/>
            <ac:spMk id="2" creationId="{5ABB0BCD-E12C-4CC2-B71B-E5CF9795D461}"/>
          </ac:spMkLst>
        </pc:spChg>
        <pc:spChg chg="mod">
          <ac:chgData name="Pauline GARE" userId="afe37723-1263-4121-a870-923b85853aaf" providerId="ADAL" clId="{F8800740-03CB-45A3-BAC8-27873167B61A}" dt="2021-12-13T17:52:53.578" v="2595" actId="1076"/>
          <ac:spMkLst>
            <pc:docMk/>
            <pc:sldMk cId="2693201471" sldId="275"/>
            <ac:spMk id="3" creationId="{7F31B420-32ED-4F13-8F9B-6B9F6D17A1A1}"/>
          </ac:spMkLst>
        </pc:spChg>
        <pc:picChg chg="add mod">
          <ac:chgData name="Pauline GARE" userId="afe37723-1263-4121-a870-923b85853aaf" providerId="ADAL" clId="{F8800740-03CB-45A3-BAC8-27873167B61A}" dt="2021-12-13T17:53:05.020" v="2599" actId="1076"/>
          <ac:picMkLst>
            <pc:docMk/>
            <pc:sldMk cId="2693201471" sldId="275"/>
            <ac:picMk id="4" creationId="{8B357E0A-4D62-4D6D-916C-CF9DA36666EE}"/>
          </ac:picMkLst>
        </pc:picChg>
      </pc:sldChg>
      <pc:sldChg chg="delSp modSp new mod addCm">
        <pc:chgData name="Pauline GARE" userId="afe37723-1263-4121-a870-923b85853aaf" providerId="ADAL" clId="{F8800740-03CB-45A3-BAC8-27873167B61A}" dt="2021-12-13T17:55:44.615" v="2819"/>
        <pc:sldMkLst>
          <pc:docMk/>
          <pc:sldMk cId="1160074012" sldId="276"/>
        </pc:sldMkLst>
        <pc:spChg chg="del">
          <ac:chgData name="Pauline GARE" userId="afe37723-1263-4121-a870-923b85853aaf" providerId="ADAL" clId="{F8800740-03CB-45A3-BAC8-27873167B61A}" dt="2021-12-13T17:54:07.784" v="2713" actId="478"/>
          <ac:spMkLst>
            <pc:docMk/>
            <pc:sldMk cId="1160074012" sldId="276"/>
            <ac:spMk id="2" creationId="{FFFCD696-09D7-417D-A731-E6533089BAE0}"/>
          </ac:spMkLst>
        </pc:spChg>
        <pc:spChg chg="mod">
          <ac:chgData name="Pauline GARE" userId="afe37723-1263-4121-a870-923b85853aaf" providerId="ADAL" clId="{F8800740-03CB-45A3-BAC8-27873167B61A}" dt="2021-12-13T17:54:11.775" v="2714" actId="1076"/>
          <ac:spMkLst>
            <pc:docMk/>
            <pc:sldMk cId="1160074012" sldId="276"/>
            <ac:spMk id="3" creationId="{BCB2E44F-9648-4FD9-BB08-3393117318CD}"/>
          </ac:spMkLst>
        </pc:spChg>
      </pc:sldChg>
      <pc:sldChg chg="modSp add mod addCm">
        <pc:chgData name="Pauline GARE" userId="afe37723-1263-4121-a870-923b85853aaf" providerId="ADAL" clId="{F8800740-03CB-45A3-BAC8-27873167B61A}" dt="2021-12-13T17:55:51.874" v="2820"/>
        <pc:sldMkLst>
          <pc:docMk/>
          <pc:sldMk cId="1338312821" sldId="277"/>
        </pc:sldMkLst>
        <pc:spChg chg="mod">
          <ac:chgData name="Pauline GARE" userId="afe37723-1263-4121-a870-923b85853aaf" providerId="ADAL" clId="{F8800740-03CB-45A3-BAC8-27873167B61A}" dt="2021-12-13T17:54:43.884" v="2815" actId="20577"/>
          <ac:spMkLst>
            <pc:docMk/>
            <pc:sldMk cId="1338312821" sldId="277"/>
            <ac:spMk id="3" creationId="{BCB2E44F-9648-4FD9-BB08-3393117318CD}"/>
          </ac:spMkLst>
        </pc:spChg>
      </pc:sldChg>
      <pc:sldChg chg="modSp new mod">
        <pc:chgData name="Pauline GARE" userId="afe37723-1263-4121-a870-923b85853aaf" providerId="ADAL" clId="{F8800740-03CB-45A3-BAC8-27873167B61A}" dt="2021-12-14T12:53:45.252" v="3118" actId="20577"/>
        <pc:sldMkLst>
          <pc:docMk/>
          <pc:sldMk cId="108512635" sldId="278"/>
        </pc:sldMkLst>
        <pc:spChg chg="mod">
          <ac:chgData name="Pauline GARE" userId="afe37723-1263-4121-a870-923b85853aaf" providerId="ADAL" clId="{F8800740-03CB-45A3-BAC8-27873167B61A}" dt="2021-12-14T12:53:45.252" v="3118" actId="20577"/>
          <ac:spMkLst>
            <pc:docMk/>
            <pc:sldMk cId="108512635" sldId="278"/>
            <ac:spMk id="3" creationId="{014D784D-7437-489D-AC98-B1E4AD7854F5}"/>
          </ac:spMkLst>
        </pc:spChg>
      </pc:sldChg>
      <pc:sldChg chg="modSp new mod">
        <pc:chgData name="Pauline GARE" userId="afe37723-1263-4121-a870-923b85853aaf" providerId="ADAL" clId="{F8800740-03CB-45A3-BAC8-27873167B61A}" dt="2021-12-14T12:53:34.383" v="3117" actId="20577"/>
        <pc:sldMkLst>
          <pc:docMk/>
          <pc:sldMk cId="1598862373" sldId="279"/>
        </pc:sldMkLst>
        <pc:spChg chg="mod">
          <ac:chgData name="Pauline GARE" userId="afe37723-1263-4121-a870-923b85853aaf" providerId="ADAL" clId="{F8800740-03CB-45A3-BAC8-27873167B61A}" dt="2021-12-14T12:52:27.445" v="2904" actId="5793"/>
          <ac:spMkLst>
            <pc:docMk/>
            <pc:sldMk cId="1598862373" sldId="279"/>
            <ac:spMk id="2" creationId="{1994B858-21BB-4E8F-A0B0-48A9A2A0437B}"/>
          </ac:spMkLst>
        </pc:spChg>
        <pc:spChg chg="mod">
          <ac:chgData name="Pauline GARE" userId="afe37723-1263-4121-a870-923b85853aaf" providerId="ADAL" clId="{F8800740-03CB-45A3-BAC8-27873167B61A}" dt="2021-12-14T12:53:34.383" v="3117" actId="20577"/>
          <ac:spMkLst>
            <pc:docMk/>
            <pc:sldMk cId="1598862373" sldId="279"/>
            <ac:spMk id="3" creationId="{F30B2075-3ED7-48C5-938F-23B8D63116D9}"/>
          </ac:spMkLst>
        </pc:spChg>
      </pc:sldChg>
      <pc:sldChg chg="addSp delSp modSp new mod">
        <pc:chgData name="Pauline GARE" userId="afe37723-1263-4121-a870-923b85853aaf" providerId="ADAL" clId="{F8800740-03CB-45A3-BAC8-27873167B61A}" dt="2021-12-14T13:01:42.403" v="3657" actId="255"/>
        <pc:sldMkLst>
          <pc:docMk/>
          <pc:sldMk cId="3570981746" sldId="280"/>
        </pc:sldMkLst>
        <pc:spChg chg="del">
          <ac:chgData name="Pauline GARE" userId="afe37723-1263-4121-a870-923b85853aaf" providerId="ADAL" clId="{F8800740-03CB-45A3-BAC8-27873167B61A}" dt="2021-12-14T12:57:48.126" v="3472" actId="478"/>
          <ac:spMkLst>
            <pc:docMk/>
            <pc:sldMk cId="3570981746" sldId="280"/>
            <ac:spMk id="2" creationId="{FDF11A08-8AE1-4ED3-BB20-7225D975C02D}"/>
          </ac:spMkLst>
        </pc:spChg>
        <pc:spChg chg="mod">
          <ac:chgData name="Pauline GARE" userId="afe37723-1263-4121-a870-923b85853aaf" providerId="ADAL" clId="{F8800740-03CB-45A3-BAC8-27873167B61A}" dt="2021-12-14T13:00:53.746" v="3611" actId="1076"/>
          <ac:spMkLst>
            <pc:docMk/>
            <pc:sldMk cId="3570981746" sldId="280"/>
            <ac:spMk id="3" creationId="{FB52339E-9D21-4BD0-B60B-633EC0DC951F}"/>
          </ac:spMkLst>
        </pc:spChg>
        <pc:spChg chg="add mod">
          <ac:chgData name="Pauline GARE" userId="afe37723-1263-4121-a870-923b85853aaf" providerId="ADAL" clId="{F8800740-03CB-45A3-BAC8-27873167B61A}" dt="2021-12-14T13:01:42.403" v="3657" actId="255"/>
          <ac:spMkLst>
            <pc:docMk/>
            <pc:sldMk cId="3570981746" sldId="280"/>
            <ac:spMk id="4" creationId="{0280C227-4F27-42DA-B576-0689C4B79054}"/>
          </ac:spMkLst>
        </pc:spChg>
      </pc:sldChg>
      <pc:sldChg chg="modSp new mod">
        <pc:chgData name="Pauline GARE" userId="afe37723-1263-4121-a870-923b85853aaf" providerId="ADAL" clId="{F8800740-03CB-45A3-BAC8-27873167B61A}" dt="2021-12-14T13:02:19.668" v="3733" actId="20577"/>
        <pc:sldMkLst>
          <pc:docMk/>
          <pc:sldMk cId="3331178206" sldId="281"/>
        </pc:sldMkLst>
        <pc:spChg chg="mod">
          <ac:chgData name="Pauline GARE" userId="afe37723-1263-4121-a870-923b85853aaf" providerId="ADAL" clId="{F8800740-03CB-45A3-BAC8-27873167B61A}" dt="2021-12-14T13:02:19.668" v="3733" actId="20577"/>
          <ac:spMkLst>
            <pc:docMk/>
            <pc:sldMk cId="3331178206" sldId="281"/>
            <ac:spMk id="3" creationId="{DDB4136C-6A61-42BC-B928-EFB3FF343893}"/>
          </ac:spMkLst>
        </pc:spChg>
      </pc:sldChg>
      <pc:sldChg chg="modSp new mod">
        <pc:chgData name="Pauline GARE" userId="afe37723-1263-4121-a870-923b85853aaf" providerId="ADAL" clId="{F8800740-03CB-45A3-BAC8-27873167B61A}" dt="2021-12-14T13:03:13.045" v="3871" actId="13926"/>
        <pc:sldMkLst>
          <pc:docMk/>
          <pc:sldMk cId="539532912" sldId="282"/>
        </pc:sldMkLst>
        <pc:spChg chg="mod">
          <ac:chgData name="Pauline GARE" userId="afe37723-1263-4121-a870-923b85853aaf" providerId="ADAL" clId="{F8800740-03CB-45A3-BAC8-27873167B61A}" dt="2021-12-14T13:03:13.045" v="3871" actId="13926"/>
          <ac:spMkLst>
            <pc:docMk/>
            <pc:sldMk cId="539532912" sldId="282"/>
            <ac:spMk id="3" creationId="{DCD1394E-F908-4598-BBAC-2E2A973EE578}"/>
          </ac:spMkLst>
        </pc:spChg>
      </pc:sldChg>
      <pc:sldChg chg="modSp new mod">
        <pc:chgData name="Pauline GARE" userId="afe37723-1263-4121-a870-923b85853aaf" providerId="ADAL" clId="{F8800740-03CB-45A3-BAC8-27873167B61A}" dt="2021-12-14T13:03:17.222" v="3872" actId="13926"/>
        <pc:sldMkLst>
          <pc:docMk/>
          <pc:sldMk cId="739183812" sldId="283"/>
        </pc:sldMkLst>
        <pc:spChg chg="mod">
          <ac:chgData name="Pauline GARE" userId="afe37723-1263-4121-a870-923b85853aaf" providerId="ADAL" clId="{F8800740-03CB-45A3-BAC8-27873167B61A}" dt="2021-12-14T13:03:17.222" v="3872" actId="13926"/>
          <ac:spMkLst>
            <pc:docMk/>
            <pc:sldMk cId="739183812" sldId="283"/>
            <ac:spMk id="3" creationId="{CB219F71-99BD-46F3-93C5-DD14DE44C4E8}"/>
          </ac:spMkLst>
        </pc:spChg>
      </pc:sldChg>
      <pc:sldChg chg="modSp new mod">
        <pc:chgData name="Pauline GARE" userId="afe37723-1263-4121-a870-923b85853aaf" providerId="ADAL" clId="{F8800740-03CB-45A3-BAC8-27873167B61A}" dt="2021-12-14T13:04:09.236" v="3935" actId="20577"/>
        <pc:sldMkLst>
          <pc:docMk/>
          <pc:sldMk cId="831834183" sldId="284"/>
        </pc:sldMkLst>
        <pc:spChg chg="mod">
          <ac:chgData name="Pauline GARE" userId="afe37723-1263-4121-a870-923b85853aaf" providerId="ADAL" clId="{F8800740-03CB-45A3-BAC8-27873167B61A}" dt="2021-12-14T13:03:52.376" v="3899" actId="20577"/>
          <ac:spMkLst>
            <pc:docMk/>
            <pc:sldMk cId="831834183" sldId="284"/>
            <ac:spMk id="2" creationId="{8B5B8828-0CF5-47F8-8C0C-C7BA6118AA61}"/>
          </ac:spMkLst>
        </pc:spChg>
        <pc:spChg chg="mod">
          <ac:chgData name="Pauline GARE" userId="afe37723-1263-4121-a870-923b85853aaf" providerId="ADAL" clId="{F8800740-03CB-45A3-BAC8-27873167B61A}" dt="2021-12-14T13:04:09.236" v="3935" actId="20577"/>
          <ac:spMkLst>
            <pc:docMk/>
            <pc:sldMk cId="831834183" sldId="284"/>
            <ac:spMk id="3" creationId="{ADD83286-B7AF-47B1-A326-6DF783CBF751}"/>
          </ac:spMkLst>
        </pc:spChg>
      </pc:sldChg>
      <pc:sldChg chg="modSp new mod">
        <pc:chgData name="Pauline GARE" userId="afe37723-1263-4121-a870-923b85853aaf" providerId="ADAL" clId="{F8800740-03CB-45A3-BAC8-27873167B61A}" dt="2021-12-14T13:04:31.937" v="3994" actId="13926"/>
        <pc:sldMkLst>
          <pc:docMk/>
          <pc:sldMk cId="701031760" sldId="285"/>
        </pc:sldMkLst>
        <pc:spChg chg="mod">
          <ac:chgData name="Pauline GARE" userId="afe37723-1263-4121-a870-923b85853aaf" providerId="ADAL" clId="{F8800740-03CB-45A3-BAC8-27873167B61A}" dt="2021-12-14T13:04:31.937" v="3994" actId="13926"/>
          <ac:spMkLst>
            <pc:docMk/>
            <pc:sldMk cId="701031760" sldId="285"/>
            <ac:spMk id="3" creationId="{D0AA4B68-09A4-4B83-98E9-A4E00E675EAC}"/>
          </ac:spMkLst>
        </pc:spChg>
      </pc:sldChg>
      <pc:sldChg chg="modSp new mod">
        <pc:chgData name="Pauline GARE" userId="afe37723-1263-4121-a870-923b85853aaf" providerId="ADAL" clId="{F8800740-03CB-45A3-BAC8-27873167B61A}" dt="2021-12-14T13:05:40.919" v="4135" actId="20577"/>
        <pc:sldMkLst>
          <pc:docMk/>
          <pc:sldMk cId="3656815002" sldId="286"/>
        </pc:sldMkLst>
        <pc:spChg chg="mod">
          <ac:chgData name="Pauline GARE" userId="afe37723-1263-4121-a870-923b85853aaf" providerId="ADAL" clId="{F8800740-03CB-45A3-BAC8-27873167B61A}" dt="2021-12-14T13:05:00.235" v="4012" actId="20577"/>
          <ac:spMkLst>
            <pc:docMk/>
            <pc:sldMk cId="3656815002" sldId="286"/>
            <ac:spMk id="2" creationId="{1BD3A549-9399-4AD2-A4C3-CDFF7A88A86A}"/>
          </ac:spMkLst>
        </pc:spChg>
        <pc:spChg chg="mod">
          <ac:chgData name="Pauline GARE" userId="afe37723-1263-4121-a870-923b85853aaf" providerId="ADAL" clId="{F8800740-03CB-45A3-BAC8-27873167B61A}" dt="2021-12-14T13:05:40.919" v="4135" actId="20577"/>
          <ac:spMkLst>
            <pc:docMk/>
            <pc:sldMk cId="3656815002" sldId="286"/>
            <ac:spMk id="3" creationId="{05FC06C7-4D02-4725-A2C5-D2C973D6E22F}"/>
          </ac:spMkLst>
        </pc:spChg>
      </pc:sldChg>
      <pc:sldChg chg="modSp new mod">
        <pc:chgData name="Pauline GARE" userId="afe37723-1263-4121-a870-923b85853aaf" providerId="ADAL" clId="{F8800740-03CB-45A3-BAC8-27873167B61A}" dt="2021-12-14T13:06:45.411" v="4346" actId="20577"/>
        <pc:sldMkLst>
          <pc:docMk/>
          <pc:sldMk cId="1325534548" sldId="287"/>
        </pc:sldMkLst>
        <pc:spChg chg="mod">
          <ac:chgData name="Pauline GARE" userId="afe37723-1263-4121-a870-923b85853aaf" providerId="ADAL" clId="{F8800740-03CB-45A3-BAC8-27873167B61A}" dt="2021-12-14T13:05:55.065" v="4149" actId="20577"/>
          <ac:spMkLst>
            <pc:docMk/>
            <pc:sldMk cId="1325534548" sldId="287"/>
            <ac:spMk id="2" creationId="{92B07B94-DBCC-41E6-AAC4-7552575E295B}"/>
          </ac:spMkLst>
        </pc:spChg>
        <pc:spChg chg="mod">
          <ac:chgData name="Pauline GARE" userId="afe37723-1263-4121-a870-923b85853aaf" providerId="ADAL" clId="{F8800740-03CB-45A3-BAC8-27873167B61A}" dt="2021-12-14T13:06:45.411" v="4346" actId="20577"/>
          <ac:spMkLst>
            <pc:docMk/>
            <pc:sldMk cId="1325534548" sldId="287"/>
            <ac:spMk id="3" creationId="{88755645-653D-4099-A5EC-06004A8A0F15}"/>
          </ac:spMkLst>
        </pc:spChg>
      </pc:sldChg>
      <pc:sldChg chg="modSp new mod">
        <pc:chgData name="Pauline GARE" userId="afe37723-1263-4121-a870-923b85853aaf" providerId="ADAL" clId="{F8800740-03CB-45A3-BAC8-27873167B61A}" dt="2021-12-14T13:07:56.710" v="4487" actId="20577"/>
        <pc:sldMkLst>
          <pc:docMk/>
          <pc:sldMk cId="424560437" sldId="288"/>
        </pc:sldMkLst>
        <pc:spChg chg="mod">
          <ac:chgData name="Pauline GARE" userId="afe37723-1263-4121-a870-923b85853aaf" providerId="ADAL" clId="{F8800740-03CB-45A3-BAC8-27873167B61A}" dt="2021-12-14T13:06:53.139" v="4358" actId="20577"/>
          <ac:spMkLst>
            <pc:docMk/>
            <pc:sldMk cId="424560437" sldId="288"/>
            <ac:spMk id="2" creationId="{278207E6-076C-4925-8544-480807007179}"/>
          </ac:spMkLst>
        </pc:spChg>
        <pc:spChg chg="mod">
          <ac:chgData name="Pauline GARE" userId="afe37723-1263-4121-a870-923b85853aaf" providerId="ADAL" clId="{F8800740-03CB-45A3-BAC8-27873167B61A}" dt="2021-12-14T13:07:56.710" v="4487" actId="20577"/>
          <ac:spMkLst>
            <pc:docMk/>
            <pc:sldMk cId="424560437" sldId="288"/>
            <ac:spMk id="3" creationId="{E728AA78-8925-4B25-A761-EA77C03A2763}"/>
          </ac:spMkLst>
        </pc:spChg>
      </pc:sldChg>
      <pc:sldChg chg="modSp new mod">
        <pc:chgData name="Pauline GARE" userId="afe37723-1263-4121-a870-923b85853aaf" providerId="ADAL" clId="{F8800740-03CB-45A3-BAC8-27873167B61A}" dt="2021-12-14T13:19:44.472" v="4603" actId="20577"/>
        <pc:sldMkLst>
          <pc:docMk/>
          <pc:sldMk cId="236469291" sldId="289"/>
        </pc:sldMkLst>
        <pc:spChg chg="mod">
          <ac:chgData name="Pauline GARE" userId="afe37723-1263-4121-a870-923b85853aaf" providerId="ADAL" clId="{F8800740-03CB-45A3-BAC8-27873167B61A}" dt="2021-12-14T13:08:05.377" v="4499" actId="20577"/>
          <ac:spMkLst>
            <pc:docMk/>
            <pc:sldMk cId="236469291" sldId="289"/>
            <ac:spMk id="2" creationId="{C82FCDAE-4703-4A21-A84B-61DFCDFA7426}"/>
          </ac:spMkLst>
        </pc:spChg>
        <pc:spChg chg="mod">
          <ac:chgData name="Pauline GARE" userId="afe37723-1263-4121-a870-923b85853aaf" providerId="ADAL" clId="{F8800740-03CB-45A3-BAC8-27873167B61A}" dt="2021-12-14T13:19:44.472" v="4603" actId="20577"/>
          <ac:spMkLst>
            <pc:docMk/>
            <pc:sldMk cId="236469291" sldId="289"/>
            <ac:spMk id="3" creationId="{1289411F-4C27-4FFC-995D-77D45A080C9F}"/>
          </ac:spMkLst>
        </pc:spChg>
      </pc:sldChg>
      <pc:sldChg chg="modSp new mod">
        <pc:chgData name="Pauline GARE" userId="afe37723-1263-4121-a870-923b85853aaf" providerId="ADAL" clId="{F8800740-03CB-45A3-BAC8-27873167B61A}" dt="2021-12-14T13:21:18.806" v="4673" actId="20577"/>
        <pc:sldMkLst>
          <pc:docMk/>
          <pc:sldMk cId="3901251641" sldId="290"/>
        </pc:sldMkLst>
        <pc:spChg chg="mod">
          <ac:chgData name="Pauline GARE" userId="afe37723-1263-4121-a870-923b85853aaf" providerId="ADAL" clId="{F8800740-03CB-45A3-BAC8-27873167B61A}" dt="2021-12-14T13:19:59.708" v="4615" actId="20577"/>
          <ac:spMkLst>
            <pc:docMk/>
            <pc:sldMk cId="3901251641" sldId="290"/>
            <ac:spMk id="2" creationId="{DDF32E75-1D26-4574-AD1D-86799474D3E6}"/>
          </ac:spMkLst>
        </pc:spChg>
        <pc:spChg chg="mod">
          <ac:chgData name="Pauline GARE" userId="afe37723-1263-4121-a870-923b85853aaf" providerId="ADAL" clId="{F8800740-03CB-45A3-BAC8-27873167B61A}" dt="2021-12-14T13:21:18.806" v="4673" actId="20577"/>
          <ac:spMkLst>
            <pc:docMk/>
            <pc:sldMk cId="3901251641" sldId="290"/>
            <ac:spMk id="3" creationId="{14F319E2-0921-4816-9D97-2C8CD5E677FC}"/>
          </ac:spMkLst>
        </pc:spChg>
      </pc:sldChg>
      <pc:sldChg chg="modSp new mod">
        <pc:chgData name="Pauline GARE" userId="afe37723-1263-4121-a870-923b85853aaf" providerId="ADAL" clId="{F8800740-03CB-45A3-BAC8-27873167B61A}" dt="2021-12-14T13:22:36.268" v="4779" actId="20577"/>
        <pc:sldMkLst>
          <pc:docMk/>
          <pc:sldMk cId="4018973522" sldId="291"/>
        </pc:sldMkLst>
        <pc:spChg chg="mod">
          <ac:chgData name="Pauline GARE" userId="afe37723-1263-4121-a870-923b85853aaf" providerId="ADAL" clId="{F8800740-03CB-45A3-BAC8-27873167B61A}" dt="2021-12-14T13:21:50.653" v="4686" actId="20577"/>
          <ac:spMkLst>
            <pc:docMk/>
            <pc:sldMk cId="4018973522" sldId="291"/>
            <ac:spMk id="2" creationId="{8F79E7CE-9325-4C7D-97A0-B2072509FEBD}"/>
          </ac:spMkLst>
        </pc:spChg>
        <pc:spChg chg="mod">
          <ac:chgData name="Pauline GARE" userId="afe37723-1263-4121-a870-923b85853aaf" providerId="ADAL" clId="{F8800740-03CB-45A3-BAC8-27873167B61A}" dt="2021-12-14T13:22:36.268" v="4779" actId="20577"/>
          <ac:spMkLst>
            <pc:docMk/>
            <pc:sldMk cId="4018973522" sldId="291"/>
            <ac:spMk id="3" creationId="{C50E35BC-BA15-4392-9DB5-B4F7FDF3FE19}"/>
          </ac:spMkLst>
        </pc:spChg>
      </pc:sldChg>
    </pc:docChg>
  </pc:docChgLst>
  <pc:docChgLst>
    <pc:chgData name="Jules FOBE" userId="S::jfobe@hopscotchgroupe.com::297a291a-f143-4831-b8e2-bc49d01e054f" providerId="AD" clId="Web-{0906B060-4B20-4492-ABF4-B5BDF2743F5F}"/>
    <pc:docChg chg="modSld">
      <pc:chgData name="Jules FOBE" userId="S::jfobe@hopscotchgroupe.com::297a291a-f143-4831-b8e2-bc49d01e054f" providerId="AD" clId="Web-{0906B060-4B20-4492-ABF4-B5BDF2743F5F}" dt="2022-07-25T15:58:34.245" v="9" actId="20577"/>
      <pc:docMkLst>
        <pc:docMk/>
      </pc:docMkLst>
      <pc:sldChg chg="modSp">
        <pc:chgData name="Jules FOBE" userId="S::jfobe@hopscotchgroupe.com::297a291a-f143-4831-b8e2-bc49d01e054f" providerId="AD" clId="Web-{0906B060-4B20-4492-ABF4-B5BDF2743F5F}" dt="2022-07-25T15:44:11.918" v="0" actId="20577"/>
        <pc:sldMkLst>
          <pc:docMk/>
          <pc:sldMk cId="3789288332" sldId="372"/>
        </pc:sldMkLst>
        <pc:spChg chg="mod">
          <ac:chgData name="Jules FOBE" userId="S::jfobe@hopscotchgroupe.com::297a291a-f143-4831-b8e2-bc49d01e054f" providerId="AD" clId="Web-{0906B060-4B20-4492-ABF4-B5BDF2743F5F}" dt="2022-07-25T15:44:11.918" v="0" actId="20577"/>
          <ac:spMkLst>
            <pc:docMk/>
            <pc:sldMk cId="3789288332" sldId="372"/>
            <ac:spMk id="420" creationId="{00000000-0000-0000-0000-000000000000}"/>
          </ac:spMkLst>
        </pc:spChg>
      </pc:sldChg>
      <pc:sldChg chg="modSp">
        <pc:chgData name="Jules FOBE" userId="S::jfobe@hopscotchgroupe.com::297a291a-f143-4831-b8e2-bc49d01e054f" providerId="AD" clId="Web-{0906B060-4B20-4492-ABF4-B5BDF2743F5F}" dt="2022-07-25T15:46:16.266" v="2" actId="20577"/>
        <pc:sldMkLst>
          <pc:docMk/>
          <pc:sldMk cId="3010102879" sldId="379"/>
        </pc:sldMkLst>
        <pc:spChg chg="mod">
          <ac:chgData name="Jules FOBE" userId="S::jfobe@hopscotchgroupe.com::297a291a-f143-4831-b8e2-bc49d01e054f" providerId="AD" clId="Web-{0906B060-4B20-4492-ABF4-B5BDF2743F5F}" dt="2022-07-25T15:46:16.266" v="2" actId="20577"/>
          <ac:spMkLst>
            <pc:docMk/>
            <pc:sldMk cId="3010102879" sldId="379"/>
            <ac:spMk id="6" creationId="{C8BE14F1-FAF2-1698-9B37-C92D5825E975}"/>
          </ac:spMkLst>
        </pc:spChg>
      </pc:sldChg>
      <pc:sldChg chg="modSp">
        <pc:chgData name="Jules FOBE" userId="S::jfobe@hopscotchgroupe.com::297a291a-f143-4831-b8e2-bc49d01e054f" providerId="AD" clId="Web-{0906B060-4B20-4492-ABF4-B5BDF2743F5F}" dt="2022-07-25T15:49:11.007" v="3" actId="20577"/>
        <pc:sldMkLst>
          <pc:docMk/>
          <pc:sldMk cId="1099663199" sldId="434"/>
        </pc:sldMkLst>
        <pc:spChg chg="mod">
          <ac:chgData name="Jules FOBE" userId="S::jfobe@hopscotchgroupe.com::297a291a-f143-4831-b8e2-bc49d01e054f" providerId="AD" clId="Web-{0906B060-4B20-4492-ABF4-B5BDF2743F5F}" dt="2022-07-25T15:49:11.007" v="3" actId="20577"/>
          <ac:spMkLst>
            <pc:docMk/>
            <pc:sldMk cId="1099663199" sldId="434"/>
            <ac:spMk id="8" creationId="{B49EF572-314D-CE27-CFDE-9352BD853E0C}"/>
          </ac:spMkLst>
        </pc:spChg>
      </pc:sldChg>
      <pc:sldChg chg="modSp">
        <pc:chgData name="Jules FOBE" userId="S::jfobe@hopscotchgroupe.com::297a291a-f143-4831-b8e2-bc49d01e054f" providerId="AD" clId="Web-{0906B060-4B20-4492-ABF4-B5BDF2743F5F}" dt="2022-07-25T15:50:05.415" v="7" actId="20577"/>
        <pc:sldMkLst>
          <pc:docMk/>
          <pc:sldMk cId="3755448754" sldId="452"/>
        </pc:sldMkLst>
        <pc:spChg chg="mod">
          <ac:chgData name="Jules FOBE" userId="S::jfobe@hopscotchgroupe.com::297a291a-f143-4831-b8e2-bc49d01e054f" providerId="AD" clId="Web-{0906B060-4B20-4492-ABF4-B5BDF2743F5F}" dt="2022-07-25T15:50:05.415" v="7" actId="20577"/>
          <ac:spMkLst>
            <pc:docMk/>
            <pc:sldMk cId="3755448754" sldId="452"/>
            <ac:spMk id="7" creationId="{176DD9FB-1BCD-6ADE-98B5-843D72B1D10B}"/>
          </ac:spMkLst>
        </pc:spChg>
      </pc:sldChg>
      <pc:sldChg chg="modSp">
        <pc:chgData name="Jules FOBE" userId="S::jfobe@hopscotchgroupe.com::297a291a-f143-4831-b8e2-bc49d01e054f" providerId="AD" clId="Web-{0906B060-4B20-4492-ABF4-B5BDF2743F5F}" dt="2022-07-25T15:57:44.150" v="8" actId="20577"/>
        <pc:sldMkLst>
          <pc:docMk/>
          <pc:sldMk cId="3431293303" sldId="463"/>
        </pc:sldMkLst>
        <pc:spChg chg="mod">
          <ac:chgData name="Jules FOBE" userId="S::jfobe@hopscotchgroupe.com::297a291a-f143-4831-b8e2-bc49d01e054f" providerId="AD" clId="Web-{0906B060-4B20-4492-ABF4-B5BDF2743F5F}" dt="2022-07-25T15:57:44.150" v="8" actId="20577"/>
          <ac:spMkLst>
            <pc:docMk/>
            <pc:sldMk cId="3431293303" sldId="463"/>
            <ac:spMk id="420" creationId="{00000000-0000-0000-0000-000000000000}"/>
          </ac:spMkLst>
        </pc:spChg>
      </pc:sldChg>
      <pc:sldChg chg="modSp">
        <pc:chgData name="Jules FOBE" userId="S::jfobe@hopscotchgroupe.com::297a291a-f143-4831-b8e2-bc49d01e054f" providerId="AD" clId="Web-{0906B060-4B20-4492-ABF4-B5BDF2743F5F}" dt="2022-07-25T15:58:34.245" v="9" actId="20577"/>
        <pc:sldMkLst>
          <pc:docMk/>
          <pc:sldMk cId="2164362033" sldId="464"/>
        </pc:sldMkLst>
        <pc:spChg chg="mod">
          <ac:chgData name="Jules FOBE" userId="S::jfobe@hopscotchgroupe.com::297a291a-f143-4831-b8e2-bc49d01e054f" providerId="AD" clId="Web-{0906B060-4B20-4492-ABF4-B5BDF2743F5F}" dt="2022-07-25T15:58:34.245" v="9" actId="20577"/>
          <ac:spMkLst>
            <pc:docMk/>
            <pc:sldMk cId="2164362033" sldId="464"/>
            <ac:spMk id="42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5C2B34DE-28EE-ACD4-415F-79ED078A41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B8BE4D36-1D17-B7E2-2DA6-2AC5DCC0DF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008CC-29EE-4434-8580-7B75BCB9D5BD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D4CDBA16-ABB6-19BB-7094-3E39D2369E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9E38D070-821B-A414-0450-6AEE0C8390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FCAD5-C49E-4249-83A9-BC23535D2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535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CB5BE-EEE4-46EE-9277-47A58879856A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9B323-2D49-44E4-A8D4-713C90477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41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860527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52620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693625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27958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739062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38505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800675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475625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1068045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48200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1211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1042745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614161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6228012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34946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391938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01480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623718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418207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757030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531251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579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22309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7544298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94298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0080062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6332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4335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863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1484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281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5451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7070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0356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5385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3124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60669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0076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67364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79134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54248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59745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34159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713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71309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3802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77612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14888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6304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06237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03665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29022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76700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1592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06882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39017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85677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1889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74411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70033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79510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56853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62093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10070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770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88997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1622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87823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22082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73624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212480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49280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21357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485372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710791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041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806815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431127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934383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37781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703409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141183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062709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49535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455289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15668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4272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046256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123106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091934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892439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564533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970833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147702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898596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843742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62036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037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81184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544083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907584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240228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702404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251639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642828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639074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232424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621256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678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427915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023983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510041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380211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38198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010165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799018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529199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941191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=""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="" xmlns:a16="http://schemas.microsoft.com/office/drawing/2014/main" id="{6C1F8D08-6EB0-422B-93A1-7AFDDC66FE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=""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11193074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=""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3EECD0B1-C71E-428F-A571-E139FF89137D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6518" y="5031320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89120" y="5943568"/>
            <a:ext cx="7276241" cy="3868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Cliquez pour ajouter du texte (nom de l’entité émettrice)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74544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=""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=""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=""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=""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=""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=""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=""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=""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=""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=""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=""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=""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=""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31" name="Espace réservé du texte 6">
            <a:extLst>
              <a:ext uri="{FF2B5EF4-FFF2-40B4-BE49-F238E27FC236}">
                <a16:creationId xmlns=""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=""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=""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=""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=""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=""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=""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278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=""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4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=""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=""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=""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=""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=""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=""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=""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=""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=""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=""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=""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=""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31" name="Espace réservé du texte 6">
            <a:extLst>
              <a:ext uri="{FF2B5EF4-FFF2-40B4-BE49-F238E27FC236}">
                <a16:creationId xmlns=""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=""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=""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=""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=""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=""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=""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0555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=""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=""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4899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=""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=""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1755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=""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=""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0939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=""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=""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4972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=""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=""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1867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DE LA SOUS-PARTIE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=""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=""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3733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=""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TITRE DE LA SOUS-PARTIE SUR PLUSIEURS LIGNES</a:t>
            </a:r>
          </a:p>
          <a:p>
            <a:pPr lvl="0"/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=""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4978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=""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TITRE DE LA SOUS-PARTIE SUR PLUSIEURS LIGNES</a:t>
            </a:r>
          </a:p>
          <a:p>
            <a:pPr lvl="0"/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=""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946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=""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=""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=""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3EECD0B1-C71E-428F-A571-E139FF89137D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989120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28" y="5987313"/>
            <a:ext cx="6748047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4031561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=""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TITRE DE LA SOUS-PARTIE SUR PLUSIEURS LIGNES</a:t>
            </a:r>
          </a:p>
          <a:p>
            <a:pPr lvl="0"/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=""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8850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=""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TITRE DE LA SOUS-PARTIE SUR PLUSIEURS LIGNES</a:t>
            </a:r>
          </a:p>
          <a:p>
            <a:pPr lvl="0"/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=""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2662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71152279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113298653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98C1329A-664A-4E28-B644-3636A328F3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88260544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6D3E7924-C220-48DB-B1CD-419E698875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24925404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163276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=""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18153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="" xmlns:a16="http://schemas.microsoft.com/office/drawing/2014/main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71785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="" xmlns:a16="http://schemas.microsoft.com/office/drawing/2014/main" id="{6ADE6774-34F3-49AC-A02F-D0366059DC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3736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=""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=""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3EECD0B1-C71E-428F-A571-E139FF89137D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67422" y="5971703"/>
            <a:ext cx="6797939" cy="31655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Cliquez pour ajouter du texte (nom de l’entité émettrice)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366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="" xmlns:a16="http://schemas.microsoft.com/office/drawing/2014/main" id="{D662AE38-9407-4D2E-9CC9-7BB7DE4592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50980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=""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2252194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172654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866107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724392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283002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192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8350501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=""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=""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=""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=""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=""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2492455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=""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=""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="" xmlns:a16="http://schemas.microsoft.com/office/drawing/2014/main" id="{F2F5452A-EA35-364C-871A-EF7CC620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="" xmlns:a16="http://schemas.microsoft.com/office/drawing/2014/main" id="{826E2E5D-419D-F744-910A-52FB82C61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="" xmlns:a16="http://schemas.microsoft.com/office/drawing/2014/main" id="{822EADD7-9147-EC4B-B04B-311375EF40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241059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=""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=""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="" xmlns:a16="http://schemas.microsoft.com/office/drawing/2014/main" id="{21928D4E-4DC9-7743-8E29-22CA76F8B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="" xmlns:a16="http://schemas.microsoft.com/office/drawing/2014/main" id="{55C896D7-F7BF-3B45-9D73-EEF39DDEC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="" xmlns:a16="http://schemas.microsoft.com/office/drawing/2014/main" id="{971C6247-F563-9D41-B02F-4C097708A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7936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title="Sécurité sociale - l'Assurance Maladie : Agir ensemble, protéger chacun - Caisse nationale">
            <a:extLst>
              <a:ext uri="{FF2B5EF4-FFF2-40B4-BE49-F238E27FC236}">
                <a16:creationId xmlns="" xmlns:a16="http://schemas.microsoft.com/office/drawing/2014/main" id="{CEA28011-C0C0-F648-8291-02F48A1D5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8" cy="23040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=""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Titre 1">
            <a:extLst>
              <a:ext uri="{FF2B5EF4-FFF2-40B4-BE49-F238E27FC236}">
                <a16:creationId xmlns=""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6840000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=""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3EECD0B1-C71E-428F-A571-E139FF89137D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5999839"/>
            <a:ext cx="5688904" cy="3242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94732210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=""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=""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="" xmlns:a16="http://schemas.microsoft.com/office/drawing/2014/main" id="{2F079DAE-8087-FE48-B24F-3114264C0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="" xmlns:a16="http://schemas.microsoft.com/office/drawing/2014/main" id="{F615992A-2E96-9841-A17D-A1581687B4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="" xmlns:a16="http://schemas.microsoft.com/office/drawing/2014/main" id="{2B4AA268-8909-0A46-B5FD-C7B5494FB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697185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=""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=""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=""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=""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=""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1051814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=""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=""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01" y="1437861"/>
            <a:ext cx="50599" cy="134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=""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6013" y="1438275"/>
            <a:ext cx="7156450" cy="134302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=""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6013" y="3747290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=""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92341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=""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8669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537633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N°2 CNAM Couverture fond couleur + Photo">
  <p:cSld name="2_N°2 CNAM Couverture fond couleur + Phot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>
            <a:spLocks noGrp="1"/>
          </p:cNvSpPr>
          <p:nvPr>
            <p:ph type="pic" idx="2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ctrTitle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51975" tIns="270000" rIns="90000" bIns="468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4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9900000" y="6372000"/>
            <a:ext cx="18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701459" y="4834372"/>
            <a:ext cx="5724394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body" idx="3"/>
          </p:nvPr>
        </p:nvSpPr>
        <p:spPr>
          <a:xfrm>
            <a:off x="751561" y="6001381"/>
            <a:ext cx="5688904" cy="32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1600" i="0">
                <a:solidFill>
                  <a:schemeClr val="lt1"/>
                </a:solidFill>
              </a:defRPr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6463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e">
  <p:cSld name="5_Text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>
            <a:spLocks noGrp="1"/>
          </p:cNvSpPr>
          <p:nvPr>
            <p:ph type="body" idx="1"/>
          </p:nvPr>
        </p:nvSpPr>
        <p:spPr>
          <a:xfrm>
            <a:off x="1273094" y="2087563"/>
            <a:ext cx="10422019" cy="37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6576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395469" y="6229647"/>
            <a:ext cx="72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753516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=""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=""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tx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3EECD0B1-C71E-428F-A571-E139FF89137D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834372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51561" y="6001381"/>
            <a:ext cx="5688904" cy="32426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6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Cliquez pour ajouter du texte (nom de l’entité émettrice)</a:t>
            </a:r>
          </a:p>
          <a:p>
            <a:pPr lvl="0"/>
            <a:endParaRPr lang="fr-FR"/>
          </a:p>
        </p:txBody>
      </p:sp>
      <p:pic>
        <p:nvPicPr>
          <p:cNvPr id="11" name="Image 10" title="Sécurité sociale - l'Assurance Maladie : Agir ensemble, protéger chacun - Caisse nationale">
            <a:extLst>
              <a:ext uri="{FF2B5EF4-FFF2-40B4-BE49-F238E27FC236}">
                <a16:creationId xmlns="" xmlns:a16="http://schemas.microsoft.com/office/drawing/2014/main" id="{B016652D-7AC7-B847-9586-4DBCD1C31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8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2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=""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tx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3EECD0B1-C71E-428F-A571-E139FF89137D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6013907"/>
            <a:ext cx="5688904" cy="32426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6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Cliquez pour ajouter du texte (nom de l’entité émettrice)</a:t>
            </a:r>
          </a:p>
          <a:p>
            <a:pPr lvl="0"/>
            <a:endParaRPr lang="fr-FR"/>
          </a:p>
        </p:txBody>
      </p:sp>
      <p:pic>
        <p:nvPicPr>
          <p:cNvPr id="7" name="Image 6" title="Sécurité sociale - l'Assurance Maladie : Agir ensemble, protéger chacun - Caisse nationale">
            <a:extLst>
              <a:ext uri="{FF2B5EF4-FFF2-40B4-BE49-F238E27FC236}">
                <a16:creationId xmlns="" xmlns:a16="http://schemas.microsoft.com/office/drawing/2014/main" id="{C669554B-24A3-6E4A-BF99-164EAC008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8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6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=""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82903"/>
            <a:ext cx="11186809" cy="5406942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68705"/>
            <a:ext cx="1080000" cy="5527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=""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=""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=""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=""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=""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=""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=""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=""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=""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5873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=""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=""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=""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31" name="Espace réservé du texte 6">
            <a:extLst>
              <a:ext uri="{FF2B5EF4-FFF2-40B4-BE49-F238E27FC236}">
                <a16:creationId xmlns=""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=""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=""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=""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=""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=""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=""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163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=""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tx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=""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=""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=""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=""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=""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=""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=""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=""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=""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=""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=""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=""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31" name="Espace réservé du texte 6">
            <a:extLst>
              <a:ext uri="{FF2B5EF4-FFF2-40B4-BE49-F238E27FC236}">
                <a16:creationId xmlns=""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=""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=""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=""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=""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=""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=""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726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=""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=""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=""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=""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=""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=""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=""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=""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=""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=""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=""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=""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=""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31" name="Espace réservé du texte 6">
            <a:extLst>
              <a:ext uri="{FF2B5EF4-FFF2-40B4-BE49-F238E27FC236}">
                <a16:creationId xmlns=""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=""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=""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=""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=""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=""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=""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05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3095" y="6229647"/>
            <a:ext cx="1800000" cy="288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EECD0B1-C71E-428F-A571-E139FF89137D}" type="datetimeFigureOut">
              <a:rPr lang="fr-FR" smtClean="0"/>
              <a:t>01/09/2022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CF03154-04C6-416B-8BA9-95447E41FB2D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itre 11">
            <a:extLst>
              <a:ext uri="{FF2B5EF4-FFF2-40B4-BE49-F238E27FC236}">
                <a16:creationId xmlns="" xmlns:a16="http://schemas.microsoft.com/office/drawing/2014/main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095" y="2087731"/>
            <a:ext cx="10421565" cy="378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3"/>
            <a:endParaRPr lang="fr-FR"/>
          </a:p>
          <a:p>
            <a:pPr lvl="4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15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914400" rtl="0" eaLnBrk="1" latinLnBrk="0" hangingPunct="1">
        <a:lnSpc>
          <a:spcPct val="11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30225" indent="-17145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809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4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4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4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4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4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4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4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4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4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4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4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4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4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4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44.xm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06800" y="2188868"/>
            <a:ext cx="11210262" cy="4157999"/>
          </a:xfrm>
          <a:solidFill>
            <a:srgbClr val="39B9A7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4400" b="1" dirty="0">
                <a:solidFill>
                  <a:schemeClr val="bg1"/>
                </a:solidFill>
              </a:rPr>
              <a:t/>
            </a:r>
            <a:br>
              <a:rPr lang="fr-FR" sz="4400" b="1" dirty="0">
                <a:solidFill>
                  <a:schemeClr val="bg1"/>
                </a:solidFill>
              </a:rPr>
            </a:br>
            <a:r>
              <a:rPr lang="fr-FR" sz="4000" b="1" dirty="0">
                <a:solidFill>
                  <a:schemeClr val="bg1"/>
                </a:solidFill>
              </a:rPr>
              <a:t>La sécurité sociale, ma santé et moi</a:t>
            </a:r>
          </a:p>
        </p:txBody>
      </p:sp>
      <p:sp>
        <p:nvSpPr>
          <p:cNvPr id="362" name="Google Shape;362;p1"/>
          <p:cNvSpPr txBox="1">
            <a:spLocks noGrp="1"/>
          </p:cNvSpPr>
          <p:nvPr>
            <p:ph type="body" idx="1"/>
          </p:nvPr>
        </p:nvSpPr>
        <p:spPr>
          <a:xfrm>
            <a:off x="6010971" y="6015449"/>
            <a:ext cx="5688904" cy="32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</a:pPr>
            <a:endParaRPr dirty="0"/>
          </a:p>
        </p:txBody>
      </p:sp>
      <p:sp>
        <p:nvSpPr>
          <p:cNvPr id="2" name="ZoneTexte 1"/>
          <p:cNvSpPr txBox="1"/>
          <p:nvPr/>
        </p:nvSpPr>
        <p:spPr>
          <a:xfrm>
            <a:off x="5133975" y="628650"/>
            <a:ext cx="27241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>
              <a:solidFill>
                <a:srgbClr val="FF0000"/>
              </a:solidFill>
            </a:endParaRPr>
          </a:p>
          <a:p>
            <a:endParaRPr lang="fr-FR">
              <a:solidFill>
                <a:srgbClr val="FF0000"/>
              </a:solidFill>
            </a:endParaRPr>
          </a:p>
          <a:p>
            <a:endParaRPr lang="fr-FR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49" y="280315"/>
            <a:ext cx="1620000" cy="162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17" y="4337190"/>
            <a:ext cx="901715" cy="90171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54" y="4342018"/>
            <a:ext cx="901715" cy="9017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493" y="4342018"/>
            <a:ext cx="901715" cy="90171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62" y="4337189"/>
            <a:ext cx="901715" cy="9017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56" y="4342018"/>
            <a:ext cx="901715" cy="90171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605" y="4342018"/>
            <a:ext cx="901715" cy="90171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774" y="4342018"/>
            <a:ext cx="901715" cy="901715"/>
          </a:xfrm>
          <a:prstGeom prst="rect">
            <a:avLst/>
          </a:prstGeom>
        </p:spPr>
      </p:pic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8856F188-7E83-F4C5-1387-9EB4A72BFE3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00" y="356569"/>
            <a:ext cx="3340742" cy="1543746"/>
          </a:xfrm>
          <a:prstGeom prst="rect">
            <a:avLst/>
          </a:prstGeom>
        </p:spPr>
      </p:pic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9D7A4D88-36EE-7760-0516-7E6475775D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32" y="419758"/>
            <a:ext cx="1803746" cy="14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10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221547" y="2311620"/>
            <a:ext cx="3488677" cy="86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ctr"/>
            <a:r>
              <a:rPr lang="fr-FR" dirty="0">
                <a:solidFill>
                  <a:srgbClr val="0C419A"/>
                </a:solidFill>
              </a:rPr>
              <a:t>Composante principale du système de protection sociale français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2.	La distinction entre protection sociale et Sécurité sociale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="" xmlns:a16="http://schemas.microsoft.com/office/drawing/2014/main" id="{43C8E9E0-3D51-67CE-E2CD-ECED100D1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337085"/>
              </p:ext>
            </p:extLst>
          </p:nvPr>
        </p:nvGraphicFramePr>
        <p:xfrm>
          <a:off x="755469" y="1933684"/>
          <a:ext cx="136554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541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6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RÉPONSE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sp>
        <p:nvSpPr>
          <p:cNvPr id="6" name="Google Shape;420;p6">
            <a:extLst>
              <a:ext uri="{FF2B5EF4-FFF2-40B4-BE49-F238E27FC236}">
                <a16:creationId xmlns="" xmlns:a16="http://schemas.microsoft.com/office/drawing/2014/main" id="{6185328D-459B-E680-5738-E72A6DFB0FE4}"/>
              </a:ext>
            </a:extLst>
          </p:cNvPr>
          <p:cNvSpPr txBox="1">
            <a:spLocks/>
          </p:cNvSpPr>
          <p:nvPr/>
        </p:nvSpPr>
        <p:spPr>
          <a:xfrm>
            <a:off x="7710224" y="4740179"/>
            <a:ext cx="3266500" cy="863268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 algn="ctr"/>
            <a:r>
              <a:rPr lang="fr-FR" dirty="0">
                <a:solidFill>
                  <a:schemeClr val="tx1"/>
                </a:solidFill>
              </a:rPr>
              <a:t>Bénéficie à tous, sans conditions de ressources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DDA3B96D-EF34-A5C5-9415-ABBAE308951B}"/>
              </a:ext>
            </a:extLst>
          </p:cNvPr>
          <p:cNvSpPr txBox="1">
            <a:spLocks/>
          </p:cNvSpPr>
          <p:nvPr/>
        </p:nvSpPr>
        <p:spPr>
          <a:xfrm>
            <a:off x="860855" y="4580394"/>
            <a:ext cx="2965507" cy="1406967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 algn="ctr"/>
            <a:r>
              <a:rPr lang="fr-FR" dirty="0">
                <a:solidFill>
                  <a:schemeClr val="tx1"/>
                </a:solidFill>
              </a:rPr>
              <a:t>Couvre tous les risques déjà évoqués sauf le chômage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="" xmlns:a16="http://schemas.microsoft.com/office/drawing/2014/main" id="{E60CE49A-62C7-40DA-2A98-65575F6C549A}"/>
              </a:ext>
            </a:extLst>
          </p:cNvPr>
          <p:cNvSpPr/>
          <p:nvPr/>
        </p:nvSpPr>
        <p:spPr>
          <a:xfrm>
            <a:off x="4351659" y="3876912"/>
            <a:ext cx="3488676" cy="86326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LA SÉCURITÉ SOCIALE</a:t>
            </a:r>
          </a:p>
        </p:txBody>
      </p:sp>
    </p:spTree>
    <p:extLst>
      <p:ext uri="{BB962C8B-B14F-4D97-AF65-F5344CB8AC3E}">
        <p14:creationId xmlns:p14="http://schemas.microsoft.com/office/powerpoint/2010/main" val="240050492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100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Se repérer dans le système de santé  </a:t>
            </a:r>
            <a:endParaRPr lang="fr-FR" sz="3600" b="1">
              <a:solidFill>
                <a:srgbClr val="00B050"/>
              </a:solidFill>
            </a:endParaRP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396EA49C-E58B-7A5B-DE17-16D7ED0359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3" b="45200"/>
          <a:stretch/>
        </p:blipFill>
        <p:spPr>
          <a:xfrm>
            <a:off x="511017" y="1708451"/>
            <a:ext cx="11196000" cy="299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9436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101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Se repérer dans le système de santé  </a:t>
            </a:r>
            <a:endParaRPr lang="fr-FR" sz="3600" b="1">
              <a:solidFill>
                <a:srgbClr val="00B050"/>
              </a:solidFill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CC51D489-B474-D459-09D0-4C022C0C67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0" b="19565"/>
          <a:stretch/>
        </p:blipFill>
        <p:spPr>
          <a:xfrm>
            <a:off x="498660" y="1781235"/>
            <a:ext cx="11196000" cy="459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6567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102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Se repérer dans le système de santé  </a:t>
            </a:r>
            <a:endParaRPr lang="fr-FR" sz="3600" b="1">
              <a:solidFill>
                <a:srgbClr val="00B050"/>
              </a:solidFill>
            </a:endParaRP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BD71B047-884A-08BC-C9A7-4DBD0FC4CA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1" b="20323"/>
          <a:stretch/>
        </p:blipFill>
        <p:spPr>
          <a:xfrm>
            <a:off x="498660" y="1764665"/>
            <a:ext cx="11196001" cy="456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5475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103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Se repérer dans le système de santé  </a:t>
            </a:r>
            <a:endParaRPr lang="fr-FR" sz="3600" b="1">
              <a:solidFill>
                <a:srgbClr val="00B05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3A610FA8-B7F2-7ED0-D130-774358A3F1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1" b="21044"/>
          <a:stretch/>
        </p:blipFill>
        <p:spPr>
          <a:xfrm>
            <a:off x="498660" y="1750960"/>
            <a:ext cx="11196001" cy="451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343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104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Se repérer dans le système de santé  </a:t>
            </a:r>
            <a:endParaRPr lang="fr-FR" sz="3600" b="1">
              <a:solidFill>
                <a:srgbClr val="00B050"/>
              </a:solidFill>
            </a:endParaRP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882C9679-F5C8-765B-CD0A-A0C87D295A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1" b="21586"/>
          <a:stretch/>
        </p:blipFill>
        <p:spPr>
          <a:xfrm>
            <a:off x="498660" y="1760289"/>
            <a:ext cx="11196000" cy="448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1327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105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Se repérer dans le système de santé  </a:t>
            </a:r>
            <a:endParaRPr lang="fr-FR" sz="3600" b="1">
              <a:solidFill>
                <a:srgbClr val="00B050"/>
              </a:solidFill>
            </a:endParaRPr>
          </a:p>
        </p:txBody>
      </p:sp>
      <p:pic>
        <p:nvPicPr>
          <p:cNvPr id="5" name="Image 4" descr="Une image contenant table&#10;&#10;Description générée automatiquement">
            <a:extLst>
              <a:ext uri="{FF2B5EF4-FFF2-40B4-BE49-F238E27FC236}">
                <a16:creationId xmlns="" xmlns:a16="http://schemas.microsoft.com/office/drawing/2014/main" id="{3C380951-BA8D-53B9-B73D-8FD1EFED0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1" b="20864"/>
          <a:stretch/>
        </p:blipFill>
        <p:spPr>
          <a:xfrm>
            <a:off x="439747" y="1757871"/>
            <a:ext cx="11254914" cy="455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3914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106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Se repérer dans le système de santé  </a:t>
            </a:r>
            <a:endParaRPr lang="fr-FR" sz="3600" b="1">
              <a:solidFill>
                <a:srgbClr val="00B05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0A46DBC-623E-3A7E-B8C6-5DC1B47057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1" b="21225"/>
          <a:stretch/>
        </p:blipFill>
        <p:spPr>
          <a:xfrm>
            <a:off x="461589" y="1748921"/>
            <a:ext cx="11233071" cy="45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604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107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Se repérer dans le système de santé  </a:t>
            </a:r>
            <a:endParaRPr lang="fr-FR" sz="3600" b="1">
              <a:solidFill>
                <a:srgbClr val="00B05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11B2C731-8F94-3EAD-A51E-319154F3E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b="20205"/>
          <a:stretch/>
        </p:blipFill>
        <p:spPr>
          <a:xfrm>
            <a:off x="498659" y="1722512"/>
            <a:ext cx="11265260" cy="464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0858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108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Se repérer dans le système de santé  </a:t>
            </a:r>
            <a:endParaRPr lang="fr-FR" sz="3600" b="1">
              <a:solidFill>
                <a:srgbClr val="00B05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42C86CDF-641F-0806-FCF3-8784586A9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28" y="1730725"/>
            <a:ext cx="9990306" cy="494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7370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109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Se repérer dans le système de santé  </a:t>
            </a:r>
            <a:endParaRPr lang="fr-FR" sz="3600" b="1">
              <a:solidFill>
                <a:srgbClr val="00B05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881DF6D4-36BE-258F-FFA1-DDB8625E80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43"/>
          <a:stretch/>
        </p:blipFill>
        <p:spPr>
          <a:xfrm>
            <a:off x="927371" y="1715325"/>
            <a:ext cx="10010654" cy="505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49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70" y="2275218"/>
            <a:ext cx="10510946" cy="302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On dit que la Sécurité sociale est solidaire et égalitaire. Pour quelles raisons selon vous ? Qui en bénéficie ? Pensez-vous en avoir déjà bénéficié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3.	Les valeurs de la Sécurité sociale </a:t>
            </a:r>
          </a:p>
        </p:txBody>
      </p:sp>
    </p:spTree>
    <p:extLst>
      <p:ext uri="{BB962C8B-B14F-4D97-AF65-F5344CB8AC3E}">
        <p14:creationId xmlns:p14="http://schemas.microsoft.com/office/powerpoint/2010/main" val="402747064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8000" y="2147581"/>
            <a:ext cx="11196000" cy="395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fr-FR" sz="2400" b="0" dirty="0">
                <a:solidFill>
                  <a:srgbClr val="0C419A"/>
                </a:solidFill>
              </a:rPr>
              <a:t>Le </a:t>
            </a:r>
            <a:r>
              <a:rPr lang="fr-FR" sz="2400" dirty="0">
                <a:solidFill>
                  <a:schemeClr val="bg1"/>
                </a:solidFill>
                <a:highlight>
                  <a:srgbClr val="E11A81"/>
                </a:highlight>
              </a:rPr>
              <a:t>médecin traitant </a:t>
            </a:r>
            <a:r>
              <a:rPr lang="fr-FR" sz="2400" b="0" dirty="0">
                <a:solidFill>
                  <a:srgbClr val="0C419A"/>
                </a:solidFill>
              </a:rPr>
              <a:t>: le point d’entrée pour se faire soigner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fr-FR" sz="2400" b="0" dirty="0">
                <a:solidFill>
                  <a:srgbClr val="0C419A"/>
                </a:solidFill>
              </a:rPr>
              <a:t>L’</a:t>
            </a:r>
            <a:r>
              <a:rPr lang="fr-FR" sz="2400" dirty="0">
                <a:solidFill>
                  <a:schemeClr val="bg1"/>
                </a:solidFill>
                <a:highlight>
                  <a:srgbClr val="E11A81"/>
                </a:highlight>
              </a:rPr>
              <a:t>annuaire santé </a:t>
            </a:r>
            <a:r>
              <a:rPr lang="fr-FR" sz="2400" b="0" dirty="0">
                <a:solidFill>
                  <a:srgbClr val="0C419A"/>
                </a:solidFill>
              </a:rPr>
              <a:t>: une ressource utile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fr-FR" sz="2400" b="0" dirty="0">
                <a:solidFill>
                  <a:srgbClr val="0C419A"/>
                </a:solidFill>
              </a:rPr>
              <a:t>La </a:t>
            </a:r>
            <a:r>
              <a:rPr lang="fr-FR" sz="2400" dirty="0">
                <a:solidFill>
                  <a:schemeClr val="bg1"/>
                </a:solidFill>
                <a:highlight>
                  <a:srgbClr val="E11A81"/>
                </a:highlight>
              </a:rPr>
              <a:t>carte vitale </a:t>
            </a:r>
            <a:r>
              <a:rPr lang="fr-FR" sz="2400" b="0" dirty="0">
                <a:solidFill>
                  <a:srgbClr val="0C419A"/>
                </a:solidFill>
              </a:rPr>
              <a:t>: pour une meilleure prise en charge chez les médecins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fr-FR" sz="2400" b="0" dirty="0">
                <a:solidFill>
                  <a:srgbClr val="0C419A"/>
                </a:solidFill>
              </a:rPr>
              <a:t>La </a:t>
            </a:r>
            <a:r>
              <a:rPr lang="fr-FR" sz="2400" dirty="0">
                <a:solidFill>
                  <a:schemeClr val="bg1"/>
                </a:solidFill>
                <a:highlight>
                  <a:srgbClr val="E11A81"/>
                </a:highlight>
              </a:rPr>
              <a:t>complémentaire santé </a:t>
            </a:r>
            <a:r>
              <a:rPr lang="fr-FR" sz="2400" b="0" dirty="0">
                <a:solidFill>
                  <a:srgbClr val="0C419A"/>
                </a:solidFill>
              </a:rPr>
              <a:t>: en complément du remboursement de l’Assurance Maladie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110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L’essentiel à retenir</a:t>
            </a:r>
            <a:endParaRPr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6354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9" y="1913322"/>
            <a:ext cx="10880063" cy="111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/>
            <a:r>
              <a:rPr lang="fr-FR" sz="4000" b="1">
                <a:solidFill>
                  <a:srgbClr val="0C419A"/>
                </a:solidFill>
              </a:rPr>
              <a:t>Les acteurs du système de santé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111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Pour aller plus loin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C9CC96CD-E3AA-FA96-E357-589AD1B0EAE8}"/>
              </a:ext>
            </a:extLst>
          </p:cNvPr>
          <p:cNvSpPr txBox="1">
            <a:spLocks/>
          </p:cNvSpPr>
          <p:nvPr/>
        </p:nvSpPr>
        <p:spPr>
          <a:xfrm>
            <a:off x="679969" y="2470730"/>
            <a:ext cx="9778514" cy="4082065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200000"/>
              </a:lnSpc>
              <a:buFontTx/>
              <a:buChar char="-"/>
            </a:pPr>
            <a:r>
              <a:rPr lang="fr-FR" sz="2400" b="0" dirty="0">
                <a:solidFill>
                  <a:srgbClr val="0C419A"/>
                </a:solidFill>
              </a:rPr>
              <a:t>Les </a:t>
            </a:r>
            <a:r>
              <a:rPr lang="fr-FR" sz="2400" dirty="0">
                <a:highlight>
                  <a:srgbClr val="A0D565"/>
                </a:highlight>
              </a:rPr>
              <a:t>assurés</a:t>
            </a:r>
            <a:r>
              <a:rPr lang="fr-FR" sz="2400" dirty="0">
                <a:solidFill>
                  <a:schemeClr val="bg1"/>
                </a:solidFill>
                <a:highlight>
                  <a:srgbClr val="A0D565"/>
                </a:highlight>
              </a:rPr>
              <a:t> </a:t>
            </a:r>
            <a:endParaRPr lang="fr-FR" sz="2400" b="0" dirty="0">
              <a:solidFill>
                <a:srgbClr val="0C419A"/>
              </a:solidFill>
            </a:endParaRPr>
          </a:p>
          <a:p>
            <a:pPr marL="800100" lvl="1" indent="-342900">
              <a:lnSpc>
                <a:spcPct val="200000"/>
              </a:lnSpc>
              <a:buFontTx/>
              <a:buChar char="-"/>
            </a:pPr>
            <a:r>
              <a:rPr lang="fr-FR" sz="2400" b="0" dirty="0">
                <a:solidFill>
                  <a:srgbClr val="0C419A"/>
                </a:solidFill>
              </a:rPr>
              <a:t>Les </a:t>
            </a:r>
            <a:r>
              <a:rPr lang="fr-FR" sz="2400" dirty="0">
                <a:solidFill>
                  <a:srgbClr val="0C419A"/>
                </a:solidFill>
                <a:highlight>
                  <a:srgbClr val="A0D565"/>
                </a:highlight>
              </a:rPr>
              <a:t>professionnels de santé</a:t>
            </a:r>
            <a:r>
              <a:rPr lang="fr-FR" sz="2400" b="0" dirty="0">
                <a:solidFill>
                  <a:srgbClr val="0C419A"/>
                </a:solidFill>
              </a:rPr>
              <a:t> </a:t>
            </a:r>
          </a:p>
          <a:p>
            <a:pPr marL="800100" lvl="1" indent="-342900">
              <a:lnSpc>
                <a:spcPct val="200000"/>
              </a:lnSpc>
              <a:buFontTx/>
              <a:buChar char="-"/>
            </a:pPr>
            <a:r>
              <a:rPr lang="fr-FR" sz="2400" b="0" dirty="0">
                <a:solidFill>
                  <a:srgbClr val="0C419A"/>
                </a:solidFill>
              </a:rPr>
              <a:t>L’</a:t>
            </a:r>
            <a:r>
              <a:rPr lang="fr-FR" sz="2400" dirty="0">
                <a:highlight>
                  <a:srgbClr val="A0D565"/>
                </a:highlight>
              </a:rPr>
              <a:t>Assurance Maladie </a:t>
            </a:r>
            <a:endParaRPr lang="fr-FR" sz="2400" b="0" dirty="0">
              <a:solidFill>
                <a:srgbClr val="0C419A"/>
              </a:solidFill>
            </a:endParaRPr>
          </a:p>
          <a:p>
            <a:pPr marL="800100" lvl="1" indent="-342900">
              <a:lnSpc>
                <a:spcPct val="200000"/>
              </a:lnSpc>
              <a:buFontTx/>
              <a:buChar char="-"/>
            </a:pPr>
            <a:r>
              <a:rPr lang="fr-FR" sz="2400" b="0" dirty="0">
                <a:solidFill>
                  <a:srgbClr val="0C419A"/>
                </a:solidFill>
              </a:rPr>
              <a:t>La </a:t>
            </a:r>
            <a:r>
              <a:rPr lang="fr-FR" sz="2400" dirty="0">
                <a:highlight>
                  <a:srgbClr val="A0D565"/>
                </a:highlight>
              </a:rPr>
              <a:t>complémentaire santé </a:t>
            </a:r>
            <a:endParaRPr lang="fr-FR" sz="2400" b="0" dirty="0">
              <a:solidFill>
                <a:srgbClr val="0C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2174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9" y="1619393"/>
            <a:ext cx="10880063" cy="75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/>
            <a:r>
              <a:rPr lang="fr-FR" sz="2400" b="1" dirty="0">
                <a:solidFill>
                  <a:srgbClr val="0C419A"/>
                </a:solidFill>
              </a:rPr>
              <a:t>Les acteurs du système de santé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112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Pour aller plus loin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3E80AAB6-3C9F-FCD3-9F8A-CD69D3E2A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815" y="2218088"/>
            <a:ext cx="6990370" cy="414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8956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9126" y="518984"/>
            <a:ext cx="11196000" cy="5625176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>
                <a:solidFill>
                  <a:schemeClr val="bg1"/>
                </a:solidFill>
                <a:highlight>
                  <a:srgbClr val="39B9A7"/>
                </a:highlight>
              </a:rPr>
              <a:t>Animation 2</a:t>
            </a: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endParaRPr lang="fr-FR" sz="3600" b="1">
              <a:solidFill>
                <a:srgbClr val="FFC000"/>
              </a:solidFill>
            </a:endParaRP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>
                <a:solidFill>
                  <a:schemeClr val="accent6"/>
                </a:solidFill>
              </a:rPr>
              <a:t>La (dé)marche à suivre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350861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114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Se repérer dans le système de santé  </a:t>
            </a:r>
            <a:endParaRPr lang="fr-FR" sz="3600" b="1">
              <a:solidFill>
                <a:srgbClr val="00B050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9746F018-DB3B-C48A-1003-244254486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8660" y="1787998"/>
            <a:ext cx="11196000" cy="42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0526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027632" y="1740069"/>
            <a:ext cx="10440118" cy="1271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indent="0"/>
            <a:r>
              <a:rPr lang="fr-FR" sz="2500" b="1" dirty="0">
                <a:solidFill>
                  <a:srgbClr val="0C419A"/>
                </a:solidFill>
              </a:rPr>
              <a:t>Situation 1 : les personnages ont la grippe et vont consulter un médecin</a:t>
            </a:r>
          </a:p>
          <a:p>
            <a:pPr marL="0" indent="0"/>
            <a:r>
              <a:rPr lang="fr-FR" sz="2500" b="1" dirty="0">
                <a:solidFill>
                  <a:srgbClr val="0C419A"/>
                </a:solidFill>
              </a:rPr>
              <a:t>Au moment de payer :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115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Se repérer dans le système de santé  </a:t>
            </a:r>
            <a:endParaRPr lang="fr-FR" sz="3600" b="1">
              <a:solidFill>
                <a:srgbClr val="00B050"/>
              </a:solidFill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="" xmlns:a16="http://schemas.microsoft.com/office/drawing/2014/main" id="{CEB7E9E5-8B4D-E054-323C-C3FC6DCB9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064120"/>
              </p:ext>
            </p:extLst>
          </p:nvPr>
        </p:nvGraphicFramePr>
        <p:xfrm>
          <a:off x="1419659" y="3142122"/>
          <a:ext cx="9656064" cy="2351371"/>
        </p:xfrm>
        <a:graphic>
          <a:graphicData uri="http://schemas.openxmlformats.org/drawingml/2006/table">
            <a:tbl>
              <a:tblPr firstRow="1" firstCol="1" bandRow="1"/>
              <a:tblGrid>
                <a:gridCol w="3173052">
                  <a:extLst>
                    <a:ext uri="{9D8B030D-6E8A-4147-A177-3AD203B41FA5}">
                      <a16:colId xmlns="" xmlns:a16="http://schemas.microsoft.com/office/drawing/2014/main" val="1563716907"/>
                    </a:ext>
                  </a:extLst>
                </a:gridCol>
                <a:gridCol w="3241473">
                  <a:extLst>
                    <a:ext uri="{9D8B030D-6E8A-4147-A177-3AD203B41FA5}">
                      <a16:colId xmlns="" xmlns:a16="http://schemas.microsoft.com/office/drawing/2014/main" val="2502473817"/>
                    </a:ext>
                  </a:extLst>
                </a:gridCol>
                <a:gridCol w="3241539">
                  <a:extLst>
                    <a:ext uri="{9D8B030D-6E8A-4147-A177-3AD203B41FA5}">
                      <a16:colId xmlns="" xmlns:a16="http://schemas.microsoft.com/office/drawing/2014/main" val="1586178987"/>
                    </a:ext>
                  </a:extLst>
                </a:gridCol>
              </a:tblGrid>
              <a:tr h="315433"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Personnage 1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Personnage 2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Personnage 3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7227260"/>
                  </a:ext>
                </a:extLst>
              </a:tr>
              <a:tr h="2000851">
                <a:tc>
                  <a:txBody>
                    <a:bodyPr/>
                    <a:lstStyle/>
                    <a:p>
                      <a:pPr marL="17145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Il a remis sa carte Vitale au médecin et a payé 25 € à la fin de la consultation. Il attend toujours son remboursement.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lvl="0" indent="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Il a remis sa carte Vitale au médecin et a payé 7,50 € à la fin de la consultation. Il attend toujours son remboursement.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indent="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Il a payé 25 € à la fin de la consultation et ne sera pas remboursé.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22015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56256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027632" y="1740069"/>
            <a:ext cx="10440118" cy="65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/>
            <a:r>
              <a:rPr lang="fr-FR" sz="2500" b="1" dirty="0">
                <a:solidFill>
                  <a:srgbClr val="0C419A"/>
                </a:solidFill>
              </a:rPr>
              <a:t>Éléments d’explication 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116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Se repérer dans le système de santé  </a:t>
            </a:r>
            <a:endParaRPr lang="fr-FR" sz="3600" b="1">
              <a:solidFill>
                <a:srgbClr val="00B050"/>
              </a:solidFill>
            </a:endParaRPr>
          </a:p>
        </p:txBody>
      </p:sp>
      <p:sp>
        <p:nvSpPr>
          <p:cNvPr id="6" name="Google Shape;420;p6">
            <a:extLst>
              <a:ext uri="{FF2B5EF4-FFF2-40B4-BE49-F238E27FC236}">
                <a16:creationId xmlns="" xmlns:a16="http://schemas.microsoft.com/office/drawing/2014/main" id="{002B0941-8320-611A-6982-D934989A21F7}"/>
              </a:ext>
            </a:extLst>
          </p:cNvPr>
          <p:cNvSpPr txBox="1">
            <a:spLocks/>
          </p:cNvSpPr>
          <p:nvPr/>
        </p:nvSpPr>
        <p:spPr>
          <a:xfrm>
            <a:off x="1115469" y="2646907"/>
            <a:ext cx="10128636" cy="3582740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fr-FR" sz="2400" dirty="0">
                <a:solidFill>
                  <a:srgbClr val="0C419A"/>
                </a:solidFill>
              </a:rPr>
              <a:t>Personnage 1 </a:t>
            </a:r>
            <a:r>
              <a:rPr lang="fr-FR" sz="2400" b="0" dirty="0">
                <a:solidFill>
                  <a:srgbClr val="0C419A"/>
                </a:solidFill>
              </a:rPr>
              <a:t>: il n’est pas remboursé car il n’a pas transmis ou modifié son RIB suite à un changement de banque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fr-FR" sz="2400" b="0" dirty="0">
              <a:solidFill>
                <a:srgbClr val="0C419A"/>
              </a:solidFill>
            </a:endParaRP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fr-FR" sz="2400" dirty="0">
                <a:solidFill>
                  <a:srgbClr val="0C419A"/>
                </a:solidFill>
              </a:rPr>
              <a:t>Personnage 2 </a:t>
            </a:r>
            <a:r>
              <a:rPr lang="fr-FR" sz="2400" b="0" dirty="0">
                <a:solidFill>
                  <a:srgbClr val="0C419A"/>
                </a:solidFill>
              </a:rPr>
              <a:t>: il n’a pas souscrit à une complémentaire santé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fr-FR" sz="2400" dirty="0">
              <a:solidFill>
                <a:srgbClr val="0C419A"/>
              </a:solidFill>
            </a:endParaRPr>
          </a:p>
          <a:p>
            <a:pPr marL="777240" lvl="1" indent="-342900">
              <a:lnSpc>
                <a:spcPct val="100000"/>
              </a:lnSpc>
              <a:buFontTx/>
              <a:buChar char="-"/>
            </a:pPr>
            <a:r>
              <a:rPr lang="fr-FR" sz="2400" dirty="0">
                <a:solidFill>
                  <a:srgbClr val="0C419A"/>
                </a:solidFill>
              </a:rPr>
              <a:t>Personnage 3 </a:t>
            </a:r>
            <a:r>
              <a:rPr lang="fr-FR" sz="2400" b="0" dirty="0">
                <a:solidFill>
                  <a:srgbClr val="0C419A"/>
                </a:solidFill>
              </a:rPr>
              <a:t>: il n’a pas demandé sa carte Vitale à 16 ans et n’a pas souscrit à une complémentaire santé</a:t>
            </a:r>
          </a:p>
          <a:p>
            <a:pPr marL="800100" lvl="1" indent="-342900">
              <a:lnSpc>
                <a:spcPct val="200000"/>
              </a:lnSpc>
              <a:buFontTx/>
              <a:buChar char="-"/>
            </a:pPr>
            <a:endParaRPr lang="fr-FR" sz="2400" b="0" dirty="0">
              <a:solidFill>
                <a:srgbClr val="0C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2605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027632" y="1740069"/>
            <a:ext cx="10440118" cy="1271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/>
            <a:r>
              <a:rPr lang="fr-FR" sz="2500" b="1" dirty="0">
                <a:solidFill>
                  <a:srgbClr val="0C419A"/>
                </a:solidFill>
              </a:rPr>
              <a:t>Situation 2 : les personnages sont en vacances en Europe et se rendent à l’hôpital public pour une urgence</a:t>
            </a:r>
            <a:endParaRPr lang="fr-FR" b="1" dirty="0">
              <a:solidFill>
                <a:srgbClr val="0C419A"/>
              </a:solidFill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117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Se repérer dans le système de santé  </a:t>
            </a:r>
            <a:endParaRPr lang="fr-FR" sz="3600" b="1">
              <a:solidFill>
                <a:srgbClr val="00B050"/>
              </a:solidFill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="" xmlns:a16="http://schemas.microsoft.com/office/drawing/2014/main" id="{1AE78234-1794-3BCB-7A16-30A63DC1F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23908"/>
              </p:ext>
            </p:extLst>
          </p:nvPr>
        </p:nvGraphicFramePr>
        <p:xfrm>
          <a:off x="1498833" y="3011648"/>
          <a:ext cx="9194333" cy="3046926"/>
        </p:xfrm>
        <a:graphic>
          <a:graphicData uri="http://schemas.openxmlformats.org/drawingml/2006/table">
            <a:tbl>
              <a:tblPr firstRow="1" firstCol="1" bandRow="1"/>
              <a:tblGrid>
                <a:gridCol w="3271707">
                  <a:extLst>
                    <a:ext uri="{9D8B030D-6E8A-4147-A177-3AD203B41FA5}">
                      <a16:colId xmlns="" xmlns:a16="http://schemas.microsoft.com/office/drawing/2014/main" val="4264823591"/>
                    </a:ext>
                  </a:extLst>
                </a:gridCol>
                <a:gridCol w="2986480">
                  <a:extLst>
                    <a:ext uri="{9D8B030D-6E8A-4147-A177-3AD203B41FA5}">
                      <a16:colId xmlns="" xmlns:a16="http://schemas.microsoft.com/office/drawing/2014/main" val="3141065878"/>
                    </a:ext>
                  </a:extLst>
                </a:gridCol>
                <a:gridCol w="2936146">
                  <a:extLst>
                    <a:ext uri="{9D8B030D-6E8A-4147-A177-3AD203B41FA5}">
                      <a16:colId xmlns="" xmlns:a16="http://schemas.microsoft.com/office/drawing/2014/main" val="4038169978"/>
                    </a:ext>
                  </a:extLst>
                </a:gridCol>
              </a:tblGrid>
              <a:tr h="289152"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Personnage 1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Personnage 2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Personnage 3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6799224"/>
                  </a:ext>
                </a:extLst>
              </a:tr>
              <a:tr h="2696406">
                <a:tc>
                  <a:txBody>
                    <a:bodyPr/>
                    <a:lstStyle/>
                    <a:p>
                      <a:pPr marL="9017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Il est soigné et n’a pas dû avancer d’argent pour payer les soins qui ont été effectués.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9017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9017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Il est soigné et a dû payer pour les soins qui ont été effectués. Pourtant, lors de son dernier voyage en Europe en 2019, il n’avait rien payé lorsqu’il avait dû se rendre à l’hôpital. 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Il est soigné et a dû payer pour les soins qui ont été effectués. Il ne sait pas s'il va pouvoir se faire rembourser. 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64268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57198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027632" y="1740069"/>
            <a:ext cx="10440118" cy="65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/>
            <a:r>
              <a:rPr lang="fr-FR" sz="2500" b="1" dirty="0">
                <a:solidFill>
                  <a:srgbClr val="0C419A"/>
                </a:solidFill>
              </a:rPr>
              <a:t>Éléments d’explication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118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Se repérer dans le système de santé  </a:t>
            </a:r>
            <a:endParaRPr lang="fr-FR" sz="3600" b="1">
              <a:solidFill>
                <a:srgbClr val="00B050"/>
              </a:solidFill>
            </a:endParaRPr>
          </a:p>
        </p:txBody>
      </p:sp>
      <p:sp>
        <p:nvSpPr>
          <p:cNvPr id="6" name="Google Shape;420;p6">
            <a:extLst>
              <a:ext uri="{FF2B5EF4-FFF2-40B4-BE49-F238E27FC236}">
                <a16:creationId xmlns="" xmlns:a16="http://schemas.microsoft.com/office/drawing/2014/main" id="{002B0941-8320-611A-6982-D934989A21F7}"/>
              </a:ext>
            </a:extLst>
          </p:cNvPr>
          <p:cNvSpPr txBox="1">
            <a:spLocks/>
          </p:cNvSpPr>
          <p:nvPr/>
        </p:nvSpPr>
        <p:spPr>
          <a:xfrm>
            <a:off x="1115468" y="2391508"/>
            <a:ext cx="10579191" cy="3582740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fr-FR" sz="2400" dirty="0">
                <a:solidFill>
                  <a:srgbClr val="0C419A"/>
                </a:solidFill>
              </a:rPr>
              <a:t>Personnage 1 </a:t>
            </a:r>
            <a:r>
              <a:rPr lang="fr-FR" sz="2400" b="0" dirty="0">
                <a:solidFill>
                  <a:srgbClr val="0C419A"/>
                </a:solidFill>
              </a:rPr>
              <a:t>: grâce à la CEAM qu’il a demandée via le site </a:t>
            </a:r>
            <a:r>
              <a:rPr lang="fr-FR" sz="2400" b="0" dirty="0" err="1">
                <a:solidFill>
                  <a:srgbClr val="0C419A"/>
                </a:solidFill>
              </a:rPr>
              <a:t>ameli</a:t>
            </a:r>
            <a:r>
              <a:rPr lang="fr-FR" sz="2400" b="0" dirty="0">
                <a:solidFill>
                  <a:srgbClr val="0C419A"/>
                </a:solidFill>
              </a:rPr>
              <a:t> avant de partir, il bénéficie d’une prise en charge équivalente à celle en vigueur dans le pays où il se trouve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endParaRPr lang="fr-FR" sz="2400" b="0" dirty="0">
              <a:solidFill>
                <a:srgbClr val="0C419A"/>
              </a:solidFill>
            </a:endParaRP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fr-FR" sz="2400" dirty="0">
                <a:solidFill>
                  <a:srgbClr val="0C419A"/>
                </a:solidFill>
              </a:rPr>
              <a:t>Personnage 2 </a:t>
            </a:r>
            <a:r>
              <a:rPr lang="fr-FR" sz="2400" b="0" dirty="0">
                <a:solidFill>
                  <a:srgbClr val="0C419A"/>
                </a:solidFill>
              </a:rPr>
              <a:t>: la CEAM a une durée de validité de 2 ans et il n’a pas renouvelé la sienne depuis 2019 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endParaRPr lang="fr-FR" sz="2400" dirty="0">
              <a:solidFill>
                <a:srgbClr val="0C419A"/>
              </a:solidFill>
            </a:endParaRPr>
          </a:p>
          <a:p>
            <a:pPr marL="777240" lvl="1" indent="-342900">
              <a:lnSpc>
                <a:spcPct val="100000"/>
              </a:lnSpc>
              <a:buFontTx/>
              <a:buChar char="-"/>
            </a:pPr>
            <a:r>
              <a:rPr lang="fr-FR" sz="2400" dirty="0">
                <a:solidFill>
                  <a:srgbClr val="0C419A"/>
                </a:solidFill>
              </a:rPr>
              <a:t>Personnage 3 </a:t>
            </a:r>
            <a:r>
              <a:rPr lang="fr-FR" sz="2400" b="0" dirty="0">
                <a:solidFill>
                  <a:srgbClr val="0C419A"/>
                </a:solidFill>
              </a:rPr>
              <a:t>: il n’a pas demandé de CEAM avant de partir</a:t>
            </a:r>
          </a:p>
          <a:p>
            <a:pPr marL="800100" lvl="1" indent="-342900">
              <a:lnSpc>
                <a:spcPct val="200000"/>
              </a:lnSpc>
              <a:buFontTx/>
              <a:buChar char="-"/>
            </a:pPr>
            <a:endParaRPr lang="fr-FR" sz="2400" b="0" dirty="0">
              <a:solidFill>
                <a:srgbClr val="0C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7402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027632" y="1740069"/>
            <a:ext cx="10440118" cy="1271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indent="0"/>
            <a:r>
              <a:rPr lang="fr-FR" sz="2500" b="1" dirty="0">
                <a:solidFill>
                  <a:srgbClr val="0C419A"/>
                </a:solidFill>
              </a:rPr>
              <a:t>Situation 3 : les personnages viennent d’entrer dans la vie active dans un autre département et prennent un logement à proximité de leur lieu de travail; ils ont désormais besoin de lunettes et se rendent chez un opticien</a:t>
            </a:r>
            <a:endParaRPr lang="fr-FR" b="1" dirty="0">
              <a:solidFill>
                <a:srgbClr val="0C419A"/>
              </a:solidFill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119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Se repérer dans le système de santé  </a:t>
            </a:r>
            <a:endParaRPr lang="fr-FR" sz="3600" b="1">
              <a:solidFill>
                <a:srgbClr val="00B050"/>
              </a:solidFill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="" xmlns:a16="http://schemas.microsoft.com/office/drawing/2014/main" id="{F766B19B-B0B0-D172-989F-DFDC70DF9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601836"/>
              </p:ext>
            </p:extLst>
          </p:nvPr>
        </p:nvGraphicFramePr>
        <p:xfrm>
          <a:off x="1331616" y="3142122"/>
          <a:ext cx="9832149" cy="2939604"/>
        </p:xfrm>
        <a:graphic>
          <a:graphicData uri="http://schemas.openxmlformats.org/drawingml/2006/table">
            <a:tbl>
              <a:tblPr firstRow="1" firstCol="1" bandRow="1"/>
              <a:tblGrid>
                <a:gridCol w="3318153">
                  <a:extLst>
                    <a:ext uri="{9D8B030D-6E8A-4147-A177-3AD203B41FA5}">
                      <a16:colId xmlns="" xmlns:a16="http://schemas.microsoft.com/office/drawing/2014/main" val="166557098"/>
                    </a:ext>
                  </a:extLst>
                </a:gridCol>
                <a:gridCol w="3370046">
                  <a:extLst>
                    <a:ext uri="{9D8B030D-6E8A-4147-A177-3AD203B41FA5}">
                      <a16:colId xmlns="" xmlns:a16="http://schemas.microsoft.com/office/drawing/2014/main" val="2333277645"/>
                    </a:ext>
                  </a:extLst>
                </a:gridCol>
                <a:gridCol w="3143950">
                  <a:extLst>
                    <a:ext uri="{9D8B030D-6E8A-4147-A177-3AD203B41FA5}">
                      <a16:colId xmlns="" xmlns:a16="http://schemas.microsoft.com/office/drawing/2014/main" val="3468587358"/>
                    </a:ext>
                  </a:extLst>
                </a:gridCol>
              </a:tblGrid>
              <a:tr h="258533"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Personnage 1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Personnage 2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Personnage 3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1139602"/>
                  </a:ext>
                </a:extLst>
              </a:tr>
              <a:tr h="2589084"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Il a payé une somme importante et n’est pas remboursé alors qu’il avait bien actualisé ses coordonnées bancaires et qu’il bénéficie d’une complémentaire santé.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Il n’a rien payé.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Il a payé et une partie de la somme lui a été remboursée mais pas l’intégralité.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90402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82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336369" y="2623533"/>
            <a:ext cx="11855631" cy="373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indent="-571500">
              <a:buFontTx/>
              <a:buChar char="-"/>
            </a:pPr>
            <a:r>
              <a:rPr lang="fr-FR" sz="4000" dirty="0">
                <a:solidFill>
                  <a:srgbClr val="0C419A"/>
                </a:solidFill>
              </a:rPr>
              <a:t>Un </a:t>
            </a:r>
            <a:r>
              <a:rPr lang="fr-FR" sz="4000" b="1" dirty="0">
                <a:solidFill>
                  <a:srgbClr val="0C419A"/>
                </a:solidFill>
              </a:rPr>
              <a:t>système de </a:t>
            </a:r>
            <a:r>
              <a:rPr lang="fr-FR" sz="4000" b="1" dirty="0">
                <a:solidFill>
                  <a:srgbClr val="0C419A"/>
                </a:solidFill>
                <a:highlight>
                  <a:srgbClr val="FFC000"/>
                </a:highlight>
              </a:rPr>
              <a:t>solidarité intergénérationnel</a:t>
            </a:r>
          </a:p>
          <a:p>
            <a:pPr marL="800100" indent="-571500">
              <a:buFontTx/>
              <a:buChar char="-"/>
            </a:pPr>
            <a:endParaRPr lang="fr-FR" sz="4000" b="1" dirty="0">
              <a:solidFill>
                <a:srgbClr val="0C419A"/>
              </a:solidFill>
              <a:highlight>
                <a:srgbClr val="FFC000"/>
              </a:highlight>
            </a:endParaRPr>
          </a:p>
          <a:p>
            <a:pPr marL="800100" indent="-571500">
              <a:buFontTx/>
              <a:buChar char="-"/>
            </a:pPr>
            <a:r>
              <a:rPr lang="fr-FR" sz="4000" dirty="0">
                <a:solidFill>
                  <a:srgbClr val="0C419A"/>
                </a:solidFill>
              </a:rPr>
              <a:t>Un mécanisme de </a:t>
            </a:r>
            <a:r>
              <a:rPr lang="fr-FR" sz="4000" b="1" dirty="0">
                <a:solidFill>
                  <a:srgbClr val="0C419A"/>
                </a:solidFill>
                <a:highlight>
                  <a:srgbClr val="FFC000"/>
                </a:highlight>
              </a:rPr>
              <a:t>financement solidaire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3.	Les valeurs de la Sécurité sociale 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="" xmlns:a16="http://schemas.microsoft.com/office/drawing/2014/main" id="{43C8E9E0-3D51-67CE-E2CD-ECED100D144E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933684"/>
          <a:ext cx="136554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541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6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RÉPONSE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95040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027632" y="1740069"/>
            <a:ext cx="10440118" cy="65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/>
            <a:r>
              <a:rPr lang="fr-FR" sz="2500" b="1" dirty="0">
                <a:solidFill>
                  <a:srgbClr val="0C419A"/>
                </a:solidFill>
              </a:rPr>
              <a:t>Éléments d’explication 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120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Se repérer dans le système de santé  </a:t>
            </a:r>
            <a:endParaRPr lang="fr-FR" sz="3600" b="1">
              <a:solidFill>
                <a:srgbClr val="00B050"/>
              </a:solidFill>
            </a:endParaRPr>
          </a:p>
        </p:txBody>
      </p:sp>
      <p:sp>
        <p:nvSpPr>
          <p:cNvPr id="6" name="Google Shape;420;p6">
            <a:extLst>
              <a:ext uri="{FF2B5EF4-FFF2-40B4-BE49-F238E27FC236}">
                <a16:creationId xmlns="" xmlns:a16="http://schemas.microsoft.com/office/drawing/2014/main" id="{002B0941-8320-611A-6982-D934989A21F7}"/>
              </a:ext>
            </a:extLst>
          </p:cNvPr>
          <p:cNvSpPr txBox="1">
            <a:spLocks/>
          </p:cNvSpPr>
          <p:nvPr/>
        </p:nvSpPr>
        <p:spPr>
          <a:xfrm>
            <a:off x="1115469" y="2234925"/>
            <a:ext cx="10128636" cy="4366842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fr-FR" sz="2400" dirty="0">
                <a:solidFill>
                  <a:srgbClr val="0C419A"/>
                </a:solidFill>
              </a:rPr>
              <a:t>Personnage 1 </a:t>
            </a:r>
            <a:r>
              <a:rPr lang="fr-FR" sz="2400" b="0" dirty="0">
                <a:solidFill>
                  <a:srgbClr val="0C419A"/>
                </a:solidFill>
              </a:rPr>
              <a:t>: ses changements de </a:t>
            </a:r>
            <a:r>
              <a:rPr lang="fr-FR" sz="2400" b="0" dirty="0" smtClean="0">
                <a:solidFill>
                  <a:srgbClr val="0C419A"/>
                </a:solidFill>
              </a:rPr>
              <a:t>situation </a:t>
            </a:r>
            <a:r>
              <a:rPr lang="fr-FR" sz="2400" b="0" dirty="0">
                <a:solidFill>
                  <a:srgbClr val="0C419A"/>
                </a:solidFill>
              </a:rPr>
              <a:t>n’ont pas été déclarés. Ses droits ne sont donc plus à jour et il n’est plus rattaché </a:t>
            </a:r>
            <a:r>
              <a:rPr lang="fr-FR" sz="2400" b="0" dirty="0" smtClean="0">
                <a:solidFill>
                  <a:srgbClr val="0C419A"/>
                </a:solidFill>
              </a:rPr>
              <a:t>au même organisme (CPAM, CGSS dans les </a:t>
            </a:r>
            <a:r>
              <a:rPr lang="fr-FR" sz="2400" b="0" dirty="0" err="1" smtClean="0">
                <a:solidFill>
                  <a:srgbClr val="0C419A"/>
                </a:solidFill>
              </a:rPr>
              <a:t>Drom</a:t>
            </a:r>
            <a:r>
              <a:rPr lang="fr-FR" sz="2400" b="0" dirty="0" smtClean="0">
                <a:solidFill>
                  <a:srgbClr val="0C419A"/>
                </a:solidFill>
              </a:rPr>
              <a:t> ou caisse de sécurité sociale de Mayotte).</a:t>
            </a:r>
            <a:endParaRPr lang="fr-FR" sz="2400" b="0" dirty="0">
              <a:solidFill>
                <a:srgbClr val="0C419A"/>
              </a:solidFill>
            </a:endParaRP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endParaRPr lang="fr-FR" sz="2400" b="0" dirty="0">
              <a:solidFill>
                <a:srgbClr val="0C419A"/>
              </a:solidFill>
            </a:endParaRP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fr-FR" sz="2400" dirty="0">
                <a:solidFill>
                  <a:srgbClr val="0C419A"/>
                </a:solidFill>
              </a:rPr>
              <a:t>Personnage 2 </a:t>
            </a:r>
            <a:r>
              <a:rPr lang="fr-FR" sz="2400" b="0" dirty="0">
                <a:solidFill>
                  <a:srgbClr val="0C419A"/>
                </a:solidFill>
              </a:rPr>
              <a:t>: il a déclaré ses changements de situation et a choisi des lunettes entrant dans l’offre 100% Santé.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endParaRPr lang="fr-FR" sz="2400" b="0" dirty="0">
              <a:solidFill>
                <a:srgbClr val="0C419A"/>
              </a:solidFill>
            </a:endParaRP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fr-FR" sz="2400" dirty="0">
                <a:solidFill>
                  <a:srgbClr val="0C419A"/>
                </a:solidFill>
              </a:rPr>
              <a:t>Personnage 3 </a:t>
            </a:r>
            <a:r>
              <a:rPr lang="fr-FR" sz="2400" b="0" dirty="0">
                <a:solidFill>
                  <a:srgbClr val="0C419A"/>
                </a:solidFill>
              </a:rPr>
              <a:t>: il a déclaré ses changements de situation mais n’a pas choisi des lunettes entrant dans l’offre 100% Santé.</a:t>
            </a:r>
          </a:p>
          <a:p>
            <a:pPr marL="800100" lvl="1" indent="-342900">
              <a:lnSpc>
                <a:spcPct val="200000"/>
              </a:lnSpc>
              <a:buFontTx/>
              <a:buChar char="-"/>
            </a:pPr>
            <a:endParaRPr lang="fr-FR" sz="2400" b="0" dirty="0">
              <a:solidFill>
                <a:srgbClr val="0C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745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8660" y="1770638"/>
            <a:ext cx="11040721" cy="4592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1" indent="-342900">
              <a:lnSpc>
                <a:spcPct val="100000"/>
              </a:lnSpc>
              <a:buFontTx/>
              <a:buChar char="-"/>
            </a:pPr>
            <a:endParaRPr lang="fr-FR" sz="2800" b="0" dirty="0">
              <a:solidFill>
                <a:srgbClr val="0C419A"/>
              </a:solidFill>
            </a:endParaRP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fr-FR" sz="2800" b="0" dirty="0">
                <a:solidFill>
                  <a:srgbClr val="0C419A"/>
                </a:solidFill>
              </a:rPr>
              <a:t>Chacun bénéficie d’une </a:t>
            </a:r>
            <a:r>
              <a:rPr lang="fr-FR" sz="2800" dirty="0">
                <a:solidFill>
                  <a:schemeClr val="bg1"/>
                </a:solidFill>
                <a:highlight>
                  <a:srgbClr val="E11A81"/>
                </a:highlight>
              </a:rPr>
              <a:t>couverture santé individuelle </a:t>
            </a:r>
            <a:r>
              <a:rPr lang="fr-FR" sz="2800" b="0" dirty="0">
                <a:solidFill>
                  <a:srgbClr val="0C419A"/>
                </a:solidFill>
              </a:rPr>
              <a:t>qui lui permet de se faire soigner quelles que soient ses ressources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endParaRPr lang="fr-FR" sz="2800" b="0" dirty="0">
              <a:solidFill>
                <a:srgbClr val="0C419A"/>
              </a:solidFill>
            </a:endParaRP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fr-FR" sz="2800" b="0" dirty="0">
                <a:solidFill>
                  <a:srgbClr val="0C419A"/>
                </a:solidFill>
              </a:rPr>
              <a:t>Cette couverture fonctionne seulement si </a:t>
            </a:r>
            <a:r>
              <a:rPr lang="fr-FR" sz="2800" dirty="0">
                <a:solidFill>
                  <a:schemeClr val="bg1"/>
                </a:solidFill>
                <a:highlight>
                  <a:srgbClr val="E11A81"/>
                </a:highlight>
              </a:rPr>
              <a:t>les démarches appropriées</a:t>
            </a:r>
            <a:r>
              <a:rPr lang="fr-FR" sz="2800" b="0" dirty="0">
                <a:solidFill>
                  <a:srgbClr val="0C419A"/>
                </a:solidFill>
              </a:rPr>
              <a:t> ont été faites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endParaRPr lang="fr-FR" sz="2800" b="0" dirty="0">
              <a:solidFill>
                <a:srgbClr val="0C419A"/>
              </a:solidFill>
            </a:endParaRP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fr-FR" sz="2800" b="0" dirty="0">
                <a:solidFill>
                  <a:srgbClr val="0C419A"/>
                </a:solidFill>
              </a:rPr>
              <a:t>Il n’est </a:t>
            </a:r>
            <a:r>
              <a:rPr lang="fr-FR" sz="2800" dirty="0">
                <a:solidFill>
                  <a:schemeClr val="bg1"/>
                </a:solidFill>
                <a:highlight>
                  <a:srgbClr val="E11A81"/>
                </a:highlight>
              </a:rPr>
              <a:t>jamais trop tard </a:t>
            </a:r>
            <a:r>
              <a:rPr lang="fr-FR" sz="2800" b="0" dirty="0">
                <a:solidFill>
                  <a:srgbClr val="0C419A"/>
                </a:solidFill>
              </a:rPr>
              <a:t>pour effectuer ces démarches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121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L’essentiel à retenir</a:t>
            </a:r>
            <a:endParaRPr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9330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212914" y="2421924"/>
            <a:ext cx="9766171" cy="369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/>
            <a:r>
              <a:rPr lang="fr-FR" sz="3200" b="1" dirty="0">
                <a:solidFill>
                  <a:srgbClr val="0C419A"/>
                </a:solidFill>
              </a:rPr>
              <a:t>&gt;</a:t>
            </a:r>
            <a:r>
              <a:rPr lang="fr-FR" sz="3200" dirty="0">
                <a:solidFill>
                  <a:srgbClr val="0C419A"/>
                </a:solidFill>
              </a:rPr>
              <a:t> </a:t>
            </a:r>
            <a:r>
              <a:rPr lang="fr-FR" sz="3200" b="1" dirty="0">
                <a:solidFill>
                  <a:srgbClr val="0C419A"/>
                </a:solidFill>
              </a:rPr>
              <a:t>Qu’avez-vous retenu de ce module ?</a:t>
            </a:r>
          </a:p>
          <a:p>
            <a:pPr marL="0" indent="0"/>
            <a:endParaRPr lang="fr-FR" dirty="0">
              <a:solidFill>
                <a:srgbClr val="0C419A"/>
              </a:solidFill>
            </a:endParaRPr>
          </a:p>
          <a:p>
            <a:pPr marL="0" indent="0"/>
            <a:r>
              <a:rPr lang="fr-FR" sz="3200" b="1" dirty="0">
                <a:solidFill>
                  <a:srgbClr val="0C419A"/>
                </a:solidFill>
              </a:rPr>
              <a:t>&gt;</a:t>
            </a:r>
            <a:r>
              <a:rPr lang="fr-FR" sz="3200" dirty="0">
                <a:solidFill>
                  <a:srgbClr val="0C419A"/>
                </a:solidFill>
              </a:rPr>
              <a:t> </a:t>
            </a:r>
            <a:r>
              <a:rPr lang="fr-FR" sz="3200" b="1" dirty="0">
                <a:solidFill>
                  <a:srgbClr val="0C419A"/>
                </a:solidFill>
              </a:rPr>
              <a:t>Est-ce que certaines choses vous ont marqué ou surpris ? </a:t>
            </a:r>
            <a:endParaRPr lang="fr-FR" b="1" dirty="0">
              <a:solidFill>
                <a:srgbClr val="0C419A"/>
              </a:solidFill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122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39B9A7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Conclusion</a:t>
            </a:r>
            <a:endParaRPr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0018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8000" y="1721544"/>
            <a:ext cx="11196000" cy="439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200000"/>
              </a:lnSpc>
            </a:pPr>
            <a:r>
              <a:rPr lang="fr-FR" sz="3200" b="1" dirty="0">
                <a:solidFill>
                  <a:srgbClr val="0C419A"/>
                </a:solidFill>
              </a:rPr>
              <a:t>Trouvez diverses informations en naviguant sur : 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fr-FR" sz="3200" b="0" dirty="0">
                <a:solidFill>
                  <a:srgbClr val="0C419A"/>
                </a:solidFill>
              </a:rPr>
              <a:t>- le site et l’annuaire santé d’</a:t>
            </a:r>
            <a:r>
              <a:rPr lang="fr-FR" sz="3200" dirty="0">
                <a:solidFill>
                  <a:schemeClr val="bg1"/>
                </a:solidFill>
                <a:highlight>
                  <a:srgbClr val="39B9A7"/>
                </a:highlight>
              </a:rPr>
              <a:t>ameli.fr</a:t>
            </a:r>
            <a:endParaRPr lang="fr-FR" sz="3200" b="0" dirty="0">
              <a:solidFill>
                <a:srgbClr val="0C419A"/>
              </a:solidFill>
            </a:endParaRPr>
          </a:p>
          <a:p>
            <a:pPr marL="457200" lvl="1" indent="0">
              <a:lnSpc>
                <a:spcPct val="200000"/>
              </a:lnSpc>
              <a:buNone/>
            </a:pPr>
            <a:r>
              <a:rPr lang="fr-FR" sz="3200" b="0" dirty="0">
                <a:solidFill>
                  <a:srgbClr val="0C419A"/>
                </a:solidFill>
              </a:rPr>
              <a:t>- le site </a:t>
            </a:r>
            <a:r>
              <a:rPr lang="fr-FR" sz="3200" dirty="0">
                <a:solidFill>
                  <a:schemeClr val="bg1"/>
                </a:solidFill>
                <a:highlight>
                  <a:srgbClr val="39B9A7"/>
                </a:highlight>
              </a:rPr>
              <a:t>secu-jeunes.fr </a:t>
            </a:r>
          </a:p>
          <a:p>
            <a:pPr marL="0" indent="0"/>
            <a:endParaRPr lang="fr-FR" sz="2400" dirty="0">
              <a:solidFill>
                <a:srgbClr val="0C419A"/>
              </a:solidFill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123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xfrm>
            <a:off x="497999" y="606727"/>
            <a:ext cx="11196000" cy="1114817"/>
          </a:xfrm>
          <a:prstGeom prst="rect">
            <a:avLst/>
          </a:prstGeom>
          <a:solidFill>
            <a:srgbClr val="39B9A7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Travail personnel facultatif</a:t>
            </a:r>
            <a:endParaRPr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6203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06800" y="518288"/>
            <a:ext cx="11210262" cy="5828579"/>
          </a:xfrm>
          <a:solidFill>
            <a:srgbClr val="39B9A7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4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48" y="4834247"/>
            <a:ext cx="901715" cy="90171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85" y="4839075"/>
            <a:ext cx="901715" cy="9017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24" y="4839075"/>
            <a:ext cx="901715" cy="90171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93" y="4834246"/>
            <a:ext cx="901715" cy="9017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87" y="4839075"/>
            <a:ext cx="901715" cy="90171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36" y="4839075"/>
            <a:ext cx="901715" cy="90171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210" y="4839075"/>
            <a:ext cx="901715" cy="90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2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E7D50D1B-5E6A-F0BC-CECB-48E474B042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2"/>
          <a:stretch/>
        </p:blipFill>
        <p:spPr>
          <a:xfrm>
            <a:off x="3126260" y="-1"/>
            <a:ext cx="548619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8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70" y="2275218"/>
            <a:ext cx="10510946" cy="302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Est-ce que vous savez combien de milliards d’euros la Sécurité sociale consacre tous les ans à la solidarité?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3.	Les valeurs de la Sécurité sociale </a:t>
            </a:r>
          </a:p>
        </p:txBody>
      </p:sp>
    </p:spTree>
    <p:extLst>
      <p:ext uri="{BB962C8B-B14F-4D97-AF65-F5344CB8AC3E}">
        <p14:creationId xmlns:p14="http://schemas.microsoft.com/office/powerpoint/2010/main" val="2009227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327190" y="2688713"/>
            <a:ext cx="10070990" cy="373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indent="0"/>
            <a:r>
              <a:rPr lang="fr-FR" sz="4000" b="1" dirty="0">
                <a:solidFill>
                  <a:srgbClr val="0C419A"/>
                </a:solidFill>
                <a:highlight>
                  <a:srgbClr val="FFC000"/>
                </a:highlight>
              </a:rPr>
              <a:t>500 milliards d’euros</a:t>
            </a:r>
            <a:r>
              <a:rPr lang="fr-FR" sz="4000" dirty="0">
                <a:solidFill>
                  <a:srgbClr val="0C419A"/>
                </a:solidFill>
              </a:rPr>
              <a:t> sous forme </a:t>
            </a:r>
            <a:r>
              <a:rPr lang="fr-FR" sz="4000" dirty="0" smtClean="0">
                <a:solidFill>
                  <a:srgbClr val="0C419A"/>
                </a:solidFill>
              </a:rPr>
              <a:t>de </a:t>
            </a:r>
            <a:r>
              <a:rPr lang="fr-FR" sz="4000" dirty="0">
                <a:solidFill>
                  <a:srgbClr val="0C419A"/>
                </a:solidFill>
              </a:rPr>
              <a:t>prestations ou à travers le financement de services pour les </a:t>
            </a:r>
            <a:r>
              <a:rPr lang="fr-FR" sz="4000" dirty="0" smtClean="0">
                <a:solidFill>
                  <a:srgbClr val="0C419A"/>
                </a:solidFill>
              </a:rPr>
              <a:t>Français</a:t>
            </a:r>
            <a:endParaRPr lang="fr-FR" sz="4000" dirty="0">
              <a:solidFill>
                <a:srgbClr val="0C419A"/>
              </a:solidFill>
            </a:endParaRPr>
          </a:p>
          <a:p>
            <a:pPr marL="228600" indent="0"/>
            <a:endParaRPr lang="fr-FR" sz="4000" dirty="0">
              <a:solidFill>
                <a:srgbClr val="0C419A"/>
              </a:solidFill>
            </a:endParaRPr>
          </a:p>
          <a:p>
            <a:pPr marL="228600" indent="0"/>
            <a:r>
              <a:rPr lang="fr-FR" sz="4000" dirty="0">
                <a:solidFill>
                  <a:srgbClr val="0C419A"/>
                </a:solidFill>
                <a:sym typeface="Wingdings" panose="05000000000000000000" pitchFamily="2" charset="2"/>
              </a:rPr>
              <a:t> C’est l’équivalent de 116 Airbus </a:t>
            </a:r>
            <a:r>
              <a:rPr lang="fr-FR" sz="4000" dirty="0" smtClean="0">
                <a:solidFill>
                  <a:srgbClr val="0C419A"/>
                </a:solidFill>
                <a:sym typeface="Wingdings" panose="05000000000000000000" pitchFamily="2" charset="2"/>
              </a:rPr>
              <a:t>A380</a:t>
            </a:r>
            <a:endParaRPr lang="fr-FR" sz="4000" dirty="0">
              <a:solidFill>
                <a:srgbClr val="0C419A"/>
              </a:solidFill>
              <a:sym typeface="Wingdings" panose="05000000000000000000" pitchFamily="2" charset="2"/>
            </a:endParaRPr>
          </a:p>
          <a:p>
            <a:pPr marL="228600" indent="0"/>
            <a:r>
              <a:rPr lang="fr-FR" sz="4000" dirty="0">
                <a:solidFill>
                  <a:srgbClr val="0C419A"/>
                </a:solidFill>
                <a:sym typeface="Wingdings" panose="05000000000000000000" pitchFamily="2" charset="2"/>
              </a:rPr>
              <a:t> C’est l’équivalent du PIB de la </a:t>
            </a:r>
            <a:r>
              <a:rPr lang="fr-FR" sz="4000" dirty="0" smtClean="0">
                <a:solidFill>
                  <a:srgbClr val="0C419A"/>
                </a:solidFill>
                <a:sym typeface="Wingdings" panose="05000000000000000000" pitchFamily="2" charset="2"/>
              </a:rPr>
              <a:t>Belgique</a:t>
            </a:r>
            <a:endParaRPr lang="fr-FR" sz="4000" dirty="0">
              <a:solidFill>
                <a:srgbClr val="0C419A"/>
              </a:solidFill>
              <a:sym typeface="Wingdings" panose="05000000000000000000" pitchFamily="2" charset="2"/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15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3.	Les valeurs de la Sécurité sociale 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="" xmlns:a16="http://schemas.microsoft.com/office/drawing/2014/main" id="{43C8E9E0-3D51-67CE-E2CD-ECED100D144E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933684"/>
          <a:ext cx="136554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541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6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RÉPONSE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510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8" y="2275218"/>
            <a:ext cx="10762616" cy="259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Est-ce que certains parmi vous ont déjà reçu leur carte Vitale ? Savez-vous à qui s’adresser pour la récupérer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16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4.	Les acteurs de la Sécurité sociale </a:t>
            </a:r>
          </a:p>
        </p:txBody>
      </p:sp>
    </p:spTree>
    <p:extLst>
      <p:ext uri="{BB962C8B-B14F-4D97-AF65-F5344CB8AC3E}">
        <p14:creationId xmlns:p14="http://schemas.microsoft.com/office/powerpoint/2010/main" val="1265994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025070" y="2852118"/>
            <a:ext cx="9797005" cy="1253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fr-FR" sz="3200" dirty="0">
                <a:solidFill>
                  <a:srgbClr val="0C419A"/>
                </a:solidFill>
              </a:rPr>
              <a:t>Il faut s’adresser à </a:t>
            </a:r>
            <a:r>
              <a:rPr lang="fr-FR" sz="3200" b="1" dirty="0">
                <a:solidFill>
                  <a:srgbClr val="0C419A"/>
                </a:solidFill>
                <a:highlight>
                  <a:srgbClr val="FFC000"/>
                </a:highlight>
              </a:rPr>
              <a:t>l’Assurance Maladie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17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4.	Les acteurs de la Sécurité sociale – 	l’assurance maladie 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="" xmlns:a16="http://schemas.microsoft.com/office/drawing/2014/main" id="{43C8E9E0-3D51-67CE-E2CD-ECED100D144E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933684"/>
          <a:ext cx="136554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541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6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RÉPONSE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5FF1F2B0-1E76-0946-773A-A74B5D1A2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363" y="3824071"/>
            <a:ext cx="3052474" cy="141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24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864296" y="2364003"/>
            <a:ext cx="4152701" cy="5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fr-FR" sz="2800" dirty="0">
                <a:solidFill>
                  <a:srgbClr val="0C419A"/>
                </a:solidFill>
              </a:rPr>
              <a:t>À partir de 15 ans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18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4.	Les acteurs de la Sécurité sociale – 	l’assurance maladie 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="" xmlns:a16="http://schemas.microsoft.com/office/drawing/2014/main" id="{43C8E9E0-3D51-67CE-E2CD-ECED100D1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100872"/>
              </p:ext>
            </p:extLst>
          </p:nvPr>
        </p:nvGraphicFramePr>
        <p:xfrm>
          <a:off x="755470" y="1933684"/>
          <a:ext cx="212840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408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6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Mémo carte Vitale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1026" name="Picture 2" descr="pourquoi une carte vitale à 16 ans">
            <a:extLst>
              <a:ext uri="{FF2B5EF4-FFF2-40B4-BE49-F238E27FC236}">
                <a16:creationId xmlns="" xmlns:a16="http://schemas.microsoft.com/office/drawing/2014/main" id="{6F073689-BACD-09C8-1AE9-70019FB96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3124">
            <a:off x="4667250" y="2842900"/>
            <a:ext cx="2857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95DBD4EE-86D1-E554-BC08-EB7D4F70DCC9}"/>
              </a:ext>
            </a:extLst>
          </p:cNvPr>
          <p:cNvSpPr txBox="1">
            <a:spLocks/>
          </p:cNvSpPr>
          <p:nvPr/>
        </p:nvSpPr>
        <p:spPr>
          <a:xfrm>
            <a:off x="1975224" y="5259482"/>
            <a:ext cx="3892969" cy="840473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>
                <a:solidFill>
                  <a:srgbClr val="0C419A"/>
                </a:solidFill>
              </a:rPr>
              <a:t>À mettre à jour régulièrement</a:t>
            </a:r>
          </a:p>
        </p:txBody>
      </p:sp>
      <p:sp>
        <p:nvSpPr>
          <p:cNvPr id="9" name="Google Shape;420;p6">
            <a:extLst>
              <a:ext uri="{FF2B5EF4-FFF2-40B4-BE49-F238E27FC236}">
                <a16:creationId xmlns="" xmlns:a16="http://schemas.microsoft.com/office/drawing/2014/main" id="{E6544FCB-66E9-73D9-5BC5-891E579B0C5A}"/>
              </a:ext>
            </a:extLst>
          </p:cNvPr>
          <p:cNvSpPr txBox="1">
            <a:spLocks/>
          </p:cNvSpPr>
          <p:nvPr/>
        </p:nvSpPr>
        <p:spPr>
          <a:xfrm>
            <a:off x="395469" y="3598472"/>
            <a:ext cx="3952350" cy="904394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800" dirty="0">
                <a:solidFill>
                  <a:srgbClr val="0C419A"/>
                </a:solidFill>
              </a:rPr>
              <a:t>Confidentielle </a:t>
            </a:r>
          </a:p>
          <a:p>
            <a:r>
              <a:rPr lang="fr-FR" sz="2800" dirty="0">
                <a:solidFill>
                  <a:srgbClr val="0C419A"/>
                </a:solidFill>
              </a:rPr>
              <a:t>et sécurisée </a:t>
            </a:r>
          </a:p>
        </p:txBody>
      </p:sp>
      <p:sp>
        <p:nvSpPr>
          <p:cNvPr id="10" name="Google Shape;420;p6">
            <a:extLst>
              <a:ext uri="{FF2B5EF4-FFF2-40B4-BE49-F238E27FC236}">
                <a16:creationId xmlns="" xmlns:a16="http://schemas.microsoft.com/office/drawing/2014/main" id="{FE073997-E272-2A46-7E49-ED0AD2ECB34B}"/>
              </a:ext>
            </a:extLst>
          </p:cNvPr>
          <p:cNvSpPr txBox="1">
            <a:spLocks/>
          </p:cNvSpPr>
          <p:nvPr/>
        </p:nvSpPr>
        <p:spPr>
          <a:xfrm>
            <a:off x="7890600" y="2017794"/>
            <a:ext cx="3437104" cy="1186984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C419A"/>
                </a:solidFill>
              </a:rPr>
              <a:t>Valable partout</a:t>
            </a:r>
          </a:p>
          <a:p>
            <a:r>
              <a:rPr lang="fr-FR" sz="2800" dirty="0">
                <a:solidFill>
                  <a:srgbClr val="0C419A"/>
                </a:solidFill>
              </a:rPr>
              <a:t>en France </a:t>
            </a:r>
          </a:p>
        </p:txBody>
      </p:sp>
      <p:sp>
        <p:nvSpPr>
          <p:cNvPr id="11" name="Google Shape;420;p6">
            <a:extLst>
              <a:ext uri="{FF2B5EF4-FFF2-40B4-BE49-F238E27FC236}">
                <a16:creationId xmlns="" xmlns:a16="http://schemas.microsoft.com/office/drawing/2014/main" id="{7492F1EE-9FDB-9D4E-8CEF-3E1CB713E6E2}"/>
              </a:ext>
            </a:extLst>
          </p:cNvPr>
          <p:cNvSpPr txBox="1">
            <a:spLocks/>
          </p:cNvSpPr>
          <p:nvPr/>
        </p:nvSpPr>
        <p:spPr>
          <a:xfrm>
            <a:off x="6999585" y="5544710"/>
            <a:ext cx="2606892" cy="529400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3200">
                <a:solidFill>
                  <a:srgbClr val="0C419A"/>
                </a:solidFill>
              </a:rPr>
              <a:t>Gratuite</a:t>
            </a:r>
          </a:p>
        </p:txBody>
      </p:sp>
      <p:sp>
        <p:nvSpPr>
          <p:cNvPr id="12" name="Google Shape;420;p6">
            <a:extLst>
              <a:ext uri="{FF2B5EF4-FFF2-40B4-BE49-F238E27FC236}">
                <a16:creationId xmlns="" xmlns:a16="http://schemas.microsoft.com/office/drawing/2014/main" id="{2795606C-DBC0-4EA3-1E88-EAB39E1DB7DC}"/>
              </a:ext>
            </a:extLst>
          </p:cNvPr>
          <p:cNvSpPr txBox="1">
            <a:spLocks/>
          </p:cNvSpPr>
          <p:nvPr/>
        </p:nvSpPr>
        <p:spPr>
          <a:xfrm>
            <a:off x="7977930" y="3612977"/>
            <a:ext cx="4059581" cy="1560272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C419A"/>
                </a:solidFill>
              </a:rPr>
              <a:t>Remboursements</a:t>
            </a:r>
          </a:p>
          <a:p>
            <a:r>
              <a:rPr lang="fr-FR" sz="2800" dirty="0">
                <a:solidFill>
                  <a:srgbClr val="0C419A"/>
                </a:solidFill>
              </a:rPr>
              <a:t>automatiques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EE9A01E-34F0-48EE-ABF8-6910F22D175A}"/>
              </a:ext>
            </a:extLst>
          </p:cNvPr>
          <p:cNvSpPr/>
          <p:nvPr/>
        </p:nvSpPr>
        <p:spPr>
          <a:xfrm>
            <a:off x="6610865" y="3579452"/>
            <a:ext cx="504369" cy="6902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reflection blurRad="6350" stA="52000" endA="300" endPos="350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D760B0E0-2BE2-9B2F-28A2-EEA64E34B7EF}"/>
              </a:ext>
            </a:extLst>
          </p:cNvPr>
          <p:cNvSpPr txBox="1"/>
          <p:nvPr/>
        </p:nvSpPr>
        <p:spPr>
          <a:xfrm rot="19321786">
            <a:off x="6406460" y="3761377"/>
            <a:ext cx="9131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chemeClr val="tx1">
                    <a:lumMod val="50000"/>
                  </a:schemeClr>
                </a:solidFill>
              </a:rPr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625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655968" y="2928552"/>
            <a:ext cx="10880063" cy="155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Il existe d’autres acteurs, les connaissez-vous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19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4.	Les acteurs de la Sécurité sociale – 	les autres acteurs</a:t>
            </a:r>
          </a:p>
        </p:txBody>
      </p:sp>
    </p:spTree>
    <p:extLst>
      <p:ext uri="{BB962C8B-B14F-4D97-AF65-F5344CB8AC3E}">
        <p14:creationId xmlns:p14="http://schemas.microsoft.com/office/powerpoint/2010/main" val="3789288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9126" y="518984"/>
            <a:ext cx="11196000" cy="56251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endParaRPr lang="fr-FR" sz="3600" b="1" dirty="0">
              <a:solidFill>
                <a:schemeClr val="bg1"/>
              </a:solidFill>
            </a:endParaRP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 dirty="0">
                <a:solidFill>
                  <a:schemeClr val="bg1"/>
                </a:solidFill>
                <a:highlight>
                  <a:srgbClr val="39B9A7"/>
                </a:highlight>
              </a:rPr>
              <a:t>Séquence 1</a:t>
            </a: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endParaRPr lang="fr-FR" sz="3600" b="1" dirty="0">
              <a:solidFill>
                <a:schemeClr val="bg1"/>
              </a:solidFill>
            </a:endParaRP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 dirty="0">
                <a:solidFill>
                  <a:schemeClr val="bg1"/>
                </a:solidFill>
              </a:rPr>
              <a:t>L’ASSURANCE MALADIE </a:t>
            </a: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 dirty="0">
                <a:solidFill>
                  <a:schemeClr val="bg1"/>
                </a:solidFill>
              </a:rPr>
              <a:t>AU CŒUR DE LA PROTECTION SOCIALE </a:t>
            </a: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 dirty="0">
                <a:solidFill>
                  <a:schemeClr val="bg1"/>
                </a:solidFill>
              </a:rPr>
              <a:t>ET DE LA SÉCURITÉ SOCIALE</a:t>
            </a:r>
          </a:p>
          <a:p>
            <a:pPr marL="114300" indent="0">
              <a:spcBef>
                <a:spcPts val="0"/>
              </a:spcBef>
              <a:buClr>
                <a:schemeClr val="tx1"/>
              </a:buClr>
            </a:pPr>
            <a:r>
              <a:rPr lang="fr-FR" b="1" dirty="0">
                <a:solidFill>
                  <a:srgbClr val="0C419A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1259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2213565" y="2755557"/>
            <a:ext cx="7399992" cy="198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Quel organisme verse l’aide au logement ? 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20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4.	Les acteurs de la Sécurité sociale – 	les autres acteurs</a:t>
            </a:r>
          </a:p>
        </p:txBody>
      </p:sp>
    </p:spTree>
    <p:extLst>
      <p:ext uri="{BB962C8B-B14F-4D97-AF65-F5344CB8AC3E}">
        <p14:creationId xmlns:p14="http://schemas.microsoft.com/office/powerpoint/2010/main" val="2709540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3181655" y="3159395"/>
            <a:ext cx="8253369" cy="1339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/>
            <a:r>
              <a:rPr lang="fr-FR" sz="3200" dirty="0">
                <a:solidFill>
                  <a:srgbClr val="0C419A"/>
                </a:solidFill>
              </a:rPr>
              <a:t>La </a:t>
            </a:r>
            <a:r>
              <a:rPr lang="fr-FR" sz="3200" b="1" dirty="0">
                <a:solidFill>
                  <a:srgbClr val="0C419A"/>
                </a:solidFill>
                <a:highlight>
                  <a:srgbClr val="FFC000"/>
                </a:highlight>
              </a:rPr>
              <a:t>c</a:t>
            </a:r>
            <a:r>
              <a:rPr lang="fr-FR" sz="3200" b="1" dirty="0" smtClean="0">
                <a:solidFill>
                  <a:srgbClr val="0C419A"/>
                </a:solidFill>
                <a:highlight>
                  <a:srgbClr val="FFC000"/>
                </a:highlight>
              </a:rPr>
              <a:t>aisse </a:t>
            </a:r>
            <a:r>
              <a:rPr lang="fr-FR" sz="3200" b="1" dirty="0">
                <a:solidFill>
                  <a:srgbClr val="0C419A"/>
                </a:solidFill>
                <a:highlight>
                  <a:srgbClr val="FFC000"/>
                </a:highlight>
              </a:rPr>
              <a:t>nationale des allocations familiales </a:t>
            </a:r>
            <a:r>
              <a:rPr lang="fr-FR" sz="3200" dirty="0">
                <a:solidFill>
                  <a:srgbClr val="0C419A"/>
                </a:solidFill>
              </a:rPr>
              <a:t>et les </a:t>
            </a:r>
            <a:r>
              <a:rPr lang="fr-FR" sz="3200" b="1" dirty="0" smtClean="0">
                <a:solidFill>
                  <a:srgbClr val="0C419A"/>
                </a:solidFill>
                <a:highlight>
                  <a:srgbClr val="FFC000"/>
                </a:highlight>
              </a:rPr>
              <a:t>C</a:t>
            </a:r>
            <a:r>
              <a:rPr lang="fr-FR" sz="3200" b="1" dirty="0" smtClean="0">
                <a:solidFill>
                  <a:srgbClr val="0C419A"/>
                </a:solidFill>
                <a:highlight>
                  <a:srgbClr val="FFC000"/>
                </a:highlight>
              </a:rPr>
              <a:t>af</a:t>
            </a:r>
            <a:r>
              <a:rPr lang="fr-FR" sz="3200" dirty="0" smtClean="0">
                <a:solidFill>
                  <a:srgbClr val="0C419A"/>
                </a:solidFill>
              </a:rPr>
              <a:t> </a:t>
            </a:r>
            <a:r>
              <a:rPr lang="fr-FR" sz="3200" dirty="0" smtClean="0">
                <a:solidFill>
                  <a:srgbClr val="0C419A"/>
                </a:solidFill>
              </a:rPr>
              <a:t>(caisse </a:t>
            </a:r>
            <a:r>
              <a:rPr lang="fr-FR" sz="3200" dirty="0">
                <a:solidFill>
                  <a:srgbClr val="0C419A"/>
                </a:solidFill>
              </a:rPr>
              <a:t>d’allocations familiales)</a:t>
            </a:r>
            <a:endParaRPr lang="fr-FR" sz="3200" b="1" dirty="0">
              <a:solidFill>
                <a:srgbClr val="0C419A"/>
              </a:solidFill>
              <a:highlight>
                <a:srgbClr val="FFC000"/>
              </a:highlight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21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4.	Les acteurs de la Sécurité sociale – 	l’assurance maladie 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="" xmlns:a16="http://schemas.microsoft.com/office/drawing/2014/main" id="{43C8E9E0-3D51-67CE-E2CD-ECED100D144E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933684"/>
          <a:ext cx="136554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541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6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RÉPONSE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D7F70A72-F738-72DE-975C-269158744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03" y="2924626"/>
            <a:ext cx="1320868" cy="133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79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7" y="3089189"/>
            <a:ext cx="10880063" cy="177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Quel organisme verse les retraites ? 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22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4.	Les acteurs de la Sécurité sociale – 	les autres acteurs</a:t>
            </a:r>
          </a:p>
        </p:txBody>
      </p:sp>
    </p:spTree>
    <p:extLst>
      <p:ext uri="{BB962C8B-B14F-4D97-AF65-F5344CB8AC3E}">
        <p14:creationId xmlns:p14="http://schemas.microsoft.com/office/powerpoint/2010/main" val="2260693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3073982" y="2993534"/>
            <a:ext cx="8620678" cy="19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/>
            <a:r>
              <a:rPr lang="fr-FR" sz="3200" dirty="0">
                <a:solidFill>
                  <a:srgbClr val="0C419A"/>
                </a:solidFill>
              </a:rPr>
              <a:t>La </a:t>
            </a:r>
            <a:r>
              <a:rPr lang="fr-FR" sz="3200" b="1" dirty="0">
                <a:solidFill>
                  <a:srgbClr val="0C419A"/>
                </a:solidFill>
                <a:highlight>
                  <a:srgbClr val="FFC000"/>
                </a:highlight>
              </a:rPr>
              <a:t>c</a:t>
            </a:r>
            <a:r>
              <a:rPr lang="fr-FR" sz="3200" b="1" dirty="0" smtClean="0">
                <a:solidFill>
                  <a:srgbClr val="0C419A"/>
                </a:solidFill>
                <a:highlight>
                  <a:srgbClr val="FFC000"/>
                </a:highlight>
              </a:rPr>
              <a:t>aisse </a:t>
            </a:r>
            <a:r>
              <a:rPr lang="fr-FR" sz="3200" b="1" dirty="0">
                <a:solidFill>
                  <a:srgbClr val="0C419A"/>
                </a:solidFill>
                <a:highlight>
                  <a:srgbClr val="FFC000"/>
                </a:highlight>
              </a:rPr>
              <a:t>nationale d’assurance vieillesse </a:t>
            </a:r>
            <a:r>
              <a:rPr lang="fr-FR" sz="3200" dirty="0">
                <a:solidFill>
                  <a:srgbClr val="0C419A"/>
                </a:solidFill>
              </a:rPr>
              <a:t>et les </a:t>
            </a:r>
            <a:r>
              <a:rPr lang="fr-FR" sz="3200" b="1" dirty="0" err="1">
                <a:solidFill>
                  <a:srgbClr val="0C419A"/>
                </a:solidFill>
                <a:highlight>
                  <a:srgbClr val="FFC000"/>
                </a:highlight>
              </a:rPr>
              <a:t>C</a:t>
            </a:r>
            <a:r>
              <a:rPr lang="fr-FR" sz="3200" b="1" dirty="0" err="1" smtClean="0">
                <a:solidFill>
                  <a:srgbClr val="0C419A"/>
                </a:solidFill>
                <a:highlight>
                  <a:srgbClr val="FFC000"/>
                </a:highlight>
              </a:rPr>
              <a:t>arsat</a:t>
            </a:r>
            <a:r>
              <a:rPr lang="fr-FR" sz="3200" dirty="0" smtClean="0">
                <a:solidFill>
                  <a:srgbClr val="0C419A"/>
                </a:solidFill>
              </a:rPr>
              <a:t> </a:t>
            </a:r>
            <a:r>
              <a:rPr lang="fr-FR" sz="3200" dirty="0">
                <a:solidFill>
                  <a:srgbClr val="0C419A"/>
                </a:solidFill>
              </a:rPr>
              <a:t>(caisse d’assurance retraite et de la santé au travail)</a:t>
            </a:r>
            <a:endParaRPr lang="fr-FR" sz="3200" b="1" dirty="0">
              <a:solidFill>
                <a:srgbClr val="0C419A"/>
              </a:solidFill>
              <a:highlight>
                <a:srgbClr val="FFC000"/>
              </a:highlight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23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4.	Les acteurs de la Sécurité sociale – 	l’assurance maladie 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="" xmlns:a16="http://schemas.microsoft.com/office/drawing/2014/main" id="{43C8E9E0-3D51-67CE-E2CD-ECED100D144E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933684"/>
          <a:ext cx="136554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541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6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RÉPONSE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50E89A9-7439-5DFE-5570-16A485385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694" y="3428998"/>
            <a:ext cx="2128288" cy="111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07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110901" y="2509996"/>
            <a:ext cx="9970198" cy="259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Quel organisme permet aux personnes vivant avec un handicap de conserver leur autonomie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24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4.	Les acteurs de la Sécurité sociale – 	les autres acteurs</a:t>
            </a:r>
          </a:p>
        </p:txBody>
      </p:sp>
    </p:spTree>
    <p:extLst>
      <p:ext uri="{BB962C8B-B14F-4D97-AF65-F5344CB8AC3E}">
        <p14:creationId xmlns:p14="http://schemas.microsoft.com/office/powerpoint/2010/main" val="1706474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3259053" y="3126572"/>
            <a:ext cx="7151040" cy="1253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fr-FR" sz="3200" dirty="0">
                <a:solidFill>
                  <a:srgbClr val="0C419A"/>
                </a:solidFill>
              </a:rPr>
              <a:t>La </a:t>
            </a:r>
            <a:r>
              <a:rPr lang="fr-FR" sz="3200" b="1" dirty="0">
                <a:solidFill>
                  <a:srgbClr val="0C419A"/>
                </a:solidFill>
                <a:highlight>
                  <a:srgbClr val="FFC000"/>
                </a:highlight>
              </a:rPr>
              <a:t>c</a:t>
            </a:r>
            <a:r>
              <a:rPr lang="fr-FR" sz="3200" b="1" dirty="0" smtClean="0">
                <a:solidFill>
                  <a:srgbClr val="0C419A"/>
                </a:solidFill>
                <a:highlight>
                  <a:srgbClr val="FFC000"/>
                </a:highlight>
              </a:rPr>
              <a:t>aisse </a:t>
            </a:r>
            <a:r>
              <a:rPr lang="fr-FR" sz="3200" b="1" dirty="0">
                <a:solidFill>
                  <a:srgbClr val="0C419A"/>
                </a:solidFill>
                <a:highlight>
                  <a:srgbClr val="FFC000"/>
                </a:highlight>
              </a:rPr>
              <a:t>nationale de solidarité pour l'autonomie 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25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4.	Les acteurs de la Sécurité sociale – 	l’assurance maladie 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="" xmlns:a16="http://schemas.microsoft.com/office/drawing/2014/main" id="{43C8E9E0-3D51-67CE-E2CD-ECED100D144E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933684"/>
          <a:ext cx="136554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541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6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RÉPONSE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F1386ACE-7679-0063-B8DD-39A095609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69" y="2947993"/>
            <a:ext cx="1610563" cy="16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54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26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4.	Les acteurs de la Sécurité sociale – 	les autres acteurs 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="" xmlns:a16="http://schemas.microsoft.com/office/drawing/2014/main" id="{43C8E9E0-3D51-67CE-E2CD-ECED100D1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723772"/>
              </p:ext>
            </p:extLst>
          </p:nvPr>
        </p:nvGraphicFramePr>
        <p:xfrm>
          <a:off x="755469" y="1933684"/>
          <a:ext cx="44718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1851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6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INFORMATIONS COMPLÉMENTAIRES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sp>
        <p:nvSpPr>
          <p:cNvPr id="15" name="Google Shape;420;p6">
            <a:extLst>
              <a:ext uri="{FF2B5EF4-FFF2-40B4-BE49-F238E27FC236}">
                <a16:creationId xmlns="" xmlns:a16="http://schemas.microsoft.com/office/drawing/2014/main" id="{CDE092C6-5834-8876-E647-9C9F19C869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8660" y="2842369"/>
            <a:ext cx="11196000" cy="151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>
              <a:lnSpc>
                <a:spcPct val="100000"/>
              </a:lnSpc>
            </a:pPr>
            <a:r>
              <a:rPr lang="fr-FR" sz="3600">
                <a:solidFill>
                  <a:srgbClr val="0C419A"/>
                </a:solidFill>
              </a:rPr>
              <a:t>Il </a:t>
            </a:r>
            <a:r>
              <a:rPr lang="fr-FR" sz="3600">
                <a:solidFill>
                  <a:schemeClr val="tx1"/>
                </a:solidFill>
              </a:rPr>
              <a:t>existe </a:t>
            </a:r>
            <a:r>
              <a:rPr lang="fr-FR" sz="3600" b="1">
                <a:solidFill>
                  <a:schemeClr val="tx1"/>
                </a:solidFill>
                <a:highlight>
                  <a:srgbClr val="FFC000"/>
                </a:highlight>
              </a:rPr>
              <a:t>plusieurs régimes de Sécurité sociale </a:t>
            </a:r>
          </a:p>
          <a:p>
            <a:pPr marL="228600" indent="0">
              <a:lnSpc>
                <a:spcPct val="100000"/>
              </a:lnSpc>
            </a:pPr>
            <a:r>
              <a:rPr lang="fr-FR" sz="3600">
                <a:solidFill>
                  <a:srgbClr val="0C419A"/>
                </a:solidFill>
              </a:rPr>
              <a:t>en fonction de l’activité professionnelle :</a:t>
            </a:r>
          </a:p>
        </p:txBody>
      </p:sp>
      <p:sp>
        <p:nvSpPr>
          <p:cNvPr id="6" name="Google Shape;420;p6">
            <a:extLst>
              <a:ext uri="{FF2B5EF4-FFF2-40B4-BE49-F238E27FC236}">
                <a16:creationId xmlns="" xmlns:a16="http://schemas.microsoft.com/office/drawing/2014/main" id="{1B099F89-901C-B445-BF71-BF9C61AFB260}"/>
              </a:ext>
            </a:extLst>
          </p:cNvPr>
          <p:cNvSpPr txBox="1">
            <a:spLocks/>
          </p:cNvSpPr>
          <p:nvPr/>
        </p:nvSpPr>
        <p:spPr>
          <a:xfrm>
            <a:off x="1115469" y="4536008"/>
            <a:ext cx="10017894" cy="1510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3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b="1">
                <a:solidFill>
                  <a:srgbClr val="0C419A"/>
                </a:solidFill>
              </a:rPr>
              <a:t>Le régime général</a:t>
            </a:r>
          </a:p>
          <a:p>
            <a:pPr marL="685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b="1">
                <a:solidFill>
                  <a:srgbClr val="0C419A"/>
                </a:solidFill>
              </a:rPr>
              <a:t>Le régime agricole </a:t>
            </a:r>
          </a:p>
          <a:p>
            <a:pPr marL="685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b="1">
                <a:solidFill>
                  <a:srgbClr val="0C419A"/>
                </a:solidFill>
              </a:rPr>
              <a:t>Les régimes spéciaux</a:t>
            </a:r>
          </a:p>
        </p:txBody>
      </p:sp>
    </p:spTree>
    <p:extLst>
      <p:ext uri="{BB962C8B-B14F-4D97-AF65-F5344CB8AC3E}">
        <p14:creationId xmlns:p14="http://schemas.microsoft.com/office/powerpoint/2010/main" val="4187523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27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4.	Les acteurs de la Sécurité sociale – 	les autres acteurs </a:t>
            </a:r>
          </a:p>
        </p:txBody>
      </p:sp>
      <p:sp>
        <p:nvSpPr>
          <p:cNvPr id="15" name="Google Shape;420;p6">
            <a:extLst>
              <a:ext uri="{FF2B5EF4-FFF2-40B4-BE49-F238E27FC236}">
                <a16:creationId xmlns="" xmlns:a16="http://schemas.microsoft.com/office/drawing/2014/main" id="{CDE092C6-5834-8876-E647-9C9F19C869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0168" y="2544681"/>
            <a:ext cx="12122331" cy="1129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>
              <a:lnSpc>
                <a:spcPct val="100000"/>
              </a:lnSpc>
            </a:pPr>
            <a:r>
              <a:rPr lang="fr-FR" sz="3600">
                <a:solidFill>
                  <a:schemeClr val="tx1"/>
                </a:solidFill>
              </a:rPr>
              <a:t>Le régime général est divisé en </a:t>
            </a:r>
            <a:r>
              <a:rPr lang="fr-FR" sz="3600" b="1">
                <a:solidFill>
                  <a:schemeClr val="tx1"/>
                </a:solidFill>
                <a:highlight>
                  <a:srgbClr val="FFC000"/>
                </a:highlight>
              </a:rPr>
              <a:t>6 branches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65EE7C48-B74A-8CED-0AF4-8CD17E1569BD}"/>
              </a:ext>
            </a:extLst>
          </p:cNvPr>
          <p:cNvSpPr txBox="1">
            <a:spLocks/>
          </p:cNvSpPr>
          <p:nvPr/>
        </p:nvSpPr>
        <p:spPr>
          <a:xfrm>
            <a:off x="644161" y="3577149"/>
            <a:ext cx="5224531" cy="2555410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C419A"/>
                </a:solidFill>
              </a:rPr>
              <a:t>Maladie</a:t>
            </a:r>
          </a:p>
          <a:p>
            <a:pPr marL="685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C419A"/>
                </a:solidFill>
              </a:rPr>
              <a:t>Accident du travail </a:t>
            </a:r>
          </a:p>
          <a:p>
            <a:pPr marL="685800" lvl="1" indent="0">
              <a:lnSpc>
                <a:spcPct val="100000"/>
              </a:lnSpc>
              <a:buNone/>
            </a:pPr>
            <a:r>
              <a:rPr lang="fr-FR" sz="3200" b="0" dirty="0">
                <a:solidFill>
                  <a:srgbClr val="0C419A"/>
                </a:solidFill>
              </a:rPr>
              <a:t>et maladies professionnelles</a:t>
            </a:r>
          </a:p>
        </p:txBody>
      </p:sp>
      <p:sp>
        <p:nvSpPr>
          <p:cNvPr id="8" name="Google Shape;420;p6">
            <a:extLst>
              <a:ext uri="{FF2B5EF4-FFF2-40B4-BE49-F238E27FC236}">
                <a16:creationId xmlns="" xmlns:a16="http://schemas.microsoft.com/office/drawing/2014/main" id="{CD0ADD24-5621-61B4-7F02-0BF7B8D1B13B}"/>
              </a:ext>
            </a:extLst>
          </p:cNvPr>
          <p:cNvSpPr txBox="1">
            <a:spLocks/>
          </p:cNvSpPr>
          <p:nvPr/>
        </p:nvSpPr>
        <p:spPr>
          <a:xfrm>
            <a:off x="6323308" y="3549929"/>
            <a:ext cx="5224531" cy="2555410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>
                <a:solidFill>
                  <a:srgbClr val="0C419A"/>
                </a:solidFill>
              </a:rPr>
              <a:t>Vieillesse</a:t>
            </a:r>
          </a:p>
          <a:p>
            <a:pPr marL="685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>
                <a:solidFill>
                  <a:srgbClr val="0C419A"/>
                </a:solidFill>
              </a:rPr>
              <a:t>Famille</a:t>
            </a:r>
          </a:p>
          <a:p>
            <a:pPr marL="685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>
                <a:solidFill>
                  <a:srgbClr val="0C419A"/>
                </a:solidFill>
              </a:rPr>
              <a:t>Autonomie</a:t>
            </a:r>
          </a:p>
          <a:p>
            <a:pPr marL="685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>
                <a:solidFill>
                  <a:srgbClr val="0C419A"/>
                </a:solidFill>
              </a:rPr>
              <a:t>Recouvrement </a:t>
            </a:r>
          </a:p>
        </p:txBody>
      </p:sp>
      <p:graphicFrame>
        <p:nvGraphicFramePr>
          <p:cNvPr id="9" name="Tableau 3">
            <a:extLst>
              <a:ext uri="{FF2B5EF4-FFF2-40B4-BE49-F238E27FC236}">
                <a16:creationId xmlns="" xmlns:a16="http://schemas.microsoft.com/office/drawing/2014/main" id="{43C8E9E0-3D51-67CE-E2CD-ECED100D1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543579"/>
              </p:ext>
            </p:extLst>
          </p:nvPr>
        </p:nvGraphicFramePr>
        <p:xfrm>
          <a:off x="755469" y="1933684"/>
          <a:ext cx="44718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1851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6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INFORMATIONS COMPLÉMENTAIRES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227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28</a:t>
            </a:fld>
            <a:endParaRPr lang="fr-FR"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4.	Les acteurs de la Sécurité sociale – 	les autres acteurs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A598FC35-0439-DA67-6EB7-0D4053D7D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45" y="1609595"/>
            <a:ext cx="9931910" cy="5054860"/>
          </a:xfrm>
          <a:prstGeom prst="rect">
            <a:avLst/>
          </a:prstGeom>
        </p:spPr>
      </p:pic>
      <p:graphicFrame>
        <p:nvGraphicFramePr>
          <p:cNvPr id="5" name="Tableau 3">
            <a:extLst>
              <a:ext uri="{FF2B5EF4-FFF2-40B4-BE49-F238E27FC236}">
                <a16:creationId xmlns="" xmlns:a16="http://schemas.microsoft.com/office/drawing/2014/main" id="{43C8E9E0-3D51-67CE-E2CD-ECED100D1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422147"/>
              </p:ext>
            </p:extLst>
          </p:nvPr>
        </p:nvGraphicFramePr>
        <p:xfrm>
          <a:off x="755469" y="1933684"/>
          <a:ext cx="44718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1851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6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INFORMATIONS COMPLÉMENTAIRES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504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3061273" y="616412"/>
            <a:ext cx="6069454" cy="5625176"/>
          </a:xfrm>
          <a:prstGeom prst="rect">
            <a:avLst/>
          </a:prstGeom>
          <a:noFill/>
          <a:ln w="76200"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endParaRPr lang="fr-FR" sz="3600" b="1">
              <a:solidFill>
                <a:schemeClr val="bg1"/>
              </a:solidFill>
            </a:endParaRP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>
                <a:solidFill>
                  <a:srgbClr val="FFC000"/>
                </a:solidFill>
              </a:rPr>
              <a:t>Partie 2  </a:t>
            </a: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endParaRPr lang="fr-FR" sz="3600" b="1">
              <a:solidFill>
                <a:srgbClr val="FFC000"/>
              </a:solidFill>
            </a:endParaRP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>
                <a:solidFill>
                  <a:schemeClr val="bg1"/>
                </a:solidFill>
                <a:highlight>
                  <a:srgbClr val="39B9A7"/>
                </a:highlight>
              </a:rPr>
              <a:t>Comprendre</a:t>
            </a:r>
            <a:r>
              <a:rPr lang="fr-FR" sz="3600" b="1">
                <a:solidFill>
                  <a:schemeClr val="bg1"/>
                </a:solidFill>
                <a:highlight>
                  <a:srgbClr val="008080"/>
                </a:highlight>
              </a:rPr>
              <a:t> </a:t>
            </a: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>
                <a:solidFill>
                  <a:schemeClr val="bg1"/>
                </a:solidFill>
                <a:highlight>
                  <a:srgbClr val="39B9A7"/>
                </a:highlight>
              </a:rPr>
              <a:t>le rôle et l’importance de la protection sociale et de la Sécurité sociale 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6466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9126" y="518984"/>
            <a:ext cx="11196000" cy="562517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>
                <a:solidFill>
                  <a:schemeClr val="bg1"/>
                </a:solidFill>
                <a:highlight>
                  <a:srgbClr val="39B9A7"/>
                </a:highlight>
              </a:rPr>
              <a:t>Animation 1</a:t>
            </a: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endParaRPr lang="fr-FR" sz="3600" b="1">
              <a:solidFill>
                <a:srgbClr val="FFC000"/>
              </a:solidFill>
            </a:endParaRP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>
                <a:solidFill>
                  <a:srgbClr val="FFC000"/>
                </a:solidFill>
              </a:rPr>
              <a:t>La Sécurité sociale, </a:t>
            </a: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>
                <a:solidFill>
                  <a:srgbClr val="FFC000"/>
                </a:solidFill>
              </a:rPr>
              <a:t>au cœur du système français </a:t>
            </a: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>
                <a:solidFill>
                  <a:srgbClr val="FFC000"/>
                </a:solidFill>
              </a:rPr>
              <a:t>de protection sociale 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828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8660" y="2693773"/>
            <a:ext cx="11014286" cy="220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400" b="1" dirty="0">
                <a:solidFill>
                  <a:srgbClr val="0C419A"/>
                </a:solidFill>
              </a:rPr>
              <a:t>&gt;	</a:t>
            </a:r>
            <a:r>
              <a:rPr lang="fr-FR" sz="4000" b="1" dirty="0">
                <a:solidFill>
                  <a:srgbClr val="0C419A"/>
                </a:solidFill>
              </a:rPr>
              <a:t>La Sécurité sociale, est-ce que ça n’existe qu’en France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30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xfrm>
            <a:off x="498660" y="494778"/>
            <a:ext cx="11196000" cy="13779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comprendre LE RÔLE ET l'importance de la protection sociale et de la sécurité sociale</a:t>
            </a:r>
          </a:p>
        </p:txBody>
      </p:sp>
    </p:spTree>
    <p:extLst>
      <p:ext uri="{BB962C8B-B14F-4D97-AF65-F5344CB8AC3E}">
        <p14:creationId xmlns:p14="http://schemas.microsoft.com/office/powerpoint/2010/main" val="3031131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31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comprendre LE </a:t>
            </a:r>
            <a:r>
              <a:rPr lang="fr-FR" sz="3600" b="1" dirty="0" err="1">
                <a:solidFill>
                  <a:schemeClr val="bg1"/>
                </a:solidFill>
              </a:rPr>
              <a:t>ROLEl'importance</a:t>
            </a:r>
            <a:r>
              <a:rPr lang="fr-FR" sz="3600" b="1" dirty="0">
                <a:solidFill>
                  <a:schemeClr val="bg1"/>
                </a:solidFill>
              </a:rPr>
              <a:t> de la protection sociale et de la sécurité sociale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="" xmlns:a16="http://schemas.microsoft.com/office/drawing/2014/main" id="{43C8E9E0-3D51-67CE-E2CD-ECED100D144E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933684"/>
          <a:ext cx="136554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541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6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RÉPONSE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sp>
        <p:nvSpPr>
          <p:cNvPr id="15" name="Google Shape;420;p6">
            <a:extLst>
              <a:ext uri="{FF2B5EF4-FFF2-40B4-BE49-F238E27FC236}">
                <a16:creationId xmlns="" xmlns:a16="http://schemas.microsoft.com/office/drawing/2014/main" id="{CDE092C6-5834-8876-E647-9C9F19C869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76" y="2621942"/>
            <a:ext cx="4772027" cy="167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/>
            <a:r>
              <a:rPr lang="fr-FR" sz="2800">
                <a:solidFill>
                  <a:srgbClr val="0C419A"/>
                </a:solidFill>
              </a:rPr>
              <a:t>Chaque pays possède </a:t>
            </a:r>
            <a:r>
              <a:rPr lang="fr-FR" sz="2800">
                <a:solidFill>
                  <a:schemeClr val="tx1"/>
                </a:solidFill>
              </a:rPr>
              <a:t>un système de protection sociale </a:t>
            </a:r>
            <a:r>
              <a:rPr lang="fr-FR" sz="2800" b="1">
                <a:solidFill>
                  <a:schemeClr val="tx1"/>
                </a:solidFill>
                <a:highlight>
                  <a:srgbClr val="FFC000"/>
                </a:highlight>
              </a:rPr>
              <a:t>qui lui est propre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73056B1D-F429-B796-71DC-54B27CBEE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4506" y="1933684"/>
            <a:ext cx="5850154" cy="3634005"/>
          </a:xfrm>
          <a:prstGeom prst="rect">
            <a:avLst/>
          </a:prstGeom>
        </p:spPr>
      </p:pic>
      <p:sp>
        <p:nvSpPr>
          <p:cNvPr id="12" name="Google Shape;420;p6">
            <a:extLst>
              <a:ext uri="{FF2B5EF4-FFF2-40B4-BE49-F238E27FC236}">
                <a16:creationId xmlns="" xmlns:a16="http://schemas.microsoft.com/office/drawing/2014/main" id="{0370AA75-F98E-21D2-2886-81D24170E134}"/>
              </a:ext>
            </a:extLst>
          </p:cNvPr>
          <p:cNvSpPr txBox="1">
            <a:spLocks/>
          </p:cNvSpPr>
          <p:nvPr/>
        </p:nvSpPr>
        <p:spPr>
          <a:xfrm>
            <a:off x="6167229" y="5666004"/>
            <a:ext cx="5527431" cy="697218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/>
            <a:r>
              <a:rPr lang="fr-FR" sz="1400" b="1" dirty="0">
                <a:solidFill>
                  <a:srgbClr val="0C419A"/>
                </a:solidFill>
              </a:rPr>
              <a:t>Pays où moins de 50% de la population ne peut pas accéder gratuitement à un système de santé</a:t>
            </a:r>
          </a:p>
        </p:txBody>
      </p:sp>
      <p:sp>
        <p:nvSpPr>
          <p:cNvPr id="13" name="Google Shape;420;p6">
            <a:extLst>
              <a:ext uri="{FF2B5EF4-FFF2-40B4-BE49-F238E27FC236}">
                <a16:creationId xmlns="" xmlns:a16="http://schemas.microsoft.com/office/drawing/2014/main" id="{FC9E9AD2-3AB7-423E-0560-A0682154DD2C}"/>
              </a:ext>
            </a:extLst>
          </p:cNvPr>
          <p:cNvSpPr txBox="1">
            <a:spLocks/>
          </p:cNvSpPr>
          <p:nvPr/>
        </p:nvSpPr>
        <p:spPr>
          <a:xfrm>
            <a:off x="503976" y="4622973"/>
            <a:ext cx="5340530" cy="1541451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/>
            <a:r>
              <a:rPr lang="fr-FR" sz="2800">
                <a:solidFill>
                  <a:srgbClr val="0C419A"/>
                </a:solidFill>
              </a:rPr>
              <a:t>Bénéficier d’une protection sociale est </a:t>
            </a:r>
            <a:r>
              <a:rPr lang="fr-FR" sz="2800" b="1">
                <a:solidFill>
                  <a:schemeClr val="tx1"/>
                </a:solidFill>
                <a:highlight>
                  <a:srgbClr val="FFC000"/>
                </a:highlight>
              </a:rPr>
              <a:t>un privilège</a:t>
            </a:r>
            <a:r>
              <a:rPr lang="fr-FR" sz="2800" b="1">
                <a:solidFill>
                  <a:srgbClr val="0C419A"/>
                </a:solidFill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A2628EA-E6AA-75D7-86C5-82A780638911}"/>
              </a:ext>
            </a:extLst>
          </p:cNvPr>
          <p:cNvSpPr/>
          <p:nvPr/>
        </p:nvSpPr>
        <p:spPr>
          <a:xfrm>
            <a:off x="6024772" y="5891778"/>
            <a:ext cx="233818" cy="222781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Google Shape;422;p6"/>
          <p:cNvSpPr txBox="1">
            <a:spLocks/>
          </p:cNvSpPr>
          <p:nvPr/>
        </p:nvSpPr>
        <p:spPr>
          <a:xfrm>
            <a:off x="508071" y="363194"/>
            <a:ext cx="11196000" cy="1377984"/>
          </a:xfrm>
          <a:prstGeom prst="rect">
            <a:avLst/>
          </a:prstGeom>
          <a:solidFill>
            <a:srgbClr val="FFC000"/>
          </a:solidFill>
          <a:ln w="3175">
            <a:noFill/>
          </a:ln>
        </p:spPr>
        <p:txBody>
          <a:bodyPr spcFirstLastPara="1" vert="horz" wrap="square" lIns="864000" tIns="72000" rIns="72000" bIns="72000" rtlCol="0" anchor="ctr" anchorCtr="0">
            <a:normAutofit fontScale="90000" lnSpcReduction="100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SzPts val="2200"/>
            </a:pPr>
            <a:r>
              <a:rPr lang="fr-FR" sz="3600" dirty="0"/>
              <a:t>comprendre LE RÔLE ET l'importance de la protection sociale et de la sécurité sociale</a:t>
            </a:r>
          </a:p>
        </p:txBody>
      </p:sp>
    </p:spTree>
    <p:extLst>
      <p:ext uri="{BB962C8B-B14F-4D97-AF65-F5344CB8AC3E}">
        <p14:creationId xmlns:p14="http://schemas.microsoft.com/office/powerpoint/2010/main" val="2490527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32</a:t>
            </a:fld>
            <a:endParaRPr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F1D9BF5B-2663-9830-684D-58E2AF1B4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910" y="2590825"/>
            <a:ext cx="10226179" cy="1676349"/>
          </a:xfrm>
          <a:solidFill>
            <a:srgbClr val="FFC000"/>
          </a:solidFill>
          <a:ln w="76200">
            <a:noFill/>
          </a:ln>
        </p:spPr>
        <p:txBody>
          <a:bodyPr>
            <a:no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Un monde sans la</a:t>
            </a:r>
          </a:p>
          <a:p>
            <a:pPr algn="ctr"/>
            <a:r>
              <a:rPr lang="fr-FR" sz="4000" b="1" dirty="0">
                <a:solidFill>
                  <a:schemeClr val="bg1"/>
                </a:solidFill>
              </a:rPr>
              <a:t>Sécurité sociale, vous imaginez ?</a:t>
            </a:r>
          </a:p>
        </p:txBody>
      </p:sp>
    </p:spTree>
    <p:extLst>
      <p:ext uri="{BB962C8B-B14F-4D97-AF65-F5344CB8AC3E}">
        <p14:creationId xmlns:p14="http://schemas.microsoft.com/office/powerpoint/2010/main" val="1067078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33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b="1">
                <a:solidFill>
                  <a:srgbClr val="0C419A"/>
                </a:solidFill>
              </a:rPr>
              <a:t>Vous devez vous faire opérer et êtes hospitalisé plusieurs jours à l’hôpital public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=""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40A82E26-0786-DF75-CC3E-A765E69F9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580" y="3093369"/>
            <a:ext cx="2514838" cy="251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28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8660" y="3103962"/>
            <a:ext cx="4567824" cy="329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/>
            <a:r>
              <a:rPr lang="fr-FR" sz="2400" b="1" dirty="0">
                <a:solidFill>
                  <a:srgbClr val="0C419A"/>
                </a:solidFill>
              </a:rPr>
              <a:t>Avec la Sécu</a:t>
            </a:r>
          </a:p>
          <a:p>
            <a:pPr marL="0" indent="0"/>
            <a:r>
              <a:rPr lang="fr-FR" sz="2400" dirty="0">
                <a:solidFill>
                  <a:srgbClr val="0C419A"/>
                </a:solidFill>
              </a:rPr>
              <a:t>Remboursement de l'Assurance Maladie </a:t>
            </a:r>
            <a:r>
              <a:rPr lang="fr-FR" sz="2400" dirty="0">
                <a:solidFill>
                  <a:schemeClr val="tx1"/>
                </a:solidFill>
              </a:rPr>
              <a:t>:</a:t>
            </a:r>
            <a:r>
              <a:rPr lang="fr-FR" sz="2400" dirty="0">
                <a:solidFill>
                  <a:schemeClr val="tx1"/>
                </a:solidFill>
                <a:highlight>
                  <a:srgbClr val="FFC000"/>
                </a:highlight>
              </a:rPr>
              <a:t> </a:t>
            </a:r>
            <a:r>
              <a:rPr lang="fr-FR" sz="2400" b="1" dirty="0">
                <a:solidFill>
                  <a:schemeClr val="tx1"/>
                </a:solidFill>
                <a:highlight>
                  <a:srgbClr val="FFC000"/>
                </a:highlight>
              </a:rPr>
              <a:t>80 % </a:t>
            </a:r>
          </a:p>
          <a:p>
            <a:pPr marL="0" indent="0"/>
            <a:endParaRPr lang="fr-FR" sz="2400" dirty="0">
              <a:solidFill>
                <a:schemeClr val="tx1"/>
              </a:solidFill>
              <a:highlight>
                <a:srgbClr val="FFC000"/>
              </a:highlight>
            </a:endParaRPr>
          </a:p>
          <a:p>
            <a:pPr marL="0" indent="0"/>
            <a:r>
              <a:rPr lang="fr-FR" sz="2400" dirty="0">
                <a:solidFill>
                  <a:srgbClr val="0C419A"/>
                </a:solidFill>
              </a:rPr>
              <a:t>Complémentaire santé : </a:t>
            </a:r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tout ou une partie des 20% restants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34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b="1">
                <a:solidFill>
                  <a:srgbClr val="0C419A"/>
                </a:solidFill>
              </a:rPr>
              <a:t>Vous devez vous faire opérer et êtes hospitalisé plusieurs jours à l’hôpital public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=""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40A82E26-0786-DF75-CC3E-A765E69F9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580" y="3093369"/>
            <a:ext cx="2514838" cy="251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55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8660" y="3103962"/>
            <a:ext cx="4567824" cy="329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/>
            <a:r>
              <a:rPr lang="fr-FR" sz="2400" b="1" dirty="0">
                <a:solidFill>
                  <a:srgbClr val="0C419A"/>
                </a:solidFill>
              </a:rPr>
              <a:t>Avec la Sécu</a:t>
            </a:r>
          </a:p>
          <a:p>
            <a:pPr marL="0" indent="0"/>
            <a:r>
              <a:rPr lang="fr-FR" sz="2400" dirty="0">
                <a:solidFill>
                  <a:srgbClr val="0C419A"/>
                </a:solidFill>
              </a:rPr>
              <a:t>Remboursement de l'Assurance Maladie </a:t>
            </a:r>
            <a:r>
              <a:rPr lang="fr-FR" sz="2400" dirty="0">
                <a:solidFill>
                  <a:schemeClr val="tx1"/>
                </a:solidFill>
              </a:rPr>
              <a:t>:</a:t>
            </a:r>
            <a:r>
              <a:rPr lang="fr-FR" sz="2400" dirty="0">
                <a:solidFill>
                  <a:schemeClr val="tx1"/>
                </a:solidFill>
                <a:highlight>
                  <a:srgbClr val="FFC000"/>
                </a:highlight>
              </a:rPr>
              <a:t> </a:t>
            </a:r>
            <a:r>
              <a:rPr lang="fr-FR" sz="2400" b="1" dirty="0">
                <a:solidFill>
                  <a:schemeClr val="tx1"/>
                </a:solidFill>
                <a:highlight>
                  <a:srgbClr val="FFC000"/>
                </a:highlight>
              </a:rPr>
              <a:t>80 % </a:t>
            </a:r>
          </a:p>
          <a:p>
            <a:pPr marL="0" indent="0"/>
            <a:endParaRPr lang="fr-FR" sz="2400" dirty="0">
              <a:solidFill>
                <a:schemeClr val="tx1"/>
              </a:solidFill>
              <a:highlight>
                <a:srgbClr val="FFC000"/>
              </a:highlight>
            </a:endParaRPr>
          </a:p>
          <a:p>
            <a:pPr marL="0" indent="0"/>
            <a:r>
              <a:rPr lang="fr-FR" sz="2400" dirty="0">
                <a:solidFill>
                  <a:srgbClr val="0C419A"/>
                </a:solidFill>
              </a:rPr>
              <a:t>Complémentaire santé : </a:t>
            </a:r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tout ou une partie des 20% restants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35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6" name="Google Shape;420;p6">
            <a:extLst>
              <a:ext uri="{FF2B5EF4-FFF2-40B4-BE49-F238E27FC236}">
                <a16:creationId xmlns="" xmlns:a16="http://schemas.microsoft.com/office/drawing/2014/main" id="{C8BE14F1-FAF2-1698-9B37-C92D5825E975}"/>
              </a:ext>
            </a:extLst>
          </p:cNvPr>
          <p:cNvSpPr txBox="1">
            <a:spLocks/>
          </p:cNvSpPr>
          <p:nvPr/>
        </p:nvSpPr>
        <p:spPr>
          <a:xfrm>
            <a:off x="7353418" y="3093369"/>
            <a:ext cx="4567825" cy="3556932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2400" b="1" dirty="0">
                <a:solidFill>
                  <a:srgbClr val="0C419A"/>
                </a:solidFill>
              </a:rPr>
              <a:t>Sans la Sécu</a:t>
            </a:r>
          </a:p>
          <a:p>
            <a:pPr marL="0" indent="0"/>
            <a:r>
              <a:rPr lang="fr-FR" sz="2400" dirty="0">
                <a:solidFill>
                  <a:srgbClr val="0C419A"/>
                </a:solidFill>
              </a:rPr>
              <a:t>Vous devez </a:t>
            </a:r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payer la totalité </a:t>
            </a:r>
            <a:r>
              <a:rPr lang="fr-FR" sz="2400" dirty="0">
                <a:solidFill>
                  <a:srgbClr val="0C419A"/>
                </a:solidFill>
              </a:rPr>
              <a:t>des frais </a:t>
            </a:r>
          </a:p>
          <a:p>
            <a:pPr marL="0" indent="0"/>
            <a:endParaRPr lang="fr-FR" sz="2400" dirty="0">
              <a:solidFill>
                <a:srgbClr val="0C419A"/>
              </a:solidFill>
            </a:endParaRPr>
          </a:p>
          <a:p>
            <a:pPr marL="0" indent="0"/>
            <a:r>
              <a:rPr lang="fr-FR" sz="2400" dirty="0">
                <a:solidFill>
                  <a:srgbClr val="0C419A"/>
                </a:solidFill>
              </a:rPr>
              <a:t>Parfois des </a:t>
            </a:r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milliers d’euros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b="1">
                <a:solidFill>
                  <a:srgbClr val="0C419A"/>
                </a:solidFill>
              </a:rPr>
              <a:t>Vous devez vous faire opérer et êtes hospitalisé plusieurs jours à l’hôpital public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=""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40A82E26-0786-DF75-CC3E-A765E69F9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580" y="3093369"/>
            <a:ext cx="2514838" cy="251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87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36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b="1">
                <a:solidFill>
                  <a:srgbClr val="0C419A"/>
                </a:solidFill>
              </a:rPr>
              <a:t>Vous devez louer un appartement car vous quittez le foyer familial pour faire vos études ou débuter un premier emploi 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=""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7A654880-941E-CF33-111B-7DC35383A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68" y="3429000"/>
            <a:ext cx="2513462" cy="251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46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8660" y="3103962"/>
            <a:ext cx="4567824" cy="329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/>
            <a:r>
              <a:rPr lang="fr-FR" sz="2400" b="1" dirty="0">
                <a:solidFill>
                  <a:srgbClr val="0C419A"/>
                </a:solidFill>
              </a:rPr>
              <a:t>Avec la Sécu</a:t>
            </a:r>
          </a:p>
          <a:p>
            <a:pPr marL="0" indent="0"/>
            <a:r>
              <a:rPr lang="fr-FR" sz="2400" dirty="0">
                <a:solidFill>
                  <a:srgbClr val="0C419A"/>
                </a:solidFill>
              </a:rPr>
              <a:t>La </a:t>
            </a:r>
            <a:r>
              <a:rPr lang="fr-FR" sz="2400" dirty="0" smtClean="0">
                <a:solidFill>
                  <a:srgbClr val="0C419A"/>
                </a:solidFill>
              </a:rPr>
              <a:t>CAF* </a:t>
            </a:r>
            <a:r>
              <a:rPr lang="fr-FR" sz="2400" dirty="0">
                <a:solidFill>
                  <a:srgbClr val="0C419A"/>
                </a:solidFill>
              </a:rPr>
              <a:t>peut vous verser une </a:t>
            </a:r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aide au logement</a:t>
            </a:r>
            <a:endParaRPr lang="fr-FR" sz="2400" dirty="0">
              <a:solidFill>
                <a:srgbClr val="0C419A"/>
              </a:solidFill>
            </a:endParaRPr>
          </a:p>
          <a:p>
            <a:pPr marL="0" indent="0"/>
            <a:endParaRPr lang="fr-FR" sz="2400" b="1" dirty="0">
              <a:solidFill>
                <a:srgbClr val="0C419A"/>
              </a:solidFill>
              <a:highlight>
                <a:srgbClr val="FFC000"/>
              </a:highlight>
            </a:endParaRPr>
          </a:p>
          <a:p>
            <a:pPr marL="0" indent="0"/>
            <a:r>
              <a:rPr lang="fr-FR" sz="2400" dirty="0" smtClean="0">
                <a:solidFill>
                  <a:srgbClr val="0C419A"/>
                </a:solidFill>
              </a:rPr>
              <a:t>À </a:t>
            </a:r>
            <a:r>
              <a:rPr lang="fr-FR" sz="2400" dirty="0">
                <a:solidFill>
                  <a:srgbClr val="0C419A"/>
                </a:solidFill>
              </a:rPr>
              <a:t>titre indicatif, le montant moyen de l’aide personnalisée au logement est de </a:t>
            </a:r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100 à 150 </a:t>
            </a:r>
            <a:r>
              <a:rPr lang="fr-FR" sz="2400" b="1" dirty="0" smtClean="0">
                <a:solidFill>
                  <a:srgbClr val="0C419A"/>
                </a:solidFill>
                <a:highlight>
                  <a:srgbClr val="FFC000"/>
                </a:highlight>
              </a:rPr>
              <a:t>€</a:t>
            </a:r>
          </a:p>
          <a:p>
            <a:pPr marL="0" indent="0"/>
            <a:endParaRPr lang="fr-FR" sz="700" b="1" dirty="0" smtClean="0">
              <a:solidFill>
                <a:srgbClr val="0C419A"/>
              </a:solidFill>
              <a:highlight>
                <a:srgbClr val="FFC000"/>
              </a:highlight>
            </a:endParaRPr>
          </a:p>
          <a:p>
            <a:pPr marL="0" indent="0"/>
            <a:r>
              <a:rPr lang="fr-FR" sz="1050" dirty="0">
                <a:solidFill>
                  <a:srgbClr val="0C419A"/>
                </a:solidFill>
              </a:rPr>
              <a:t>*ou la Caisse de sécurité sociale à </a:t>
            </a:r>
            <a:r>
              <a:rPr lang="fr-FR" sz="1050" dirty="0" smtClean="0">
                <a:solidFill>
                  <a:srgbClr val="0C419A"/>
                </a:solidFill>
              </a:rPr>
              <a:t>Mayotte (CSSM)</a:t>
            </a:r>
            <a:endParaRPr lang="fr-FR" sz="1050" dirty="0">
              <a:solidFill>
                <a:srgbClr val="0C419A"/>
              </a:solidFill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37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b="1">
                <a:solidFill>
                  <a:srgbClr val="0C419A"/>
                </a:solidFill>
              </a:rPr>
              <a:t>Vous devez louer un appartement car vous quittez le foyer familial pour faire vos études ou débuter un premier emploi 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=""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7A654880-941E-CF33-111B-7DC35383A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68" y="3429000"/>
            <a:ext cx="2513462" cy="251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42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38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6" name="Google Shape;420;p6">
            <a:extLst>
              <a:ext uri="{FF2B5EF4-FFF2-40B4-BE49-F238E27FC236}">
                <a16:creationId xmlns="" xmlns:a16="http://schemas.microsoft.com/office/drawing/2014/main" id="{C8BE14F1-FAF2-1698-9B37-C92D5825E975}"/>
              </a:ext>
            </a:extLst>
          </p:cNvPr>
          <p:cNvSpPr txBox="1">
            <a:spLocks/>
          </p:cNvSpPr>
          <p:nvPr/>
        </p:nvSpPr>
        <p:spPr>
          <a:xfrm>
            <a:off x="7624175" y="3103024"/>
            <a:ext cx="4567825" cy="3556932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2400" b="1" dirty="0">
                <a:solidFill>
                  <a:srgbClr val="0C419A"/>
                </a:solidFill>
              </a:rPr>
              <a:t>Sans la Sécu</a:t>
            </a:r>
          </a:p>
          <a:p>
            <a:pPr marL="0" indent="0"/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Pas d’aide</a:t>
            </a:r>
          </a:p>
          <a:p>
            <a:pPr marL="0" indent="0"/>
            <a:endParaRPr lang="fr-FR" sz="2400" dirty="0">
              <a:solidFill>
                <a:srgbClr val="0C419A"/>
              </a:solidFill>
            </a:endParaRPr>
          </a:p>
          <a:p>
            <a:pPr marL="0" indent="0"/>
            <a:r>
              <a:rPr lang="fr-FR" sz="2400" dirty="0">
                <a:solidFill>
                  <a:srgbClr val="0C419A"/>
                </a:solidFill>
              </a:rPr>
              <a:t>Vous devez </a:t>
            </a:r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payer la totalité </a:t>
            </a:r>
          </a:p>
          <a:p>
            <a:pPr marL="0" indent="0"/>
            <a:r>
              <a:rPr lang="fr-FR" sz="2400" dirty="0">
                <a:solidFill>
                  <a:srgbClr val="0C419A"/>
                </a:solidFill>
              </a:rPr>
              <a:t>de votre loyer seul 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b="1">
                <a:solidFill>
                  <a:srgbClr val="0C419A"/>
                </a:solidFill>
              </a:rPr>
              <a:t>Vous devez louer un appartement car vous quittez le foyer familial pour faire vos études ou débuter un premier emploi 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=""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7A654880-941E-CF33-111B-7DC35383A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68" y="3429000"/>
            <a:ext cx="2513462" cy="2517715"/>
          </a:xfrm>
          <a:prstGeom prst="rect">
            <a:avLst/>
          </a:prstGeom>
        </p:spPr>
      </p:pic>
      <p:sp>
        <p:nvSpPr>
          <p:cNvPr id="9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8660" y="3103962"/>
            <a:ext cx="4567824" cy="329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/>
            <a:r>
              <a:rPr lang="fr-FR" sz="2400" b="1" dirty="0">
                <a:solidFill>
                  <a:srgbClr val="0C419A"/>
                </a:solidFill>
              </a:rPr>
              <a:t>Avec la Sécu</a:t>
            </a:r>
          </a:p>
          <a:p>
            <a:pPr marL="0" indent="0"/>
            <a:r>
              <a:rPr lang="fr-FR" sz="2400" dirty="0">
                <a:solidFill>
                  <a:srgbClr val="0C419A"/>
                </a:solidFill>
              </a:rPr>
              <a:t>La </a:t>
            </a:r>
            <a:r>
              <a:rPr lang="fr-FR" sz="2400" dirty="0" smtClean="0">
                <a:solidFill>
                  <a:srgbClr val="0C419A"/>
                </a:solidFill>
              </a:rPr>
              <a:t>CAF* </a:t>
            </a:r>
            <a:r>
              <a:rPr lang="fr-FR" sz="2400" dirty="0">
                <a:solidFill>
                  <a:srgbClr val="0C419A"/>
                </a:solidFill>
              </a:rPr>
              <a:t>peut vous verser une </a:t>
            </a:r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aide au logement</a:t>
            </a:r>
            <a:endParaRPr lang="fr-FR" sz="2400" dirty="0">
              <a:solidFill>
                <a:srgbClr val="0C419A"/>
              </a:solidFill>
            </a:endParaRPr>
          </a:p>
          <a:p>
            <a:pPr marL="0" indent="0"/>
            <a:endParaRPr lang="fr-FR" sz="2400" b="1" dirty="0">
              <a:solidFill>
                <a:srgbClr val="0C419A"/>
              </a:solidFill>
              <a:highlight>
                <a:srgbClr val="FFC000"/>
              </a:highlight>
            </a:endParaRPr>
          </a:p>
          <a:p>
            <a:pPr marL="0" indent="0"/>
            <a:r>
              <a:rPr lang="fr-FR" sz="2400" dirty="0" smtClean="0">
                <a:solidFill>
                  <a:srgbClr val="0C419A"/>
                </a:solidFill>
              </a:rPr>
              <a:t>À </a:t>
            </a:r>
            <a:r>
              <a:rPr lang="fr-FR" sz="2400" dirty="0">
                <a:solidFill>
                  <a:srgbClr val="0C419A"/>
                </a:solidFill>
              </a:rPr>
              <a:t>titre indicatif, le montant moyen de l’aide personnalisée au logement est de </a:t>
            </a:r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100 à 150 </a:t>
            </a:r>
            <a:r>
              <a:rPr lang="fr-FR" sz="2400" b="1" dirty="0" smtClean="0">
                <a:solidFill>
                  <a:srgbClr val="0C419A"/>
                </a:solidFill>
                <a:highlight>
                  <a:srgbClr val="FFC000"/>
                </a:highlight>
              </a:rPr>
              <a:t>€</a:t>
            </a:r>
          </a:p>
          <a:p>
            <a:pPr marL="0" indent="0"/>
            <a:endParaRPr lang="fr-FR" sz="700" b="1" dirty="0" smtClean="0">
              <a:solidFill>
                <a:srgbClr val="0C419A"/>
              </a:solidFill>
              <a:highlight>
                <a:srgbClr val="FFC000"/>
              </a:highlight>
            </a:endParaRPr>
          </a:p>
          <a:p>
            <a:pPr marL="0" indent="0"/>
            <a:r>
              <a:rPr lang="fr-FR" sz="1050" dirty="0">
                <a:solidFill>
                  <a:srgbClr val="0C419A"/>
                </a:solidFill>
              </a:rPr>
              <a:t>*ou la </a:t>
            </a:r>
            <a:r>
              <a:rPr lang="fr-FR" sz="1050" dirty="0" smtClean="0">
                <a:solidFill>
                  <a:srgbClr val="0C419A"/>
                </a:solidFill>
              </a:rPr>
              <a:t>caisse </a:t>
            </a:r>
            <a:r>
              <a:rPr lang="fr-FR" sz="1050" dirty="0">
                <a:solidFill>
                  <a:srgbClr val="0C419A"/>
                </a:solidFill>
              </a:rPr>
              <a:t>de sécurité sociale à </a:t>
            </a:r>
            <a:r>
              <a:rPr lang="fr-FR" sz="1050" dirty="0" smtClean="0">
                <a:solidFill>
                  <a:srgbClr val="0C419A"/>
                </a:solidFill>
              </a:rPr>
              <a:t>Mayotte (CSSM)</a:t>
            </a:r>
            <a:endParaRPr lang="fr-FR" sz="1050" dirty="0">
              <a:solidFill>
                <a:srgbClr val="0C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634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39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20000"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b="1">
                <a:solidFill>
                  <a:srgbClr val="0C419A"/>
                </a:solidFill>
              </a:rPr>
              <a:t>Un de vos proches se blesse au travail et ne peut plus exercer </a:t>
            </a:r>
          </a:p>
          <a:p>
            <a:pPr marL="0" indent="0" algn="ctr"/>
            <a:r>
              <a:rPr lang="fr-FR" b="1">
                <a:solidFill>
                  <a:srgbClr val="0C419A"/>
                </a:solidFill>
              </a:rPr>
              <a:t>son activité professionnelle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=""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3A0ADF24-33DE-6567-2DED-F0CAE798A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19" y="3103024"/>
            <a:ext cx="2587562" cy="258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8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2887820" y="702909"/>
            <a:ext cx="6416359" cy="5625176"/>
          </a:xfrm>
          <a:prstGeom prst="rect">
            <a:avLst/>
          </a:prstGeom>
          <a:noFill/>
          <a:ln w="76200"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 dirty="0">
                <a:solidFill>
                  <a:srgbClr val="FFC000"/>
                </a:solidFill>
              </a:rPr>
              <a:t>Partie 1  </a:t>
            </a: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endParaRPr lang="fr-FR" sz="3600" b="1" dirty="0">
              <a:solidFill>
                <a:srgbClr val="FFC000"/>
              </a:solidFill>
            </a:endParaRP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 dirty="0">
                <a:solidFill>
                  <a:schemeClr val="bg1"/>
                </a:solidFill>
                <a:highlight>
                  <a:srgbClr val="39B9A7"/>
                </a:highlight>
              </a:rPr>
              <a:t>Définir la protection sociale et la Sécurité sociale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2233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8660" y="3103962"/>
            <a:ext cx="4567824" cy="329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/>
            <a:r>
              <a:rPr lang="fr-FR" sz="2400" b="1" dirty="0">
                <a:solidFill>
                  <a:srgbClr val="0C419A"/>
                </a:solidFill>
              </a:rPr>
              <a:t>Avec la Sécu</a:t>
            </a:r>
          </a:p>
          <a:p>
            <a:pPr marL="0" indent="0"/>
            <a:endParaRPr lang="fr-FR" sz="2400" dirty="0">
              <a:solidFill>
                <a:srgbClr val="0C419A"/>
              </a:solidFill>
            </a:endParaRPr>
          </a:p>
          <a:p>
            <a:pPr marL="0" indent="0"/>
            <a:r>
              <a:rPr lang="fr-FR" sz="2400" dirty="0">
                <a:solidFill>
                  <a:srgbClr val="0C419A"/>
                </a:solidFill>
              </a:rPr>
              <a:t>Versement </a:t>
            </a:r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d’indemnités</a:t>
            </a:r>
          </a:p>
          <a:p>
            <a:pPr marL="0" indent="0"/>
            <a:endParaRPr lang="fr-FR" sz="2400" dirty="0">
              <a:solidFill>
                <a:srgbClr val="0C419A"/>
              </a:solidFill>
            </a:endParaRPr>
          </a:p>
          <a:p>
            <a:pPr marL="0" indent="0"/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Aide</a:t>
            </a:r>
            <a:r>
              <a:rPr lang="fr-FR" sz="2400" dirty="0">
                <a:solidFill>
                  <a:srgbClr val="0C419A"/>
                </a:solidFill>
              </a:rPr>
              <a:t> à trouver un nouvel emploi 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40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20000"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b="1">
                <a:solidFill>
                  <a:srgbClr val="0C419A"/>
                </a:solidFill>
              </a:rPr>
              <a:t>Un de vos proches se blesse au travail et ne peut plus exercer </a:t>
            </a:r>
          </a:p>
          <a:p>
            <a:pPr marL="0" indent="0" algn="ctr"/>
            <a:r>
              <a:rPr lang="fr-FR" b="1">
                <a:solidFill>
                  <a:srgbClr val="0C419A"/>
                </a:solidFill>
              </a:rPr>
              <a:t>son activité professionnelle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=""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3A0ADF24-33DE-6567-2DED-F0CAE798A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19" y="3103024"/>
            <a:ext cx="2587562" cy="258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84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8660" y="3103962"/>
            <a:ext cx="4567824" cy="329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/>
            <a:r>
              <a:rPr lang="fr-FR" sz="2400" b="1" dirty="0">
                <a:solidFill>
                  <a:srgbClr val="0C419A"/>
                </a:solidFill>
              </a:rPr>
              <a:t>Avec la Sécu</a:t>
            </a:r>
          </a:p>
          <a:p>
            <a:pPr marL="0" indent="0"/>
            <a:endParaRPr lang="fr-FR" sz="2400" dirty="0">
              <a:solidFill>
                <a:srgbClr val="0C419A"/>
              </a:solidFill>
            </a:endParaRPr>
          </a:p>
          <a:p>
            <a:pPr marL="0" indent="0"/>
            <a:r>
              <a:rPr lang="fr-FR" sz="2400" dirty="0">
                <a:solidFill>
                  <a:srgbClr val="0C419A"/>
                </a:solidFill>
              </a:rPr>
              <a:t>Versement </a:t>
            </a:r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d’indemnités</a:t>
            </a:r>
          </a:p>
          <a:p>
            <a:pPr marL="0" indent="0"/>
            <a:endParaRPr lang="fr-FR" sz="2400" dirty="0">
              <a:solidFill>
                <a:srgbClr val="0C419A"/>
              </a:solidFill>
            </a:endParaRPr>
          </a:p>
          <a:p>
            <a:pPr marL="0" indent="0"/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Aide</a:t>
            </a:r>
            <a:r>
              <a:rPr lang="fr-FR" sz="2400" dirty="0">
                <a:solidFill>
                  <a:srgbClr val="0C419A"/>
                </a:solidFill>
              </a:rPr>
              <a:t> à trouver un nouvel emploi 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41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6" name="Google Shape;420;p6">
            <a:extLst>
              <a:ext uri="{FF2B5EF4-FFF2-40B4-BE49-F238E27FC236}">
                <a16:creationId xmlns="" xmlns:a16="http://schemas.microsoft.com/office/drawing/2014/main" id="{C8BE14F1-FAF2-1698-9B37-C92D5825E975}"/>
              </a:ext>
            </a:extLst>
          </p:cNvPr>
          <p:cNvSpPr txBox="1">
            <a:spLocks/>
          </p:cNvSpPr>
          <p:nvPr/>
        </p:nvSpPr>
        <p:spPr>
          <a:xfrm>
            <a:off x="7624175" y="3103024"/>
            <a:ext cx="4567825" cy="3556932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2400" b="1" dirty="0">
                <a:solidFill>
                  <a:srgbClr val="0C419A"/>
                </a:solidFill>
              </a:rPr>
              <a:t>Sans la Sécu</a:t>
            </a:r>
          </a:p>
          <a:p>
            <a:pPr marL="0" indent="0"/>
            <a:endParaRPr lang="fr-FR" sz="2400" b="1" dirty="0">
              <a:solidFill>
                <a:srgbClr val="0C419A"/>
              </a:solidFill>
              <a:highlight>
                <a:srgbClr val="FFC000"/>
              </a:highlight>
            </a:endParaRPr>
          </a:p>
          <a:p>
            <a:pPr marL="0" indent="0"/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Pas d’indemnités </a:t>
            </a:r>
            <a:r>
              <a:rPr lang="fr-FR" sz="2400" dirty="0">
                <a:solidFill>
                  <a:srgbClr val="0C419A"/>
                </a:solidFill>
              </a:rPr>
              <a:t>ni d’accompagnement</a:t>
            </a:r>
          </a:p>
          <a:p>
            <a:pPr marL="0" indent="0"/>
            <a:endParaRPr lang="fr-FR" sz="1900" dirty="0">
              <a:solidFill>
                <a:srgbClr val="0C419A"/>
              </a:solidFill>
            </a:endParaRPr>
          </a:p>
        </p:txBody>
      </p:sp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20000"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b="1">
                <a:solidFill>
                  <a:srgbClr val="0C419A"/>
                </a:solidFill>
              </a:rPr>
              <a:t>Un de vos proches se blesse au travail et ne peut plus exercer </a:t>
            </a:r>
          </a:p>
          <a:p>
            <a:pPr marL="0" indent="0" algn="ctr"/>
            <a:r>
              <a:rPr lang="fr-FR" b="1">
                <a:solidFill>
                  <a:srgbClr val="0C419A"/>
                </a:solidFill>
              </a:rPr>
              <a:t>son activité professionnelle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=""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3A0ADF24-33DE-6567-2DED-F0CAE798A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19" y="3103024"/>
            <a:ext cx="2587562" cy="258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640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42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b="1">
                <a:solidFill>
                  <a:srgbClr val="0C419A"/>
                </a:solidFill>
              </a:rPr>
              <a:t>Vous avez trouvé un emploi pour l’été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=""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05D81D08-2B5D-16BA-53C3-10F29395E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711" y="3365383"/>
            <a:ext cx="2440576" cy="244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52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8660" y="3103962"/>
            <a:ext cx="4567824" cy="329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/>
            <a:r>
              <a:rPr lang="fr-FR" sz="2400" b="1" dirty="0">
                <a:solidFill>
                  <a:srgbClr val="0C419A"/>
                </a:solidFill>
              </a:rPr>
              <a:t>Avec la Sécu</a:t>
            </a:r>
          </a:p>
          <a:p>
            <a:pPr marL="0" indent="0"/>
            <a:endParaRPr lang="fr-FR" sz="2400" b="1" dirty="0">
              <a:solidFill>
                <a:srgbClr val="0C419A"/>
              </a:solidFill>
            </a:endParaRPr>
          </a:p>
          <a:p>
            <a:pPr marL="0" indent="0"/>
            <a:r>
              <a:rPr lang="fr-FR" sz="2400" dirty="0">
                <a:solidFill>
                  <a:srgbClr val="0C419A"/>
                </a:solidFill>
              </a:rPr>
              <a:t>Versement d’</a:t>
            </a:r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indemnités</a:t>
            </a:r>
            <a:r>
              <a:rPr lang="fr-FR" sz="2400" dirty="0">
                <a:solidFill>
                  <a:srgbClr val="0C419A"/>
                </a:solidFill>
              </a:rPr>
              <a:t> </a:t>
            </a:r>
            <a:r>
              <a:rPr lang="fr-FR" sz="2400" b="0" dirty="0">
                <a:solidFill>
                  <a:srgbClr val="0C419A"/>
                </a:solidFill>
              </a:rPr>
              <a:t>en cas d’accident du travail ou de congé maladie</a:t>
            </a:r>
            <a:endParaRPr lang="fr-FR" sz="2400" dirty="0">
              <a:solidFill>
                <a:srgbClr val="0C419A"/>
              </a:solidFill>
            </a:endParaRPr>
          </a:p>
          <a:p>
            <a:pPr marL="0" indent="0">
              <a:lnSpc>
                <a:spcPct val="150000"/>
              </a:lnSpc>
            </a:pPr>
            <a:r>
              <a:rPr lang="fr-FR" sz="2400" b="0" dirty="0">
                <a:solidFill>
                  <a:srgbClr val="0C419A"/>
                </a:solidFill>
              </a:rPr>
              <a:t>Cotisations pour la retraite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43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b="1">
                <a:solidFill>
                  <a:srgbClr val="0C419A"/>
                </a:solidFill>
              </a:rPr>
              <a:t>Vous avez trouvé un emploi pour l’été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=""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05D81D08-2B5D-16BA-53C3-10F29395E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711" y="3365383"/>
            <a:ext cx="2440576" cy="244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139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8660" y="3103962"/>
            <a:ext cx="4567824" cy="329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/>
            <a:r>
              <a:rPr lang="fr-FR" sz="2400" b="1" dirty="0">
                <a:solidFill>
                  <a:srgbClr val="0C419A"/>
                </a:solidFill>
              </a:rPr>
              <a:t>Avec la Sécu</a:t>
            </a:r>
          </a:p>
          <a:p>
            <a:pPr marL="0" indent="0"/>
            <a:endParaRPr lang="fr-FR" sz="2400" b="1" dirty="0">
              <a:solidFill>
                <a:srgbClr val="0C419A"/>
              </a:solidFill>
            </a:endParaRPr>
          </a:p>
          <a:p>
            <a:pPr marL="0" indent="0"/>
            <a:r>
              <a:rPr lang="fr-FR" sz="2400" dirty="0">
                <a:solidFill>
                  <a:srgbClr val="0C419A"/>
                </a:solidFill>
              </a:rPr>
              <a:t>Versement d’</a:t>
            </a:r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indemnités</a:t>
            </a:r>
            <a:r>
              <a:rPr lang="fr-FR" sz="2400" dirty="0">
                <a:solidFill>
                  <a:srgbClr val="0C419A"/>
                </a:solidFill>
              </a:rPr>
              <a:t> </a:t>
            </a:r>
            <a:r>
              <a:rPr lang="fr-FR" sz="2400" b="0" dirty="0">
                <a:solidFill>
                  <a:srgbClr val="0C419A"/>
                </a:solidFill>
              </a:rPr>
              <a:t>en cas d’accident du travail ou de congé maladie</a:t>
            </a:r>
            <a:endParaRPr lang="fr-FR" sz="2400" dirty="0">
              <a:solidFill>
                <a:srgbClr val="0C419A"/>
              </a:solidFill>
            </a:endParaRPr>
          </a:p>
          <a:p>
            <a:pPr marL="0" indent="0">
              <a:lnSpc>
                <a:spcPct val="150000"/>
              </a:lnSpc>
            </a:pPr>
            <a:r>
              <a:rPr lang="fr-FR" sz="2400" b="0" dirty="0">
                <a:solidFill>
                  <a:srgbClr val="0C419A"/>
                </a:solidFill>
              </a:rPr>
              <a:t>Cotisations pour la retraite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44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6" name="Google Shape;420;p6">
            <a:extLst>
              <a:ext uri="{FF2B5EF4-FFF2-40B4-BE49-F238E27FC236}">
                <a16:creationId xmlns="" xmlns:a16="http://schemas.microsoft.com/office/drawing/2014/main" id="{C8BE14F1-FAF2-1698-9B37-C92D5825E975}"/>
              </a:ext>
            </a:extLst>
          </p:cNvPr>
          <p:cNvSpPr txBox="1">
            <a:spLocks/>
          </p:cNvSpPr>
          <p:nvPr/>
        </p:nvSpPr>
        <p:spPr>
          <a:xfrm>
            <a:off x="7373164" y="3093369"/>
            <a:ext cx="4818836" cy="3556932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2400" b="1" dirty="0">
                <a:solidFill>
                  <a:srgbClr val="0C419A"/>
                </a:solidFill>
              </a:rPr>
              <a:t>Sans la Sécu</a:t>
            </a:r>
          </a:p>
          <a:p>
            <a:pPr marL="0" indent="0"/>
            <a:endParaRPr lang="fr-FR" sz="2400" b="1" dirty="0">
              <a:solidFill>
                <a:srgbClr val="0C419A"/>
              </a:solidFill>
            </a:endParaRPr>
          </a:p>
          <a:p>
            <a:pPr marL="0" indent="0"/>
            <a:r>
              <a:rPr lang="fr-FR" sz="2400" b="1" dirty="0">
                <a:solidFill>
                  <a:schemeClr val="tx1"/>
                </a:solidFill>
                <a:highlight>
                  <a:srgbClr val="FFC000"/>
                </a:highlight>
              </a:rPr>
              <a:t>Aucune indemnité </a:t>
            </a:r>
            <a:r>
              <a:rPr lang="fr-FR" sz="2400" dirty="0">
                <a:solidFill>
                  <a:srgbClr val="0C419A"/>
                </a:solidFill>
              </a:rPr>
              <a:t>en cas d’accident du travail </a:t>
            </a:r>
          </a:p>
          <a:p>
            <a:pPr marL="0" indent="0">
              <a:lnSpc>
                <a:spcPct val="150000"/>
              </a:lnSpc>
            </a:pPr>
            <a:r>
              <a:rPr lang="fr-FR" sz="2400" dirty="0">
                <a:solidFill>
                  <a:srgbClr val="0C419A"/>
                </a:solidFill>
              </a:rPr>
              <a:t>Pas de cotisations pour la retraite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b="1">
                <a:solidFill>
                  <a:srgbClr val="0C419A"/>
                </a:solidFill>
              </a:rPr>
              <a:t>Vous avez trouvé un emploi pour l’été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=""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05D81D08-2B5D-16BA-53C3-10F29395E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711" y="3365383"/>
            <a:ext cx="2440576" cy="244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173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45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20000"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b="1">
                <a:solidFill>
                  <a:srgbClr val="0C419A"/>
                </a:solidFill>
              </a:rPr>
              <a:t>Votre grand-mère n’est plus en capacité de réaliser elle-même sa toilette, </a:t>
            </a:r>
          </a:p>
          <a:p>
            <a:pPr marL="0" indent="0" algn="ctr"/>
            <a:r>
              <a:rPr lang="fr-FR" b="1">
                <a:solidFill>
                  <a:srgbClr val="0C419A"/>
                </a:solidFill>
              </a:rPr>
              <a:t>ses courses et les tâches du quotidien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=""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C1E577A-A025-A35A-36E4-B7FBCFB712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99" y="3093369"/>
            <a:ext cx="2628000" cy="26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275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8660" y="3103962"/>
            <a:ext cx="4567824" cy="329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/>
            <a:r>
              <a:rPr lang="fr-FR" sz="2400" b="1">
                <a:solidFill>
                  <a:srgbClr val="0C419A"/>
                </a:solidFill>
              </a:rPr>
              <a:t>Avec la Sécu</a:t>
            </a:r>
          </a:p>
          <a:p>
            <a:pPr marL="0" indent="0"/>
            <a:endParaRPr lang="fr-FR" sz="2400" b="1">
              <a:solidFill>
                <a:srgbClr val="0C419A"/>
              </a:solidFill>
            </a:endParaRPr>
          </a:p>
          <a:p>
            <a:pPr marL="0" indent="0"/>
            <a:r>
              <a:rPr lang="fr-FR" sz="2400">
                <a:solidFill>
                  <a:srgbClr val="0C419A"/>
                </a:solidFill>
              </a:rPr>
              <a:t>Des aides adaptées à sa situation pour le </a:t>
            </a:r>
            <a:r>
              <a:rPr lang="fr-FR" sz="2400" b="1">
                <a:solidFill>
                  <a:srgbClr val="0C419A"/>
                </a:solidFill>
                <a:highlight>
                  <a:srgbClr val="FFC000"/>
                </a:highlight>
              </a:rPr>
              <a:t>financement de l’aide à domicile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46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20000"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b="1">
                <a:solidFill>
                  <a:srgbClr val="0C419A"/>
                </a:solidFill>
              </a:rPr>
              <a:t>Votre grand-mère n’est plus en capacité de réaliser elle-même sa toilette, </a:t>
            </a:r>
          </a:p>
          <a:p>
            <a:pPr marL="0" indent="0" algn="ctr"/>
            <a:r>
              <a:rPr lang="fr-FR" b="1">
                <a:solidFill>
                  <a:srgbClr val="0C419A"/>
                </a:solidFill>
              </a:rPr>
              <a:t>ses courses et les tâches du quotidien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=""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C1E577A-A025-A35A-36E4-B7FBCFB712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99" y="3093369"/>
            <a:ext cx="2628000" cy="26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024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8660" y="3103962"/>
            <a:ext cx="4567824" cy="329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/>
            <a:r>
              <a:rPr lang="fr-FR" sz="2400" b="1">
                <a:solidFill>
                  <a:srgbClr val="0C419A"/>
                </a:solidFill>
              </a:rPr>
              <a:t>Avec la Sécu</a:t>
            </a:r>
          </a:p>
          <a:p>
            <a:pPr marL="0" indent="0"/>
            <a:endParaRPr lang="fr-FR" sz="2400" b="1">
              <a:solidFill>
                <a:srgbClr val="0C419A"/>
              </a:solidFill>
            </a:endParaRPr>
          </a:p>
          <a:p>
            <a:pPr marL="0" indent="0"/>
            <a:r>
              <a:rPr lang="fr-FR" sz="2400">
                <a:solidFill>
                  <a:srgbClr val="0C419A"/>
                </a:solidFill>
              </a:rPr>
              <a:t>Des aides adaptées à sa situation pour le </a:t>
            </a:r>
            <a:r>
              <a:rPr lang="fr-FR" sz="2400" b="1">
                <a:solidFill>
                  <a:srgbClr val="0C419A"/>
                </a:solidFill>
                <a:highlight>
                  <a:srgbClr val="FFC000"/>
                </a:highlight>
              </a:rPr>
              <a:t>financement de l’aide à domicile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47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6" name="Google Shape;420;p6">
            <a:extLst>
              <a:ext uri="{FF2B5EF4-FFF2-40B4-BE49-F238E27FC236}">
                <a16:creationId xmlns="" xmlns:a16="http://schemas.microsoft.com/office/drawing/2014/main" id="{C8BE14F1-FAF2-1698-9B37-C92D5825E975}"/>
              </a:ext>
            </a:extLst>
          </p:cNvPr>
          <p:cNvSpPr txBox="1">
            <a:spLocks/>
          </p:cNvSpPr>
          <p:nvPr/>
        </p:nvSpPr>
        <p:spPr>
          <a:xfrm>
            <a:off x="7409999" y="3103024"/>
            <a:ext cx="4567825" cy="3556932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2400" b="1" dirty="0">
                <a:solidFill>
                  <a:srgbClr val="0C419A"/>
                </a:solidFill>
              </a:rPr>
              <a:t>Sans la Sécu</a:t>
            </a:r>
          </a:p>
          <a:p>
            <a:pPr marL="0" indent="0"/>
            <a:endParaRPr lang="fr-FR" sz="2400" b="1" dirty="0">
              <a:solidFill>
                <a:srgbClr val="0C419A"/>
              </a:solidFill>
            </a:endParaRPr>
          </a:p>
          <a:p>
            <a:pPr marL="0" indent="0"/>
            <a:r>
              <a:rPr lang="fr-FR" sz="2400" b="1" dirty="0">
                <a:solidFill>
                  <a:schemeClr val="tx1"/>
                </a:solidFill>
                <a:highlight>
                  <a:srgbClr val="FFC000"/>
                </a:highlight>
              </a:rPr>
              <a:t>Aucune aide </a:t>
            </a:r>
            <a:r>
              <a:rPr lang="fr-FR" sz="2400" dirty="0">
                <a:solidFill>
                  <a:schemeClr val="tx1"/>
                </a:solidFill>
              </a:rPr>
              <a:t>: son entourage doit s’organiser seul pour s’occuper d’elle 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20000"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b="1">
                <a:solidFill>
                  <a:srgbClr val="0C419A"/>
                </a:solidFill>
              </a:rPr>
              <a:t>Votre grand-mère n’est plus en capacité de réaliser elle-même sa toilette, </a:t>
            </a:r>
          </a:p>
          <a:p>
            <a:pPr marL="0" indent="0" algn="ctr"/>
            <a:r>
              <a:rPr lang="fr-FR" b="1">
                <a:solidFill>
                  <a:srgbClr val="0C419A"/>
                </a:solidFill>
              </a:rPr>
              <a:t>ses courses et les tâches du quotidien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=""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C1E577A-A025-A35A-36E4-B7FBCFB712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99" y="3093369"/>
            <a:ext cx="2628000" cy="26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165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48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b="1" dirty="0">
                <a:solidFill>
                  <a:srgbClr val="0C419A"/>
                </a:solidFill>
              </a:rPr>
              <a:t>À 62 ans, votre voisin va s’arrêter de travailler 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=""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83EDBFC4-7887-FC0B-08F2-78A6C265B4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92" y="3093369"/>
            <a:ext cx="2488413" cy="249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564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8660" y="3103962"/>
            <a:ext cx="4567824" cy="329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/>
            <a:r>
              <a:rPr lang="fr-FR" sz="2400" b="1" dirty="0">
                <a:solidFill>
                  <a:srgbClr val="0C419A"/>
                </a:solidFill>
              </a:rPr>
              <a:t>Avec la Sécu</a:t>
            </a:r>
          </a:p>
          <a:p>
            <a:pPr marL="0" indent="0"/>
            <a:endParaRPr lang="fr-FR" sz="2400" b="1" dirty="0">
              <a:solidFill>
                <a:srgbClr val="0C419A"/>
              </a:solidFill>
            </a:endParaRPr>
          </a:p>
          <a:p>
            <a:pPr marL="0" indent="0"/>
            <a:r>
              <a:rPr lang="fr-FR" sz="2400" dirty="0">
                <a:solidFill>
                  <a:srgbClr val="0C419A"/>
                </a:solidFill>
              </a:rPr>
              <a:t>Versement mensuel </a:t>
            </a:r>
          </a:p>
          <a:p>
            <a:pPr marL="0" indent="0"/>
            <a:r>
              <a:rPr lang="fr-FR" sz="2400" dirty="0">
                <a:solidFill>
                  <a:srgbClr val="0C419A"/>
                </a:solidFill>
              </a:rPr>
              <a:t>d’une </a:t>
            </a:r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pension de retraite</a:t>
            </a:r>
            <a:endParaRPr lang="fr-FR" sz="2400" b="1" dirty="0">
              <a:solidFill>
                <a:schemeClr val="bg1"/>
              </a:solidFill>
              <a:highlight>
                <a:srgbClr val="FFC000"/>
              </a:highlight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49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b="1">
                <a:solidFill>
                  <a:srgbClr val="0C419A"/>
                </a:solidFill>
              </a:rPr>
              <a:t>A 62 ans, votre voisin va s’arrêter de travailler 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=""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83EDBFC4-7887-FC0B-08F2-78A6C265B4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92" y="3093369"/>
            <a:ext cx="2488413" cy="249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8263" y="2323069"/>
            <a:ext cx="10675473" cy="390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/>
            <a:endParaRPr lang="fr-FR" sz="3200" b="1" dirty="0">
              <a:solidFill>
                <a:srgbClr val="0C419A"/>
              </a:solidFill>
            </a:endParaRPr>
          </a:p>
          <a:p>
            <a:pPr marL="0" indent="0" algn="ctr"/>
            <a:r>
              <a:rPr lang="fr-FR" sz="3200" b="1" dirty="0">
                <a:solidFill>
                  <a:srgbClr val="0C419A"/>
                </a:solidFill>
              </a:rPr>
              <a:t>&gt; Avez-vous déjà bénéficié de la protection sociale depuis que vous êtes enfant ou est-ce que vous savez si vos parents en ont déjà bénéficié pour vous ? </a:t>
            </a:r>
            <a:r>
              <a:rPr lang="fr-FR" sz="3200" dirty="0">
                <a:solidFill>
                  <a:srgbClr val="0C419A"/>
                </a:solidFill>
              </a:rPr>
              <a:t>	</a:t>
            </a:r>
          </a:p>
          <a:p>
            <a:pPr marL="0" indent="0"/>
            <a:endParaRPr lang="fr-FR" sz="3200" b="1" dirty="0">
              <a:solidFill>
                <a:srgbClr val="0C419A"/>
              </a:solidFill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1.	Les situations dans lesquelles </a:t>
            </a:r>
            <a:br>
              <a:rPr lang="fr-FR" sz="3600" b="1" dirty="0">
                <a:solidFill>
                  <a:schemeClr val="bg1"/>
                </a:solidFill>
              </a:rPr>
            </a:br>
            <a:r>
              <a:rPr lang="fr-FR" sz="3600" b="1" dirty="0">
                <a:solidFill>
                  <a:schemeClr val="bg1"/>
                </a:solidFill>
              </a:rPr>
              <a:t>la protection sociale intervient</a:t>
            </a:r>
          </a:p>
        </p:txBody>
      </p:sp>
    </p:spTree>
    <p:extLst>
      <p:ext uri="{BB962C8B-B14F-4D97-AF65-F5344CB8AC3E}">
        <p14:creationId xmlns:p14="http://schemas.microsoft.com/office/powerpoint/2010/main" val="6598109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8660" y="3103962"/>
            <a:ext cx="4567824" cy="329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/>
            <a:r>
              <a:rPr lang="fr-FR" sz="2400" b="1" dirty="0">
                <a:solidFill>
                  <a:srgbClr val="0C419A"/>
                </a:solidFill>
              </a:rPr>
              <a:t>Avec la Sécu</a:t>
            </a:r>
          </a:p>
          <a:p>
            <a:pPr marL="0" indent="0"/>
            <a:endParaRPr lang="fr-FR" sz="2400" b="1" dirty="0">
              <a:solidFill>
                <a:srgbClr val="0C419A"/>
              </a:solidFill>
            </a:endParaRPr>
          </a:p>
          <a:p>
            <a:pPr marL="0" indent="0"/>
            <a:r>
              <a:rPr lang="fr-FR" sz="2400" dirty="0">
                <a:solidFill>
                  <a:srgbClr val="0C419A"/>
                </a:solidFill>
              </a:rPr>
              <a:t>Versement mensuel </a:t>
            </a:r>
          </a:p>
          <a:p>
            <a:pPr marL="0" indent="0"/>
            <a:r>
              <a:rPr lang="fr-FR" sz="2400" dirty="0">
                <a:solidFill>
                  <a:srgbClr val="0C419A"/>
                </a:solidFill>
              </a:rPr>
              <a:t>d’une </a:t>
            </a:r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pension de retraite</a:t>
            </a:r>
            <a:endParaRPr lang="fr-FR" sz="2400" b="1" dirty="0">
              <a:solidFill>
                <a:schemeClr val="bg1"/>
              </a:solidFill>
              <a:highlight>
                <a:srgbClr val="FFC000"/>
              </a:highlight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50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Un monde sans la sécurité sociale, vous imaginez ?</a:t>
            </a:r>
          </a:p>
        </p:txBody>
      </p:sp>
      <p:sp>
        <p:nvSpPr>
          <p:cNvPr id="6" name="Google Shape;420;p6">
            <a:extLst>
              <a:ext uri="{FF2B5EF4-FFF2-40B4-BE49-F238E27FC236}">
                <a16:creationId xmlns="" xmlns:a16="http://schemas.microsoft.com/office/drawing/2014/main" id="{C8BE14F1-FAF2-1698-9B37-C92D5825E975}"/>
              </a:ext>
            </a:extLst>
          </p:cNvPr>
          <p:cNvSpPr txBox="1">
            <a:spLocks/>
          </p:cNvSpPr>
          <p:nvPr/>
        </p:nvSpPr>
        <p:spPr>
          <a:xfrm>
            <a:off x="7624175" y="3093369"/>
            <a:ext cx="4567825" cy="3556932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2400" b="1" dirty="0">
                <a:solidFill>
                  <a:srgbClr val="0C419A"/>
                </a:solidFill>
              </a:rPr>
              <a:t>Sans la Sécu</a:t>
            </a:r>
          </a:p>
          <a:p>
            <a:pPr marL="0" indent="0"/>
            <a:endParaRPr lang="fr-FR" sz="2400" b="1" dirty="0">
              <a:solidFill>
                <a:srgbClr val="0C419A"/>
              </a:solidFill>
            </a:endParaRPr>
          </a:p>
          <a:p>
            <a:pPr marL="0" indent="0"/>
            <a:r>
              <a:rPr lang="fr-FR" sz="2400" b="1" dirty="0">
                <a:solidFill>
                  <a:srgbClr val="0C419A"/>
                </a:solidFill>
                <a:highlight>
                  <a:srgbClr val="FFC000"/>
                </a:highlight>
              </a:rPr>
              <a:t>Pas de pension de retraite </a:t>
            </a:r>
            <a:r>
              <a:rPr lang="fr-FR" sz="2400" dirty="0">
                <a:solidFill>
                  <a:srgbClr val="0C419A"/>
                </a:solidFill>
              </a:rPr>
              <a:t>: il doit continuer à travailler ou compter sur ses économies pour vivre 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9F067202-3F64-5B41-78D5-1932DE677D02}"/>
              </a:ext>
            </a:extLst>
          </p:cNvPr>
          <p:cNvSpPr txBox="1">
            <a:spLocks/>
          </p:cNvSpPr>
          <p:nvPr/>
        </p:nvSpPr>
        <p:spPr>
          <a:xfrm>
            <a:off x="1089626" y="2297813"/>
            <a:ext cx="10012746" cy="79555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b="1">
                <a:solidFill>
                  <a:srgbClr val="0C419A"/>
                </a:solidFill>
              </a:rPr>
              <a:t>A 62 ans, votre voisin va s’arrêter de travailler 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="" xmlns:a16="http://schemas.microsoft.com/office/drawing/2014/main" id="{428CDA2C-A953-087E-0BE2-9A4DF7A5518F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891918"/>
          <a:ext cx="15431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13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9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Situation 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83EDBFC4-7887-FC0B-08F2-78A6C265B4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92" y="3093369"/>
            <a:ext cx="2488413" cy="249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548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580458" y="2969624"/>
            <a:ext cx="9031084" cy="189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Que retenez-vous de cette première animation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51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L’essentiel à retenir</a:t>
            </a:r>
          </a:p>
        </p:txBody>
      </p:sp>
    </p:spTree>
    <p:extLst>
      <p:ext uri="{BB962C8B-B14F-4D97-AF65-F5344CB8AC3E}">
        <p14:creationId xmlns:p14="http://schemas.microsoft.com/office/powerpoint/2010/main" val="31974333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8660" y="1886133"/>
            <a:ext cx="4885721" cy="1267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ctr"/>
            <a:r>
              <a:rPr lang="fr-FR" sz="2800" b="1" dirty="0">
                <a:solidFill>
                  <a:srgbClr val="0C419A"/>
                </a:solidFill>
                <a:highlight>
                  <a:srgbClr val="FFC000"/>
                </a:highlight>
              </a:rPr>
              <a:t>Composante principale </a:t>
            </a:r>
          </a:p>
          <a:p>
            <a:pPr marL="228600" indent="0" algn="ctr"/>
            <a:r>
              <a:rPr lang="fr-FR" sz="2800" dirty="0">
                <a:solidFill>
                  <a:srgbClr val="0C419A"/>
                </a:solidFill>
              </a:rPr>
              <a:t>du système de protection sociale français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52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L’essentiel à retenir</a:t>
            </a:r>
          </a:p>
        </p:txBody>
      </p:sp>
      <p:sp>
        <p:nvSpPr>
          <p:cNvPr id="6" name="Google Shape;420;p6">
            <a:extLst>
              <a:ext uri="{FF2B5EF4-FFF2-40B4-BE49-F238E27FC236}">
                <a16:creationId xmlns="" xmlns:a16="http://schemas.microsoft.com/office/drawing/2014/main" id="{6185328D-459B-E680-5738-E72A6DFB0FE4}"/>
              </a:ext>
            </a:extLst>
          </p:cNvPr>
          <p:cNvSpPr txBox="1">
            <a:spLocks/>
          </p:cNvSpPr>
          <p:nvPr/>
        </p:nvSpPr>
        <p:spPr>
          <a:xfrm>
            <a:off x="7526760" y="1886133"/>
            <a:ext cx="3600450" cy="1114817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 algn="ctr"/>
            <a:r>
              <a:rPr lang="fr-FR" sz="2800" b="1">
                <a:solidFill>
                  <a:schemeClr val="tx1"/>
                </a:solidFill>
                <a:highlight>
                  <a:srgbClr val="FFC000"/>
                </a:highlight>
              </a:rPr>
              <a:t>Bénéficie à tous</a:t>
            </a:r>
            <a:r>
              <a:rPr lang="fr-FR" sz="2800">
                <a:solidFill>
                  <a:schemeClr val="tx1"/>
                </a:solidFill>
              </a:rPr>
              <a:t>, sans conditions de ressources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DDA3B96D-EF34-A5C5-9415-ABBAE308951B}"/>
              </a:ext>
            </a:extLst>
          </p:cNvPr>
          <p:cNvSpPr txBox="1">
            <a:spLocks/>
          </p:cNvSpPr>
          <p:nvPr/>
        </p:nvSpPr>
        <p:spPr>
          <a:xfrm>
            <a:off x="3943985" y="5171030"/>
            <a:ext cx="4304027" cy="1346617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 algn="ctr"/>
            <a:r>
              <a:rPr lang="fr-FR" sz="2800">
                <a:solidFill>
                  <a:schemeClr val="tx1"/>
                </a:solidFill>
              </a:rPr>
              <a:t>Faire face aux </a:t>
            </a:r>
            <a:r>
              <a:rPr lang="fr-FR" sz="2800" b="1">
                <a:solidFill>
                  <a:schemeClr val="tx1"/>
                </a:solidFill>
                <a:highlight>
                  <a:srgbClr val="FFC000"/>
                </a:highlight>
              </a:rPr>
              <a:t>« risques sociaux »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="" xmlns:a16="http://schemas.microsoft.com/office/drawing/2014/main" id="{E60CE49A-62C7-40DA-2A98-65575F6C549A}"/>
              </a:ext>
            </a:extLst>
          </p:cNvPr>
          <p:cNvSpPr/>
          <p:nvPr/>
        </p:nvSpPr>
        <p:spPr>
          <a:xfrm>
            <a:off x="4351660" y="3581867"/>
            <a:ext cx="3488676" cy="86326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LA SÉCURITÉ SOCIALE</a:t>
            </a:r>
          </a:p>
        </p:txBody>
      </p:sp>
      <p:sp>
        <p:nvSpPr>
          <p:cNvPr id="9" name="Google Shape;420;p6">
            <a:extLst>
              <a:ext uri="{FF2B5EF4-FFF2-40B4-BE49-F238E27FC236}">
                <a16:creationId xmlns="" xmlns:a16="http://schemas.microsoft.com/office/drawing/2014/main" id="{B75DF787-D558-A57E-5DFA-6D520072BD4B}"/>
              </a:ext>
            </a:extLst>
          </p:cNvPr>
          <p:cNvSpPr txBox="1">
            <a:spLocks/>
          </p:cNvSpPr>
          <p:nvPr/>
        </p:nvSpPr>
        <p:spPr>
          <a:xfrm>
            <a:off x="618330" y="3909981"/>
            <a:ext cx="2987419" cy="1267217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 algn="ctr"/>
            <a:r>
              <a:rPr lang="fr-FR" sz="2800">
                <a:solidFill>
                  <a:schemeClr val="tx1"/>
                </a:solidFill>
              </a:rPr>
              <a:t>Un système </a:t>
            </a:r>
          </a:p>
          <a:p>
            <a:pPr marL="228600" indent="0" algn="ctr"/>
            <a:r>
              <a:rPr lang="fr-FR" sz="2800" b="1">
                <a:solidFill>
                  <a:schemeClr val="tx1"/>
                </a:solidFill>
                <a:highlight>
                  <a:srgbClr val="FFC000"/>
                </a:highlight>
              </a:rPr>
              <a:t>solidaire</a:t>
            </a:r>
          </a:p>
        </p:txBody>
      </p:sp>
      <p:sp>
        <p:nvSpPr>
          <p:cNvPr id="10" name="Google Shape;420;p6">
            <a:extLst>
              <a:ext uri="{FF2B5EF4-FFF2-40B4-BE49-F238E27FC236}">
                <a16:creationId xmlns="" xmlns:a16="http://schemas.microsoft.com/office/drawing/2014/main" id="{0F151658-1AD0-10AA-E129-A49FB106D445}"/>
              </a:ext>
            </a:extLst>
          </p:cNvPr>
          <p:cNvSpPr txBox="1">
            <a:spLocks/>
          </p:cNvSpPr>
          <p:nvPr/>
        </p:nvSpPr>
        <p:spPr>
          <a:xfrm>
            <a:off x="7887973" y="3909981"/>
            <a:ext cx="4304027" cy="1053157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 algn="ctr"/>
            <a:r>
              <a:rPr lang="fr-FR" sz="2800">
                <a:solidFill>
                  <a:schemeClr val="tx1"/>
                </a:solidFill>
              </a:rPr>
              <a:t>Un système </a:t>
            </a:r>
          </a:p>
          <a:p>
            <a:pPr marL="228600" indent="0" algn="ctr"/>
            <a:r>
              <a:rPr lang="fr-FR" sz="2800" b="1">
                <a:solidFill>
                  <a:schemeClr val="tx1"/>
                </a:solidFill>
                <a:highlight>
                  <a:srgbClr val="FFC000"/>
                </a:highlight>
              </a:rPr>
              <a:t>à préserver</a:t>
            </a:r>
          </a:p>
        </p:txBody>
      </p:sp>
    </p:spTree>
    <p:extLst>
      <p:ext uri="{BB962C8B-B14F-4D97-AF65-F5344CB8AC3E}">
        <p14:creationId xmlns:p14="http://schemas.microsoft.com/office/powerpoint/2010/main" val="15655026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115469" y="2624422"/>
            <a:ext cx="9970197" cy="259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indent="0" algn="ctr"/>
            <a:r>
              <a:rPr lang="fr-FR" sz="4000" b="1" dirty="0">
                <a:solidFill>
                  <a:srgbClr val="0C419A"/>
                </a:solidFill>
              </a:rPr>
              <a:t>&gt; Qu’avez-vous retenu de la vidéo « L’arbre de la Sécu ? »	</a:t>
            </a:r>
          </a:p>
          <a:p>
            <a:pPr marL="228600" indent="0" algn="ctr"/>
            <a:endParaRPr lang="fr-FR" sz="4000" b="1" dirty="0">
              <a:solidFill>
                <a:srgbClr val="0C419A"/>
              </a:solidFill>
            </a:endParaRPr>
          </a:p>
          <a:p>
            <a:pPr marL="228600" indent="0" algn="ctr"/>
            <a:r>
              <a:rPr lang="fr-FR" sz="4000" b="1" dirty="0">
                <a:solidFill>
                  <a:srgbClr val="0C419A"/>
                </a:solidFill>
              </a:rPr>
              <a:t>&gt; Qu’est-ce qui vous a marqué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53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Pour aller plus loin</a:t>
            </a:r>
          </a:p>
        </p:txBody>
      </p:sp>
    </p:spTree>
    <p:extLst>
      <p:ext uri="{BB962C8B-B14F-4D97-AF65-F5344CB8AC3E}">
        <p14:creationId xmlns:p14="http://schemas.microsoft.com/office/powerpoint/2010/main" val="30149436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8" y="2804984"/>
            <a:ext cx="11014286" cy="2060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400" b="1" dirty="0">
                <a:solidFill>
                  <a:srgbClr val="0C419A"/>
                </a:solidFill>
              </a:rPr>
              <a:t>&gt;	</a:t>
            </a:r>
            <a:r>
              <a:rPr lang="fr-FR" sz="4000" b="1" dirty="0">
                <a:solidFill>
                  <a:srgbClr val="0C419A"/>
                </a:solidFill>
              </a:rPr>
              <a:t>Existent-ils d’autres régimes </a:t>
            </a:r>
          </a:p>
          <a:p>
            <a:pPr algn="ctr"/>
            <a:r>
              <a:rPr lang="fr-FR" sz="4000" b="1" dirty="0">
                <a:solidFill>
                  <a:srgbClr val="0C419A"/>
                </a:solidFill>
              </a:rPr>
              <a:t>au sein de la Sécurité sociale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54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Pour aller plus loin</a:t>
            </a:r>
          </a:p>
        </p:txBody>
      </p:sp>
    </p:spTree>
    <p:extLst>
      <p:ext uri="{BB962C8B-B14F-4D97-AF65-F5344CB8AC3E}">
        <p14:creationId xmlns:p14="http://schemas.microsoft.com/office/powerpoint/2010/main" val="19402776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55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  <p:sp>
        <p:nvSpPr>
          <p:cNvPr id="8" name="Google Shape;420;p6">
            <a:extLst>
              <a:ext uri="{FF2B5EF4-FFF2-40B4-BE49-F238E27FC236}">
                <a16:creationId xmlns="" xmlns:a16="http://schemas.microsoft.com/office/drawing/2014/main" id="{B49EF572-314D-CE27-CFDE-9352BD853E0C}"/>
              </a:ext>
            </a:extLst>
          </p:cNvPr>
          <p:cNvSpPr txBox="1">
            <a:spLocks/>
          </p:cNvSpPr>
          <p:nvPr/>
        </p:nvSpPr>
        <p:spPr>
          <a:xfrm>
            <a:off x="1490149" y="2985214"/>
            <a:ext cx="9556461" cy="2590397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C419A"/>
                </a:solidFill>
              </a:rPr>
              <a:t>Le régime </a:t>
            </a:r>
            <a:r>
              <a:rPr lang="fr-FR" sz="3200" b="1" dirty="0">
                <a:solidFill>
                  <a:srgbClr val="0C419A"/>
                </a:solidFill>
                <a:highlight>
                  <a:srgbClr val="A0D565"/>
                </a:highlight>
              </a:rPr>
              <a:t>agricole</a:t>
            </a:r>
          </a:p>
          <a:p>
            <a:pPr marL="6858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C419A"/>
                </a:solidFill>
              </a:rPr>
              <a:t>Les régimes </a:t>
            </a:r>
            <a:r>
              <a:rPr lang="fr-FR" sz="3200" b="1" dirty="0">
                <a:solidFill>
                  <a:srgbClr val="0C419A"/>
                </a:solidFill>
                <a:highlight>
                  <a:srgbClr val="A0D565"/>
                </a:highlight>
              </a:rPr>
              <a:t>spéciaux</a:t>
            </a:r>
          </a:p>
          <a:p>
            <a:pPr marL="6858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C419A"/>
                </a:solidFill>
              </a:rPr>
              <a:t>Le régime local de l’</a:t>
            </a:r>
            <a:r>
              <a:rPr lang="fr-FR" sz="3200" b="1" dirty="0">
                <a:solidFill>
                  <a:srgbClr val="0C419A"/>
                </a:solidFill>
                <a:highlight>
                  <a:srgbClr val="A0D565"/>
                </a:highlight>
              </a:rPr>
              <a:t>Alsace-Moselle</a:t>
            </a:r>
          </a:p>
        </p:txBody>
      </p:sp>
      <p:graphicFrame>
        <p:nvGraphicFramePr>
          <p:cNvPr id="9" name="Tableau 3">
            <a:extLst>
              <a:ext uri="{FF2B5EF4-FFF2-40B4-BE49-F238E27FC236}">
                <a16:creationId xmlns="" xmlns:a16="http://schemas.microsoft.com/office/drawing/2014/main" id="{D0E69878-9C4F-8B2C-EE60-19772DD4F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238349"/>
              </p:ext>
            </p:extLst>
          </p:nvPr>
        </p:nvGraphicFramePr>
        <p:xfrm>
          <a:off x="913374" y="2007210"/>
          <a:ext cx="96305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051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555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>
                          <a:solidFill>
                            <a:schemeClr val="bg1"/>
                          </a:solidFill>
                        </a:rPr>
                        <a:t>OUI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1636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657512" y="2778094"/>
            <a:ext cx="8524456" cy="228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400" b="1" dirty="0">
                <a:solidFill>
                  <a:srgbClr val="0C419A"/>
                </a:solidFill>
              </a:rPr>
              <a:t>&gt;	</a:t>
            </a:r>
            <a:r>
              <a:rPr lang="fr-FR" sz="4000" b="1" dirty="0">
                <a:solidFill>
                  <a:srgbClr val="0C419A"/>
                </a:solidFill>
              </a:rPr>
              <a:t>Comment la Sécurité sociale a-t-elle évolué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56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Pour aller plus loin</a:t>
            </a:r>
          </a:p>
        </p:txBody>
      </p:sp>
    </p:spTree>
    <p:extLst>
      <p:ext uri="{BB962C8B-B14F-4D97-AF65-F5344CB8AC3E}">
        <p14:creationId xmlns:p14="http://schemas.microsoft.com/office/powerpoint/2010/main" val="30596336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57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  <p:sp>
        <p:nvSpPr>
          <p:cNvPr id="8" name="Google Shape;420;p6">
            <a:extLst>
              <a:ext uri="{FF2B5EF4-FFF2-40B4-BE49-F238E27FC236}">
                <a16:creationId xmlns="" xmlns:a16="http://schemas.microsoft.com/office/drawing/2014/main" id="{B49EF572-314D-CE27-CFDE-9352BD853E0C}"/>
              </a:ext>
            </a:extLst>
          </p:cNvPr>
          <p:cNvSpPr txBox="1">
            <a:spLocks/>
          </p:cNvSpPr>
          <p:nvPr/>
        </p:nvSpPr>
        <p:spPr>
          <a:xfrm>
            <a:off x="1427724" y="3176937"/>
            <a:ext cx="9556461" cy="2590397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C419A"/>
                </a:solidFill>
              </a:rPr>
              <a:t>Adaptation aux </a:t>
            </a:r>
            <a:r>
              <a:rPr lang="fr-FR" sz="3200" b="1" dirty="0">
                <a:solidFill>
                  <a:srgbClr val="0C419A"/>
                </a:solidFill>
                <a:highlight>
                  <a:srgbClr val="A0D565"/>
                </a:highlight>
              </a:rPr>
              <a:t>évolutions de la société</a:t>
            </a:r>
          </a:p>
          <a:p>
            <a:pPr marL="6858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C419A"/>
                </a:solidFill>
              </a:rPr>
              <a:t>Élargissement du champ de ses </a:t>
            </a:r>
            <a:r>
              <a:rPr lang="fr-FR" sz="3200" b="1" dirty="0">
                <a:solidFill>
                  <a:srgbClr val="0C419A"/>
                </a:solidFill>
                <a:highlight>
                  <a:srgbClr val="A0D565"/>
                </a:highlight>
              </a:rPr>
              <a:t>bénéficiaires</a:t>
            </a:r>
          </a:p>
          <a:p>
            <a:pPr marL="6858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C419A"/>
                </a:solidFill>
              </a:rPr>
              <a:t>Évolution de son </a:t>
            </a:r>
            <a:r>
              <a:rPr lang="fr-FR" sz="3200" b="1" dirty="0">
                <a:solidFill>
                  <a:srgbClr val="0C419A"/>
                </a:solidFill>
                <a:highlight>
                  <a:srgbClr val="A0D565"/>
                </a:highlight>
              </a:rPr>
              <a:t>financement</a:t>
            </a:r>
          </a:p>
        </p:txBody>
      </p:sp>
      <p:graphicFrame>
        <p:nvGraphicFramePr>
          <p:cNvPr id="9" name="Tableau 3">
            <a:extLst>
              <a:ext uri="{FF2B5EF4-FFF2-40B4-BE49-F238E27FC236}">
                <a16:creationId xmlns="" xmlns:a16="http://schemas.microsoft.com/office/drawing/2014/main" id="{D0E69878-9C4F-8B2C-EE60-19772DD4F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979527"/>
              </p:ext>
            </p:extLst>
          </p:nvPr>
        </p:nvGraphicFramePr>
        <p:xfrm>
          <a:off x="970523" y="2159610"/>
          <a:ext cx="2191777" cy="55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777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5550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</a:rPr>
                        <a:t>RÉPONSE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8696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8" y="2792627"/>
            <a:ext cx="11014286" cy="207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400" b="1" dirty="0">
                <a:solidFill>
                  <a:srgbClr val="0C419A"/>
                </a:solidFill>
              </a:rPr>
              <a:t>&gt;	</a:t>
            </a:r>
            <a:r>
              <a:rPr lang="fr-FR" sz="4000" b="1" dirty="0">
                <a:solidFill>
                  <a:srgbClr val="0C419A"/>
                </a:solidFill>
              </a:rPr>
              <a:t>Comment fonctionnent les autres modèles de protection sociale en Europe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58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Pour aller plus loin</a:t>
            </a:r>
          </a:p>
        </p:txBody>
      </p:sp>
    </p:spTree>
    <p:extLst>
      <p:ext uri="{BB962C8B-B14F-4D97-AF65-F5344CB8AC3E}">
        <p14:creationId xmlns:p14="http://schemas.microsoft.com/office/powerpoint/2010/main" val="17227355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59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  <p:sp>
        <p:nvSpPr>
          <p:cNvPr id="8" name="Google Shape;420;p6">
            <a:extLst>
              <a:ext uri="{FF2B5EF4-FFF2-40B4-BE49-F238E27FC236}">
                <a16:creationId xmlns="" xmlns:a16="http://schemas.microsoft.com/office/drawing/2014/main" id="{B49EF572-314D-CE27-CFDE-9352BD853E0C}"/>
              </a:ext>
            </a:extLst>
          </p:cNvPr>
          <p:cNvSpPr txBox="1">
            <a:spLocks/>
          </p:cNvSpPr>
          <p:nvPr/>
        </p:nvSpPr>
        <p:spPr>
          <a:xfrm>
            <a:off x="1115469" y="2878993"/>
            <a:ext cx="10266936" cy="3186285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r-FR" sz="3200">
                <a:solidFill>
                  <a:srgbClr val="0C419A"/>
                </a:solidFill>
              </a:rPr>
              <a:t>Le modèle </a:t>
            </a:r>
            <a:r>
              <a:rPr lang="fr-FR" sz="3200" b="1">
                <a:solidFill>
                  <a:srgbClr val="0C419A"/>
                </a:solidFill>
                <a:highlight>
                  <a:srgbClr val="A0D565"/>
                </a:highlight>
              </a:rPr>
              <a:t>allemand</a:t>
            </a:r>
            <a:r>
              <a:rPr lang="fr-FR" sz="3200">
                <a:solidFill>
                  <a:srgbClr val="0C419A"/>
                </a:solidFill>
              </a:rPr>
              <a:t> : une logique assurantielle </a:t>
            </a:r>
          </a:p>
          <a:p>
            <a:pPr marL="685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>
                <a:solidFill>
                  <a:srgbClr val="0C419A"/>
                </a:solidFill>
              </a:rPr>
              <a:t>Le modèle </a:t>
            </a:r>
            <a:r>
              <a:rPr lang="fr-FR" sz="3200" b="1">
                <a:solidFill>
                  <a:srgbClr val="0C419A"/>
                </a:solidFill>
                <a:highlight>
                  <a:srgbClr val="A0D565"/>
                </a:highlight>
              </a:rPr>
              <a:t>britannique</a:t>
            </a:r>
            <a:r>
              <a:rPr lang="fr-FR" sz="3200">
                <a:solidFill>
                  <a:srgbClr val="0C419A"/>
                </a:solidFill>
              </a:rPr>
              <a:t> : des prestations universelles financées par l’impôt</a:t>
            </a:r>
          </a:p>
          <a:p>
            <a:pPr marL="6858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3200">
                <a:solidFill>
                  <a:srgbClr val="0C419A"/>
                </a:solidFill>
                <a:sym typeface="Wingdings" panose="05000000000000000000" pitchFamily="2" charset="2"/>
              </a:rPr>
              <a:t>Un objectif de couverture universelle à horizon 2030</a:t>
            </a:r>
            <a:endParaRPr lang="fr-FR" sz="3200">
              <a:solidFill>
                <a:srgbClr val="0C419A"/>
              </a:solidFill>
            </a:endParaRPr>
          </a:p>
        </p:txBody>
      </p:sp>
      <p:graphicFrame>
        <p:nvGraphicFramePr>
          <p:cNvPr id="9" name="Tableau 3">
            <a:extLst>
              <a:ext uri="{FF2B5EF4-FFF2-40B4-BE49-F238E27FC236}">
                <a16:creationId xmlns="" xmlns:a16="http://schemas.microsoft.com/office/drawing/2014/main" id="{D0E69878-9C4F-8B2C-EE60-19772DD4F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380827"/>
              </p:ext>
            </p:extLst>
          </p:nvPr>
        </p:nvGraphicFramePr>
        <p:xfrm>
          <a:off x="970523" y="2159610"/>
          <a:ext cx="2191777" cy="55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777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5550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</a:rPr>
                        <a:t>RÉPONSE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193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338025" y="2533136"/>
            <a:ext cx="9995502" cy="3510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/>
            <a:r>
              <a:rPr lang="fr-FR" sz="3200" dirty="0">
                <a:solidFill>
                  <a:srgbClr val="0C419A"/>
                </a:solidFill>
              </a:rPr>
              <a:t>	</a:t>
            </a:r>
            <a:endParaRPr lang="fr-FR" sz="3200" b="1" dirty="0">
              <a:solidFill>
                <a:srgbClr val="0C419A"/>
              </a:solidFill>
            </a:endParaRPr>
          </a:p>
          <a:p>
            <a:pPr marL="0" indent="0" algn="ctr"/>
            <a:r>
              <a:rPr lang="fr-FR" sz="3200" b="1" dirty="0">
                <a:solidFill>
                  <a:srgbClr val="0C419A"/>
                </a:solidFill>
              </a:rPr>
              <a:t>&gt; Quand on parle de protection sociale et de Sécurité sociale, qu’est-ce que cela vous évoque ?</a:t>
            </a:r>
            <a:endParaRPr lang="fr-FR" sz="3200" b="1" dirty="0">
              <a:solidFill>
                <a:srgbClr val="0C419A"/>
              </a:solidFill>
              <a:cs typeface="Arial"/>
            </a:endParaRPr>
          </a:p>
          <a:p>
            <a:pPr marL="0" indent="0"/>
            <a:endParaRPr lang="fr-FR" sz="3200" b="1" dirty="0">
              <a:solidFill>
                <a:srgbClr val="0C419A"/>
              </a:solidFill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1.	Les situations dans lesquelles </a:t>
            </a:r>
            <a:br>
              <a:rPr lang="fr-FR" sz="3600" b="1" dirty="0">
                <a:solidFill>
                  <a:schemeClr val="bg1"/>
                </a:solidFill>
              </a:rPr>
            </a:br>
            <a:r>
              <a:rPr lang="fr-FR" sz="3600" b="1" dirty="0">
                <a:solidFill>
                  <a:schemeClr val="bg1"/>
                </a:solidFill>
              </a:rPr>
              <a:t>la protection sociale intervient</a:t>
            </a:r>
          </a:p>
        </p:txBody>
      </p:sp>
    </p:spTree>
    <p:extLst>
      <p:ext uri="{BB962C8B-B14F-4D97-AF65-F5344CB8AC3E}">
        <p14:creationId xmlns:p14="http://schemas.microsoft.com/office/powerpoint/2010/main" val="27073885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9126" y="518984"/>
            <a:ext cx="11196000" cy="562517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>
                <a:solidFill>
                  <a:schemeClr val="bg1"/>
                </a:solidFill>
                <a:highlight>
                  <a:srgbClr val="39B9A7"/>
                </a:highlight>
              </a:rPr>
              <a:t>Animation 2</a:t>
            </a: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endParaRPr lang="fr-FR" sz="3600" b="1">
              <a:solidFill>
                <a:srgbClr val="FFC000"/>
              </a:solidFill>
            </a:endParaRP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>
                <a:solidFill>
                  <a:srgbClr val="FFC000"/>
                </a:solidFill>
              </a:rPr>
              <a:t>Assurance Maladie,</a:t>
            </a: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>
                <a:solidFill>
                  <a:srgbClr val="FFC000"/>
                </a:solidFill>
              </a:rPr>
              <a:t>Le vrai du faux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2608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9" y="3126259"/>
            <a:ext cx="10880063" cy="2128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Quand je vais chez le médecin, la Sécu rembourse 70% du prix de la consultation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61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graphicFrame>
        <p:nvGraphicFramePr>
          <p:cNvPr id="5" name="Tableau 3">
            <a:extLst>
              <a:ext uri="{FF2B5EF4-FFF2-40B4-BE49-F238E27FC236}">
                <a16:creationId xmlns="" xmlns:a16="http://schemas.microsoft.com/office/drawing/2014/main" id="{58C57B02-E0DE-542B-0065-C7DB4AAF6C63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933683"/>
          <a:ext cx="1677338" cy="406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338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406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>
                          <a:solidFill>
                            <a:schemeClr val="bg1"/>
                          </a:solidFill>
                        </a:rPr>
                        <a:t>Affirmation 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9147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62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graphicFrame>
        <p:nvGraphicFramePr>
          <p:cNvPr id="5" name="Tableau 3">
            <a:extLst>
              <a:ext uri="{FF2B5EF4-FFF2-40B4-BE49-F238E27FC236}">
                <a16:creationId xmlns="" xmlns:a16="http://schemas.microsoft.com/office/drawing/2014/main" id="{58C57B02-E0DE-542B-0065-C7DB4AAF6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206539"/>
              </p:ext>
            </p:extLst>
          </p:nvPr>
        </p:nvGraphicFramePr>
        <p:xfrm>
          <a:off x="561078" y="3389411"/>
          <a:ext cx="822122" cy="39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122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97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VRAI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sp>
        <p:nvSpPr>
          <p:cNvPr id="6" name="Demi-cadre 5">
            <a:extLst>
              <a:ext uri="{FF2B5EF4-FFF2-40B4-BE49-F238E27FC236}">
                <a16:creationId xmlns="" xmlns:a16="http://schemas.microsoft.com/office/drawing/2014/main" id="{2A5D3632-F98D-59BE-CDBB-221EFCC36AC0}"/>
              </a:ext>
            </a:extLst>
          </p:cNvPr>
          <p:cNvSpPr/>
          <p:nvPr/>
        </p:nvSpPr>
        <p:spPr>
          <a:xfrm rot="2898413" flipH="1" flipV="1">
            <a:off x="1131330" y="1290372"/>
            <a:ext cx="681720" cy="1833066"/>
          </a:xfrm>
          <a:prstGeom prst="half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Google Shape;420;p6">
            <a:extLst>
              <a:ext uri="{FF2B5EF4-FFF2-40B4-BE49-F238E27FC236}">
                <a16:creationId xmlns="" xmlns:a16="http://schemas.microsoft.com/office/drawing/2014/main" id="{9B8783C4-EF04-6E85-8E01-A0C455C8853D}"/>
              </a:ext>
            </a:extLst>
          </p:cNvPr>
          <p:cNvSpPr txBox="1">
            <a:spLocks/>
          </p:cNvSpPr>
          <p:nvPr/>
        </p:nvSpPr>
        <p:spPr>
          <a:xfrm>
            <a:off x="2200588" y="2206905"/>
            <a:ext cx="9686612" cy="4310742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 algn="ctr">
              <a:lnSpc>
                <a:spcPct val="100000"/>
              </a:lnSpc>
            </a:pPr>
            <a:r>
              <a:rPr lang="fr-FR" sz="3200" dirty="0">
                <a:solidFill>
                  <a:srgbClr val="0C419A"/>
                </a:solidFill>
              </a:rPr>
              <a:t>Exemple chez un médecin généraliste de secteur 1 - coût de la consultation : 25 €</a:t>
            </a:r>
          </a:p>
          <a:p>
            <a:pPr marL="685800" indent="-457200" algn="just">
              <a:lnSpc>
                <a:spcPct val="150000"/>
              </a:lnSpc>
              <a:buFontTx/>
              <a:buChar char="-"/>
            </a:pPr>
            <a:r>
              <a:rPr lang="fr-FR" sz="2800" b="1" dirty="0">
                <a:solidFill>
                  <a:srgbClr val="0C419A"/>
                </a:solidFill>
                <a:highlight>
                  <a:srgbClr val="FFC000"/>
                </a:highlight>
              </a:rPr>
              <a:t>Remboursement de l’Assurance Maladie : 16,5 €</a:t>
            </a:r>
          </a:p>
          <a:p>
            <a:pPr marL="685800" indent="-457200" algn="just">
              <a:lnSpc>
                <a:spcPct val="150000"/>
              </a:lnSpc>
              <a:buFontTx/>
              <a:buChar char="-"/>
            </a:pPr>
            <a:r>
              <a:rPr lang="fr-FR" sz="2800" dirty="0">
                <a:solidFill>
                  <a:srgbClr val="0C419A"/>
                </a:solidFill>
              </a:rPr>
              <a:t>Participation forfaitaire : 1 €</a:t>
            </a:r>
          </a:p>
          <a:p>
            <a:pPr marL="685800" indent="-457200">
              <a:lnSpc>
                <a:spcPct val="150000"/>
              </a:lnSpc>
              <a:buFontTx/>
              <a:buChar char="-"/>
            </a:pPr>
            <a:r>
              <a:rPr lang="fr-FR" sz="2800" dirty="0">
                <a:solidFill>
                  <a:srgbClr val="0C419A"/>
                </a:solidFill>
              </a:rPr>
              <a:t>Reste à charge pouvant être remboursé par la complémentaire santé : 7,5 €</a:t>
            </a:r>
          </a:p>
        </p:txBody>
      </p:sp>
    </p:spTree>
    <p:extLst>
      <p:ext uri="{BB962C8B-B14F-4D97-AF65-F5344CB8AC3E}">
        <p14:creationId xmlns:p14="http://schemas.microsoft.com/office/powerpoint/2010/main" val="23086691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655968" y="2879124"/>
            <a:ext cx="10880063" cy="162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La part est-elle la même chez un médecin de secteur 2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63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33871935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64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  <p:sp>
        <p:nvSpPr>
          <p:cNvPr id="8" name="Google Shape;420;p6">
            <a:extLst>
              <a:ext uri="{FF2B5EF4-FFF2-40B4-BE49-F238E27FC236}">
                <a16:creationId xmlns="" xmlns:a16="http://schemas.microsoft.com/office/drawing/2014/main" id="{B49EF572-314D-CE27-CFDE-9352BD853E0C}"/>
              </a:ext>
            </a:extLst>
          </p:cNvPr>
          <p:cNvSpPr txBox="1">
            <a:spLocks/>
          </p:cNvSpPr>
          <p:nvPr/>
        </p:nvSpPr>
        <p:spPr>
          <a:xfrm>
            <a:off x="1427724" y="3184227"/>
            <a:ext cx="9556461" cy="2590397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10000"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 algn="just">
              <a:lnSpc>
                <a:spcPct val="10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Taux de remboursement identique : 70% </a:t>
            </a:r>
          </a:p>
          <a:p>
            <a:pPr marL="685800" indent="-457200" algn="just">
              <a:lnSpc>
                <a:spcPct val="10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Calcul sur une base inférieure à celle d’un médecin de secteur 1 </a:t>
            </a:r>
          </a:p>
          <a:p>
            <a:pPr marL="228600" indent="0" algn="just">
              <a:lnSpc>
                <a:spcPct val="100000"/>
              </a:lnSpc>
            </a:pPr>
            <a:endParaRPr lang="fr-FR" sz="3200" dirty="0">
              <a:solidFill>
                <a:srgbClr val="0C419A"/>
              </a:solidFill>
            </a:endParaRPr>
          </a:p>
          <a:p>
            <a:pPr marL="228600" indent="0" algn="just">
              <a:lnSpc>
                <a:spcPct val="100000"/>
              </a:lnSpc>
            </a:pPr>
            <a:r>
              <a:rPr lang="fr-FR" sz="3200" dirty="0">
                <a:solidFill>
                  <a:srgbClr val="0C419A"/>
                </a:solidFill>
                <a:sym typeface="Wingdings" panose="05000000000000000000" pitchFamily="2" charset="2"/>
              </a:rPr>
              <a:t> Un </a:t>
            </a:r>
            <a:r>
              <a:rPr lang="fr-FR" sz="3200" b="1" dirty="0">
                <a:solidFill>
                  <a:srgbClr val="0C419A"/>
                </a:solidFill>
                <a:highlight>
                  <a:srgbClr val="A0D565"/>
                </a:highlight>
                <a:sym typeface="Wingdings" panose="05000000000000000000" pitchFamily="2" charset="2"/>
              </a:rPr>
              <a:t>remboursement moins important</a:t>
            </a:r>
            <a:endParaRPr lang="fr-FR" sz="3200" b="1" dirty="0">
              <a:solidFill>
                <a:srgbClr val="0C419A"/>
              </a:solidFill>
              <a:highlight>
                <a:srgbClr val="A0D565"/>
              </a:highlight>
            </a:endParaRPr>
          </a:p>
        </p:txBody>
      </p:sp>
      <p:graphicFrame>
        <p:nvGraphicFramePr>
          <p:cNvPr id="9" name="Tableau 3">
            <a:extLst>
              <a:ext uri="{FF2B5EF4-FFF2-40B4-BE49-F238E27FC236}">
                <a16:creationId xmlns="" xmlns:a16="http://schemas.microsoft.com/office/drawing/2014/main" id="{D0E69878-9C4F-8B2C-EE60-19772DD4F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739836"/>
              </p:ext>
            </p:extLst>
          </p:nvPr>
        </p:nvGraphicFramePr>
        <p:xfrm>
          <a:off x="1058198" y="2150085"/>
          <a:ext cx="11135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501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507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>
                          <a:solidFill>
                            <a:schemeClr val="bg1"/>
                          </a:solidFill>
                        </a:rPr>
                        <a:t>NON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6631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655968" y="3018120"/>
            <a:ext cx="10880063" cy="180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Sur l’ensemble des soins en France, quelle est la part payée par les Français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65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1806068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66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  <p:sp>
        <p:nvSpPr>
          <p:cNvPr id="6" name="Google Shape;420;p6">
            <a:extLst>
              <a:ext uri="{FF2B5EF4-FFF2-40B4-BE49-F238E27FC236}">
                <a16:creationId xmlns="" xmlns:a16="http://schemas.microsoft.com/office/drawing/2014/main" id="{22AD2B02-09DD-6410-AA19-655297DEC9BC}"/>
              </a:ext>
            </a:extLst>
          </p:cNvPr>
          <p:cNvSpPr txBox="1">
            <a:spLocks/>
          </p:cNvSpPr>
          <p:nvPr/>
        </p:nvSpPr>
        <p:spPr>
          <a:xfrm>
            <a:off x="1942075" y="3340539"/>
            <a:ext cx="8984610" cy="2072207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C419A"/>
                </a:solidFill>
              </a:rPr>
              <a:t>Assurance Maladie = </a:t>
            </a:r>
            <a:r>
              <a:rPr lang="fr-FR" sz="3200" b="1" dirty="0">
                <a:solidFill>
                  <a:srgbClr val="0C419A"/>
                </a:solidFill>
                <a:highlight>
                  <a:srgbClr val="A0D565"/>
                </a:highlight>
              </a:rPr>
              <a:t>80%</a:t>
            </a:r>
          </a:p>
          <a:p>
            <a:pPr marL="6858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C419A"/>
                </a:solidFill>
              </a:rPr>
              <a:t>Complémentaire santé = 13% </a:t>
            </a:r>
          </a:p>
          <a:p>
            <a:pPr marL="6858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C419A"/>
                </a:solidFill>
              </a:rPr>
              <a:t>Reste à charges des Français = </a:t>
            </a:r>
            <a:r>
              <a:rPr lang="fr-FR" sz="3200" b="1" dirty="0">
                <a:solidFill>
                  <a:srgbClr val="0C419A"/>
                </a:solidFill>
                <a:highlight>
                  <a:srgbClr val="A0D565"/>
                </a:highlight>
              </a:rPr>
              <a:t>7%</a:t>
            </a:r>
          </a:p>
        </p:txBody>
      </p:sp>
      <p:graphicFrame>
        <p:nvGraphicFramePr>
          <p:cNvPr id="7" name="Tableau 3">
            <a:extLst>
              <a:ext uri="{FF2B5EF4-FFF2-40B4-BE49-F238E27FC236}">
                <a16:creationId xmlns="" xmlns:a16="http://schemas.microsoft.com/office/drawing/2014/main" id="{D0E69878-9C4F-8B2C-EE60-19772DD4F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52245"/>
              </p:ext>
            </p:extLst>
          </p:nvPr>
        </p:nvGraphicFramePr>
        <p:xfrm>
          <a:off x="970523" y="2159610"/>
          <a:ext cx="2191777" cy="55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777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5550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</a:rPr>
                        <a:t>RÉPONSE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9923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9" y="3138616"/>
            <a:ext cx="10880063" cy="211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Tout le monde bénéficie des mêmes services quels que soient ses revenus 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67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graphicFrame>
        <p:nvGraphicFramePr>
          <p:cNvPr id="5" name="Tableau 3">
            <a:extLst>
              <a:ext uri="{FF2B5EF4-FFF2-40B4-BE49-F238E27FC236}">
                <a16:creationId xmlns="" xmlns:a16="http://schemas.microsoft.com/office/drawing/2014/main" id="{58C57B02-E0DE-542B-0065-C7DB4AAF6C63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933683"/>
          <a:ext cx="1635393" cy="406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393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406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>
                          <a:solidFill>
                            <a:schemeClr val="bg1"/>
                          </a:solidFill>
                        </a:rPr>
                        <a:t>Affirmation 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796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68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graphicFrame>
        <p:nvGraphicFramePr>
          <p:cNvPr id="5" name="Tableau 3">
            <a:extLst>
              <a:ext uri="{FF2B5EF4-FFF2-40B4-BE49-F238E27FC236}">
                <a16:creationId xmlns="" xmlns:a16="http://schemas.microsoft.com/office/drawing/2014/main" id="{58C57B02-E0DE-542B-0065-C7DB4AAF6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765582"/>
              </p:ext>
            </p:extLst>
          </p:nvPr>
        </p:nvGraphicFramePr>
        <p:xfrm>
          <a:off x="1248487" y="3325382"/>
          <a:ext cx="822122" cy="39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122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97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FAUX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sp>
        <p:nvSpPr>
          <p:cNvPr id="10" name="Google Shape;420;p6">
            <a:extLst>
              <a:ext uri="{FF2B5EF4-FFF2-40B4-BE49-F238E27FC236}">
                <a16:creationId xmlns="" xmlns:a16="http://schemas.microsoft.com/office/drawing/2014/main" id="{9B8783C4-EF04-6E85-8E01-A0C455C8853D}"/>
              </a:ext>
            </a:extLst>
          </p:cNvPr>
          <p:cNvSpPr txBox="1">
            <a:spLocks/>
          </p:cNvSpPr>
          <p:nvPr/>
        </p:nvSpPr>
        <p:spPr>
          <a:xfrm>
            <a:off x="2860129" y="2206905"/>
            <a:ext cx="8834531" cy="4310742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</a:pPr>
            <a:r>
              <a:rPr lang="fr-FR" sz="3200" dirty="0">
                <a:solidFill>
                  <a:srgbClr val="0C419A"/>
                </a:solidFill>
              </a:rPr>
              <a:t>L’Assurance Maladie propose des droits et des services complémentaires pour : </a:t>
            </a:r>
          </a:p>
          <a:p>
            <a:pPr marL="228600" indent="0">
              <a:lnSpc>
                <a:spcPct val="100000"/>
              </a:lnSpc>
            </a:pPr>
            <a:endParaRPr lang="fr-FR" sz="3200" dirty="0">
              <a:solidFill>
                <a:srgbClr val="0C419A"/>
              </a:solidFill>
            </a:endParaRPr>
          </a:p>
          <a:p>
            <a:pPr marL="685800" indent="-457200">
              <a:lnSpc>
                <a:spcPct val="10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les publics les plus </a:t>
            </a:r>
            <a:r>
              <a:rPr lang="fr-FR" sz="3200" b="1" dirty="0">
                <a:solidFill>
                  <a:srgbClr val="0C419A"/>
                </a:solidFill>
                <a:highlight>
                  <a:srgbClr val="FFC000"/>
                </a:highlight>
              </a:rPr>
              <a:t>précaires</a:t>
            </a:r>
            <a:r>
              <a:rPr lang="fr-FR" sz="3200" dirty="0">
                <a:solidFill>
                  <a:srgbClr val="0C419A"/>
                </a:solidFill>
              </a:rPr>
              <a:t> (Complémentaire santé solidaire) </a:t>
            </a:r>
          </a:p>
          <a:p>
            <a:pPr marL="685800" indent="-457200">
              <a:lnSpc>
                <a:spcPct val="100000"/>
              </a:lnSpc>
              <a:buFontTx/>
              <a:buChar char="-"/>
            </a:pPr>
            <a:endParaRPr lang="fr-FR" sz="3200" dirty="0">
              <a:solidFill>
                <a:srgbClr val="0C419A"/>
              </a:solidFill>
            </a:endParaRPr>
          </a:p>
          <a:p>
            <a:pPr marL="685800" indent="-457200">
              <a:lnSpc>
                <a:spcPct val="10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les publics les plus consommateurs de soins </a:t>
            </a:r>
          </a:p>
          <a:p>
            <a:pPr marL="228600" indent="0">
              <a:lnSpc>
                <a:spcPct val="100000"/>
              </a:lnSpc>
            </a:pPr>
            <a:r>
              <a:rPr lang="fr-FR" sz="3200" dirty="0">
                <a:solidFill>
                  <a:srgbClr val="0C419A"/>
                </a:solidFill>
              </a:rPr>
              <a:t>	du fait d’une </a:t>
            </a:r>
            <a:r>
              <a:rPr lang="fr-FR" sz="3200" b="1" dirty="0">
                <a:solidFill>
                  <a:srgbClr val="0C419A"/>
                </a:solidFill>
                <a:highlight>
                  <a:srgbClr val="FFC000"/>
                </a:highlight>
              </a:rPr>
              <a:t>maladie chronique</a:t>
            </a:r>
            <a:endParaRPr lang="fr-FR" sz="2800" dirty="0">
              <a:solidFill>
                <a:srgbClr val="0C419A"/>
              </a:solidFill>
            </a:endParaRPr>
          </a:p>
        </p:txBody>
      </p:sp>
      <p:sp>
        <p:nvSpPr>
          <p:cNvPr id="2" name="Signe de multiplication 1">
            <a:extLst>
              <a:ext uri="{FF2B5EF4-FFF2-40B4-BE49-F238E27FC236}">
                <a16:creationId xmlns="" xmlns:a16="http://schemas.microsoft.com/office/drawing/2014/main" id="{3A567B3B-DCD8-7CEA-3098-01D6316383E7}"/>
              </a:ext>
            </a:extLst>
          </p:cNvPr>
          <p:cNvSpPr/>
          <p:nvPr/>
        </p:nvSpPr>
        <p:spPr>
          <a:xfrm>
            <a:off x="497340" y="1609595"/>
            <a:ext cx="2324416" cy="1828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0291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115469" y="2624422"/>
            <a:ext cx="9674280" cy="259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La Complémentaire santé solidaire est-elle attribuée automatiquement à ceux qui en bénéficient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69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183268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1.	Les situations dans lesquelles </a:t>
            </a:r>
            <a:br>
              <a:rPr lang="fr-FR" sz="3600" b="1" dirty="0">
                <a:solidFill>
                  <a:schemeClr val="bg1"/>
                </a:solidFill>
              </a:rPr>
            </a:br>
            <a:r>
              <a:rPr lang="fr-FR" sz="3600" b="1" dirty="0">
                <a:solidFill>
                  <a:schemeClr val="bg1"/>
                </a:solidFill>
              </a:rPr>
              <a:t>la protection sociale intervient</a:t>
            </a:r>
          </a:p>
        </p:txBody>
      </p:sp>
      <p:sp>
        <p:nvSpPr>
          <p:cNvPr id="5" name="Google Shape;420;p6">
            <a:extLst>
              <a:ext uri="{FF2B5EF4-FFF2-40B4-BE49-F238E27FC236}">
                <a16:creationId xmlns="" xmlns:a16="http://schemas.microsoft.com/office/drawing/2014/main" id="{E509E7A5-45B8-BAE5-9AE5-59F540659964}"/>
              </a:ext>
            </a:extLst>
          </p:cNvPr>
          <p:cNvSpPr txBox="1">
            <a:spLocks/>
          </p:cNvSpPr>
          <p:nvPr/>
        </p:nvSpPr>
        <p:spPr>
          <a:xfrm>
            <a:off x="600531" y="2632361"/>
            <a:ext cx="10372269" cy="3448421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4000" dirty="0">
                <a:solidFill>
                  <a:srgbClr val="0C419A"/>
                </a:solidFill>
              </a:rPr>
              <a:t>Protection sociale : ensemble de mécanismes collectifs permettant à chaque individu de </a:t>
            </a:r>
            <a:r>
              <a:rPr lang="fr-FR" sz="4000" b="1" dirty="0">
                <a:solidFill>
                  <a:srgbClr val="0C419A"/>
                </a:solidFill>
                <a:highlight>
                  <a:srgbClr val="FFC000"/>
                </a:highlight>
              </a:rPr>
              <a:t>faire face aux conséquences financières d’un « risque social »</a:t>
            </a:r>
          </a:p>
        </p:txBody>
      </p:sp>
      <p:graphicFrame>
        <p:nvGraphicFramePr>
          <p:cNvPr id="8" name="Tableau 3">
            <a:extLst>
              <a:ext uri="{FF2B5EF4-FFF2-40B4-BE49-F238E27FC236}">
                <a16:creationId xmlns="" xmlns:a16="http://schemas.microsoft.com/office/drawing/2014/main" id="{827E3628-3C9C-E9D7-418C-8666A1493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81904"/>
              </p:ext>
            </p:extLst>
          </p:nvPr>
        </p:nvGraphicFramePr>
        <p:xfrm>
          <a:off x="600531" y="1938098"/>
          <a:ext cx="136554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541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6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RÉPONSE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9498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70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  <p:sp>
        <p:nvSpPr>
          <p:cNvPr id="8" name="Google Shape;420;p6">
            <a:extLst>
              <a:ext uri="{FF2B5EF4-FFF2-40B4-BE49-F238E27FC236}">
                <a16:creationId xmlns="" xmlns:a16="http://schemas.microsoft.com/office/drawing/2014/main" id="{B49EF572-314D-CE27-CFDE-9352BD853E0C}"/>
              </a:ext>
            </a:extLst>
          </p:cNvPr>
          <p:cNvSpPr txBox="1">
            <a:spLocks/>
          </p:cNvSpPr>
          <p:nvPr/>
        </p:nvSpPr>
        <p:spPr>
          <a:xfrm>
            <a:off x="1274623" y="3655229"/>
            <a:ext cx="2639564" cy="1892539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</a:pPr>
            <a:r>
              <a:rPr lang="fr-FR" sz="3200" dirty="0">
                <a:solidFill>
                  <a:srgbClr val="0C419A"/>
                </a:solidFill>
              </a:rPr>
              <a:t>En faire </a:t>
            </a:r>
          </a:p>
          <a:p>
            <a:pPr marL="228600" indent="0">
              <a:lnSpc>
                <a:spcPct val="100000"/>
              </a:lnSpc>
            </a:pPr>
            <a:r>
              <a:rPr lang="fr-FR" sz="3200" dirty="0">
                <a:solidFill>
                  <a:srgbClr val="0C419A"/>
                </a:solidFill>
              </a:rPr>
              <a:t>la demande </a:t>
            </a:r>
          </a:p>
        </p:txBody>
      </p:sp>
      <p:graphicFrame>
        <p:nvGraphicFramePr>
          <p:cNvPr id="10" name="Tableau 3">
            <a:extLst>
              <a:ext uri="{FF2B5EF4-FFF2-40B4-BE49-F238E27FC236}">
                <a16:creationId xmlns="" xmlns:a16="http://schemas.microsoft.com/office/drawing/2014/main" id="{99BF9476-4EF9-185E-579E-2732AB603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071871"/>
              </p:ext>
            </p:extLst>
          </p:nvPr>
        </p:nvGraphicFramePr>
        <p:xfrm>
          <a:off x="1058198" y="2150085"/>
          <a:ext cx="11135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501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507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>
                          <a:solidFill>
                            <a:schemeClr val="bg1"/>
                          </a:solidFill>
                        </a:rPr>
                        <a:t>NON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sp>
        <p:nvSpPr>
          <p:cNvPr id="6" name="Google Shape;420;p6">
            <a:extLst>
              <a:ext uri="{FF2B5EF4-FFF2-40B4-BE49-F238E27FC236}">
                <a16:creationId xmlns="" xmlns:a16="http://schemas.microsoft.com/office/drawing/2014/main" id="{670255A2-3B8A-EAA2-2B15-E3EB5A24D5D3}"/>
              </a:ext>
            </a:extLst>
          </p:cNvPr>
          <p:cNvSpPr txBox="1">
            <a:spLocks/>
          </p:cNvSpPr>
          <p:nvPr/>
        </p:nvSpPr>
        <p:spPr>
          <a:xfrm>
            <a:off x="4811229" y="3599108"/>
            <a:ext cx="2990004" cy="1892539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</a:pPr>
            <a:r>
              <a:rPr lang="fr-FR" sz="3200" dirty="0">
                <a:solidFill>
                  <a:srgbClr val="0C419A"/>
                </a:solidFill>
              </a:rPr>
              <a:t>Fournir </a:t>
            </a:r>
          </a:p>
          <a:p>
            <a:pPr marL="228600" indent="0">
              <a:lnSpc>
                <a:spcPct val="100000"/>
              </a:lnSpc>
            </a:pPr>
            <a:r>
              <a:rPr lang="fr-FR" sz="3200" dirty="0">
                <a:solidFill>
                  <a:srgbClr val="0C419A"/>
                </a:solidFill>
              </a:rPr>
              <a:t>les pièces justificatives 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7E800A02-3428-177F-2EB4-63BA084EDF41}"/>
              </a:ext>
            </a:extLst>
          </p:cNvPr>
          <p:cNvSpPr txBox="1">
            <a:spLocks/>
          </p:cNvSpPr>
          <p:nvPr/>
        </p:nvSpPr>
        <p:spPr>
          <a:xfrm>
            <a:off x="8422691" y="3605584"/>
            <a:ext cx="2990004" cy="1892539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</a:pPr>
            <a:r>
              <a:rPr lang="fr-FR" sz="3200" dirty="0">
                <a:solidFill>
                  <a:srgbClr val="0C419A"/>
                </a:solidFill>
              </a:rPr>
              <a:t>À renouveler tous les ans </a:t>
            </a:r>
          </a:p>
        </p:txBody>
      </p:sp>
      <p:sp>
        <p:nvSpPr>
          <p:cNvPr id="9" name="Google Shape;420;p6">
            <a:extLst>
              <a:ext uri="{FF2B5EF4-FFF2-40B4-BE49-F238E27FC236}">
                <a16:creationId xmlns="" xmlns:a16="http://schemas.microsoft.com/office/drawing/2014/main" id="{0BF97939-3772-7C06-ED09-8166A1944E89}"/>
              </a:ext>
            </a:extLst>
          </p:cNvPr>
          <p:cNvSpPr txBox="1">
            <a:spLocks/>
          </p:cNvSpPr>
          <p:nvPr/>
        </p:nvSpPr>
        <p:spPr>
          <a:xfrm>
            <a:off x="498660" y="3411084"/>
            <a:ext cx="1264873" cy="718647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3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</a:pPr>
            <a:r>
              <a:rPr lang="fr-FR" sz="5400" b="1" dirty="0">
                <a:solidFill>
                  <a:srgbClr val="A0D565"/>
                </a:solidFill>
              </a:rPr>
              <a:t>1.</a:t>
            </a:r>
          </a:p>
        </p:txBody>
      </p:sp>
      <p:sp>
        <p:nvSpPr>
          <p:cNvPr id="11" name="Google Shape;420;p6">
            <a:extLst>
              <a:ext uri="{FF2B5EF4-FFF2-40B4-BE49-F238E27FC236}">
                <a16:creationId xmlns="" xmlns:a16="http://schemas.microsoft.com/office/drawing/2014/main" id="{9B711D7D-9999-9D93-EBE8-C07CE0A730DD}"/>
              </a:ext>
            </a:extLst>
          </p:cNvPr>
          <p:cNvSpPr txBox="1">
            <a:spLocks/>
          </p:cNvSpPr>
          <p:nvPr/>
        </p:nvSpPr>
        <p:spPr>
          <a:xfrm>
            <a:off x="4057713" y="3411083"/>
            <a:ext cx="1264873" cy="718647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3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</a:pPr>
            <a:r>
              <a:rPr lang="fr-FR" sz="5400" b="1" dirty="0">
                <a:solidFill>
                  <a:srgbClr val="A0D565"/>
                </a:solidFill>
              </a:rPr>
              <a:t>2.</a:t>
            </a:r>
          </a:p>
        </p:txBody>
      </p:sp>
      <p:sp>
        <p:nvSpPr>
          <p:cNvPr id="12" name="Google Shape;420;p6">
            <a:extLst>
              <a:ext uri="{FF2B5EF4-FFF2-40B4-BE49-F238E27FC236}">
                <a16:creationId xmlns="" xmlns:a16="http://schemas.microsoft.com/office/drawing/2014/main" id="{4BA3E3C8-31FA-F415-AE8C-3AEE07B12DD6}"/>
              </a:ext>
            </a:extLst>
          </p:cNvPr>
          <p:cNvSpPr txBox="1">
            <a:spLocks/>
          </p:cNvSpPr>
          <p:nvPr/>
        </p:nvSpPr>
        <p:spPr>
          <a:xfrm>
            <a:off x="7616766" y="3411083"/>
            <a:ext cx="1264873" cy="718647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3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</a:pPr>
            <a:r>
              <a:rPr lang="fr-FR" sz="5400" b="1" dirty="0">
                <a:solidFill>
                  <a:srgbClr val="A0D565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8646593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9" y="2527499"/>
            <a:ext cx="10880063" cy="180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La Complémentaire santé solidaire </a:t>
            </a:r>
          </a:p>
          <a:p>
            <a:pPr algn="ctr"/>
            <a:r>
              <a:rPr lang="fr-FR" sz="4000" b="1" dirty="0">
                <a:solidFill>
                  <a:srgbClr val="0C419A"/>
                </a:solidFill>
              </a:rPr>
              <a:t>est-elle gratuite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71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41131757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72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176DD9FB-1BCD-6ADE-98B5-843D72B1D10B}"/>
              </a:ext>
            </a:extLst>
          </p:cNvPr>
          <p:cNvSpPr txBox="1">
            <a:spLocks/>
          </p:cNvSpPr>
          <p:nvPr/>
        </p:nvSpPr>
        <p:spPr>
          <a:xfrm>
            <a:off x="1115469" y="3412969"/>
            <a:ext cx="10217332" cy="240077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rmAutofit fontScale="92500"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indent="-571500">
              <a:lnSpc>
                <a:spcPct val="150000"/>
              </a:lnSpc>
              <a:buFontTx/>
              <a:buChar char="-"/>
            </a:pPr>
            <a:r>
              <a:rPr lang="fr-FR" sz="4000" dirty="0">
                <a:solidFill>
                  <a:srgbClr val="0C419A"/>
                </a:solidFill>
              </a:rPr>
              <a:t>Dépend du </a:t>
            </a:r>
            <a:r>
              <a:rPr lang="fr-FR" sz="4000" b="1" dirty="0">
                <a:solidFill>
                  <a:srgbClr val="0C419A"/>
                </a:solidFill>
                <a:highlight>
                  <a:srgbClr val="A0D565"/>
                </a:highlight>
              </a:rPr>
              <a:t>niveau de ressources </a:t>
            </a:r>
          </a:p>
          <a:p>
            <a:pPr marL="800100" indent="-571500">
              <a:lnSpc>
                <a:spcPct val="150000"/>
              </a:lnSpc>
              <a:buFontTx/>
              <a:buChar char="-"/>
            </a:pPr>
            <a:r>
              <a:rPr lang="fr-FR" sz="4000" dirty="0">
                <a:solidFill>
                  <a:srgbClr val="0C419A"/>
                </a:solidFill>
              </a:rPr>
              <a:t>Gratuite ou à 1 € par jour et par personne</a:t>
            </a:r>
            <a:endParaRPr lang="fr-FR" sz="4000" dirty="0">
              <a:solidFill>
                <a:srgbClr val="0C419A"/>
              </a:solidFill>
              <a:cs typeface="Arial"/>
            </a:endParaRPr>
          </a:p>
        </p:txBody>
      </p:sp>
      <p:graphicFrame>
        <p:nvGraphicFramePr>
          <p:cNvPr id="6" name="Tableau 3">
            <a:extLst>
              <a:ext uri="{FF2B5EF4-FFF2-40B4-BE49-F238E27FC236}">
                <a16:creationId xmlns="" xmlns:a16="http://schemas.microsoft.com/office/drawing/2014/main" id="{D0E69878-9C4F-8B2C-EE60-19772DD4F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52245"/>
              </p:ext>
            </p:extLst>
          </p:nvPr>
        </p:nvGraphicFramePr>
        <p:xfrm>
          <a:off x="970523" y="2159610"/>
          <a:ext cx="2191777" cy="55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777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5550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</a:rPr>
                        <a:t>RÉPONSE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4487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9" y="3212757"/>
            <a:ext cx="10880063" cy="2042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Quand je suis malade et que je ne peux pas travailler, je n’ai aucun revenu 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73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graphicFrame>
        <p:nvGraphicFramePr>
          <p:cNvPr id="5" name="Tableau 3">
            <a:extLst>
              <a:ext uri="{FF2B5EF4-FFF2-40B4-BE49-F238E27FC236}">
                <a16:creationId xmlns="" xmlns:a16="http://schemas.microsoft.com/office/drawing/2014/main" id="{58C57B02-E0DE-542B-0065-C7DB4AAF6C63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933683"/>
          <a:ext cx="1635393" cy="406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393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406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>
                          <a:solidFill>
                            <a:schemeClr val="bg1"/>
                          </a:solidFill>
                        </a:rPr>
                        <a:t>Affirmation 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7022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74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sp>
        <p:nvSpPr>
          <p:cNvPr id="10" name="Google Shape;420;p6">
            <a:extLst>
              <a:ext uri="{FF2B5EF4-FFF2-40B4-BE49-F238E27FC236}">
                <a16:creationId xmlns="" xmlns:a16="http://schemas.microsoft.com/office/drawing/2014/main" id="{9B8783C4-EF04-6E85-8E01-A0C455C8853D}"/>
              </a:ext>
            </a:extLst>
          </p:cNvPr>
          <p:cNvSpPr txBox="1">
            <a:spLocks/>
          </p:cNvSpPr>
          <p:nvPr/>
        </p:nvSpPr>
        <p:spPr>
          <a:xfrm>
            <a:off x="2369382" y="2397841"/>
            <a:ext cx="9325278" cy="4310742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</a:pPr>
            <a:r>
              <a:rPr lang="fr-FR" sz="3200" dirty="0">
                <a:solidFill>
                  <a:srgbClr val="0C419A"/>
                </a:solidFill>
              </a:rPr>
              <a:t>L’Assurance Maladie verse des </a:t>
            </a:r>
            <a:r>
              <a:rPr lang="fr-FR" sz="3200" b="1" dirty="0">
                <a:solidFill>
                  <a:srgbClr val="0C419A"/>
                </a:solidFill>
                <a:highlight>
                  <a:srgbClr val="FFC000"/>
                </a:highlight>
              </a:rPr>
              <a:t>indemnités journalières </a:t>
            </a:r>
            <a:r>
              <a:rPr lang="fr-FR" sz="3200" dirty="0">
                <a:solidFill>
                  <a:srgbClr val="0C419A"/>
                </a:solidFill>
              </a:rPr>
              <a:t>: </a:t>
            </a:r>
          </a:p>
          <a:p>
            <a:pPr marL="685800" indent="-457200">
              <a:lnSpc>
                <a:spcPct val="10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revenu de remplacement </a:t>
            </a:r>
            <a:r>
              <a:rPr lang="fr-FR" sz="3200" b="1" dirty="0">
                <a:solidFill>
                  <a:srgbClr val="0C419A"/>
                </a:solidFill>
                <a:highlight>
                  <a:srgbClr val="FFC000"/>
                </a:highlight>
              </a:rPr>
              <a:t>proportionnel aux revenus habituels</a:t>
            </a:r>
            <a:r>
              <a:rPr lang="fr-FR" sz="3200" dirty="0">
                <a:solidFill>
                  <a:srgbClr val="0C419A"/>
                </a:solidFill>
              </a:rPr>
              <a:t> de l’assuré qui compense une partie du salaire</a:t>
            </a:r>
          </a:p>
          <a:p>
            <a:pPr marL="685800" indent="-457200">
              <a:lnSpc>
                <a:spcPct val="10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l’employeur peut apporter un complément</a:t>
            </a:r>
          </a:p>
        </p:txBody>
      </p:sp>
      <p:graphicFrame>
        <p:nvGraphicFramePr>
          <p:cNvPr id="7" name="Tableau 3">
            <a:extLst>
              <a:ext uri="{FF2B5EF4-FFF2-40B4-BE49-F238E27FC236}">
                <a16:creationId xmlns="" xmlns:a16="http://schemas.microsoft.com/office/drawing/2014/main" id="{8B1A44EF-E5F9-EF55-FBBA-0097E75FE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413183"/>
              </p:ext>
            </p:extLst>
          </p:nvPr>
        </p:nvGraphicFramePr>
        <p:xfrm>
          <a:off x="1248487" y="3325382"/>
          <a:ext cx="822122" cy="39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122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97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FAUX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sp>
        <p:nvSpPr>
          <p:cNvPr id="8" name="Signe de multiplication 7">
            <a:extLst>
              <a:ext uri="{FF2B5EF4-FFF2-40B4-BE49-F238E27FC236}">
                <a16:creationId xmlns="" xmlns:a16="http://schemas.microsoft.com/office/drawing/2014/main" id="{D27B54D8-AA0E-32F8-1037-465968BFC2B1}"/>
              </a:ext>
            </a:extLst>
          </p:cNvPr>
          <p:cNvSpPr/>
          <p:nvPr/>
        </p:nvSpPr>
        <p:spPr>
          <a:xfrm>
            <a:off x="497340" y="1609595"/>
            <a:ext cx="2324416" cy="1828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1198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655968" y="2678600"/>
            <a:ext cx="10880063" cy="259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Y a t-il d’autres situations pour lesquelles l’Assurance Maladie apporte une compensation de revenus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75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41992335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76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  <p:graphicFrame>
        <p:nvGraphicFramePr>
          <p:cNvPr id="10" name="Tableau 3">
            <a:extLst>
              <a:ext uri="{FF2B5EF4-FFF2-40B4-BE49-F238E27FC236}">
                <a16:creationId xmlns="" xmlns:a16="http://schemas.microsoft.com/office/drawing/2014/main" id="{99BF9476-4EF9-185E-579E-2732AB603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987932"/>
              </p:ext>
            </p:extLst>
          </p:nvPr>
        </p:nvGraphicFramePr>
        <p:xfrm>
          <a:off x="1058198" y="2150085"/>
          <a:ext cx="11135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501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507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>
                          <a:solidFill>
                            <a:schemeClr val="bg1"/>
                          </a:solidFill>
                        </a:rPr>
                        <a:t>OUI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sp>
        <p:nvSpPr>
          <p:cNvPr id="6" name="Google Shape;420;p6">
            <a:extLst>
              <a:ext uri="{FF2B5EF4-FFF2-40B4-BE49-F238E27FC236}">
                <a16:creationId xmlns="" xmlns:a16="http://schemas.microsoft.com/office/drawing/2014/main" id="{E6FDA493-EF64-1A52-5005-BD3C1623988D}"/>
              </a:ext>
            </a:extLst>
          </p:cNvPr>
          <p:cNvSpPr txBox="1">
            <a:spLocks/>
          </p:cNvSpPr>
          <p:nvPr/>
        </p:nvSpPr>
        <p:spPr>
          <a:xfrm>
            <a:off x="1013598" y="2966723"/>
            <a:ext cx="10681062" cy="3262924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2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>
              <a:lnSpc>
                <a:spcPct val="10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Congé maternité</a:t>
            </a:r>
          </a:p>
          <a:p>
            <a:pPr marL="685800" indent="-457200">
              <a:lnSpc>
                <a:spcPct val="10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Congé paternité</a:t>
            </a:r>
          </a:p>
          <a:p>
            <a:pPr marL="685800" indent="-457200">
              <a:lnSpc>
                <a:spcPct val="10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Congé d’accueil de l’enfant en cas d’adoption</a:t>
            </a:r>
          </a:p>
          <a:p>
            <a:pPr marL="685800" indent="-457200">
              <a:lnSpc>
                <a:spcPct val="10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Accidents du travail et maladies professionnelles</a:t>
            </a:r>
            <a:endParaRPr lang="fr-FR" sz="3200" b="0" dirty="0">
              <a:solidFill>
                <a:srgbClr val="0C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670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655968" y="2778295"/>
            <a:ext cx="10880063" cy="180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Pendant combien de temps a-t-on droit aux indemnités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77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42515832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78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  <p:sp>
        <p:nvSpPr>
          <p:cNvPr id="6" name="Google Shape;420;p6">
            <a:extLst>
              <a:ext uri="{FF2B5EF4-FFF2-40B4-BE49-F238E27FC236}">
                <a16:creationId xmlns="" xmlns:a16="http://schemas.microsoft.com/office/drawing/2014/main" id="{C4D4F394-4E25-88B3-4223-316BAF4B67F4}"/>
              </a:ext>
            </a:extLst>
          </p:cNvPr>
          <p:cNvSpPr txBox="1">
            <a:spLocks/>
          </p:cNvSpPr>
          <p:nvPr/>
        </p:nvSpPr>
        <p:spPr>
          <a:xfrm>
            <a:off x="755469" y="3429000"/>
            <a:ext cx="10888099" cy="2049037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</a:pPr>
            <a:r>
              <a:rPr lang="fr-FR" sz="3900" b="1" dirty="0">
                <a:solidFill>
                  <a:srgbClr val="0C419A"/>
                </a:solidFill>
                <a:highlight>
                  <a:srgbClr val="A0D565"/>
                </a:highlight>
              </a:rPr>
              <a:t>Pas de limite</a:t>
            </a:r>
            <a:r>
              <a:rPr lang="fr-FR" sz="3900" dirty="0">
                <a:solidFill>
                  <a:srgbClr val="0C419A"/>
                </a:solidFill>
              </a:rPr>
              <a:t> dans le temps</a:t>
            </a:r>
          </a:p>
          <a:p>
            <a:pPr marL="228600" indent="0">
              <a:lnSpc>
                <a:spcPct val="100000"/>
              </a:lnSpc>
            </a:pPr>
            <a:r>
              <a:rPr lang="fr-FR" sz="3900" dirty="0">
                <a:solidFill>
                  <a:srgbClr val="0C419A"/>
                </a:solidFill>
              </a:rPr>
              <a:t>Après 6 mois : changement du mode de calcul</a:t>
            </a:r>
          </a:p>
        </p:txBody>
      </p:sp>
      <p:graphicFrame>
        <p:nvGraphicFramePr>
          <p:cNvPr id="7" name="Tableau 3">
            <a:extLst>
              <a:ext uri="{FF2B5EF4-FFF2-40B4-BE49-F238E27FC236}">
                <a16:creationId xmlns="" xmlns:a16="http://schemas.microsoft.com/office/drawing/2014/main" id="{D0E69878-9C4F-8B2C-EE60-19772DD4F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245729"/>
              </p:ext>
            </p:extLst>
          </p:nvPr>
        </p:nvGraphicFramePr>
        <p:xfrm>
          <a:off x="970523" y="2159610"/>
          <a:ext cx="2191777" cy="55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777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5550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</a:rPr>
                        <a:t>RÉPONSE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1862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9" y="2664616"/>
            <a:ext cx="10880063" cy="259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L’Assurance Maladie n’intervient pas uniquement en cas de maladie 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79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graphicFrame>
        <p:nvGraphicFramePr>
          <p:cNvPr id="5" name="Tableau 3">
            <a:extLst>
              <a:ext uri="{FF2B5EF4-FFF2-40B4-BE49-F238E27FC236}">
                <a16:creationId xmlns="" xmlns:a16="http://schemas.microsoft.com/office/drawing/2014/main" id="{58C57B02-E0DE-542B-0065-C7DB4AAF6C63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933683"/>
          <a:ext cx="1677338" cy="406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338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406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>
                          <a:solidFill>
                            <a:schemeClr val="bg1"/>
                          </a:solidFill>
                        </a:rPr>
                        <a:t>Affirmation 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42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1.	Les situations dans lesquelles </a:t>
            </a:r>
            <a:br>
              <a:rPr lang="fr-FR" sz="3600" b="1" dirty="0">
                <a:solidFill>
                  <a:schemeClr val="bg1"/>
                </a:solidFill>
              </a:rPr>
            </a:br>
            <a:r>
              <a:rPr lang="fr-FR" sz="3600" b="1" dirty="0">
                <a:solidFill>
                  <a:schemeClr val="bg1"/>
                </a:solidFill>
              </a:rPr>
              <a:t>la protection sociale intervient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306F7DBB-188B-4E8F-0D37-E5984D476F80}"/>
              </a:ext>
            </a:extLst>
          </p:cNvPr>
          <p:cNvSpPr txBox="1">
            <a:spLocks/>
          </p:cNvSpPr>
          <p:nvPr/>
        </p:nvSpPr>
        <p:spPr>
          <a:xfrm>
            <a:off x="3663536" y="1954619"/>
            <a:ext cx="4864927" cy="1114817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3600" b="1">
                <a:solidFill>
                  <a:srgbClr val="0C419A"/>
                </a:solidFill>
              </a:rPr>
              <a:t>Les risques sociaux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AB4165C0-3243-5F60-1E72-9D867FE9E8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00" y="3011941"/>
            <a:ext cx="951781" cy="95178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916D56C-EFF7-DCDB-BC1A-22FE2BCEC4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261" y="3009252"/>
            <a:ext cx="954470" cy="95447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55631A49-9415-60E5-484B-8C8E0C8770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59" y="3011942"/>
            <a:ext cx="953390" cy="95178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31E24310-FABC-8A99-027A-A3B7047372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228" y="4935909"/>
            <a:ext cx="953390" cy="95178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E30B0F44-F4EC-30F5-02B4-84554FCBBC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75" y="4765543"/>
            <a:ext cx="953390" cy="95339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4B8CF3A9-527B-EC3C-1FFF-71534426AC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11" y="4864921"/>
            <a:ext cx="953390" cy="95178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FCC25A76-7D2E-F3BA-A31C-0D5C7B204E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60" y="3011942"/>
            <a:ext cx="953390" cy="95178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5E6A4494-90D4-8191-A5E7-FC66AE2512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544" y="4804107"/>
            <a:ext cx="953390" cy="955003"/>
          </a:xfrm>
          <a:prstGeom prst="rect">
            <a:avLst/>
          </a:prstGeom>
        </p:spPr>
      </p:pic>
      <p:sp>
        <p:nvSpPr>
          <p:cNvPr id="23" name="Google Shape;420;p6">
            <a:extLst>
              <a:ext uri="{FF2B5EF4-FFF2-40B4-BE49-F238E27FC236}">
                <a16:creationId xmlns="" xmlns:a16="http://schemas.microsoft.com/office/drawing/2014/main" id="{7EB9BBEA-C840-C46D-A717-420BB4A213EF}"/>
              </a:ext>
            </a:extLst>
          </p:cNvPr>
          <p:cNvSpPr txBox="1">
            <a:spLocks/>
          </p:cNvSpPr>
          <p:nvPr/>
        </p:nvSpPr>
        <p:spPr>
          <a:xfrm>
            <a:off x="1051363" y="3950746"/>
            <a:ext cx="2479990" cy="695711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1600" dirty="0">
                <a:solidFill>
                  <a:srgbClr val="0C419A"/>
                </a:solidFill>
              </a:rPr>
              <a:t>L</a:t>
            </a:r>
            <a:r>
              <a:rPr lang="fr-FR" sz="1600" b="0" dirty="0">
                <a:solidFill>
                  <a:srgbClr val="0C419A"/>
                </a:solidFill>
              </a:rPr>
              <a:t>a maternité et les charges de famille</a:t>
            </a:r>
          </a:p>
        </p:txBody>
      </p:sp>
      <p:sp>
        <p:nvSpPr>
          <p:cNvPr id="24" name="Google Shape;420;p6">
            <a:extLst>
              <a:ext uri="{FF2B5EF4-FFF2-40B4-BE49-F238E27FC236}">
                <a16:creationId xmlns="" xmlns:a16="http://schemas.microsoft.com/office/drawing/2014/main" id="{70D49BCF-F2C9-6B44-9A73-CD8EBF9FBB34}"/>
              </a:ext>
            </a:extLst>
          </p:cNvPr>
          <p:cNvSpPr txBox="1">
            <a:spLocks/>
          </p:cNvSpPr>
          <p:nvPr/>
        </p:nvSpPr>
        <p:spPr>
          <a:xfrm>
            <a:off x="4163212" y="3950747"/>
            <a:ext cx="1583174" cy="695711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1600" dirty="0">
                <a:solidFill>
                  <a:srgbClr val="0C419A"/>
                </a:solidFill>
              </a:rPr>
              <a:t>L</a:t>
            </a:r>
            <a:r>
              <a:rPr lang="fr-FR" sz="1600" b="0" dirty="0">
                <a:solidFill>
                  <a:srgbClr val="0C419A"/>
                </a:solidFill>
              </a:rPr>
              <a:t>a maladie</a:t>
            </a:r>
          </a:p>
        </p:txBody>
      </p:sp>
      <p:sp>
        <p:nvSpPr>
          <p:cNvPr id="25" name="Google Shape;420;p6">
            <a:extLst>
              <a:ext uri="{FF2B5EF4-FFF2-40B4-BE49-F238E27FC236}">
                <a16:creationId xmlns="" xmlns:a16="http://schemas.microsoft.com/office/drawing/2014/main" id="{9D51A9F0-AD64-4DE3-1AB6-EE01953EE97C}"/>
              </a:ext>
            </a:extLst>
          </p:cNvPr>
          <p:cNvSpPr txBox="1">
            <a:spLocks/>
          </p:cNvSpPr>
          <p:nvPr/>
        </p:nvSpPr>
        <p:spPr>
          <a:xfrm>
            <a:off x="9077501" y="3950745"/>
            <a:ext cx="2497603" cy="695711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1600" dirty="0">
                <a:solidFill>
                  <a:srgbClr val="0C419A"/>
                </a:solidFill>
              </a:rPr>
              <a:t>L</a:t>
            </a:r>
            <a:r>
              <a:rPr lang="fr-FR" sz="1600" b="0" dirty="0">
                <a:solidFill>
                  <a:srgbClr val="0C419A"/>
                </a:solidFill>
              </a:rPr>
              <a:t>e chômage</a:t>
            </a:r>
          </a:p>
        </p:txBody>
      </p:sp>
      <p:sp>
        <p:nvSpPr>
          <p:cNvPr id="26" name="Google Shape;420;p6">
            <a:extLst>
              <a:ext uri="{FF2B5EF4-FFF2-40B4-BE49-F238E27FC236}">
                <a16:creationId xmlns="" xmlns:a16="http://schemas.microsoft.com/office/drawing/2014/main" id="{EC428D3D-56DD-9355-EC44-8DC600AEEB12}"/>
              </a:ext>
            </a:extLst>
          </p:cNvPr>
          <p:cNvSpPr txBox="1">
            <a:spLocks/>
          </p:cNvSpPr>
          <p:nvPr/>
        </p:nvSpPr>
        <p:spPr>
          <a:xfrm>
            <a:off x="997868" y="5624446"/>
            <a:ext cx="2497603" cy="695711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1600" dirty="0">
                <a:solidFill>
                  <a:srgbClr val="0C419A"/>
                </a:solidFill>
              </a:rPr>
              <a:t>L</a:t>
            </a:r>
            <a:r>
              <a:rPr lang="fr-FR" sz="1600" b="0" dirty="0">
                <a:solidFill>
                  <a:srgbClr val="0C419A"/>
                </a:solidFill>
              </a:rPr>
              <a:t>’invalidité</a:t>
            </a:r>
          </a:p>
        </p:txBody>
      </p:sp>
      <p:sp>
        <p:nvSpPr>
          <p:cNvPr id="27" name="Google Shape;420;p6">
            <a:extLst>
              <a:ext uri="{FF2B5EF4-FFF2-40B4-BE49-F238E27FC236}">
                <a16:creationId xmlns="" xmlns:a16="http://schemas.microsoft.com/office/drawing/2014/main" id="{C1BADE27-5914-7347-3607-9AB914541896}"/>
              </a:ext>
            </a:extLst>
          </p:cNvPr>
          <p:cNvSpPr txBox="1">
            <a:spLocks/>
          </p:cNvSpPr>
          <p:nvPr/>
        </p:nvSpPr>
        <p:spPr>
          <a:xfrm>
            <a:off x="6376888" y="3950747"/>
            <a:ext cx="2637000" cy="869878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rmAutofit fontScale="70000" lnSpcReduction="20000"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2300" dirty="0">
                <a:solidFill>
                  <a:srgbClr val="0C419A"/>
                </a:solidFill>
              </a:rPr>
              <a:t>L</a:t>
            </a:r>
            <a:r>
              <a:rPr lang="fr-FR" sz="2300" b="0" dirty="0">
                <a:solidFill>
                  <a:srgbClr val="0C419A"/>
                </a:solidFill>
              </a:rPr>
              <a:t>es accidents du travail et maladies professionnelles</a:t>
            </a:r>
          </a:p>
          <a:p>
            <a:pPr marL="0" indent="0" algn="ctr"/>
            <a:endParaRPr lang="fr-FR" b="0" dirty="0">
              <a:solidFill>
                <a:srgbClr val="0C419A"/>
              </a:solidFill>
            </a:endParaRPr>
          </a:p>
        </p:txBody>
      </p:sp>
      <p:sp>
        <p:nvSpPr>
          <p:cNvPr id="29" name="Google Shape;420;p6">
            <a:extLst>
              <a:ext uri="{FF2B5EF4-FFF2-40B4-BE49-F238E27FC236}">
                <a16:creationId xmlns="" xmlns:a16="http://schemas.microsoft.com/office/drawing/2014/main" id="{FF10CF39-DFAB-E4B6-69BB-882F04A7D021}"/>
              </a:ext>
            </a:extLst>
          </p:cNvPr>
          <p:cNvSpPr txBox="1">
            <a:spLocks/>
          </p:cNvSpPr>
          <p:nvPr/>
        </p:nvSpPr>
        <p:spPr>
          <a:xfrm>
            <a:off x="9275582" y="5792592"/>
            <a:ext cx="2156682" cy="695711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fr-FR" sz="1600" dirty="0">
                <a:solidFill>
                  <a:srgbClr val="0C419A"/>
                </a:solidFill>
              </a:rPr>
              <a:t>L</a:t>
            </a:r>
            <a:r>
              <a:rPr lang="fr-FR" sz="1600" b="0" dirty="0">
                <a:solidFill>
                  <a:srgbClr val="0C419A"/>
                </a:solidFill>
              </a:rPr>
              <a:t>e vieillissement et la perte d’autonomie </a:t>
            </a:r>
          </a:p>
        </p:txBody>
      </p:sp>
      <p:sp>
        <p:nvSpPr>
          <p:cNvPr id="30" name="Google Shape;420;p6">
            <a:extLst>
              <a:ext uri="{FF2B5EF4-FFF2-40B4-BE49-F238E27FC236}">
                <a16:creationId xmlns="" xmlns:a16="http://schemas.microsoft.com/office/drawing/2014/main" id="{40192292-47CD-8059-EECC-50DF65745AC3}"/>
              </a:ext>
            </a:extLst>
          </p:cNvPr>
          <p:cNvSpPr txBox="1">
            <a:spLocks/>
          </p:cNvSpPr>
          <p:nvPr/>
        </p:nvSpPr>
        <p:spPr>
          <a:xfrm>
            <a:off x="3669437" y="5667511"/>
            <a:ext cx="2497603" cy="695711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1600" dirty="0">
                <a:solidFill>
                  <a:srgbClr val="0C419A"/>
                </a:solidFill>
              </a:rPr>
              <a:t>L</a:t>
            </a:r>
            <a:r>
              <a:rPr lang="fr-FR" sz="1600" b="0" dirty="0">
                <a:solidFill>
                  <a:srgbClr val="0C419A"/>
                </a:solidFill>
              </a:rPr>
              <a:t>a retraite</a:t>
            </a:r>
          </a:p>
        </p:txBody>
      </p:sp>
      <p:sp>
        <p:nvSpPr>
          <p:cNvPr id="31" name="Google Shape;420;p6">
            <a:extLst>
              <a:ext uri="{FF2B5EF4-FFF2-40B4-BE49-F238E27FC236}">
                <a16:creationId xmlns="" xmlns:a16="http://schemas.microsoft.com/office/drawing/2014/main" id="{48712C8C-5874-500C-DCA5-35103591B719}"/>
              </a:ext>
            </a:extLst>
          </p:cNvPr>
          <p:cNvSpPr txBox="1">
            <a:spLocks/>
          </p:cNvSpPr>
          <p:nvPr/>
        </p:nvSpPr>
        <p:spPr>
          <a:xfrm>
            <a:off x="6404004" y="5746232"/>
            <a:ext cx="2497603" cy="695711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numCol="1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1600" dirty="0">
                <a:solidFill>
                  <a:srgbClr val="0C419A"/>
                </a:solidFill>
              </a:rPr>
              <a:t>L</a:t>
            </a:r>
            <a:r>
              <a:rPr lang="fr-FR" sz="1600" b="0" dirty="0">
                <a:solidFill>
                  <a:srgbClr val="0C419A"/>
                </a:solidFill>
              </a:rPr>
              <a:t>e décès et le veuvage</a:t>
            </a:r>
          </a:p>
        </p:txBody>
      </p:sp>
    </p:spTree>
    <p:extLst>
      <p:ext uri="{BB962C8B-B14F-4D97-AF65-F5344CB8AC3E}">
        <p14:creationId xmlns:p14="http://schemas.microsoft.com/office/powerpoint/2010/main" val="9936277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80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sp>
        <p:nvSpPr>
          <p:cNvPr id="10" name="Google Shape;420;p6">
            <a:extLst>
              <a:ext uri="{FF2B5EF4-FFF2-40B4-BE49-F238E27FC236}">
                <a16:creationId xmlns="" xmlns:a16="http://schemas.microsoft.com/office/drawing/2014/main" id="{9B8783C4-EF04-6E85-8E01-A0C455C8853D}"/>
              </a:ext>
            </a:extLst>
          </p:cNvPr>
          <p:cNvSpPr txBox="1">
            <a:spLocks/>
          </p:cNvSpPr>
          <p:nvPr/>
        </p:nvSpPr>
        <p:spPr>
          <a:xfrm>
            <a:off x="1629034" y="2371412"/>
            <a:ext cx="10167497" cy="4310742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50000"/>
              </a:lnSpc>
            </a:pPr>
            <a:r>
              <a:rPr lang="fr-FR" sz="3200" dirty="0">
                <a:solidFill>
                  <a:srgbClr val="0C419A"/>
                </a:solidFill>
              </a:rPr>
              <a:t>De nombreuses </a:t>
            </a:r>
            <a:r>
              <a:rPr lang="fr-FR" sz="3200" b="1" dirty="0">
                <a:solidFill>
                  <a:srgbClr val="0C419A"/>
                </a:solidFill>
                <a:highlight>
                  <a:srgbClr val="FFC000"/>
                </a:highlight>
              </a:rPr>
              <a:t>actions et des services de prévention </a:t>
            </a:r>
            <a:r>
              <a:rPr lang="fr-FR" sz="3200" dirty="0">
                <a:solidFill>
                  <a:srgbClr val="0C419A"/>
                </a:solidFill>
              </a:rPr>
              <a:t>: </a:t>
            </a:r>
          </a:p>
          <a:p>
            <a:pPr marL="685800" indent="-457200">
              <a:lnSpc>
                <a:spcPct val="15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M’T Dents (consultations dentaires)</a:t>
            </a:r>
          </a:p>
          <a:p>
            <a:pPr marL="685800" indent="-457200">
              <a:lnSpc>
                <a:spcPct val="15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Aide à l’arrêt du tabagisme </a:t>
            </a:r>
          </a:p>
          <a:p>
            <a:pPr marL="685800" indent="-457200">
              <a:lnSpc>
                <a:spcPct val="150000"/>
              </a:lnSpc>
              <a:buFontTx/>
              <a:buChar char="-"/>
            </a:pPr>
            <a:r>
              <a:rPr lang="fr-FR" sz="3200" dirty="0" err="1">
                <a:solidFill>
                  <a:srgbClr val="0C419A"/>
                </a:solidFill>
              </a:rPr>
              <a:t>Activ’Dos</a:t>
            </a:r>
            <a:r>
              <a:rPr lang="fr-FR" sz="3200" dirty="0">
                <a:solidFill>
                  <a:srgbClr val="0C419A"/>
                </a:solidFill>
              </a:rPr>
              <a:t> (prévention du mal de dos)</a:t>
            </a:r>
          </a:p>
          <a:p>
            <a:pPr marL="685800" indent="-457200">
              <a:lnSpc>
                <a:spcPct val="100000"/>
              </a:lnSpc>
              <a:buFontTx/>
              <a:buChar char="-"/>
            </a:pPr>
            <a:endParaRPr lang="fr-FR" sz="3200" dirty="0">
              <a:solidFill>
                <a:srgbClr val="0C419A"/>
              </a:solidFill>
            </a:endParaRPr>
          </a:p>
        </p:txBody>
      </p:sp>
      <p:graphicFrame>
        <p:nvGraphicFramePr>
          <p:cNvPr id="7" name="Tableau 3">
            <a:extLst>
              <a:ext uri="{FF2B5EF4-FFF2-40B4-BE49-F238E27FC236}">
                <a16:creationId xmlns="" xmlns:a16="http://schemas.microsoft.com/office/drawing/2014/main" id="{7DD190D8-4696-7502-D89C-659BB98C0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036964"/>
              </p:ext>
            </p:extLst>
          </p:nvPr>
        </p:nvGraphicFramePr>
        <p:xfrm>
          <a:off x="561078" y="3389411"/>
          <a:ext cx="822122" cy="39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122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97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VRAI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sp>
        <p:nvSpPr>
          <p:cNvPr id="8" name="Demi-cadre 7">
            <a:extLst>
              <a:ext uri="{FF2B5EF4-FFF2-40B4-BE49-F238E27FC236}">
                <a16:creationId xmlns="" xmlns:a16="http://schemas.microsoft.com/office/drawing/2014/main" id="{0BB1AC8E-1B05-6B8E-8A5E-A7C0A6037EC1}"/>
              </a:ext>
            </a:extLst>
          </p:cNvPr>
          <p:cNvSpPr/>
          <p:nvPr/>
        </p:nvSpPr>
        <p:spPr>
          <a:xfrm rot="2898413" flipH="1" flipV="1">
            <a:off x="1131330" y="1290372"/>
            <a:ext cx="681720" cy="1833066"/>
          </a:xfrm>
          <a:prstGeom prst="half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0290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655968" y="2624422"/>
            <a:ext cx="10880063" cy="259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Jusqu’à quel âge peut-on bénéficier du programme M’T Dents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81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30387477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82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56615DCF-939B-5A13-C023-FDE34CFB1000}"/>
              </a:ext>
            </a:extLst>
          </p:cNvPr>
          <p:cNvSpPr txBox="1">
            <a:spLocks/>
          </p:cNvSpPr>
          <p:nvPr/>
        </p:nvSpPr>
        <p:spPr>
          <a:xfrm>
            <a:off x="1418200" y="3546533"/>
            <a:ext cx="9094073" cy="1892539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 algn="just">
              <a:lnSpc>
                <a:spcPct val="100000"/>
              </a:lnSpc>
            </a:pPr>
            <a:r>
              <a:rPr lang="fr-FR" sz="4000" dirty="0">
                <a:solidFill>
                  <a:srgbClr val="0C419A"/>
                </a:solidFill>
              </a:rPr>
              <a:t>À partir de </a:t>
            </a:r>
            <a:r>
              <a:rPr lang="fr-FR" sz="4000" b="1" dirty="0">
                <a:solidFill>
                  <a:srgbClr val="0C419A"/>
                </a:solidFill>
                <a:highlight>
                  <a:srgbClr val="A0D565"/>
                </a:highlight>
              </a:rPr>
              <a:t>3 ans, tous les 3 ans </a:t>
            </a:r>
            <a:r>
              <a:rPr lang="fr-FR" sz="4000" dirty="0">
                <a:solidFill>
                  <a:srgbClr val="0C419A"/>
                </a:solidFill>
              </a:rPr>
              <a:t>et </a:t>
            </a:r>
            <a:r>
              <a:rPr lang="fr-FR" sz="4000" b="1" dirty="0">
                <a:solidFill>
                  <a:srgbClr val="0C419A"/>
                </a:solidFill>
                <a:highlight>
                  <a:srgbClr val="A0D565"/>
                </a:highlight>
              </a:rPr>
              <a:t>jusqu'à </a:t>
            </a:r>
            <a:r>
              <a:rPr lang="fr-FR" sz="4000" b="1">
                <a:solidFill>
                  <a:srgbClr val="0C419A"/>
                </a:solidFill>
                <a:highlight>
                  <a:srgbClr val="A0D565"/>
                </a:highlight>
              </a:rPr>
              <a:t>24 ans</a:t>
            </a:r>
            <a:endParaRPr lang="fr-FR" sz="4000" dirty="0">
              <a:solidFill>
                <a:srgbClr val="0C419A"/>
              </a:solidFill>
            </a:endParaRPr>
          </a:p>
        </p:txBody>
      </p:sp>
      <p:graphicFrame>
        <p:nvGraphicFramePr>
          <p:cNvPr id="6" name="Tableau 3">
            <a:extLst>
              <a:ext uri="{FF2B5EF4-FFF2-40B4-BE49-F238E27FC236}">
                <a16:creationId xmlns="" xmlns:a16="http://schemas.microsoft.com/office/drawing/2014/main" id="{D0E69878-9C4F-8B2C-EE60-19772DD4F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52245"/>
              </p:ext>
            </p:extLst>
          </p:nvPr>
        </p:nvGraphicFramePr>
        <p:xfrm>
          <a:off x="970523" y="2159610"/>
          <a:ext cx="2191777" cy="55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777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5550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</a:rPr>
                        <a:t>RÉPONSE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95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916107" y="2864793"/>
            <a:ext cx="10183775" cy="180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Quelles sont les consultations de prévention prises en charge à 100% </a:t>
            </a:r>
          </a:p>
          <a:p>
            <a:pPr algn="ctr"/>
            <a:r>
              <a:rPr lang="fr-FR" sz="4000" b="1" dirty="0">
                <a:solidFill>
                  <a:srgbClr val="0C419A"/>
                </a:solidFill>
              </a:rPr>
              <a:t>	entre 16 et 25 ans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83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136907761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84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  <p:sp>
        <p:nvSpPr>
          <p:cNvPr id="6" name="Google Shape;420;p6">
            <a:extLst>
              <a:ext uri="{FF2B5EF4-FFF2-40B4-BE49-F238E27FC236}">
                <a16:creationId xmlns="" xmlns:a16="http://schemas.microsoft.com/office/drawing/2014/main" id="{BD599A2B-73EB-CCA3-3B5A-634832385005}"/>
              </a:ext>
            </a:extLst>
          </p:cNvPr>
          <p:cNvSpPr txBox="1">
            <a:spLocks/>
          </p:cNvSpPr>
          <p:nvPr/>
        </p:nvSpPr>
        <p:spPr>
          <a:xfrm>
            <a:off x="755469" y="3432019"/>
            <a:ext cx="3957933" cy="2231585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</a:pPr>
            <a:r>
              <a:rPr lang="fr-FR" sz="2800" b="1">
                <a:solidFill>
                  <a:srgbClr val="0C419A"/>
                </a:solidFill>
                <a:highlight>
                  <a:srgbClr val="A0D565"/>
                </a:highlight>
              </a:rPr>
              <a:t>Contraception et suivi gynécologique</a:t>
            </a:r>
            <a:r>
              <a:rPr lang="fr-FR" sz="2800">
                <a:solidFill>
                  <a:srgbClr val="0C419A"/>
                </a:solidFill>
              </a:rPr>
              <a:t> des jeunes femmes avant 26 ans</a:t>
            </a:r>
          </a:p>
        </p:txBody>
      </p:sp>
      <p:sp>
        <p:nvSpPr>
          <p:cNvPr id="8" name="Google Shape;420;p6">
            <a:extLst>
              <a:ext uri="{FF2B5EF4-FFF2-40B4-BE49-F238E27FC236}">
                <a16:creationId xmlns="" xmlns:a16="http://schemas.microsoft.com/office/drawing/2014/main" id="{C387E9AC-42DE-4280-C08E-ABE19659EBFE}"/>
              </a:ext>
            </a:extLst>
          </p:cNvPr>
          <p:cNvSpPr txBox="1">
            <a:spLocks/>
          </p:cNvSpPr>
          <p:nvPr/>
        </p:nvSpPr>
        <p:spPr>
          <a:xfrm>
            <a:off x="4950952" y="3422494"/>
            <a:ext cx="2975857" cy="2231585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</a:pPr>
            <a:r>
              <a:rPr lang="fr-FR" sz="2800" b="1" dirty="0">
                <a:solidFill>
                  <a:srgbClr val="0C419A"/>
                </a:solidFill>
                <a:highlight>
                  <a:srgbClr val="A0D565"/>
                </a:highlight>
              </a:rPr>
              <a:t>Suivi dentaire </a:t>
            </a:r>
            <a:r>
              <a:rPr lang="fr-FR" sz="2800" dirty="0">
                <a:solidFill>
                  <a:srgbClr val="0C419A"/>
                </a:solidFill>
              </a:rPr>
              <a:t>avec M’T Dents jusqu’à 24 ans</a:t>
            </a:r>
          </a:p>
        </p:txBody>
      </p:sp>
      <p:sp>
        <p:nvSpPr>
          <p:cNvPr id="9" name="Google Shape;420;p6">
            <a:extLst>
              <a:ext uri="{FF2B5EF4-FFF2-40B4-BE49-F238E27FC236}">
                <a16:creationId xmlns="" xmlns:a16="http://schemas.microsoft.com/office/drawing/2014/main" id="{B8BC11D4-0D24-23D7-6E86-B1B35FE4F3A1}"/>
              </a:ext>
            </a:extLst>
          </p:cNvPr>
          <p:cNvSpPr txBox="1">
            <a:spLocks/>
          </p:cNvSpPr>
          <p:nvPr/>
        </p:nvSpPr>
        <p:spPr>
          <a:xfrm>
            <a:off x="8560906" y="3429000"/>
            <a:ext cx="3133754" cy="1289513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</a:pPr>
            <a:r>
              <a:rPr lang="fr-FR" sz="2800">
                <a:solidFill>
                  <a:srgbClr val="0C419A"/>
                </a:solidFill>
              </a:rPr>
              <a:t>Examens de </a:t>
            </a:r>
            <a:r>
              <a:rPr lang="fr-FR" sz="2800" b="1">
                <a:solidFill>
                  <a:srgbClr val="0C419A"/>
                </a:solidFill>
                <a:highlight>
                  <a:srgbClr val="A0D565"/>
                </a:highlight>
              </a:rPr>
              <a:t>prévention santé</a:t>
            </a:r>
          </a:p>
        </p:txBody>
      </p:sp>
      <p:graphicFrame>
        <p:nvGraphicFramePr>
          <p:cNvPr id="10" name="Tableau 3">
            <a:extLst>
              <a:ext uri="{FF2B5EF4-FFF2-40B4-BE49-F238E27FC236}">
                <a16:creationId xmlns="" xmlns:a16="http://schemas.microsoft.com/office/drawing/2014/main" id="{D0E69878-9C4F-8B2C-EE60-19772DD4F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52245"/>
              </p:ext>
            </p:extLst>
          </p:nvPr>
        </p:nvGraphicFramePr>
        <p:xfrm>
          <a:off x="970523" y="2159610"/>
          <a:ext cx="2191777" cy="55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777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5550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</a:rPr>
                        <a:t>RÉPONSE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33787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9" y="2664616"/>
            <a:ext cx="10880063" cy="259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Tout se gère uniquement par papier </a:t>
            </a:r>
          </a:p>
          <a:p>
            <a:pPr algn="ctr"/>
            <a:r>
              <a:rPr lang="fr-FR" sz="4000" b="1" dirty="0">
                <a:solidFill>
                  <a:srgbClr val="0C419A"/>
                </a:solidFill>
              </a:rPr>
              <a:t>et par courrier 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85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graphicFrame>
        <p:nvGraphicFramePr>
          <p:cNvPr id="5" name="Tableau 3">
            <a:extLst>
              <a:ext uri="{FF2B5EF4-FFF2-40B4-BE49-F238E27FC236}">
                <a16:creationId xmlns="" xmlns:a16="http://schemas.microsoft.com/office/drawing/2014/main" id="{58C57B02-E0DE-542B-0065-C7DB4AAF6C63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933683"/>
          <a:ext cx="1635393" cy="406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393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406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>
                          <a:solidFill>
                            <a:schemeClr val="bg1"/>
                          </a:solidFill>
                        </a:rPr>
                        <a:t>Affirmation 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14167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86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sp>
        <p:nvSpPr>
          <p:cNvPr id="10" name="Google Shape;420;p6">
            <a:extLst>
              <a:ext uri="{FF2B5EF4-FFF2-40B4-BE49-F238E27FC236}">
                <a16:creationId xmlns="" xmlns:a16="http://schemas.microsoft.com/office/drawing/2014/main" id="{9B8783C4-EF04-6E85-8E01-A0C455C8853D}"/>
              </a:ext>
            </a:extLst>
          </p:cNvPr>
          <p:cNvSpPr txBox="1">
            <a:spLocks/>
          </p:cNvSpPr>
          <p:nvPr/>
        </p:nvSpPr>
        <p:spPr>
          <a:xfrm>
            <a:off x="2282654" y="2724412"/>
            <a:ext cx="9512490" cy="334107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50000"/>
              </a:lnSpc>
            </a:pPr>
            <a:r>
              <a:rPr lang="fr-FR" sz="3200" dirty="0">
                <a:solidFill>
                  <a:srgbClr val="0C419A"/>
                </a:solidFill>
              </a:rPr>
              <a:t>De nombreux services sont </a:t>
            </a:r>
            <a:r>
              <a:rPr lang="fr-FR" sz="3200" b="1" dirty="0">
                <a:solidFill>
                  <a:srgbClr val="0C419A"/>
                </a:solidFill>
                <a:highlight>
                  <a:srgbClr val="FFC000"/>
                </a:highlight>
              </a:rPr>
              <a:t>dématérialisés</a:t>
            </a:r>
            <a:r>
              <a:rPr lang="fr-FR" sz="3200" dirty="0">
                <a:solidFill>
                  <a:srgbClr val="0C419A"/>
                </a:solidFill>
              </a:rPr>
              <a:t> : </a:t>
            </a:r>
          </a:p>
          <a:p>
            <a:pPr marL="685800" indent="-457200">
              <a:lnSpc>
                <a:spcPct val="15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Télétransmission des feuilles de soins </a:t>
            </a:r>
          </a:p>
          <a:p>
            <a:pPr marL="685800" indent="-457200">
              <a:lnSpc>
                <a:spcPct val="15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Le compte personnel </a:t>
            </a:r>
            <a:r>
              <a:rPr lang="fr-FR" sz="3200" dirty="0" err="1">
                <a:solidFill>
                  <a:srgbClr val="0C419A"/>
                </a:solidFill>
              </a:rPr>
              <a:t>ameli</a:t>
            </a:r>
            <a:r>
              <a:rPr lang="fr-FR" sz="3200" dirty="0">
                <a:solidFill>
                  <a:srgbClr val="0C419A"/>
                </a:solidFill>
              </a:rPr>
              <a:t> </a:t>
            </a:r>
          </a:p>
          <a:p>
            <a:pPr marL="685800" indent="-457200">
              <a:lnSpc>
                <a:spcPct val="15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Mon espace santé</a:t>
            </a:r>
          </a:p>
          <a:p>
            <a:pPr marL="685800" indent="-457200">
              <a:lnSpc>
                <a:spcPct val="100000"/>
              </a:lnSpc>
              <a:buFontTx/>
              <a:buChar char="-"/>
            </a:pPr>
            <a:endParaRPr lang="fr-FR" sz="3200" dirty="0">
              <a:solidFill>
                <a:srgbClr val="0C419A"/>
              </a:solidFill>
            </a:endParaRPr>
          </a:p>
        </p:txBody>
      </p:sp>
      <p:graphicFrame>
        <p:nvGraphicFramePr>
          <p:cNvPr id="7" name="Tableau 3">
            <a:extLst>
              <a:ext uri="{FF2B5EF4-FFF2-40B4-BE49-F238E27FC236}">
                <a16:creationId xmlns="" xmlns:a16="http://schemas.microsoft.com/office/drawing/2014/main" id="{3443132A-44B1-9813-2335-8BF6A96A1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413183"/>
              </p:ext>
            </p:extLst>
          </p:nvPr>
        </p:nvGraphicFramePr>
        <p:xfrm>
          <a:off x="1248487" y="3325382"/>
          <a:ext cx="822122" cy="39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122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97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FAUX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sp>
        <p:nvSpPr>
          <p:cNvPr id="8" name="Signe de multiplication 7">
            <a:extLst>
              <a:ext uri="{FF2B5EF4-FFF2-40B4-BE49-F238E27FC236}">
                <a16:creationId xmlns="" xmlns:a16="http://schemas.microsoft.com/office/drawing/2014/main" id="{A08067E3-8A99-13AC-2162-BB06083D9AEA}"/>
              </a:ext>
            </a:extLst>
          </p:cNvPr>
          <p:cNvSpPr/>
          <p:nvPr/>
        </p:nvSpPr>
        <p:spPr>
          <a:xfrm>
            <a:off x="497340" y="1609595"/>
            <a:ext cx="2324416" cy="1828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27725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115469" y="2827722"/>
            <a:ext cx="9772488" cy="180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À quel âge peut-on disposer d’une carte Vitale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87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209077817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88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56615DCF-939B-5A13-C023-FDE34CFB1000}"/>
              </a:ext>
            </a:extLst>
          </p:cNvPr>
          <p:cNvSpPr txBox="1">
            <a:spLocks/>
          </p:cNvSpPr>
          <p:nvPr/>
        </p:nvSpPr>
        <p:spPr>
          <a:xfrm>
            <a:off x="1418200" y="3546533"/>
            <a:ext cx="9094073" cy="1892539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 algn="just">
              <a:lnSpc>
                <a:spcPct val="100000"/>
              </a:lnSpc>
            </a:pPr>
            <a:r>
              <a:rPr lang="fr-FR" sz="4000">
                <a:solidFill>
                  <a:srgbClr val="0C419A"/>
                </a:solidFill>
              </a:rPr>
              <a:t>Dès </a:t>
            </a:r>
            <a:r>
              <a:rPr lang="fr-FR" sz="4000" b="1">
                <a:solidFill>
                  <a:srgbClr val="0C419A"/>
                </a:solidFill>
                <a:highlight>
                  <a:srgbClr val="A0D565"/>
                </a:highlight>
              </a:rPr>
              <a:t>16 ans </a:t>
            </a:r>
          </a:p>
        </p:txBody>
      </p:sp>
      <p:graphicFrame>
        <p:nvGraphicFramePr>
          <p:cNvPr id="6" name="Tableau 3">
            <a:extLst>
              <a:ext uri="{FF2B5EF4-FFF2-40B4-BE49-F238E27FC236}">
                <a16:creationId xmlns="" xmlns:a16="http://schemas.microsoft.com/office/drawing/2014/main" id="{D0E69878-9C4F-8B2C-EE60-19772DD4F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52245"/>
              </p:ext>
            </p:extLst>
          </p:nvPr>
        </p:nvGraphicFramePr>
        <p:xfrm>
          <a:off x="970523" y="2159610"/>
          <a:ext cx="2191777" cy="55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777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5550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</a:rPr>
                        <a:t>RÉPONSE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9116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274453" y="2901862"/>
            <a:ext cx="9377072" cy="180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À quel âge peut-on avoir un compte </a:t>
            </a:r>
            <a:r>
              <a:rPr lang="fr-FR" sz="4000" b="1" dirty="0" err="1">
                <a:solidFill>
                  <a:srgbClr val="0C419A"/>
                </a:solidFill>
              </a:rPr>
              <a:t>ameli</a:t>
            </a:r>
            <a:r>
              <a:rPr lang="fr-FR" sz="4000" b="1" dirty="0">
                <a:solidFill>
                  <a:srgbClr val="0C419A"/>
                </a:solidFill>
              </a:rPr>
              <a:t>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89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189734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9" y="3101546"/>
            <a:ext cx="10519336" cy="2200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À votre avis, protection sociale et Sécurité sociale, est-ce la même chose ? </a:t>
            </a:r>
          </a:p>
          <a:p>
            <a:pPr algn="just"/>
            <a:endParaRPr lang="fr-FR" b="1" dirty="0">
              <a:solidFill>
                <a:srgbClr val="0C419A"/>
              </a:solidFill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 fontScale="90000"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2.	La distinction entre protection sociale et Sécurité sociale</a:t>
            </a:r>
          </a:p>
        </p:txBody>
      </p:sp>
    </p:spTree>
    <p:extLst>
      <p:ext uri="{BB962C8B-B14F-4D97-AF65-F5344CB8AC3E}">
        <p14:creationId xmlns:p14="http://schemas.microsoft.com/office/powerpoint/2010/main" val="115037335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90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Questions complémentaires</a:t>
            </a:r>
          </a:p>
        </p:txBody>
      </p:sp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56615DCF-939B-5A13-C023-FDE34CFB1000}"/>
              </a:ext>
            </a:extLst>
          </p:cNvPr>
          <p:cNvSpPr txBox="1">
            <a:spLocks/>
          </p:cNvSpPr>
          <p:nvPr/>
        </p:nvSpPr>
        <p:spPr>
          <a:xfrm>
            <a:off x="1418200" y="3546533"/>
            <a:ext cx="9094073" cy="1892539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10000"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indent="-571500">
              <a:lnSpc>
                <a:spcPct val="100000"/>
              </a:lnSpc>
              <a:buFontTx/>
              <a:buChar char="-"/>
            </a:pPr>
            <a:r>
              <a:rPr lang="fr-FR" sz="4000" dirty="0">
                <a:solidFill>
                  <a:srgbClr val="0C419A"/>
                </a:solidFill>
              </a:rPr>
              <a:t>Dès </a:t>
            </a:r>
            <a:r>
              <a:rPr lang="fr-FR" sz="4000" b="1" dirty="0">
                <a:solidFill>
                  <a:srgbClr val="0C419A"/>
                </a:solidFill>
                <a:highlight>
                  <a:srgbClr val="A0D565"/>
                </a:highlight>
              </a:rPr>
              <a:t>18 ans</a:t>
            </a:r>
          </a:p>
          <a:p>
            <a:pPr marL="800100" indent="-571500">
              <a:lnSpc>
                <a:spcPct val="100000"/>
              </a:lnSpc>
              <a:buFontTx/>
              <a:buChar char="-"/>
            </a:pPr>
            <a:endParaRPr lang="fr-FR" sz="4000" b="1" dirty="0">
              <a:solidFill>
                <a:srgbClr val="0C419A"/>
              </a:solidFill>
              <a:highlight>
                <a:srgbClr val="A0D565"/>
              </a:highlight>
            </a:endParaRPr>
          </a:p>
          <a:p>
            <a:pPr marL="800100" indent="-571500">
              <a:lnSpc>
                <a:spcPct val="100000"/>
              </a:lnSpc>
              <a:buFontTx/>
              <a:buChar char="-"/>
            </a:pPr>
            <a:r>
              <a:rPr lang="fr-FR" sz="4000" dirty="0">
                <a:solidFill>
                  <a:srgbClr val="0C419A"/>
                </a:solidFill>
              </a:rPr>
              <a:t>À créer sur ameli.fr</a:t>
            </a:r>
            <a:endParaRPr lang="fr-FR" sz="4000" b="0" dirty="0">
              <a:solidFill>
                <a:srgbClr val="0C419A"/>
              </a:solidFill>
            </a:endParaRPr>
          </a:p>
        </p:txBody>
      </p:sp>
      <p:graphicFrame>
        <p:nvGraphicFramePr>
          <p:cNvPr id="6" name="Tableau 3">
            <a:extLst>
              <a:ext uri="{FF2B5EF4-FFF2-40B4-BE49-F238E27FC236}">
                <a16:creationId xmlns="" xmlns:a16="http://schemas.microsoft.com/office/drawing/2014/main" id="{D0E69878-9C4F-8B2C-EE60-19772DD4F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52245"/>
              </p:ext>
            </p:extLst>
          </p:nvPr>
        </p:nvGraphicFramePr>
        <p:xfrm>
          <a:off x="970523" y="2159610"/>
          <a:ext cx="2191777" cy="55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777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5550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</a:rPr>
                        <a:t>RÉPONSE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2896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9" y="3121816"/>
            <a:ext cx="10880063" cy="259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Chacun peut agir pour préserver le système de santé 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91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graphicFrame>
        <p:nvGraphicFramePr>
          <p:cNvPr id="5" name="Tableau 3">
            <a:extLst>
              <a:ext uri="{FF2B5EF4-FFF2-40B4-BE49-F238E27FC236}">
                <a16:creationId xmlns="" xmlns:a16="http://schemas.microsoft.com/office/drawing/2014/main" id="{58C57B02-E0DE-542B-0065-C7DB4AAF6C63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933683"/>
          <a:ext cx="1677338" cy="406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338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406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>
                          <a:solidFill>
                            <a:schemeClr val="bg1"/>
                          </a:solidFill>
                        </a:rPr>
                        <a:t>Affirmation 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5798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92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sp>
        <p:nvSpPr>
          <p:cNvPr id="10" name="Google Shape;420;p6">
            <a:extLst>
              <a:ext uri="{FF2B5EF4-FFF2-40B4-BE49-F238E27FC236}">
                <a16:creationId xmlns="" xmlns:a16="http://schemas.microsoft.com/office/drawing/2014/main" id="{9B8783C4-EF04-6E85-8E01-A0C455C8853D}"/>
              </a:ext>
            </a:extLst>
          </p:cNvPr>
          <p:cNvSpPr txBox="1">
            <a:spLocks/>
          </p:cNvSpPr>
          <p:nvPr/>
        </p:nvSpPr>
        <p:spPr>
          <a:xfrm>
            <a:off x="1629676" y="2457572"/>
            <a:ext cx="10167497" cy="3677696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</a:pPr>
            <a:endParaRPr lang="fr-FR" sz="3200" dirty="0">
              <a:solidFill>
                <a:srgbClr val="0C419A"/>
              </a:solidFill>
            </a:endParaRPr>
          </a:p>
          <a:p>
            <a:pPr marL="685800" indent="-457200">
              <a:lnSpc>
                <a:spcPct val="10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Pour les assurés : en prenant soin de sa santé au quotidien et en effectuant des actes de </a:t>
            </a:r>
            <a:r>
              <a:rPr lang="fr-FR" sz="3200" b="1" dirty="0">
                <a:solidFill>
                  <a:srgbClr val="0C419A"/>
                </a:solidFill>
                <a:highlight>
                  <a:srgbClr val="FFC000"/>
                </a:highlight>
              </a:rPr>
              <a:t>prévention</a:t>
            </a:r>
          </a:p>
          <a:p>
            <a:pPr marL="685800" indent="-457200">
              <a:lnSpc>
                <a:spcPct val="100000"/>
              </a:lnSpc>
              <a:buFontTx/>
              <a:buChar char="-"/>
            </a:pPr>
            <a:endParaRPr lang="fr-FR" sz="3200" b="1" dirty="0">
              <a:solidFill>
                <a:srgbClr val="0C419A"/>
              </a:solidFill>
              <a:highlight>
                <a:srgbClr val="FFC000"/>
              </a:highlight>
            </a:endParaRPr>
          </a:p>
          <a:p>
            <a:pPr marL="685800" indent="-457200">
              <a:lnSpc>
                <a:spcPct val="10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Pour les professionnels de santé : en prescrivant des </a:t>
            </a:r>
            <a:r>
              <a:rPr lang="fr-FR" sz="3200" b="1" dirty="0">
                <a:solidFill>
                  <a:srgbClr val="0C419A"/>
                </a:solidFill>
                <a:highlight>
                  <a:srgbClr val="FFC000"/>
                </a:highlight>
              </a:rPr>
              <a:t>médicaments génériques  </a:t>
            </a:r>
            <a:r>
              <a:rPr lang="fr-FR" sz="3200" dirty="0">
                <a:solidFill>
                  <a:srgbClr val="0C419A"/>
                </a:solidFill>
              </a:rPr>
              <a:t>par exemple</a:t>
            </a:r>
          </a:p>
        </p:txBody>
      </p:sp>
      <p:graphicFrame>
        <p:nvGraphicFramePr>
          <p:cNvPr id="9" name="Tableau 3">
            <a:extLst>
              <a:ext uri="{FF2B5EF4-FFF2-40B4-BE49-F238E27FC236}">
                <a16:creationId xmlns="" xmlns:a16="http://schemas.microsoft.com/office/drawing/2014/main" id="{CE0CAC69-3E31-2876-1245-463AFED8F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036964"/>
              </p:ext>
            </p:extLst>
          </p:nvPr>
        </p:nvGraphicFramePr>
        <p:xfrm>
          <a:off x="561078" y="3389411"/>
          <a:ext cx="822122" cy="39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122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97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VRAI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sp>
        <p:nvSpPr>
          <p:cNvPr id="11" name="Demi-cadre 10">
            <a:extLst>
              <a:ext uri="{FF2B5EF4-FFF2-40B4-BE49-F238E27FC236}">
                <a16:creationId xmlns="" xmlns:a16="http://schemas.microsoft.com/office/drawing/2014/main" id="{FA0F4310-9A99-0595-CC30-6989D4E23AC2}"/>
              </a:ext>
            </a:extLst>
          </p:cNvPr>
          <p:cNvSpPr/>
          <p:nvPr/>
        </p:nvSpPr>
        <p:spPr>
          <a:xfrm rot="2898413" flipH="1" flipV="1">
            <a:off x="1131330" y="1290372"/>
            <a:ext cx="681720" cy="1833066"/>
          </a:xfrm>
          <a:prstGeom prst="half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8730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9" y="2664616"/>
            <a:ext cx="10880063" cy="259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L’Assurance Maladie est vigilante sur les prestations versées 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93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graphicFrame>
        <p:nvGraphicFramePr>
          <p:cNvPr id="5" name="Tableau 3">
            <a:extLst>
              <a:ext uri="{FF2B5EF4-FFF2-40B4-BE49-F238E27FC236}">
                <a16:creationId xmlns="" xmlns:a16="http://schemas.microsoft.com/office/drawing/2014/main" id="{58C57B02-E0DE-542B-0065-C7DB4AAF6C63}"/>
              </a:ext>
            </a:extLst>
          </p:cNvPr>
          <p:cNvGraphicFramePr>
            <a:graphicFrameLocks noGrp="1"/>
          </p:cNvGraphicFramePr>
          <p:nvPr/>
        </p:nvGraphicFramePr>
        <p:xfrm>
          <a:off x="755469" y="1933683"/>
          <a:ext cx="1677338" cy="406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338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406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>
                          <a:solidFill>
                            <a:schemeClr val="bg1"/>
                          </a:solidFill>
                        </a:rPr>
                        <a:t>Affirmation 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24410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94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Assurance Maladie, le vrai du faux</a:t>
            </a:r>
          </a:p>
        </p:txBody>
      </p:sp>
      <p:sp>
        <p:nvSpPr>
          <p:cNvPr id="10" name="Google Shape;420;p6">
            <a:extLst>
              <a:ext uri="{FF2B5EF4-FFF2-40B4-BE49-F238E27FC236}">
                <a16:creationId xmlns="" xmlns:a16="http://schemas.microsoft.com/office/drawing/2014/main" id="{9B8783C4-EF04-6E85-8E01-A0C455C8853D}"/>
              </a:ext>
            </a:extLst>
          </p:cNvPr>
          <p:cNvSpPr txBox="1">
            <a:spLocks/>
          </p:cNvSpPr>
          <p:nvPr/>
        </p:nvSpPr>
        <p:spPr>
          <a:xfrm>
            <a:off x="1744941" y="2381460"/>
            <a:ext cx="10311460" cy="4310742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</a:pPr>
            <a:r>
              <a:rPr lang="fr-FR" sz="3200" dirty="0">
                <a:solidFill>
                  <a:srgbClr val="0C419A"/>
                </a:solidFill>
              </a:rPr>
              <a:t>L’Assurance Maladie est </a:t>
            </a:r>
            <a:r>
              <a:rPr lang="fr-FR" sz="3200" b="1" dirty="0">
                <a:solidFill>
                  <a:srgbClr val="0C419A"/>
                </a:solidFill>
                <a:highlight>
                  <a:srgbClr val="FFC000"/>
                </a:highlight>
              </a:rPr>
              <a:t>garante de la juste utilisation des ressources publiques</a:t>
            </a:r>
            <a:r>
              <a:rPr lang="fr-FR" sz="3200" dirty="0">
                <a:solidFill>
                  <a:srgbClr val="0C419A"/>
                </a:solidFill>
              </a:rPr>
              <a:t> et lutte contre : </a:t>
            </a:r>
          </a:p>
          <a:p>
            <a:pPr marL="685800" indent="-457200">
              <a:lnSpc>
                <a:spcPct val="10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La sur-prescription </a:t>
            </a:r>
          </a:p>
          <a:p>
            <a:pPr marL="685800" indent="-457200">
              <a:lnSpc>
                <a:spcPct val="10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Les pratiques frauduleuses</a:t>
            </a:r>
          </a:p>
          <a:p>
            <a:pPr marL="685800" indent="-457200">
              <a:lnSpc>
                <a:spcPct val="10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Les arrêts de travail injustifiés</a:t>
            </a:r>
          </a:p>
          <a:p>
            <a:pPr marL="685800" indent="-457200">
              <a:lnSpc>
                <a:spcPct val="100000"/>
              </a:lnSpc>
              <a:buFontTx/>
              <a:buChar char="-"/>
            </a:pPr>
            <a:r>
              <a:rPr lang="fr-FR" sz="3200" dirty="0">
                <a:solidFill>
                  <a:srgbClr val="0C419A"/>
                </a:solidFill>
              </a:rPr>
              <a:t>Les actes non pertinents</a:t>
            </a:r>
          </a:p>
        </p:txBody>
      </p:sp>
      <p:graphicFrame>
        <p:nvGraphicFramePr>
          <p:cNvPr id="7" name="Tableau 3">
            <a:extLst>
              <a:ext uri="{FF2B5EF4-FFF2-40B4-BE49-F238E27FC236}">
                <a16:creationId xmlns="" xmlns:a16="http://schemas.microsoft.com/office/drawing/2014/main" id="{5F034643-668B-8ED3-4211-8D89E5BC4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036964"/>
              </p:ext>
            </p:extLst>
          </p:nvPr>
        </p:nvGraphicFramePr>
        <p:xfrm>
          <a:off x="561078" y="3389411"/>
          <a:ext cx="822122" cy="39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122">
                  <a:extLst>
                    <a:ext uri="{9D8B030D-6E8A-4147-A177-3AD203B41FA5}">
                      <a16:colId xmlns="" xmlns:a16="http://schemas.microsoft.com/office/drawing/2014/main" val="2587242948"/>
                    </a:ext>
                  </a:extLst>
                </a:gridCol>
              </a:tblGrid>
              <a:tr h="397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VRAI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851588"/>
                  </a:ext>
                </a:extLst>
              </a:tr>
            </a:tbl>
          </a:graphicData>
        </a:graphic>
      </p:graphicFrame>
      <p:sp>
        <p:nvSpPr>
          <p:cNvPr id="8" name="Demi-cadre 7">
            <a:extLst>
              <a:ext uri="{FF2B5EF4-FFF2-40B4-BE49-F238E27FC236}">
                <a16:creationId xmlns="" xmlns:a16="http://schemas.microsoft.com/office/drawing/2014/main" id="{B8359FA0-0B66-AC55-E1EF-B44490E6C151}"/>
              </a:ext>
            </a:extLst>
          </p:cNvPr>
          <p:cNvSpPr/>
          <p:nvPr/>
        </p:nvSpPr>
        <p:spPr>
          <a:xfrm rot="2898413" flipH="1" flipV="1">
            <a:off x="1131330" y="1290372"/>
            <a:ext cx="681720" cy="1833066"/>
          </a:xfrm>
          <a:prstGeom prst="half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183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755467" y="2275218"/>
            <a:ext cx="10880063" cy="259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fr-FR" sz="4000" b="1" dirty="0">
                <a:solidFill>
                  <a:srgbClr val="0C419A"/>
                </a:solidFill>
              </a:rPr>
              <a:t>&gt;	Que retenez vous de cette animation ?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95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 dirty="0">
                <a:solidFill>
                  <a:schemeClr val="bg1"/>
                </a:solidFill>
              </a:rPr>
              <a:t>L’essentiel à retenir</a:t>
            </a:r>
          </a:p>
        </p:txBody>
      </p:sp>
    </p:spTree>
    <p:extLst>
      <p:ext uri="{BB962C8B-B14F-4D97-AF65-F5344CB8AC3E}">
        <p14:creationId xmlns:p14="http://schemas.microsoft.com/office/powerpoint/2010/main" val="407930393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1032306" y="1986889"/>
            <a:ext cx="3824920" cy="98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fr-FR" sz="2000">
                <a:solidFill>
                  <a:srgbClr val="0C419A"/>
                </a:solidFill>
              </a:rPr>
              <a:t>Accès aux soins sans conditions de ressources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96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L’essentiel à retenir</a:t>
            </a:r>
            <a:endParaRPr sz="3600" b="1">
              <a:solidFill>
                <a:schemeClr val="bg1"/>
              </a:solidFill>
            </a:endParaRPr>
          </a:p>
        </p:txBody>
      </p:sp>
      <p:sp>
        <p:nvSpPr>
          <p:cNvPr id="7" name="Google Shape;420;p6">
            <a:extLst>
              <a:ext uri="{FF2B5EF4-FFF2-40B4-BE49-F238E27FC236}">
                <a16:creationId xmlns="" xmlns:a16="http://schemas.microsoft.com/office/drawing/2014/main" id="{DD597B6C-D85A-4062-373D-9B36BFE02E86}"/>
              </a:ext>
            </a:extLst>
          </p:cNvPr>
          <p:cNvSpPr txBox="1">
            <a:spLocks/>
          </p:cNvSpPr>
          <p:nvPr/>
        </p:nvSpPr>
        <p:spPr>
          <a:xfrm>
            <a:off x="7563868" y="2149374"/>
            <a:ext cx="2516237" cy="662422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2000">
                <a:solidFill>
                  <a:srgbClr val="0C419A"/>
                </a:solidFill>
              </a:rPr>
              <a:t>Prévention </a:t>
            </a:r>
          </a:p>
        </p:txBody>
      </p:sp>
      <p:sp>
        <p:nvSpPr>
          <p:cNvPr id="8" name="Google Shape;420;p6">
            <a:extLst>
              <a:ext uri="{FF2B5EF4-FFF2-40B4-BE49-F238E27FC236}">
                <a16:creationId xmlns="" xmlns:a16="http://schemas.microsoft.com/office/drawing/2014/main" id="{1B1AE0BE-09C6-C50E-EE08-58177B2CF79E}"/>
              </a:ext>
            </a:extLst>
          </p:cNvPr>
          <p:cNvSpPr txBox="1">
            <a:spLocks/>
          </p:cNvSpPr>
          <p:nvPr/>
        </p:nvSpPr>
        <p:spPr>
          <a:xfrm>
            <a:off x="395469" y="4144547"/>
            <a:ext cx="3523644" cy="831330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2000">
                <a:solidFill>
                  <a:srgbClr val="0C419A"/>
                </a:solidFill>
              </a:rPr>
              <a:t>Pas automatique : démarches à réaliser</a:t>
            </a:r>
          </a:p>
        </p:txBody>
      </p:sp>
      <p:sp>
        <p:nvSpPr>
          <p:cNvPr id="9" name="Google Shape;420;p6">
            <a:extLst>
              <a:ext uri="{FF2B5EF4-FFF2-40B4-BE49-F238E27FC236}">
                <a16:creationId xmlns="" xmlns:a16="http://schemas.microsoft.com/office/drawing/2014/main" id="{9E7264E2-6548-1B8B-8F02-2EAFDCA96CCC}"/>
              </a:ext>
            </a:extLst>
          </p:cNvPr>
          <p:cNvSpPr txBox="1">
            <a:spLocks/>
          </p:cNvSpPr>
          <p:nvPr/>
        </p:nvSpPr>
        <p:spPr>
          <a:xfrm>
            <a:off x="8272887" y="4144547"/>
            <a:ext cx="3421773" cy="831330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2000">
                <a:solidFill>
                  <a:srgbClr val="0C419A"/>
                </a:solidFill>
              </a:rPr>
              <a:t>Accompagne mais sans tout rembourser</a:t>
            </a:r>
          </a:p>
        </p:txBody>
      </p:sp>
      <p:sp>
        <p:nvSpPr>
          <p:cNvPr id="10" name="Google Shape;420;p6">
            <a:extLst>
              <a:ext uri="{FF2B5EF4-FFF2-40B4-BE49-F238E27FC236}">
                <a16:creationId xmlns="" xmlns:a16="http://schemas.microsoft.com/office/drawing/2014/main" id="{466809BC-B155-0F48-562B-8EC6581DFC88}"/>
              </a:ext>
            </a:extLst>
          </p:cNvPr>
          <p:cNvSpPr txBox="1">
            <a:spLocks/>
          </p:cNvSpPr>
          <p:nvPr/>
        </p:nvSpPr>
        <p:spPr>
          <a:xfrm>
            <a:off x="3780505" y="5567224"/>
            <a:ext cx="4312208" cy="662423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6576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16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C419A"/>
                </a:solidFill>
              </a:rPr>
              <a:t>Équilibre financier à respecter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="" xmlns:a16="http://schemas.microsoft.com/office/drawing/2014/main" id="{153B138D-16DB-D559-C60F-8D069C36FECD}"/>
              </a:ext>
            </a:extLst>
          </p:cNvPr>
          <p:cNvSpPr/>
          <p:nvPr/>
        </p:nvSpPr>
        <p:spPr>
          <a:xfrm>
            <a:off x="4334178" y="3446291"/>
            <a:ext cx="3523644" cy="11148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>
                <a:solidFill>
                  <a:srgbClr val="0C419A"/>
                </a:solidFill>
              </a:rPr>
              <a:t>L’ASSURANCE MALADIE</a:t>
            </a:r>
          </a:p>
        </p:txBody>
      </p:sp>
    </p:spTree>
    <p:extLst>
      <p:ext uri="{BB962C8B-B14F-4D97-AF65-F5344CB8AC3E}">
        <p14:creationId xmlns:p14="http://schemas.microsoft.com/office/powerpoint/2010/main" val="386108099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9126" y="518984"/>
            <a:ext cx="11196000" cy="5625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endParaRPr lang="fr-FR" sz="3600" b="1" dirty="0">
              <a:solidFill>
                <a:schemeClr val="bg1"/>
              </a:solidFill>
            </a:endParaRP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 dirty="0">
                <a:solidFill>
                  <a:schemeClr val="bg1"/>
                </a:solidFill>
                <a:highlight>
                  <a:srgbClr val="39B9A7"/>
                </a:highlight>
              </a:rPr>
              <a:t>Séquence 2</a:t>
            </a: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endParaRPr lang="fr-FR" sz="3600" b="1" dirty="0">
              <a:solidFill>
                <a:schemeClr val="bg1"/>
              </a:solidFill>
            </a:endParaRP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 dirty="0">
                <a:solidFill>
                  <a:schemeClr val="bg1"/>
                </a:solidFill>
              </a:rPr>
              <a:t>L’ASSURÉ, </a:t>
            </a: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 dirty="0">
                <a:solidFill>
                  <a:schemeClr val="bg1"/>
                </a:solidFill>
              </a:rPr>
              <a:t>ACTEUR DE SA SANTÉ</a:t>
            </a:r>
          </a:p>
          <a:p>
            <a:pPr marL="114300" indent="0">
              <a:spcBef>
                <a:spcPts val="0"/>
              </a:spcBef>
              <a:buClr>
                <a:schemeClr val="tx1"/>
              </a:buClr>
            </a:pPr>
            <a:r>
              <a:rPr lang="fr-FR" b="1" dirty="0">
                <a:solidFill>
                  <a:srgbClr val="0C419A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729518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body" idx="1"/>
          </p:nvPr>
        </p:nvSpPr>
        <p:spPr>
          <a:xfrm>
            <a:off x="499126" y="518984"/>
            <a:ext cx="11196000" cy="5625176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>
                <a:solidFill>
                  <a:schemeClr val="bg1"/>
                </a:solidFill>
                <a:highlight>
                  <a:srgbClr val="39B9A7"/>
                </a:highlight>
              </a:rPr>
              <a:t>Animation 1</a:t>
            </a: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endParaRPr lang="fr-FR" sz="3600" b="1">
              <a:solidFill>
                <a:srgbClr val="FFC000"/>
              </a:solidFill>
            </a:endParaRPr>
          </a:p>
          <a:p>
            <a:pPr marL="114300" indent="0" algn="ctr">
              <a:spcBef>
                <a:spcPts val="0"/>
              </a:spcBef>
              <a:buClr>
                <a:schemeClr val="tx1"/>
              </a:buClr>
            </a:pPr>
            <a:r>
              <a:rPr lang="fr-FR" sz="3600" b="1">
                <a:solidFill>
                  <a:schemeClr val="accent6"/>
                </a:solidFill>
              </a:rPr>
              <a:t>Se repérer dans le système de santé </a:t>
            </a:r>
          </a:p>
        </p:txBody>
      </p:sp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43097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99</a:t>
            </a:fld>
            <a:endParaRPr/>
          </a:p>
        </p:txBody>
      </p:sp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64000" tIns="72000" rIns="72000" bIns="72000" anchor="ctr" anchorCtr="0">
            <a:normAutofit/>
          </a:bodyPr>
          <a:lstStyle/>
          <a:p>
            <a:pPr>
              <a:buSzPts val="2200"/>
            </a:pPr>
            <a:r>
              <a:rPr lang="fr-FR" sz="3600" b="1">
                <a:solidFill>
                  <a:schemeClr val="bg1"/>
                </a:solidFill>
              </a:rPr>
              <a:t>Se repérer dans le système de santé  </a:t>
            </a:r>
            <a:endParaRPr lang="fr-FR" sz="3600" b="1">
              <a:solidFill>
                <a:srgbClr val="00B050"/>
              </a:solidFill>
            </a:endParaRP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4F1202FD-2686-CF97-7E29-BE5A5BD939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3" b="30450"/>
          <a:stretch/>
        </p:blipFill>
        <p:spPr>
          <a:xfrm>
            <a:off x="500453" y="1715517"/>
            <a:ext cx="11196000" cy="390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16916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PPT V3">
  <a:themeElements>
    <a:clrScheme name="CNAM">
      <a:dk1>
        <a:srgbClr val="0C419A"/>
      </a:dk1>
      <a:lt1>
        <a:sysClr val="window" lastClr="FFFFFF"/>
      </a:lt1>
      <a:dk2>
        <a:srgbClr val="007FAD"/>
      </a:dk2>
      <a:lt2>
        <a:srgbClr val="545859"/>
      </a:lt2>
      <a:accent1>
        <a:srgbClr val="298478"/>
      </a:accent1>
      <a:accent2>
        <a:srgbClr val="C74E5A"/>
      </a:accent2>
      <a:accent3>
        <a:srgbClr val="007FAD"/>
      </a:accent3>
      <a:accent4>
        <a:srgbClr val="A05EB5"/>
      </a:accent4>
      <a:accent5>
        <a:srgbClr val="5E74B8"/>
      </a:accent5>
      <a:accent6>
        <a:srgbClr val="E11A81"/>
      </a:accent6>
      <a:hlink>
        <a:srgbClr val="0C419A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NAM_Template_PowerPoint_v4" id="{26C22B8F-5E05-F14C-9CB3-B37F511AC7C6}" vid="{59AAAB99-C36C-9647-8E13-E76025E32F4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déc2020-MASQUE PPT de l'Assurance Maladie CNAM</Template>
  <TotalTime>783</TotalTime>
  <Words>2905</Words>
  <Application>Microsoft Office PowerPoint</Application>
  <PresentationFormat>Personnalisé</PresentationFormat>
  <Paragraphs>678</Paragraphs>
  <Slides>124</Slides>
  <Notes>124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124</vt:i4>
      </vt:variant>
    </vt:vector>
  </HeadingPairs>
  <TitlesOfParts>
    <vt:vector size="125" baseType="lpstr">
      <vt:lpstr>masque PPT V3</vt:lpstr>
      <vt:lpstr> La sécurité sociale, ma santé et moi</vt:lpstr>
      <vt:lpstr>Présentation PowerPoint</vt:lpstr>
      <vt:lpstr>Présentation PowerPoint</vt:lpstr>
      <vt:lpstr>Présentation PowerPoint</vt:lpstr>
      <vt:lpstr>1. Les situations dans lesquelles  la protection sociale intervient</vt:lpstr>
      <vt:lpstr>1. Les situations dans lesquelles  la protection sociale intervient</vt:lpstr>
      <vt:lpstr>1. Les situations dans lesquelles  la protection sociale intervient</vt:lpstr>
      <vt:lpstr>1. Les situations dans lesquelles  la protection sociale intervient</vt:lpstr>
      <vt:lpstr>2. La distinction entre protection sociale et Sécurité sociale</vt:lpstr>
      <vt:lpstr>2. La distinction entre protection sociale et Sécurité sociale</vt:lpstr>
      <vt:lpstr>3. Les valeurs de la Sécurité sociale </vt:lpstr>
      <vt:lpstr>3. Les valeurs de la Sécurité sociale </vt:lpstr>
      <vt:lpstr>Présentation PowerPoint</vt:lpstr>
      <vt:lpstr>3. Les valeurs de la Sécurité sociale </vt:lpstr>
      <vt:lpstr>3. Les valeurs de la Sécurité sociale </vt:lpstr>
      <vt:lpstr>4. Les acteurs de la Sécurité sociale </vt:lpstr>
      <vt:lpstr>4. Les acteurs de la Sécurité sociale –  l’assurance maladie </vt:lpstr>
      <vt:lpstr>4. Les acteurs de la Sécurité sociale –  l’assurance maladie </vt:lpstr>
      <vt:lpstr>4. Les acteurs de la Sécurité sociale –  les autres acteurs</vt:lpstr>
      <vt:lpstr>4. Les acteurs de la Sécurité sociale –  les autres acteurs</vt:lpstr>
      <vt:lpstr>4. Les acteurs de la Sécurité sociale –  l’assurance maladie </vt:lpstr>
      <vt:lpstr>4. Les acteurs de la Sécurité sociale –  les autres acteurs</vt:lpstr>
      <vt:lpstr>4. Les acteurs de la Sécurité sociale –  l’assurance maladie </vt:lpstr>
      <vt:lpstr>4. Les acteurs de la Sécurité sociale –  les autres acteurs</vt:lpstr>
      <vt:lpstr>4. Les acteurs de la Sécurité sociale –  l’assurance maladie </vt:lpstr>
      <vt:lpstr>4. Les acteurs de la Sécurité sociale –  les autres acteurs </vt:lpstr>
      <vt:lpstr>4. Les acteurs de la Sécurité sociale –  les autres acteurs </vt:lpstr>
      <vt:lpstr>4. Les acteurs de la Sécurité sociale –  les autres acteurs </vt:lpstr>
      <vt:lpstr>Présentation PowerPoint</vt:lpstr>
      <vt:lpstr>comprendre LE RÔLE ET l'importance de la protection sociale et de la sécurité sociale</vt:lpstr>
      <vt:lpstr>comprendre LE ROLEl'importance de la protection sociale et de la sécurité sociale</vt:lpstr>
      <vt:lpstr>Présentation PowerPoint</vt:lpstr>
      <vt:lpstr>Un monde sans la sécurité sociale, vous imaginez ?</vt:lpstr>
      <vt:lpstr>Un monde sans la sécurité sociale, vous imaginez ?</vt:lpstr>
      <vt:lpstr>Un monde sans la sécurité sociale, vous imaginez ?</vt:lpstr>
      <vt:lpstr>Un monde sans la sécurité sociale, vous imaginez ?</vt:lpstr>
      <vt:lpstr>Un monde sans la sécurité sociale, vous imaginez ?</vt:lpstr>
      <vt:lpstr>Un monde sans la sécurité sociale, vous imaginez ?</vt:lpstr>
      <vt:lpstr>Un monde sans la sécurité sociale, vous imaginez ?</vt:lpstr>
      <vt:lpstr>Un monde sans la sécurité sociale, vous imaginez ?</vt:lpstr>
      <vt:lpstr>Un monde sans la sécurité sociale, vous imaginez ?</vt:lpstr>
      <vt:lpstr>Un monde sans la sécurité sociale, vous imaginez ?</vt:lpstr>
      <vt:lpstr>Un monde sans la sécurité sociale, vous imaginez ?</vt:lpstr>
      <vt:lpstr>Un monde sans la sécurité sociale, vous imaginez ?</vt:lpstr>
      <vt:lpstr>Un monde sans la sécurité sociale, vous imaginez ?</vt:lpstr>
      <vt:lpstr>Un monde sans la sécurité sociale, vous imaginez ?</vt:lpstr>
      <vt:lpstr>Un monde sans la sécurité sociale, vous imaginez ?</vt:lpstr>
      <vt:lpstr>Un monde sans la sécurité sociale, vous imaginez ?</vt:lpstr>
      <vt:lpstr>Un monde sans la sécurité sociale, vous imaginez ?</vt:lpstr>
      <vt:lpstr>Un monde sans la sécurité sociale, vous imaginez ?</vt:lpstr>
      <vt:lpstr>L’essentiel à retenir</vt:lpstr>
      <vt:lpstr>L’essentiel à retenir</vt:lpstr>
      <vt:lpstr>Pour aller plus loin</vt:lpstr>
      <vt:lpstr>Pour aller plus loin</vt:lpstr>
      <vt:lpstr>Questions complémentaires</vt:lpstr>
      <vt:lpstr>Pour aller plus loin</vt:lpstr>
      <vt:lpstr>Questions complémentaires</vt:lpstr>
      <vt:lpstr>Pour aller plus loin</vt:lpstr>
      <vt:lpstr>Questions complémentaires</vt:lpstr>
      <vt:lpstr>Présentation PowerPoint</vt:lpstr>
      <vt:lpstr>Assurance Maladie, le vrai du faux</vt:lpstr>
      <vt:lpstr>Assurance Maladie, le vrai du faux</vt:lpstr>
      <vt:lpstr>Questions complémentaires</vt:lpstr>
      <vt:lpstr>Questions complémentaires</vt:lpstr>
      <vt:lpstr>Questions complémentaires</vt:lpstr>
      <vt:lpstr>Questions complémentaires</vt:lpstr>
      <vt:lpstr>Assurance Maladie, le vrai du faux</vt:lpstr>
      <vt:lpstr>Assurance Maladie, le vrai du faux</vt:lpstr>
      <vt:lpstr>Questions complémentaires</vt:lpstr>
      <vt:lpstr>Questions complémentaires</vt:lpstr>
      <vt:lpstr>Questions complémentaires</vt:lpstr>
      <vt:lpstr>Questions complémentaires</vt:lpstr>
      <vt:lpstr>Assurance Maladie, le vrai du faux</vt:lpstr>
      <vt:lpstr>Assurance Maladie, le vrai du faux</vt:lpstr>
      <vt:lpstr>Questions complémentaires</vt:lpstr>
      <vt:lpstr>Questions complémentaires</vt:lpstr>
      <vt:lpstr>Questions complémentaires</vt:lpstr>
      <vt:lpstr>Questions complémentaires</vt:lpstr>
      <vt:lpstr>Assurance Maladie, le vrai du faux</vt:lpstr>
      <vt:lpstr>Assurance Maladie, le vrai du faux</vt:lpstr>
      <vt:lpstr>Questions complémentaires</vt:lpstr>
      <vt:lpstr>Questions complémentaires</vt:lpstr>
      <vt:lpstr>Questions complémentaires</vt:lpstr>
      <vt:lpstr>Questions complémentaires</vt:lpstr>
      <vt:lpstr>Assurance Maladie, le vrai du faux</vt:lpstr>
      <vt:lpstr>Assurance Maladie, le vrai du faux</vt:lpstr>
      <vt:lpstr>Questions complémentaires</vt:lpstr>
      <vt:lpstr>Questions complémentaires</vt:lpstr>
      <vt:lpstr>Questions complémentaires</vt:lpstr>
      <vt:lpstr>Questions complémentaires</vt:lpstr>
      <vt:lpstr>Assurance Maladie, le vrai du faux</vt:lpstr>
      <vt:lpstr>Assurance Maladie, le vrai du faux</vt:lpstr>
      <vt:lpstr>Assurance Maladie, le vrai du faux</vt:lpstr>
      <vt:lpstr>Assurance Maladie, le vrai du faux</vt:lpstr>
      <vt:lpstr>L’essentiel à retenir</vt:lpstr>
      <vt:lpstr>L’essentiel à retenir</vt:lpstr>
      <vt:lpstr>Présentation PowerPoint</vt:lpstr>
      <vt:lpstr>Présentation PowerPoint</vt:lpstr>
      <vt:lpstr>Se repérer dans le système de santé  </vt:lpstr>
      <vt:lpstr>Se repérer dans le système de santé  </vt:lpstr>
      <vt:lpstr>Se repérer dans le système de santé  </vt:lpstr>
      <vt:lpstr>Se repérer dans le système de santé  </vt:lpstr>
      <vt:lpstr>Se repérer dans le système de santé  </vt:lpstr>
      <vt:lpstr>Se repérer dans le système de santé  </vt:lpstr>
      <vt:lpstr>Se repérer dans le système de santé  </vt:lpstr>
      <vt:lpstr>Se repérer dans le système de santé  </vt:lpstr>
      <vt:lpstr>Se repérer dans le système de santé  </vt:lpstr>
      <vt:lpstr>Se repérer dans le système de santé  </vt:lpstr>
      <vt:lpstr>Se repérer dans le système de santé  </vt:lpstr>
      <vt:lpstr>L’essentiel à retenir</vt:lpstr>
      <vt:lpstr>Pour aller plus loin</vt:lpstr>
      <vt:lpstr>Pour aller plus loin</vt:lpstr>
      <vt:lpstr>Présentation PowerPoint</vt:lpstr>
      <vt:lpstr>Se repérer dans le système de santé  </vt:lpstr>
      <vt:lpstr>Se repérer dans le système de santé  </vt:lpstr>
      <vt:lpstr>Se repérer dans le système de santé  </vt:lpstr>
      <vt:lpstr>Se repérer dans le système de santé  </vt:lpstr>
      <vt:lpstr>Se repérer dans le système de santé  </vt:lpstr>
      <vt:lpstr>Se repérer dans le système de santé  </vt:lpstr>
      <vt:lpstr>Se repérer dans le système de santé  </vt:lpstr>
      <vt:lpstr>L’essentiel à retenir</vt:lpstr>
      <vt:lpstr>Conclusion</vt:lpstr>
      <vt:lpstr>Travail personnel facultatif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système de santé et moi</dc:title>
  <dc:creator>frederique.gohel@assurance-maladie.fr</dc:creator>
  <cp:lastModifiedBy>HACQUIN LUCIE (CNAM / Paris)</cp:lastModifiedBy>
  <cp:revision>47</cp:revision>
  <dcterms:created xsi:type="dcterms:W3CDTF">2021-12-13T10:07:42Z</dcterms:created>
  <dcterms:modified xsi:type="dcterms:W3CDTF">2022-09-01T09:06:44Z</dcterms:modified>
</cp:coreProperties>
</file>