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et sous-titre">
    <p:spTree>
      <p:nvGrpSpPr>
        <p:cNvPr id="1" name=""/>
        <p:cNvGrpSpPr/>
        <p:nvPr/>
      </p:nvGrpSpPr>
      <p:grpSpPr>
        <a:xfrm>
          <a:off x="0" y="0"/>
          <a:ext cx="0" cy="0"/>
          <a:chOff x="0" y="0"/>
          <a:chExt cx="0" cy="0"/>
        </a:xfrm>
      </p:grpSpPr>
      <p:sp>
        <p:nvSpPr>
          <p:cNvPr id="11" name="Texte du titre"/>
          <p:cNvSpPr txBox="1"/>
          <p:nvPr>
            <p:ph type="title"/>
          </p:nvPr>
        </p:nvSpPr>
        <p:spPr>
          <a:xfrm>
            <a:off x="1270000" y="1638300"/>
            <a:ext cx="10464800" cy="3302000"/>
          </a:xfrm>
          <a:prstGeom prst="rect">
            <a:avLst/>
          </a:prstGeom>
        </p:spPr>
        <p:txBody>
          <a:bodyPr anchor="b"/>
          <a:lstStyle/>
          <a:p>
            <a:pPr/>
            <a:r>
              <a:t>Texte du titre</a:t>
            </a:r>
          </a:p>
        </p:txBody>
      </p:sp>
      <p:sp>
        <p:nvSpPr>
          <p:cNvPr id="12" name="Texte niveau 1…"/>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ion">
    <p:spTree>
      <p:nvGrpSpPr>
        <p:cNvPr id="1" name=""/>
        <p:cNvGrpSpPr/>
        <p:nvPr/>
      </p:nvGrpSpPr>
      <p:grpSpPr>
        <a:xfrm>
          <a:off x="0" y="0"/>
          <a:ext cx="0" cy="0"/>
          <a:chOff x="0" y="0"/>
          <a:chExt cx="0" cy="0"/>
        </a:xfrm>
      </p:grpSpPr>
      <p:sp>
        <p:nvSpPr>
          <p:cNvPr id="93" name="-Gilles Allain"/>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-Gilles Allain</a:t>
            </a:r>
          </a:p>
        </p:txBody>
      </p:sp>
      <p:sp>
        <p:nvSpPr>
          <p:cNvPr id="94" name="« Saisissez une citation ici. »"/>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 Saisissez une citation ici. » </a:t>
            </a:r>
          </a:p>
        </p:txBody>
      </p:sp>
      <p:sp>
        <p:nvSpPr>
          <p:cNvPr id="9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929606" y="-12700"/>
            <a:ext cx="16551777" cy="11034518"/>
          </a:xfrm>
          <a:prstGeom prst="rect">
            <a:avLst/>
          </a:prstGeom>
        </p:spPr>
        <p:txBody>
          <a:bodyPr lIns="91439" tIns="45719" rIns="91439" bIns="45719" anchor="t">
            <a:noAutofit/>
          </a:bodyPr>
          <a:lstStyle/>
          <a:p>
            <a:pPr/>
          </a:p>
        </p:txBody>
      </p:sp>
      <p:sp>
        <p:nvSpPr>
          <p:cNvPr id="10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11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e">
    <p:spTree>
      <p:nvGrpSpPr>
        <p:cNvPr id="1" name=""/>
        <p:cNvGrpSpPr/>
        <p:nvPr/>
      </p:nvGrpSpPr>
      <p:grpSpPr>
        <a:xfrm>
          <a:off x="0" y="0"/>
          <a:ext cx="0" cy="0"/>
          <a:chOff x="0" y="0"/>
          <a:chExt cx="0" cy="0"/>
        </a:xfrm>
      </p:grpSpPr>
      <p:sp>
        <p:nvSpPr>
          <p:cNvPr id="20" name="Image"/>
          <p:cNvSpPr/>
          <p:nvPr>
            <p:ph type="pic" idx="13"/>
          </p:nvPr>
        </p:nvSpPr>
        <p:spPr>
          <a:xfrm>
            <a:off x="-647700" y="508000"/>
            <a:ext cx="12369801" cy="6142538"/>
          </a:xfrm>
          <a:prstGeom prst="rect">
            <a:avLst/>
          </a:prstGeom>
        </p:spPr>
        <p:txBody>
          <a:bodyPr lIns="91439" tIns="45719" rIns="91439" bIns="45719" anchor="t">
            <a:noAutofit/>
          </a:bodyPr>
          <a:lstStyle/>
          <a:p>
            <a:pPr/>
          </a:p>
        </p:txBody>
      </p:sp>
      <p:sp>
        <p:nvSpPr>
          <p:cNvPr id="21" name="Texte du titre"/>
          <p:cNvSpPr txBox="1"/>
          <p:nvPr>
            <p:ph type="title"/>
          </p:nvPr>
        </p:nvSpPr>
        <p:spPr>
          <a:xfrm>
            <a:off x="1270000" y="6718300"/>
            <a:ext cx="10464800" cy="1422400"/>
          </a:xfrm>
          <a:prstGeom prst="rect">
            <a:avLst/>
          </a:prstGeom>
        </p:spPr>
        <p:txBody>
          <a:bodyPr/>
          <a:lstStyle/>
          <a:p>
            <a:pPr/>
            <a:r>
              <a:t>Texte du titre</a:t>
            </a:r>
          </a:p>
        </p:txBody>
      </p:sp>
      <p:sp>
        <p:nvSpPr>
          <p:cNvPr id="22" name="Texte niveau 1…"/>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Texte niveau 1</a:t>
            </a:r>
          </a:p>
          <a:p>
            <a:pPr lvl="1"/>
            <a:r>
              <a:t>Texte niveau 2</a:t>
            </a:r>
          </a:p>
          <a:p>
            <a:pPr lvl="2"/>
            <a:r>
              <a:t>Texte niveau 3</a:t>
            </a:r>
          </a:p>
          <a:p>
            <a:pPr lvl="3"/>
            <a:r>
              <a:t>Texte niveau 4</a:t>
            </a:r>
          </a:p>
          <a:p>
            <a:pPr lvl="4"/>
            <a:r>
              <a:t>Texte niveau 5</a:t>
            </a:r>
          </a:p>
        </p:txBody>
      </p:sp>
      <p:sp>
        <p:nvSpPr>
          <p:cNvPr id="2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Centré">
    <p:spTree>
      <p:nvGrpSpPr>
        <p:cNvPr id="1" name=""/>
        <p:cNvGrpSpPr/>
        <p:nvPr/>
      </p:nvGrpSpPr>
      <p:grpSpPr>
        <a:xfrm>
          <a:off x="0" y="0"/>
          <a:ext cx="0" cy="0"/>
          <a:chOff x="0" y="0"/>
          <a:chExt cx="0" cy="0"/>
        </a:xfrm>
      </p:grpSpPr>
      <p:sp>
        <p:nvSpPr>
          <p:cNvPr id="30" name="Texte du titre"/>
          <p:cNvSpPr txBox="1"/>
          <p:nvPr>
            <p:ph type="title"/>
          </p:nvPr>
        </p:nvSpPr>
        <p:spPr>
          <a:xfrm>
            <a:off x="1270000" y="3225800"/>
            <a:ext cx="10464800" cy="3302000"/>
          </a:xfrm>
          <a:prstGeom prst="rect">
            <a:avLst/>
          </a:prstGeom>
        </p:spPr>
        <p:txBody>
          <a:bodyPr/>
          <a:lstStyle/>
          <a:p>
            <a:pPr/>
            <a:r>
              <a:t>Texte du titre</a:t>
            </a:r>
          </a:p>
        </p:txBody>
      </p:sp>
      <p:sp>
        <p:nvSpPr>
          <p:cNvPr id="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spTree>
      <p:nvGrpSpPr>
        <p:cNvPr id="1" name=""/>
        <p:cNvGrpSpPr/>
        <p:nvPr/>
      </p:nvGrpSpPr>
      <p:grpSpPr>
        <a:xfrm>
          <a:off x="0" y="0"/>
          <a:ext cx="0" cy="0"/>
          <a:chOff x="0" y="0"/>
          <a:chExt cx="0" cy="0"/>
        </a:xfrm>
      </p:grpSpPr>
      <p:sp>
        <p:nvSpPr>
          <p:cNvPr id="38" name="Image"/>
          <p:cNvSpPr/>
          <p:nvPr>
            <p:ph type="pic" idx="13"/>
          </p:nvPr>
        </p:nvSpPr>
        <p:spPr>
          <a:xfrm>
            <a:off x="2451058" y="-138499"/>
            <a:ext cx="13525502" cy="9017002"/>
          </a:xfrm>
          <a:prstGeom prst="rect">
            <a:avLst/>
          </a:prstGeom>
        </p:spPr>
        <p:txBody>
          <a:bodyPr lIns="91439" tIns="45719" rIns="91439" bIns="45719" anchor="t">
            <a:noAutofit/>
          </a:bodyPr>
          <a:lstStyle/>
          <a:p>
            <a:pPr/>
          </a:p>
        </p:txBody>
      </p:sp>
      <p:sp>
        <p:nvSpPr>
          <p:cNvPr id="39" name="Texte du titre"/>
          <p:cNvSpPr txBox="1"/>
          <p:nvPr>
            <p:ph type="title"/>
          </p:nvPr>
        </p:nvSpPr>
        <p:spPr>
          <a:xfrm>
            <a:off x="952500" y="635000"/>
            <a:ext cx="5334000" cy="3987800"/>
          </a:xfrm>
          <a:prstGeom prst="rect">
            <a:avLst/>
          </a:prstGeom>
        </p:spPr>
        <p:txBody>
          <a:bodyPr anchor="b"/>
          <a:lstStyle>
            <a:lvl1pPr algn="ctr">
              <a:defRPr sz="6000"/>
            </a:lvl1pPr>
          </a:lstStyle>
          <a:p>
            <a:pPr/>
            <a:r>
              <a:t>Texte du titre</a:t>
            </a:r>
          </a:p>
        </p:txBody>
      </p:sp>
      <p:sp>
        <p:nvSpPr>
          <p:cNvPr id="40" name="Texte niveau 1…"/>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Texte niveau 1</a:t>
            </a:r>
          </a:p>
          <a:p>
            <a:pPr lvl="1"/>
            <a:r>
              <a:t>Texte niveau 2</a:t>
            </a:r>
          </a:p>
          <a:p>
            <a:pPr lvl="2"/>
            <a:r>
              <a:t>Texte niveau 3</a:t>
            </a:r>
          </a:p>
          <a:p>
            <a:pPr lvl="3"/>
            <a:r>
              <a:t>Texte niveau 4</a:t>
            </a:r>
          </a:p>
          <a:p>
            <a:pPr lvl="4"/>
            <a:r>
              <a:t>Texte niveau 5</a:t>
            </a:r>
          </a:p>
        </p:txBody>
      </p:sp>
      <p:sp>
        <p:nvSpPr>
          <p:cNvPr id="4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48" name="Texte du titre"/>
          <p:cNvSpPr txBox="1"/>
          <p:nvPr>
            <p:ph type="title"/>
          </p:nvPr>
        </p:nvSpPr>
        <p:spPr>
          <a:prstGeom prst="rect">
            <a:avLst/>
          </a:prstGeom>
        </p:spPr>
        <p:txBody>
          <a:bodyPr/>
          <a:lstStyle/>
          <a:p>
            <a:pPr/>
            <a:r>
              <a:t>Texte du titre</a:t>
            </a:r>
          </a:p>
        </p:txBody>
      </p:sp>
      <p:sp>
        <p:nvSpPr>
          <p:cNvPr id="4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56" name="Texte du titre"/>
          <p:cNvSpPr txBox="1"/>
          <p:nvPr>
            <p:ph type="title"/>
          </p:nvPr>
        </p:nvSpPr>
        <p:spPr>
          <a:prstGeom prst="rect">
            <a:avLst/>
          </a:prstGeom>
        </p:spPr>
        <p:txBody>
          <a:bodyPr/>
          <a:lstStyle/>
          <a:p>
            <a:pPr/>
            <a:r>
              <a:t>Texte du titre</a:t>
            </a:r>
          </a:p>
        </p:txBody>
      </p:sp>
      <p:sp>
        <p:nvSpPr>
          <p:cNvPr id="57" name="Texte niveau 1…"/>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Texte niveau 1</a:t>
            </a:r>
          </a:p>
          <a:p>
            <a:pPr lvl="1"/>
            <a:r>
              <a:t>Texte niveau 2</a:t>
            </a:r>
          </a:p>
          <a:p>
            <a:pPr lvl="2"/>
            <a:r>
              <a:t>Texte niveau 3</a:t>
            </a:r>
          </a:p>
          <a:p>
            <a:pPr lvl="3"/>
            <a:r>
              <a:t>Texte niveau 4</a:t>
            </a:r>
          </a:p>
          <a:p>
            <a:pPr lvl="4"/>
            <a:r>
              <a:t>Texte niveau 5</a:t>
            </a:r>
          </a:p>
        </p:txBody>
      </p:sp>
      <p:sp>
        <p:nvSpPr>
          <p:cNvPr id="5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65" name="Image"/>
          <p:cNvSpPr/>
          <p:nvPr>
            <p:ph type="pic" idx="13"/>
          </p:nvPr>
        </p:nvSpPr>
        <p:spPr>
          <a:xfrm>
            <a:off x="4473575" y="2032000"/>
            <a:ext cx="10287000" cy="6858000"/>
          </a:xfrm>
          <a:prstGeom prst="rect">
            <a:avLst/>
          </a:prstGeom>
        </p:spPr>
        <p:txBody>
          <a:bodyPr lIns="91439" tIns="45719" rIns="91439" bIns="45719" anchor="t">
            <a:noAutofit/>
          </a:bodyPr>
          <a:lstStyle/>
          <a:p>
            <a:pPr/>
          </a:p>
        </p:txBody>
      </p:sp>
      <p:sp>
        <p:nvSpPr>
          <p:cNvPr id="66" name="Texte du titre"/>
          <p:cNvSpPr txBox="1"/>
          <p:nvPr>
            <p:ph type="title"/>
          </p:nvPr>
        </p:nvSpPr>
        <p:spPr>
          <a:prstGeom prst="rect">
            <a:avLst/>
          </a:prstGeom>
        </p:spPr>
        <p:txBody>
          <a:bodyPr/>
          <a:lstStyle/>
          <a:p>
            <a:pPr/>
            <a:r>
              <a:t>Texte du titre</a:t>
            </a:r>
          </a:p>
        </p:txBody>
      </p:sp>
      <p:sp>
        <p:nvSpPr>
          <p:cNvPr id="67" name="Texte niveau 1…"/>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Texte niveau 1</a:t>
            </a:r>
          </a:p>
          <a:p>
            <a:pPr lvl="1"/>
            <a:r>
              <a:t>Texte niveau 2</a:t>
            </a:r>
          </a:p>
          <a:p>
            <a:pPr lvl="2"/>
            <a:r>
              <a:t>Texte niveau 3</a:t>
            </a:r>
          </a:p>
          <a:p>
            <a:pPr lvl="3"/>
            <a:r>
              <a:t>Texte niveau 4</a:t>
            </a:r>
          </a:p>
          <a:p>
            <a:pPr lvl="4"/>
            <a:r>
              <a:t>Texte niveau 5</a:t>
            </a:r>
          </a:p>
        </p:txBody>
      </p:sp>
      <p:sp>
        <p:nvSpPr>
          <p:cNvPr id="6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75" name="Texte niveau 1…"/>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Texte niveau 1</a:t>
            </a:r>
          </a:p>
          <a:p>
            <a:pPr lvl="1"/>
            <a:r>
              <a:t>Texte niveau 2</a:t>
            </a:r>
          </a:p>
          <a:p>
            <a:pPr lvl="2"/>
            <a:r>
              <a:t>Texte niveau 3</a:t>
            </a:r>
          </a:p>
          <a:p>
            <a:pPr lvl="3"/>
            <a:r>
              <a:t>Texte niveau 4</a:t>
            </a:r>
          </a:p>
          <a:p>
            <a:pPr lvl="4"/>
            <a:r>
              <a:t>Texte niveau 5</a:t>
            </a:r>
          </a:p>
        </p:txBody>
      </p:sp>
      <p:sp>
        <p:nvSpPr>
          <p:cNvPr id="7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photos">
    <p:spTree>
      <p:nvGrpSpPr>
        <p:cNvPr id="1" name=""/>
        <p:cNvGrpSpPr/>
        <p:nvPr/>
      </p:nvGrpSpPr>
      <p:grpSpPr>
        <a:xfrm>
          <a:off x="0" y="0"/>
          <a:ext cx="0" cy="0"/>
          <a:chOff x="0" y="0"/>
          <a:chExt cx="0" cy="0"/>
        </a:xfrm>
      </p:grpSpPr>
      <p:sp>
        <p:nvSpPr>
          <p:cNvPr id="83" name="Image"/>
          <p:cNvSpPr/>
          <p:nvPr>
            <p:ph type="pic" sz="quarter" idx="13"/>
          </p:nvPr>
        </p:nvSpPr>
        <p:spPr>
          <a:xfrm>
            <a:off x="6426200" y="4965700"/>
            <a:ext cx="5886450" cy="3924300"/>
          </a:xfrm>
          <a:prstGeom prst="rect">
            <a:avLst/>
          </a:prstGeom>
        </p:spPr>
        <p:txBody>
          <a:bodyPr lIns="91439" tIns="45719" rIns="91439" bIns="45719" anchor="t">
            <a:noAutofit/>
          </a:bodyPr>
          <a:lstStyle/>
          <a:p>
            <a:pPr/>
          </a:p>
        </p:txBody>
      </p:sp>
      <p:sp>
        <p:nvSpPr>
          <p:cNvPr id="84" name="Image"/>
          <p:cNvSpPr/>
          <p:nvPr>
            <p:ph type="pic" sz="quarter" idx="14"/>
          </p:nvPr>
        </p:nvSpPr>
        <p:spPr>
          <a:xfrm>
            <a:off x="6737350" y="639233"/>
            <a:ext cx="5880100" cy="3920067"/>
          </a:xfrm>
          <a:prstGeom prst="rect">
            <a:avLst/>
          </a:prstGeom>
        </p:spPr>
        <p:txBody>
          <a:bodyPr lIns="91439" tIns="45719" rIns="91439" bIns="45719" anchor="t">
            <a:noAutofit/>
          </a:bodyPr>
          <a:lstStyle/>
          <a:p>
            <a:pPr/>
          </a:p>
        </p:txBody>
      </p:sp>
      <p:sp>
        <p:nvSpPr>
          <p:cNvPr id="85" name="Image"/>
          <p:cNvSpPr/>
          <p:nvPr>
            <p:ph type="pic" idx="15"/>
          </p:nvPr>
        </p:nvSpPr>
        <p:spPr>
          <a:xfrm>
            <a:off x="-3400425" y="-127000"/>
            <a:ext cx="13525500" cy="9017000"/>
          </a:xfrm>
          <a:prstGeom prst="rect">
            <a:avLst/>
          </a:prstGeom>
        </p:spPr>
        <p:txBody>
          <a:bodyPr lIns="91439" tIns="45719" rIns="91439" bIns="45719" anchor="t">
            <a:noAutofit/>
          </a:bodyPr>
          <a:lstStyle/>
          <a:p>
            <a:pPr/>
          </a:p>
        </p:txBody>
      </p:sp>
      <p:sp>
        <p:nvSpPr>
          <p:cNvPr id="8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exte du titre"/>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3" name="Texte niveau 1…"/>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just" defTabSz="584200" rtl="0" latinLnBrk="0">
        <a:lnSpc>
          <a:spcPct val="100000"/>
        </a:lnSpc>
        <a:spcBef>
          <a:spcPts val="0"/>
        </a:spcBef>
        <a:spcAft>
          <a:spcPts val="0"/>
        </a:spcAft>
        <a:buClrTx/>
        <a:buSzTx/>
        <a:buFontTx/>
        <a:buNone/>
        <a:tabLst/>
        <a:defRPr b="0" baseline="0" cap="none" i="0" spc="0" strike="noStrike" sz="1500" u="none">
          <a:solidFill>
            <a:srgbClr val="FFFFFF"/>
          </a:solidFill>
          <a:uFillTx/>
          <a:latin typeface="+mn-lt"/>
          <a:ea typeface="+mn-ea"/>
          <a:cs typeface="+mn-cs"/>
          <a:sym typeface="Helvetica Neue Medium"/>
        </a:defRPr>
      </a:lvl1pPr>
      <a:lvl2pPr marL="0" marR="0" indent="0" algn="just" defTabSz="584200" rtl="0" latinLnBrk="0">
        <a:lnSpc>
          <a:spcPct val="100000"/>
        </a:lnSpc>
        <a:spcBef>
          <a:spcPts val="0"/>
        </a:spcBef>
        <a:spcAft>
          <a:spcPts val="0"/>
        </a:spcAft>
        <a:buClrTx/>
        <a:buSzTx/>
        <a:buFontTx/>
        <a:buNone/>
        <a:tabLst/>
        <a:defRPr b="0" baseline="0" cap="none" i="0" spc="0" strike="noStrike" sz="1500" u="none">
          <a:solidFill>
            <a:srgbClr val="FFFFFF"/>
          </a:solidFill>
          <a:uFillTx/>
          <a:latin typeface="+mn-lt"/>
          <a:ea typeface="+mn-ea"/>
          <a:cs typeface="+mn-cs"/>
          <a:sym typeface="Helvetica Neue Medium"/>
        </a:defRPr>
      </a:lvl2pPr>
      <a:lvl3pPr marL="0" marR="0" indent="0" algn="just" defTabSz="584200" rtl="0" latinLnBrk="0">
        <a:lnSpc>
          <a:spcPct val="100000"/>
        </a:lnSpc>
        <a:spcBef>
          <a:spcPts val="0"/>
        </a:spcBef>
        <a:spcAft>
          <a:spcPts val="0"/>
        </a:spcAft>
        <a:buClrTx/>
        <a:buSzTx/>
        <a:buFontTx/>
        <a:buNone/>
        <a:tabLst/>
        <a:defRPr b="0" baseline="0" cap="none" i="0" spc="0" strike="noStrike" sz="1500" u="none">
          <a:solidFill>
            <a:srgbClr val="FFFFFF"/>
          </a:solidFill>
          <a:uFillTx/>
          <a:latin typeface="+mn-lt"/>
          <a:ea typeface="+mn-ea"/>
          <a:cs typeface="+mn-cs"/>
          <a:sym typeface="Helvetica Neue Medium"/>
        </a:defRPr>
      </a:lvl3pPr>
      <a:lvl4pPr marL="0" marR="0" indent="0" algn="just" defTabSz="584200" rtl="0" latinLnBrk="0">
        <a:lnSpc>
          <a:spcPct val="100000"/>
        </a:lnSpc>
        <a:spcBef>
          <a:spcPts val="0"/>
        </a:spcBef>
        <a:spcAft>
          <a:spcPts val="0"/>
        </a:spcAft>
        <a:buClrTx/>
        <a:buSzTx/>
        <a:buFontTx/>
        <a:buNone/>
        <a:tabLst/>
        <a:defRPr b="0" baseline="0" cap="none" i="0" spc="0" strike="noStrike" sz="1500" u="none">
          <a:solidFill>
            <a:srgbClr val="FFFFFF"/>
          </a:solidFill>
          <a:uFillTx/>
          <a:latin typeface="+mn-lt"/>
          <a:ea typeface="+mn-ea"/>
          <a:cs typeface="+mn-cs"/>
          <a:sym typeface="Helvetica Neue Medium"/>
        </a:defRPr>
      </a:lvl4pPr>
      <a:lvl5pPr marL="0" marR="0" indent="0" algn="just" defTabSz="584200" rtl="0" latinLnBrk="0">
        <a:lnSpc>
          <a:spcPct val="100000"/>
        </a:lnSpc>
        <a:spcBef>
          <a:spcPts val="0"/>
        </a:spcBef>
        <a:spcAft>
          <a:spcPts val="0"/>
        </a:spcAft>
        <a:buClrTx/>
        <a:buSzTx/>
        <a:buFontTx/>
        <a:buNone/>
        <a:tabLst/>
        <a:defRPr b="0" baseline="0" cap="none" i="0" spc="0" strike="noStrike" sz="1500" u="none">
          <a:solidFill>
            <a:srgbClr val="FFFFFF"/>
          </a:solidFill>
          <a:uFillTx/>
          <a:latin typeface="+mn-lt"/>
          <a:ea typeface="+mn-ea"/>
          <a:cs typeface="+mn-cs"/>
          <a:sym typeface="Helvetica Neue Medium"/>
        </a:defRPr>
      </a:lvl5pPr>
      <a:lvl6pPr marL="0" marR="0" indent="0" algn="just" defTabSz="584200" rtl="0" latinLnBrk="0">
        <a:lnSpc>
          <a:spcPct val="100000"/>
        </a:lnSpc>
        <a:spcBef>
          <a:spcPts val="0"/>
        </a:spcBef>
        <a:spcAft>
          <a:spcPts val="0"/>
        </a:spcAft>
        <a:buClrTx/>
        <a:buSzTx/>
        <a:buFontTx/>
        <a:buNone/>
        <a:tabLst/>
        <a:defRPr b="0" baseline="0" cap="none" i="0" spc="0" strike="noStrike" sz="1500" u="none">
          <a:solidFill>
            <a:srgbClr val="FFFFFF"/>
          </a:solidFill>
          <a:uFillTx/>
          <a:latin typeface="+mn-lt"/>
          <a:ea typeface="+mn-ea"/>
          <a:cs typeface="+mn-cs"/>
          <a:sym typeface="Helvetica Neue Medium"/>
        </a:defRPr>
      </a:lvl6pPr>
      <a:lvl7pPr marL="0" marR="0" indent="0" algn="just" defTabSz="584200" rtl="0" latinLnBrk="0">
        <a:lnSpc>
          <a:spcPct val="100000"/>
        </a:lnSpc>
        <a:spcBef>
          <a:spcPts val="0"/>
        </a:spcBef>
        <a:spcAft>
          <a:spcPts val="0"/>
        </a:spcAft>
        <a:buClrTx/>
        <a:buSzTx/>
        <a:buFontTx/>
        <a:buNone/>
        <a:tabLst/>
        <a:defRPr b="0" baseline="0" cap="none" i="0" spc="0" strike="noStrike" sz="1500" u="none">
          <a:solidFill>
            <a:srgbClr val="FFFFFF"/>
          </a:solidFill>
          <a:uFillTx/>
          <a:latin typeface="+mn-lt"/>
          <a:ea typeface="+mn-ea"/>
          <a:cs typeface="+mn-cs"/>
          <a:sym typeface="Helvetica Neue Medium"/>
        </a:defRPr>
      </a:lvl7pPr>
      <a:lvl8pPr marL="0" marR="0" indent="0" algn="just" defTabSz="584200" rtl="0" latinLnBrk="0">
        <a:lnSpc>
          <a:spcPct val="100000"/>
        </a:lnSpc>
        <a:spcBef>
          <a:spcPts val="0"/>
        </a:spcBef>
        <a:spcAft>
          <a:spcPts val="0"/>
        </a:spcAft>
        <a:buClrTx/>
        <a:buSzTx/>
        <a:buFontTx/>
        <a:buNone/>
        <a:tabLst/>
        <a:defRPr b="0" baseline="0" cap="none" i="0" spc="0" strike="noStrike" sz="1500" u="none">
          <a:solidFill>
            <a:srgbClr val="FFFFFF"/>
          </a:solidFill>
          <a:uFillTx/>
          <a:latin typeface="+mn-lt"/>
          <a:ea typeface="+mn-ea"/>
          <a:cs typeface="+mn-cs"/>
          <a:sym typeface="Helvetica Neue Medium"/>
        </a:defRPr>
      </a:lvl8pPr>
      <a:lvl9pPr marL="0" marR="0" indent="0" algn="just" defTabSz="584200" rtl="0" latinLnBrk="0">
        <a:lnSpc>
          <a:spcPct val="100000"/>
        </a:lnSpc>
        <a:spcBef>
          <a:spcPts val="0"/>
        </a:spcBef>
        <a:spcAft>
          <a:spcPts val="0"/>
        </a:spcAft>
        <a:buClrTx/>
        <a:buSzTx/>
        <a:buFontTx/>
        <a:buNone/>
        <a:tabLst/>
        <a:defRPr b="0" baseline="0" cap="none" i="0" spc="0" strike="noStrike" sz="1500" u="none">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hyperlink" Target="https://fr.wikipedia.org/wiki/Grec_ancien" TargetMode="External"/><Relationship Id="rId4" Type="http://schemas.openxmlformats.org/officeDocument/2006/relationships/hyperlink" Target="https://fr.wikipedia.org/wiki/Latin" TargetMode="External"/><Relationship Id="rId5" Type="http://schemas.openxmlformats.org/officeDocument/2006/relationships/hyperlink" Target="https://fr.wikipedia.org/wiki/Polis" TargetMode="External"/><Relationship Id="rId6" Type="http://schemas.openxmlformats.org/officeDocument/2006/relationships/hyperlink" Target="https://fr.wikipedia.org/wiki/Thrace" TargetMode="External"/><Relationship Id="rId7" Type="http://schemas.openxmlformats.org/officeDocument/2006/relationships/hyperlink" Target="https://fr.wikipedia.org/wiki/Bosphore" TargetMode="External"/><Relationship Id="rId8" Type="http://schemas.openxmlformats.org/officeDocument/2006/relationships/hyperlink" Target="https://fr.wikipedia.org/wiki/Istanbul" TargetMode="External"/><Relationship Id="rId9" Type="http://schemas.openxmlformats.org/officeDocument/2006/relationships/hyperlink" Target="https://fr.wikipedia.org/wiki/Constantin_Ier_(empereur_romain)" TargetMode="External"/><Relationship Id="rId10" Type="http://schemas.openxmlformats.org/officeDocument/2006/relationships/hyperlink" Target="https://fr.wikipedia.org/wiki/Constantinople" TargetMode="External"/><Relationship Id="rId11" Type="http://schemas.openxmlformats.org/officeDocument/2006/relationships/hyperlink" Target="https://fr.wikipedia.org/wiki/330" TargetMode="External"/><Relationship Id="rId12" Type="http://schemas.openxmlformats.org/officeDocument/2006/relationships/hyperlink" Target="https://fr.wikipedia.org/wiki/Empire_romain" TargetMode="External"/><Relationship Id="rId13" Type="http://schemas.openxmlformats.org/officeDocument/2006/relationships/hyperlink" Target="https://fr.wikipedia.org/wiki/Empire_byzantin" TargetMode="External"/><Relationship Id="rId14" Type="http://schemas.openxmlformats.org/officeDocument/2006/relationships/hyperlink" Target="https://fr.wikipedia.org/wiki/Empire_ottoman" TargetMode="External"/><Relationship Id="rId15" Type="http://schemas.openxmlformats.org/officeDocument/2006/relationships/hyperlink" Target="https://fr.wikipedia.org/wiki/1453"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fr.wikipedia.org/wiki/Djinn" TargetMode="External"/><Relationship Id="rId3" Type="http://schemas.openxmlformats.org/officeDocument/2006/relationships/image" Target="../media/image1.tif"/><Relationship Id="rId4" Type="http://schemas.openxmlformats.org/officeDocument/2006/relationships/image" Target="../media/image2.tif"/><Relationship Id="rId5" Type="http://schemas.openxmlformats.org/officeDocument/2006/relationships/image" Target="../media/image3.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AZUR et ASMAR"/>
          <p:cNvSpPr txBox="1"/>
          <p:nvPr>
            <p:ph type="ctrTitle"/>
          </p:nvPr>
        </p:nvSpPr>
        <p:spPr>
          <a:xfrm>
            <a:off x="1628639" y="2625960"/>
            <a:ext cx="10464801" cy="1326680"/>
          </a:xfrm>
          <a:prstGeom prst="rect">
            <a:avLst/>
          </a:prstGeom>
        </p:spPr>
        <p:txBody>
          <a:bodyPr/>
          <a:lstStyle>
            <a:lvl1pPr algn="ctr">
              <a:defRPr sz="7900"/>
            </a:lvl1pPr>
          </a:lstStyle>
          <a:p>
            <a:pPr/>
            <a:r>
              <a:t>AZUR et ASMAR</a:t>
            </a:r>
          </a:p>
        </p:txBody>
      </p:sp>
      <p:sp>
        <p:nvSpPr>
          <p:cNvPr id="120" name="DE MICHEL OCELOT 2006"/>
          <p:cNvSpPr txBox="1"/>
          <p:nvPr>
            <p:ph type="subTitle" sz="quarter" idx="1"/>
          </p:nvPr>
        </p:nvSpPr>
        <p:spPr>
          <a:xfrm>
            <a:off x="1551286" y="4030363"/>
            <a:ext cx="10464801" cy="1130301"/>
          </a:xfrm>
          <a:prstGeom prst="rect">
            <a:avLst/>
          </a:prstGeom>
        </p:spPr>
        <p:txBody>
          <a:bodyPr/>
          <a:lstStyle/>
          <a:p>
            <a:pPr/>
            <a:r>
              <a:t>DE MICHEL OCELOT 2006</a:t>
            </a:r>
          </a:p>
        </p:txBody>
      </p:sp>
      <p:sp>
        <p:nvSpPr>
          <p:cNvPr id="121" name="Créé par Frédéric Bouillon 2020…"/>
          <p:cNvSpPr txBox="1"/>
          <p:nvPr/>
        </p:nvSpPr>
        <p:spPr>
          <a:xfrm>
            <a:off x="2181764" y="7547451"/>
            <a:ext cx="8641272" cy="8293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Créé par Frédéric Bouillon 2020 </a:t>
            </a:r>
          </a:p>
          <a:p>
            <a:pPr/>
            <a:r>
              <a:t>d’après Céline Guillemin</a:t>
            </a:r>
            <a:r>
              <a:rPr b="0">
                <a:latin typeface="Wingdings"/>
                <a:ea typeface="Wingdings"/>
                <a:cs typeface="Wingdings"/>
                <a:sym typeface="Wingdings"/>
              </a:rPr>
              <a:t></a:t>
            </a:r>
            <a:r>
              <a:t>CPD Arts Plastiques</a:t>
            </a:r>
            <a:r>
              <a:rPr b="0">
                <a:latin typeface="Wingdings"/>
                <a:ea typeface="Wingdings"/>
                <a:cs typeface="Wingdings"/>
                <a:sym typeface="Wingdings"/>
              </a:rPr>
              <a:t></a:t>
            </a:r>
            <a:r>
              <a:t>DSDEN 52</a:t>
            </a:r>
          </a:p>
        </p:txBody>
      </p:sp>
      <p:pic>
        <p:nvPicPr>
          <p:cNvPr id="122" name="logo cm2a.png" descr="logo cm2a.png"/>
          <p:cNvPicPr>
            <a:picLocks noChangeAspect="1"/>
          </p:cNvPicPr>
          <p:nvPr/>
        </p:nvPicPr>
        <p:blipFill>
          <a:blip r:embed="rId2">
            <a:extLst/>
          </a:blip>
          <a:stretch>
            <a:fillRect/>
          </a:stretch>
        </p:blipFill>
        <p:spPr>
          <a:xfrm>
            <a:off x="6050307" y="8337110"/>
            <a:ext cx="904186" cy="90418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Dans son livre des êtres imaginaires, Jorge Luis Borges s'intéressa aux djinns. Comme il le rapporte, selon les légendes arabes, Allah créa les anges avec de la lumière, les djinns avec du feu et les hommes avec de la poussière. Gallimard. Traduction française 1987."/>
          <p:cNvSpPr txBox="1"/>
          <p:nvPr>
            <p:ph type="title"/>
          </p:nvPr>
        </p:nvSpPr>
        <p:spPr>
          <a:xfrm>
            <a:off x="76200" y="257571"/>
            <a:ext cx="12475369" cy="5978129"/>
          </a:xfrm>
          <a:prstGeom prst="rect">
            <a:avLst/>
          </a:prstGeom>
        </p:spPr>
        <p:txBody>
          <a:bodyPr/>
          <a:lstStyle/>
          <a:p>
            <a:pPr defTabSz="566674">
              <a:defRPr sz="5335"/>
            </a:pPr>
            <a:r>
              <a:t>Dans son livre des êtres imaginaires, Jorge Luis Borges s'intéressa aux djinns. Comme il le rapporte, selon les légendes arabes, Allah créa les anges avec de la lumière, les djinns avec du feu et les hommes avec de la poussière. </a:t>
            </a:r>
            <a:r>
              <a:rPr sz="3007"/>
              <a:t>Gallimard. Traduction française 1987.</a:t>
            </a:r>
          </a:p>
        </p:txBody>
      </p:sp>
      <p:pic>
        <p:nvPicPr>
          <p:cNvPr id="150" name="Image" descr="Image"/>
          <p:cNvPicPr>
            <a:picLocks noChangeAspect="1"/>
          </p:cNvPicPr>
          <p:nvPr/>
        </p:nvPicPr>
        <p:blipFill>
          <a:blip r:embed="rId2">
            <a:extLst/>
          </a:blip>
          <a:stretch>
            <a:fillRect/>
          </a:stretch>
        </p:blipFill>
        <p:spPr>
          <a:xfrm>
            <a:off x="3176668" y="6328726"/>
            <a:ext cx="6274433" cy="2847024"/>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LES TROIS RELIGIONS MONOTHEISTES…"/>
          <p:cNvSpPr txBox="1"/>
          <p:nvPr>
            <p:ph type="ctrTitle"/>
          </p:nvPr>
        </p:nvSpPr>
        <p:spPr>
          <a:xfrm>
            <a:off x="1628639" y="-898716"/>
            <a:ext cx="10464801" cy="2449517"/>
          </a:xfrm>
          <a:prstGeom prst="rect">
            <a:avLst/>
          </a:prstGeom>
        </p:spPr>
        <p:txBody>
          <a:bodyPr/>
          <a:lstStyle/>
          <a:p>
            <a:pPr algn="ctr">
              <a:defRPr sz="4100"/>
            </a:pPr>
            <a:r>
              <a:t>LES TROIS RELIGIONS MONOTHEISTES </a:t>
            </a:r>
          </a:p>
          <a:p>
            <a:pPr algn="ctr">
              <a:defRPr sz="4100"/>
            </a:pPr>
            <a:r>
              <a:t>RELIGIONS DU LIVRE</a:t>
            </a:r>
          </a:p>
        </p:txBody>
      </p:sp>
      <p:sp>
        <p:nvSpPr>
          <p:cNvPr id="153" name="L’islam est la troisième religion monothéiste, fondée après le judaïsme (apparu près de deux millénaires avant l’ère chrétienne) et le christianisme. En outre, le Coran s’inspire des écritures sacrées qui lui sont antérieures : la Torah de la Bible hébraïque (Ancien Testament) et les Evangiles (Nouveau Testament). Au Moyen Âge, les chrétiens et les juifs vivant dans la société des califats Abassides étaient tolérés et pouvaient exercer librement leur culte, moyennant le paiement d’un impôt.…"/>
          <p:cNvSpPr txBox="1"/>
          <p:nvPr>
            <p:ph type="subTitle" idx="1"/>
          </p:nvPr>
        </p:nvSpPr>
        <p:spPr>
          <a:xfrm>
            <a:off x="320658" y="1467225"/>
            <a:ext cx="12490062" cy="6819150"/>
          </a:xfrm>
          <a:prstGeom prst="rect">
            <a:avLst/>
          </a:prstGeom>
        </p:spPr>
        <p:txBody>
          <a:bodyPr/>
          <a:lstStyle/>
          <a:p>
            <a:pPr algn="just" defTabSz="332993">
              <a:defRPr sz="3420">
                <a:latin typeface="+mn-lt"/>
                <a:ea typeface="+mn-ea"/>
                <a:cs typeface="+mn-cs"/>
                <a:sym typeface="Helvetica Neue Medium"/>
              </a:defRPr>
            </a:pPr>
            <a:br>
              <a:rPr sz="912">
                <a:solidFill>
                  <a:srgbClr val="4F81BD"/>
                </a:solidFill>
              </a:rPr>
            </a:br>
            <a:r>
              <a:t>L’islam est la troisième religion monothéiste, fondée après le judaïsme (apparu près de deux millénaires avant l’ère chrétienne) et le christianisme.</a:t>
            </a:r>
            <a:br/>
            <a:r>
              <a:t>En outre, le Coran s’inspire des écritures sacrées qui lui sont antérieures : la Torah de la Bible hébraïque (Ancien Testament) et les Evangiles (Nouveau Testament).</a:t>
            </a:r>
            <a:br/>
            <a:r>
              <a:t>Au Moyen Âge, les chrétiens et les juifs vivant dans la société des califats Abassides étaient tolérés et pouvaient exercer librement leur culte, moyennant le paiement d’un impôt. </a:t>
            </a:r>
          </a:p>
          <a:p>
            <a:pPr algn="just" defTabSz="332993">
              <a:defRPr sz="3420">
                <a:latin typeface="+mn-lt"/>
                <a:ea typeface="+mn-ea"/>
                <a:cs typeface="+mn-cs"/>
                <a:sym typeface="Helvetica Neue Medium"/>
              </a:defRPr>
            </a:pPr>
            <a:r>
              <a:t>La scène du film montrant une mosquée, une synagogue et une église souligne la co-existence des trois religions dans la ville d’Asmar. </a:t>
            </a:r>
            <a:endParaRPr sz="684"/>
          </a:p>
        </p:txBody>
      </p:sp>
      <p:pic>
        <p:nvPicPr>
          <p:cNvPr id="154" name="page34image25191360.jpg" descr="page34image25191360.jpg"/>
          <p:cNvPicPr>
            <a:picLocks noChangeAspect="1"/>
          </p:cNvPicPr>
          <p:nvPr/>
        </p:nvPicPr>
        <p:blipFill>
          <a:blip r:embed="rId2">
            <a:extLst/>
          </a:blip>
          <a:stretch>
            <a:fillRect/>
          </a:stretch>
        </p:blipFill>
        <p:spPr>
          <a:xfrm>
            <a:off x="2450252" y="8004012"/>
            <a:ext cx="8680933" cy="1752963"/>
          </a:xfrm>
          <a:prstGeom prst="rect">
            <a:avLst/>
          </a:prstGeom>
          <a:ln w="12700">
            <a:miter lim="400000"/>
          </a:ln>
        </p:spPr>
      </p:pic>
      <p:sp>
        <p:nvSpPr>
          <p:cNvPr id="155" name="Texte"/>
          <p:cNvSpPr txBox="1"/>
          <p:nvPr/>
        </p:nvSpPr>
        <p:spPr>
          <a:xfrm>
            <a:off x="2450252" y="6797874"/>
            <a:ext cx="152401"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spcBef>
                <a:spcPts val="1200"/>
              </a:spcBef>
              <a:defRPr b="0" sz="1200">
                <a:solidFill>
                  <a:srgbClr val="000000"/>
                </a:solidFill>
                <a:latin typeface="Times"/>
                <a:ea typeface="Times"/>
                <a:cs typeface="Times"/>
                <a:sym typeface="Times"/>
              </a:defRPr>
            </a:lvl1pPr>
          </a:lstStyle>
          <a:p>
            <a:pPr/>
            <a:r>
              <a:t>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UNE VIE INTELLECTUELLE TRES RICHE"/>
          <p:cNvSpPr txBox="1"/>
          <p:nvPr>
            <p:ph type="ctrTitle"/>
          </p:nvPr>
        </p:nvSpPr>
        <p:spPr>
          <a:xfrm>
            <a:off x="1565350" y="-1334709"/>
            <a:ext cx="10464801" cy="2449517"/>
          </a:xfrm>
          <a:prstGeom prst="rect">
            <a:avLst/>
          </a:prstGeom>
        </p:spPr>
        <p:txBody>
          <a:bodyPr/>
          <a:lstStyle>
            <a:lvl1pPr algn="ctr">
              <a:defRPr sz="4100"/>
            </a:lvl1pPr>
          </a:lstStyle>
          <a:p>
            <a:pPr/>
            <a:r>
              <a:t>UNE VIE INTELLECTUELLE TRES RICHE</a:t>
            </a:r>
          </a:p>
        </p:txBody>
      </p:sp>
      <p:sp>
        <p:nvSpPr>
          <p:cNvPr id="158" name="L’essor de la civilisation arabo-musulmane est intrinsèquement lié au développement des sciences et des lettres. Ouverts aux héritages d’autres civilisations, les califes encouragent la traduction de textes grecs, latins, perses et indiens, qui vont inspirer des philosophes, des historiens et venir enrichir les travaux de recherche de nombreux savants. En reprenant le système de numération indien, les mathématiciens arabes développent leur discipline et inventent notamment l’algèbre. Les savants portent également un intérêt tout particulier à l’astronomie qui, en fournissant des instruments de mesure comme l’astrolabe, facilite la navigation en mer. L’âge d’or du monde musulman s’accompagne ainsi d’une diffusion du savoir qui marquera durablement l’histoire des sciences."/>
          <p:cNvSpPr txBox="1"/>
          <p:nvPr>
            <p:ph type="subTitle" idx="1"/>
          </p:nvPr>
        </p:nvSpPr>
        <p:spPr>
          <a:xfrm>
            <a:off x="327691" y="1129681"/>
            <a:ext cx="12490061" cy="8044916"/>
          </a:xfrm>
          <a:prstGeom prst="rect">
            <a:avLst/>
          </a:prstGeom>
        </p:spPr>
        <p:txBody>
          <a:bodyPr/>
          <a:lstStyle/>
          <a:p>
            <a:pPr algn="just" defTabSz="321310">
              <a:defRPr sz="3300">
                <a:latin typeface="+mn-lt"/>
                <a:ea typeface="+mn-ea"/>
                <a:cs typeface="+mn-cs"/>
                <a:sym typeface="Helvetica Neue Medium"/>
              </a:defRPr>
            </a:pPr>
            <a:br>
              <a:rPr sz="880">
                <a:solidFill>
                  <a:srgbClr val="4F81BD"/>
                </a:solidFill>
              </a:rPr>
            </a:br>
            <a:r>
              <a:t>L’essor de la civilisation arabo-musulmane est intrinsèquement lié au développement des sciences et des lettres. Ouverts aux héritages d’autres civilisations, les califes encouragent la traduction de textes grecs, latins, perses et indiens, qui vont inspirer des philosophes, des historiens et venir enrichir les travaux de recherche de nombreux savants. En reprenant le système de numération indien, les mathématiciens arabes développent leur discipline et inventent notamment l’algèbre. Les savants portent également un intérêt tout particulier à l’astronomie qui, en fournissant des instruments de mesure comme l’astrolabe, facilite la navigation en mer.</a:t>
            </a:r>
            <a:br/>
            <a:r>
              <a:t>L’âge d’or du monde musulman s’accompagne ainsi d’une diffusion du savoir qui marquera durablement l’histoire des sciences. </a:t>
            </a:r>
            <a:endParaRPr sz="660"/>
          </a:p>
          <a:p>
            <a:pPr algn="just" defTabSz="321310">
              <a:defRPr sz="3300">
                <a:latin typeface="+mn-lt"/>
                <a:ea typeface="+mn-ea"/>
                <a:cs typeface="+mn-cs"/>
                <a:sym typeface="Helvetica Neue Medium"/>
              </a:defRPr>
            </a:pPr>
            <a:r>
              <a:t> </a:t>
            </a:r>
            <a:endParaRPr sz="660"/>
          </a:p>
        </p:txBody>
      </p:sp>
      <p:sp>
        <p:nvSpPr>
          <p:cNvPr id="159" name="Texte"/>
          <p:cNvSpPr txBox="1"/>
          <p:nvPr/>
        </p:nvSpPr>
        <p:spPr>
          <a:xfrm>
            <a:off x="2450252" y="6797874"/>
            <a:ext cx="152401"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spcBef>
                <a:spcPts val="1200"/>
              </a:spcBef>
              <a:defRPr b="0" sz="1200">
                <a:solidFill>
                  <a:srgbClr val="000000"/>
                </a:solidFill>
                <a:latin typeface="Times"/>
                <a:ea typeface="Times"/>
                <a:cs typeface="Times"/>
                <a:sym typeface="Times"/>
              </a:defRPr>
            </a:lvl1pPr>
          </a:lstStyle>
          <a:p>
            <a:pPr/>
            <a:r>
              <a:t> </a:t>
            </a:r>
          </a:p>
        </p:txBody>
      </p:sp>
      <p:pic>
        <p:nvPicPr>
          <p:cNvPr id="160" name="page34image25184912.jpg" descr="page34image25184912.jpg"/>
          <p:cNvPicPr>
            <a:picLocks noChangeAspect="1"/>
          </p:cNvPicPr>
          <p:nvPr/>
        </p:nvPicPr>
        <p:blipFill>
          <a:blip r:embed="rId2">
            <a:extLst/>
          </a:blip>
          <a:stretch>
            <a:fillRect/>
          </a:stretch>
        </p:blipFill>
        <p:spPr>
          <a:xfrm>
            <a:off x="5041406" y="7965834"/>
            <a:ext cx="2921988" cy="1640023"/>
          </a:xfrm>
          <a:prstGeom prst="rect">
            <a:avLst/>
          </a:prstGeom>
          <a:ln w="12700">
            <a:miter lim="400000"/>
          </a:ln>
        </p:spPr>
      </p:pic>
      <p:sp>
        <p:nvSpPr>
          <p:cNvPr id="161" name="Texte"/>
          <p:cNvSpPr txBox="1"/>
          <p:nvPr/>
        </p:nvSpPr>
        <p:spPr>
          <a:xfrm>
            <a:off x="5041406" y="2785956"/>
            <a:ext cx="152401"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spcBef>
                <a:spcPts val="1200"/>
              </a:spcBef>
              <a:defRPr b="0" sz="1200">
                <a:solidFill>
                  <a:srgbClr val="000000"/>
                </a:solidFill>
                <a:latin typeface="Times"/>
                <a:ea typeface="Times"/>
                <a:cs typeface="Times"/>
                <a:sym typeface="Times"/>
              </a:defRPr>
            </a:lvl1pPr>
          </a:lstStyle>
          <a:p>
            <a:pPr/>
            <a:r>
              <a:t>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LES MOTS d’ORIGINE ARABE"/>
          <p:cNvSpPr txBox="1"/>
          <p:nvPr>
            <p:ph type="ctrTitle"/>
          </p:nvPr>
        </p:nvSpPr>
        <p:spPr>
          <a:xfrm>
            <a:off x="1565350" y="-1334709"/>
            <a:ext cx="10464801" cy="2449517"/>
          </a:xfrm>
          <a:prstGeom prst="rect">
            <a:avLst/>
          </a:prstGeom>
        </p:spPr>
        <p:txBody>
          <a:bodyPr/>
          <a:lstStyle/>
          <a:p>
            <a:pPr lvl="1" algn="ctr">
              <a:defRPr sz="4100"/>
            </a:pPr>
            <a:r>
              <a:t>LES MOTS d’ORIGINE ARABE</a:t>
            </a:r>
            <a:endParaRPr sz="1200"/>
          </a:p>
        </p:txBody>
      </p:sp>
      <p:sp>
        <p:nvSpPr>
          <p:cNvPr id="164" name="« Par l'expansion territoriale du Moyen Âge et par la diffusion du Coran, la langue arabe s'est répandue dans toute l'Afrique du nord et en Asie mineure.…"/>
          <p:cNvSpPr txBox="1"/>
          <p:nvPr>
            <p:ph type="subTitle" idx="1"/>
          </p:nvPr>
        </p:nvSpPr>
        <p:spPr>
          <a:xfrm>
            <a:off x="327691" y="848340"/>
            <a:ext cx="12490061" cy="8234839"/>
          </a:xfrm>
          <a:prstGeom prst="rect">
            <a:avLst/>
          </a:prstGeom>
        </p:spPr>
        <p:txBody>
          <a:bodyPr/>
          <a:lstStyle/>
          <a:p>
            <a:pPr algn="just" defTabSz="373887">
              <a:defRPr sz="3839">
                <a:latin typeface="+mn-lt"/>
                <a:ea typeface="+mn-ea"/>
                <a:cs typeface="+mn-cs"/>
                <a:sym typeface="Helvetica Neue Medium"/>
              </a:defRPr>
            </a:pPr>
            <a:br>
              <a:rPr sz="1024">
                <a:solidFill>
                  <a:srgbClr val="4F81BD"/>
                </a:solidFill>
              </a:rPr>
            </a:br>
            <a:r>
              <a:t>« Par l'expansion territoriale du Moyen Âge et par la diffusion du Coran, la langue arabe s'est répandue dans toute l'Afrique du nord et en Asie mineure. </a:t>
            </a:r>
          </a:p>
          <a:p>
            <a:pPr algn="just" defTabSz="373887">
              <a:defRPr sz="3839">
                <a:latin typeface="+mn-lt"/>
                <a:ea typeface="+mn-ea"/>
                <a:cs typeface="+mn-cs"/>
                <a:sym typeface="Helvetica Neue Medium"/>
              </a:defRPr>
            </a:pPr>
            <a:r>
              <a:t>L'arabe a légué une série de mots aux langues occidentales, surtout à l'espagnol. </a:t>
            </a:r>
            <a:endParaRPr sz="768">
              <a:latin typeface="Times"/>
              <a:ea typeface="Times"/>
              <a:cs typeface="Times"/>
              <a:sym typeface="Times"/>
            </a:endParaRPr>
          </a:p>
          <a:p>
            <a:pPr algn="just" defTabSz="373887">
              <a:defRPr sz="3839">
                <a:latin typeface="+mn-lt"/>
                <a:ea typeface="+mn-ea"/>
                <a:cs typeface="+mn-cs"/>
                <a:sym typeface="Helvetica Neue Medium"/>
              </a:defRPr>
            </a:pPr>
            <a:r>
              <a:t>On retrouve ainsi en français, des mots d'origine arabe tel : Abricot, almanach, alambic, alcool, algèbre, amiral, artichaut, assassin, barque, budget, carafe, chèque, chiffre, chimie</a:t>
            </a:r>
            <a:r>
              <a:rPr>
                <a:latin typeface="Times New Roman"/>
                <a:ea typeface="Times New Roman"/>
                <a:cs typeface="Times New Roman"/>
                <a:sym typeface="Times New Roman"/>
              </a:rPr>
              <a:t>, </a:t>
            </a:r>
            <a:r>
              <a:t>cordonnier, coton, douane, échec, élixir, guitare, luth, magasin, maroquinerie, matelas, mousson, orange, pastèque, safran, sirop, satin, sucre, souk, tarif, tambour, zénith, zéro » </a:t>
            </a:r>
            <a:endParaRPr sz="768">
              <a:latin typeface="Times"/>
              <a:ea typeface="Times"/>
              <a:cs typeface="Times"/>
              <a:sym typeface="Times"/>
            </a:endParaRPr>
          </a:p>
          <a:p>
            <a:pPr algn="just" defTabSz="373887">
              <a:defRPr sz="3839">
                <a:latin typeface="+mn-lt"/>
                <a:ea typeface="+mn-ea"/>
                <a:cs typeface="+mn-cs"/>
                <a:sym typeface="Helvetica Neue Medium"/>
              </a:defRPr>
            </a:pPr>
            <a:endParaRPr sz="768"/>
          </a:p>
          <a:p>
            <a:pPr algn="just" defTabSz="373887">
              <a:defRPr sz="3839">
                <a:latin typeface="+mn-lt"/>
                <a:ea typeface="+mn-ea"/>
                <a:cs typeface="+mn-cs"/>
                <a:sym typeface="Helvetica Neue Medium"/>
              </a:defRPr>
            </a:pPr>
            <a:r>
              <a:t> </a:t>
            </a:r>
            <a:endParaRPr sz="768"/>
          </a:p>
        </p:txBody>
      </p:sp>
      <p:sp>
        <p:nvSpPr>
          <p:cNvPr id="165" name="Texte"/>
          <p:cNvSpPr txBox="1"/>
          <p:nvPr/>
        </p:nvSpPr>
        <p:spPr>
          <a:xfrm>
            <a:off x="2450252" y="6797874"/>
            <a:ext cx="152401"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spcBef>
                <a:spcPts val="1200"/>
              </a:spcBef>
              <a:defRPr b="0" sz="1200">
                <a:solidFill>
                  <a:srgbClr val="000000"/>
                </a:solidFill>
                <a:latin typeface="Times"/>
                <a:ea typeface="Times"/>
                <a:cs typeface="Times"/>
                <a:sym typeface="Times"/>
              </a:defRPr>
            </a:lvl1pPr>
          </a:lstStyle>
          <a:p>
            <a:pPr/>
            <a:r>
              <a:t> </a:t>
            </a:r>
          </a:p>
        </p:txBody>
      </p:sp>
      <p:pic>
        <p:nvPicPr>
          <p:cNvPr id="166" name="page34image25184912.jpg" descr="page34image25184912.jpg"/>
          <p:cNvPicPr>
            <a:picLocks noChangeAspect="1"/>
          </p:cNvPicPr>
          <p:nvPr/>
        </p:nvPicPr>
        <p:blipFill>
          <a:blip r:embed="rId2">
            <a:extLst/>
          </a:blip>
          <a:stretch>
            <a:fillRect/>
          </a:stretch>
        </p:blipFill>
        <p:spPr>
          <a:xfrm>
            <a:off x="4549155" y="8120542"/>
            <a:ext cx="2921988" cy="1640022"/>
          </a:xfrm>
          <a:prstGeom prst="rect">
            <a:avLst/>
          </a:prstGeom>
          <a:ln w="12700">
            <a:miter lim="400000"/>
          </a:ln>
        </p:spPr>
      </p:pic>
      <p:sp>
        <p:nvSpPr>
          <p:cNvPr id="167" name="Texte"/>
          <p:cNvSpPr txBox="1"/>
          <p:nvPr/>
        </p:nvSpPr>
        <p:spPr>
          <a:xfrm>
            <a:off x="5041406" y="2785956"/>
            <a:ext cx="152401"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spcBef>
                <a:spcPts val="1200"/>
              </a:spcBef>
              <a:defRPr b="0" sz="1200">
                <a:solidFill>
                  <a:srgbClr val="000000"/>
                </a:solidFill>
                <a:latin typeface="Times"/>
                <a:ea typeface="Times"/>
                <a:cs typeface="Times"/>
                <a:sym typeface="Times"/>
              </a:defRPr>
            </a:lvl1pPr>
          </a:lstStyle>
          <a:p>
            <a:pPr/>
            <a:r>
              <a:t>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Affiche.jpg" descr="Affiche.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Contexte"/>
          <p:cNvSpPr txBox="1"/>
          <p:nvPr>
            <p:ph type="title"/>
          </p:nvPr>
        </p:nvSpPr>
        <p:spPr>
          <a:xfrm>
            <a:off x="1270000" y="101600"/>
            <a:ext cx="10464800" cy="1172220"/>
          </a:xfrm>
          <a:prstGeom prst="rect">
            <a:avLst/>
          </a:prstGeom>
        </p:spPr>
        <p:txBody>
          <a:bodyPr/>
          <a:lstStyle>
            <a:lvl1pPr algn="ctr" defTabSz="519937">
              <a:defRPr sz="7119"/>
            </a:lvl1pPr>
          </a:lstStyle>
          <a:p>
            <a:pPr/>
            <a:r>
              <a:t>Contexte</a:t>
            </a:r>
          </a:p>
        </p:txBody>
      </p:sp>
      <p:pic>
        <p:nvPicPr>
          <p:cNvPr id="127" name="frise-le-moyen-age.jpg" descr="frise-le-moyen-age.jpg"/>
          <p:cNvPicPr>
            <a:picLocks noChangeAspect="1"/>
          </p:cNvPicPr>
          <p:nvPr/>
        </p:nvPicPr>
        <p:blipFill>
          <a:blip r:embed="rId2">
            <a:extLst/>
          </a:blip>
          <a:stretch>
            <a:fillRect/>
          </a:stretch>
        </p:blipFill>
        <p:spPr>
          <a:xfrm>
            <a:off x="353420" y="1970615"/>
            <a:ext cx="12297960" cy="612205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Europe-middle-east-west-asia.jpg" descr="Europe-middle-east-west-asia.jpg"/>
          <p:cNvPicPr>
            <a:picLocks noChangeAspect="1"/>
          </p:cNvPicPr>
          <p:nvPr>
            <p:ph type="pic" idx="13"/>
          </p:nvPr>
        </p:nvPicPr>
        <p:blipFill>
          <a:blip r:embed="rId2">
            <a:extLst/>
          </a:blip>
          <a:srcRect l="0" t="0" r="0" b="0"/>
          <a:stretch>
            <a:fillRect/>
          </a:stretch>
        </p:blipFill>
        <p:spPr>
          <a:xfrm>
            <a:off x="1517054" y="1436659"/>
            <a:ext cx="10494701" cy="7871026"/>
          </a:xfrm>
          <a:prstGeom prst="rect">
            <a:avLst/>
          </a:prstGeom>
        </p:spPr>
      </p:pic>
      <p:sp>
        <p:nvSpPr>
          <p:cNvPr id="130" name="L’histoire de Carthage, de la période punique à son invasion par les musulmans au VIIème siècle."/>
          <p:cNvSpPr txBox="1"/>
          <p:nvPr>
            <p:ph type="title"/>
          </p:nvPr>
        </p:nvSpPr>
        <p:spPr>
          <a:xfrm>
            <a:off x="1531937" y="115664"/>
            <a:ext cx="10464801" cy="1172221"/>
          </a:xfrm>
          <a:prstGeom prst="rect">
            <a:avLst/>
          </a:prstGeom>
        </p:spPr>
        <p:txBody>
          <a:bodyPr/>
          <a:lstStyle>
            <a:lvl1pPr defTabSz="502412">
              <a:defRPr sz="3440"/>
            </a:lvl1pPr>
          </a:lstStyle>
          <a:p>
            <a:pPr/>
            <a:r>
              <a:t>L’histoire de Carthage, de la période punique à son invasion par les musulmans au VIIème siècle.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2" name="1200px-First_Punic_War_(264_BC)-fr.svg.png" descr="1200px-First_Punic_War_(264_BC)-fr.svg.png"/>
          <p:cNvPicPr>
            <a:picLocks noChangeAspect="1"/>
          </p:cNvPicPr>
          <p:nvPr/>
        </p:nvPicPr>
        <p:blipFill>
          <a:blip r:embed="rId2">
            <a:extLst/>
          </a:blip>
          <a:stretch>
            <a:fillRect/>
          </a:stretch>
        </p:blipFill>
        <p:spPr>
          <a:xfrm>
            <a:off x="359371" y="808377"/>
            <a:ext cx="11831156" cy="8932523"/>
          </a:xfrm>
          <a:prstGeom prst="rect">
            <a:avLst/>
          </a:prstGeom>
          <a:ln w="12700">
            <a:miter lim="400000"/>
          </a:ln>
        </p:spPr>
      </p:pic>
      <p:sp>
        <p:nvSpPr>
          <p:cNvPr id="133" name="GUERRES PUNIQUES ou guerres romano-carthaginoises"/>
          <p:cNvSpPr txBox="1"/>
          <p:nvPr/>
        </p:nvSpPr>
        <p:spPr>
          <a:xfrm>
            <a:off x="2241202" y="137770"/>
            <a:ext cx="9065288" cy="4610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GUERRES PUNIQUES ou guerres romano-carthaginoises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5" name="Turquie-397deb83ce.jpg" descr="Turquie-397deb83ce.jpg"/>
          <p:cNvPicPr>
            <a:picLocks noChangeAspect="1"/>
          </p:cNvPicPr>
          <p:nvPr/>
        </p:nvPicPr>
        <p:blipFill>
          <a:blip r:embed="rId2">
            <a:extLst/>
          </a:blip>
          <a:stretch>
            <a:fillRect/>
          </a:stretch>
        </p:blipFill>
        <p:spPr>
          <a:xfrm>
            <a:off x="788194" y="583008"/>
            <a:ext cx="11428412" cy="7593879"/>
          </a:xfrm>
          <a:prstGeom prst="rect">
            <a:avLst/>
          </a:prstGeom>
          <a:ln w="12700">
            <a:miter lim="400000"/>
          </a:ln>
        </p:spPr>
      </p:pic>
      <p:sp>
        <p:nvSpPr>
          <p:cNvPr id="136" name="Byzance puis Constantinople à l'époque byzantine se transforme en Istanbul à l'époque musulmane jusqu'à aujourd'hui."/>
          <p:cNvSpPr txBox="1"/>
          <p:nvPr/>
        </p:nvSpPr>
        <p:spPr>
          <a:xfrm>
            <a:off x="196774" y="84078"/>
            <a:ext cx="12611252" cy="5543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1700">
                <a:latin typeface="+mn-lt"/>
                <a:ea typeface="+mn-ea"/>
                <a:cs typeface="+mn-cs"/>
                <a:sym typeface="Helvetica Neue Medium"/>
              </a:defRPr>
            </a:lvl1pPr>
          </a:lstStyle>
          <a:p>
            <a:pPr/>
            <a:r>
              <a:t>Byzance puis Constantinople à l'époque byzantine se transforme en Istanbul à l'époque musulmane jusqu'à aujourd'hui. </a:t>
            </a:r>
            <a:endParaRPr sz="1200"/>
          </a:p>
        </p:txBody>
      </p:sp>
      <p:sp>
        <p:nvSpPr>
          <p:cNvPr id="137" name="Byzance (en grec ancien Βυζάντιον / Buzántion, en latin Byzantium) est une ancienne cité grecque, capitale de la Thrace, située à l'entrée du Bosphore sous une partie de l'actuelle Istanbul. La cité a été reconstruite par Constantin Ier et, renommée Constantinople en 330 apr. J.-C., elle est devenue la capitale de l'Empire romain, puis de l'Empire romain d'Orient et enfin de l'Empire ottoman à partir de 1453 apr. J.-C. (date de la prise de la ville par les Turcs). Elle fut rebaptisée Istanbul en 1930."/>
          <p:cNvSpPr txBox="1"/>
          <p:nvPr/>
        </p:nvSpPr>
        <p:spPr>
          <a:xfrm>
            <a:off x="196774" y="8224354"/>
            <a:ext cx="12611253" cy="14276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sz="1800">
                <a:latin typeface="Arial"/>
                <a:ea typeface="Arial"/>
                <a:cs typeface="Arial"/>
                <a:sym typeface="Arial"/>
              </a:defRPr>
            </a:pPr>
            <a:r>
              <a:t>Byzance (en </a:t>
            </a:r>
            <a:r>
              <a:rPr>
                <a:hlinkClick r:id="rId3" invalidUrl="" action="" tgtFrame="" tooltip="" history="1" highlightClick="0" endSnd="0"/>
              </a:rPr>
              <a:t>grec ancien</a:t>
            </a:r>
            <a:r>
              <a:t> Βυζάντιον / Buzántion, en </a:t>
            </a:r>
            <a:r>
              <a:rPr>
                <a:hlinkClick r:id="rId4" invalidUrl="" action="" tgtFrame="" tooltip="" history="1" highlightClick="0" endSnd="0"/>
              </a:rPr>
              <a:t>latin</a:t>
            </a:r>
            <a:r>
              <a:t> Byzantium) est une ancienne </a:t>
            </a:r>
            <a:r>
              <a:rPr>
                <a:hlinkClick r:id="rId5" invalidUrl="" action="" tgtFrame="" tooltip="" history="1" highlightClick="0" endSnd="0"/>
              </a:rPr>
              <a:t>cité grecque</a:t>
            </a:r>
            <a:r>
              <a:t>, capitale de la </a:t>
            </a:r>
            <a:r>
              <a:rPr>
                <a:hlinkClick r:id="rId6" invalidUrl="" action="" tgtFrame="" tooltip="" history="1" highlightClick="0" endSnd="0"/>
              </a:rPr>
              <a:t>Thrace</a:t>
            </a:r>
            <a:r>
              <a:t>, située à l'entrée du </a:t>
            </a:r>
            <a:r>
              <a:rPr>
                <a:hlinkClick r:id="rId7" invalidUrl="" action="" tgtFrame="" tooltip="" history="1" highlightClick="0" endSnd="0"/>
              </a:rPr>
              <a:t>Bosphore</a:t>
            </a:r>
            <a:r>
              <a:t> sous une partie de l'actuelle </a:t>
            </a:r>
            <a:r>
              <a:rPr>
                <a:hlinkClick r:id="rId8" invalidUrl="" action="" tgtFrame="" tooltip="" history="1" highlightClick="0" endSnd="0"/>
              </a:rPr>
              <a:t>Istanbul</a:t>
            </a:r>
            <a:r>
              <a:t>. La cité a été reconstruite par </a:t>
            </a:r>
            <a:r>
              <a:rPr>
                <a:hlinkClick r:id="rId9" invalidUrl="" action="" tgtFrame="" tooltip="" history="1" highlightClick="0" endSnd="0"/>
              </a:rPr>
              <a:t>Constantin Ier</a:t>
            </a:r>
            <a:r>
              <a:t> et, renommée </a:t>
            </a:r>
            <a:r>
              <a:rPr>
                <a:hlinkClick r:id="rId10" invalidUrl="" action="" tgtFrame="" tooltip="" history="1" highlightClick="0" endSnd="0"/>
              </a:rPr>
              <a:t>Constantinople</a:t>
            </a:r>
            <a:r>
              <a:t> en </a:t>
            </a:r>
            <a:r>
              <a:rPr>
                <a:hlinkClick r:id="rId11" invalidUrl="" action="" tgtFrame="" tooltip="" history="1" highlightClick="0" endSnd="0"/>
              </a:rPr>
              <a:t>330 apr. J.-C.</a:t>
            </a:r>
            <a:r>
              <a:t>, elle est devenue la capitale de l'</a:t>
            </a:r>
            <a:r>
              <a:rPr>
                <a:hlinkClick r:id="rId12" invalidUrl="" action="" tgtFrame="" tooltip="" history="1" highlightClick="0" endSnd="0"/>
              </a:rPr>
              <a:t>Empire romain</a:t>
            </a:r>
            <a:r>
              <a:t>, puis de l'</a:t>
            </a:r>
            <a:r>
              <a:rPr>
                <a:hlinkClick r:id="rId13" invalidUrl="" action="" tgtFrame="" tooltip="" history="1" highlightClick="0" endSnd="0"/>
              </a:rPr>
              <a:t>Empire romain d'Orient</a:t>
            </a:r>
            <a:r>
              <a:t> et enfin de l'</a:t>
            </a:r>
            <a:r>
              <a:rPr>
                <a:hlinkClick r:id="rId14" invalidUrl="" action="" tgtFrame="" tooltip="" history="1" highlightClick="0" endSnd="0"/>
              </a:rPr>
              <a:t>Empire ottoman</a:t>
            </a:r>
            <a:r>
              <a:t> à partir de </a:t>
            </a:r>
            <a:r>
              <a:rPr>
                <a:hlinkClick r:id="rId15" invalidUrl="" action="" tgtFrame="" tooltip="" history="1" highlightClick="0" endSnd="0"/>
              </a:rPr>
              <a:t>1453 apr. J.-C.</a:t>
            </a:r>
            <a:r>
              <a:t> (date de la prise de la ville par les Turcs). Elle fut rebaptisée </a:t>
            </a:r>
            <a:r>
              <a:rPr>
                <a:hlinkClick r:id="rId8" invalidUrl="" action="" tgtFrame="" tooltip="" history="1" highlightClick="0" endSnd="0"/>
              </a:rPr>
              <a:t>Istanbul</a:t>
            </a:r>
            <a:r>
              <a:t> en 1930.</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9" name="Europe-middle-east-west-asia.jpg" descr="Europe-middle-east-west-asia.jpg"/>
          <p:cNvPicPr>
            <a:picLocks noChangeAspect="1"/>
          </p:cNvPicPr>
          <p:nvPr>
            <p:ph type="pic" idx="13"/>
          </p:nvPr>
        </p:nvPicPr>
        <p:blipFill>
          <a:blip r:embed="rId2">
            <a:extLst/>
          </a:blip>
          <a:srcRect l="0" t="0" r="0" b="0"/>
          <a:stretch>
            <a:fillRect/>
          </a:stretch>
        </p:blipFill>
        <p:spPr>
          <a:xfrm>
            <a:off x="1517054" y="1436659"/>
            <a:ext cx="10494701" cy="7871026"/>
          </a:xfrm>
          <a:prstGeom prst="rect">
            <a:avLst/>
          </a:prstGeom>
        </p:spPr>
      </p:pic>
      <p:sp>
        <p:nvSpPr>
          <p:cNvPr id="140" name="L’histoire de Carthage, de la période punique à son invasion par les musulmans au VIIème siècle."/>
          <p:cNvSpPr txBox="1"/>
          <p:nvPr>
            <p:ph type="title"/>
          </p:nvPr>
        </p:nvSpPr>
        <p:spPr>
          <a:xfrm>
            <a:off x="1531937" y="115664"/>
            <a:ext cx="10464801" cy="1172221"/>
          </a:xfrm>
          <a:prstGeom prst="rect">
            <a:avLst/>
          </a:prstGeom>
        </p:spPr>
        <p:txBody>
          <a:bodyPr/>
          <a:lstStyle>
            <a:lvl1pPr defTabSz="502412">
              <a:defRPr sz="3440"/>
            </a:lvl1pPr>
          </a:lstStyle>
          <a:p>
            <a:pPr/>
            <a:r>
              <a:t>L’histoire de Carthage, de la période punique à son invasion par les musulmans au VIIème siècle.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La dualité entre Azur et Asmar : que cherchent-ils et que découvrent-ils à travers leurs aventures, qu’obtiennent-ils ? - Evolution: au début, ils sont frères de lait, chacun étant orphelin d’un parent comme dans beaucoup de contes (« Tu n’as pas de papa. » dit Azur à Asmar et « Toi tu n’as pas de maman. » répond Asmar.), puis ils se chamaillent et s’opposent.…"/>
          <p:cNvSpPr txBox="1"/>
          <p:nvPr>
            <p:ph type="title"/>
          </p:nvPr>
        </p:nvSpPr>
        <p:spPr>
          <a:xfrm>
            <a:off x="370927" y="176893"/>
            <a:ext cx="12523108" cy="8640341"/>
          </a:xfrm>
          <a:prstGeom prst="rect">
            <a:avLst/>
          </a:prstGeom>
        </p:spPr>
        <p:txBody>
          <a:bodyPr/>
          <a:lstStyle/>
          <a:p>
            <a:pPr defTabSz="473201">
              <a:defRPr sz="4860"/>
            </a:pPr>
            <a:r>
              <a:t>La dualité entre Azur et Asmar : que cherchent-ils et que découvrent-ils à travers leurs aventures, qu’obtiennent-ils ?</a:t>
            </a:r>
            <a:br/>
            <a:r>
              <a:t>- Evolution: au début, ils sont frères de lait, chacun étant orphelin d’un parent comme dans beaucoup de contes (« Tu n’as pas de papa. » dit Azur à Asmar et « Toi tu n’as pas de maman. » répond Asmar.), puis ils se chamaillent et s’opposent. </a:t>
            </a:r>
          </a:p>
          <a:p>
            <a:pPr defTabSz="473201">
              <a:defRPr sz="4860"/>
            </a:pPr>
            <a:r>
              <a:t>Ils finiront par coopérer pour sauver la fée des djinns. </a:t>
            </a:r>
            <a:endParaRPr sz="972"/>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Les djinns (arabe : جِنّ ǧinn, singulier جِنّي ǧinnī ; parfois transcrit dgin ou jinn) sont des créatures surnaturelles, issues des croyances païennes de l'Arabie préislamique. Ils sont en général invisibles, et peuvent prendre différentes formes (végétale, animale, ou anthropomorphe).…"/>
          <p:cNvSpPr txBox="1"/>
          <p:nvPr>
            <p:ph type="title"/>
          </p:nvPr>
        </p:nvSpPr>
        <p:spPr>
          <a:xfrm>
            <a:off x="300359" y="-147602"/>
            <a:ext cx="10502199" cy="7281169"/>
          </a:xfrm>
          <a:prstGeom prst="rect">
            <a:avLst/>
          </a:prstGeom>
        </p:spPr>
        <p:txBody>
          <a:bodyPr/>
          <a:lstStyle/>
          <a:p>
            <a:pPr defTabSz="484886">
              <a:defRPr sz="4731"/>
            </a:pPr>
            <a:r>
              <a:t>Les </a:t>
            </a:r>
            <a:r>
              <a:rPr b="1">
                <a:latin typeface="Helvetica Neue"/>
                <a:ea typeface="Helvetica Neue"/>
                <a:cs typeface="Helvetica Neue"/>
                <a:sym typeface="Helvetica Neue"/>
              </a:rPr>
              <a:t>djinns</a:t>
            </a:r>
            <a:r>
              <a:t> (arabe : جِنّ ǧinn, singulier جِنّي ǧinnī ; parfois transcrit dgin ou jinn) sont des créatures surnaturelles, issues des croyances païennes de l'Arabie préislamique. Ils sont en général invisibles, et peuvent prendre différentes formes (végétale, animale, ou anthropomorphe).</a:t>
            </a:r>
          </a:p>
          <a:p>
            <a:pPr defTabSz="484886">
              <a:defRPr sz="1245"/>
            </a:pPr>
            <a:r>
              <a:rPr u="sng">
                <a:hlinkClick r:id="rId2" invalidUrl="" action="" tgtFrame="" tooltip="" history="1" highlightClick="0" endSnd="0"/>
              </a:rPr>
              <a:t>fr.wikipedia.org › wiki › Djinn</a:t>
            </a:r>
            <a:endParaRPr sz="830">
              <a:solidFill>
                <a:srgbClr val="222222"/>
              </a:solidFill>
            </a:endParaRPr>
          </a:p>
        </p:txBody>
      </p:sp>
      <p:pic>
        <p:nvPicPr>
          <p:cNvPr id="145" name="Image" descr="Image"/>
          <p:cNvPicPr>
            <a:picLocks noChangeAspect="1"/>
          </p:cNvPicPr>
          <p:nvPr/>
        </p:nvPicPr>
        <p:blipFill>
          <a:blip r:embed="rId3">
            <a:extLst/>
          </a:blip>
          <a:stretch>
            <a:fillRect/>
          </a:stretch>
        </p:blipFill>
        <p:spPr>
          <a:xfrm>
            <a:off x="6610771" y="6118111"/>
            <a:ext cx="1761591" cy="2886189"/>
          </a:xfrm>
          <a:prstGeom prst="rect">
            <a:avLst/>
          </a:prstGeom>
          <a:ln w="12700">
            <a:miter lim="400000"/>
          </a:ln>
        </p:spPr>
      </p:pic>
      <p:pic>
        <p:nvPicPr>
          <p:cNvPr id="146" name="Image" descr="Image"/>
          <p:cNvPicPr>
            <a:picLocks noChangeAspect="1"/>
          </p:cNvPicPr>
          <p:nvPr/>
        </p:nvPicPr>
        <p:blipFill>
          <a:blip r:embed="rId4">
            <a:extLst/>
          </a:blip>
          <a:stretch>
            <a:fillRect/>
          </a:stretch>
        </p:blipFill>
        <p:spPr>
          <a:xfrm>
            <a:off x="8418934" y="6052307"/>
            <a:ext cx="1886124" cy="3017798"/>
          </a:xfrm>
          <a:prstGeom prst="rect">
            <a:avLst/>
          </a:prstGeom>
          <a:ln w="12700">
            <a:miter lim="400000"/>
          </a:ln>
        </p:spPr>
      </p:pic>
      <p:pic>
        <p:nvPicPr>
          <p:cNvPr id="147" name="Image" descr="Image"/>
          <p:cNvPicPr>
            <a:picLocks noChangeAspect="1"/>
          </p:cNvPicPr>
          <p:nvPr/>
        </p:nvPicPr>
        <p:blipFill>
          <a:blip r:embed="rId5">
            <a:extLst/>
          </a:blip>
          <a:stretch>
            <a:fillRect/>
          </a:stretch>
        </p:blipFill>
        <p:spPr>
          <a:xfrm>
            <a:off x="10351630" y="6010161"/>
            <a:ext cx="2108474" cy="288618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